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0" r:id="rId5"/>
    <p:sldId id="257" r:id="rId6"/>
    <p:sldId id="259" r:id="rId7"/>
    <p:sldId id="258" r:id="rId8"/>
    <p:sldId id="263" r:id="rId9"/>
    <p:sldId id="264" r:id="rId10"/>
    <p:sldId id="271" r:id="rId11"/>
    <p:sldId id="260" r:id="rId12"/>
    <p:sldId id="261" r:id="rId13"/>
    <p:sldId id="272" r:id="rId14"/>
    <p:sldId id="262" r:id="rId15"/>
  </p:sldIdLst>
  <p:sldSz cx="9144000" cy="5143500" type="screen16x9"/>
  <p:notesSz cx="7559675" cy="10691495"/>
  <p:embeddedFontLst>
    <p:embeddedFont>
      <p:font typeface="Times New Roman"/>
    </p:embeddedFont>
    <p:embeddedFont>
      <p:font typeface="Ubuntu"/>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50"/>
            <a:ext cx="5040025" cy="4009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450"/>
            <a:ext cx="6047725" cy="481115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59" name="Google Shape;59;p1: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69" name="Google Shape;69;p2: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01" name="Google Shape;101;p4: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80" name="Google Shape;80;p3: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
        <p:nvSpPr>
          <p:cNvPr id="119" name="Google Shape;119;p5: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3a6ee98ad4_0_0: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29" name="Google Shape;129;g3a6ee98ad4_0_0: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3a6ee98ad4_0_9: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
        <p:nvSpPr>
          <p:cNvPr id="138" name="Google Shape;138;g3a6ee98ad4_0_9:notes"/>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srcRect/>
          <a:stretch>
            <a:fillRect/>
          </a:stretch>
        </p:blipFill>
        <p:spPr>
          <a:xfrm>
            <a:off x="0" y="2520"/>
            <a:ext cx="9142920" cy="514008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hdphoto1.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hyperlink" Target="http://www-nrd.nhtsa.dot.gov/Pubs/812032.pdf" TargetMode="Externa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1"/>
          <a:srcRect/>
          <a:stretch>
            <a:fillRect/>
          </a:stretch>
        </p:blipFill>
        <p:spPr>
          <a:xfrm>
            <a:off x="0" y="23040"/>
            <a:ext cx="9142920" cy="5119560"/>
          </a:xfrm>
          <a:prstGeom prst="rect">
            <a:avLst/>
          </a:prstGeom>
          <a:noFill/>
          <a:ln>
            <a:noFill/>
          </a:ln>
        </p:spPr>
      </p:pic>
      <p:sp>
        <p:nvSpPr>
          <p:cNvPr id="62" name="Google Shape;62;p14"/>
          <p:cNvSpPr/>
          <p:nvPr/>
        </p:nvSpPr>
        <p:spPr>
          <a:xfrm>
            <a:off x="350150" y="374425"/>
            <a:ext cx="8596500" cy="1207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5400" b="1" i="0" u="none" strike="noStrike" cap="none" dirty="0">
                <a:solidFill>
                  <a:srgbClr val="FFFFFF"/>
                </a:solidFill>
                <a:latin typeface="Calibri"/>
                <a:ea typeface="Calibri"/>
                <a:cs typeface="Calibri"/>
                <a:sym typeface="Calibri"/>
              </a:rPr>
              <a:t>Smart Car Accident </a:t>
            </a:r>
            <a:r>
              <a:rPr lang="en-IN" sz="5400" b="1" i="0" u="none" strike="noStrike" cap="none" dirty="0" smtClean="0">
                <a:solidFill>
                  <a:srgbClr val="FFFFFF"/>
                </a:solidFill>
                <a:latin typeface="Calibri"/>
                <a:ea typeface="Calibri"/>
                <a:cs typeface="Calibri"/>
                <a:sym typeface="Calibri"/>
              </a:rPr>
              <a:t>Prevention (S.C.A.P)</a:t>
            </a:r>
            <a:endParaRPr sz="5400" b="0" i="0" u="none" strike="noStrike" cap="none" dirty="0">
              <a:solidFill>
                <a:schemeClr val="dk1"/>
              </a:solidFill>
              <a:latin typeface="Arial" charset="0"/>
              <a:ea typeface="Arial" charset="0"/>
              <a:cs typeface="Arial" charset="0"/>
              <a:sym typeface="Arial" charset="0"/>
            </a:endParaRPr>
          </a:p>
        </p:txBody>
      </p:sp>
      <p:pic>
        <p:nvPicPr>
          <p:cNvPr id="63" name="Google Shape;63;p14"/>
          <p:cNvPicPr preferRelativeResize="0"/>
          <p:nvPr/>
        </p:nvPicPr>
        <p:blipFill rotWithShape="1">
          <a:blip r:embed="rId2"/>
          <a:srcRect/>
          <a:stretch>
            <a:fillRect/>
          </a:stretch>
        </p:blipFill>
        <p:spPr>
          <a:xfrm>
            <a:off x="3962520" y="3943440"/>
            <a:ext cx="4427280" cy="740880"/>
          </a:xfrm>
          <a:prstGeom prst="rect">
            <a:avLst/>
          </a:prstGeom>
          <a:noFill/>
          <a:ln>
            <a:noFill/>
          </a:ln>
        </p:spPr>
      </p:pic>
      <p:sp>
        <p:nvSpPr>
          <p:cNvPr id="64" name="Google Shape;64;p14"/>
          <p:cNvSpPr/>
          <p:nvPr/>
        </p:nvSpPr>
        <p:spPr>
          <a:xfrm>
            <a:off x="1828800" y="2343240"/>
            <a:ext cx="4799520" cy="58356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Google Shape;66;p14"/>
          <p:cNvSpPr txBox="1"/>
          <p:nvPr/>
        </p:nvSpPr>
        <p:spPr>
          <a:xfrm>
            <a:off x="0" y="3742925"/>
            <a:ext cx="3152400" cy="14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err="1">
                <a:solidFill>
                  <a:schemeClr val="lt1"/>
                </a:solidFill>
                <a:latin typeface="Times New Roman"/>
                <a:ea typeface="Times New Roman"/>
                <a:cs typeface="Times New Roman"/>
                <a:sym typeface="Times New Roman"/>
              </a:rPr>
              <a:t>Raghav</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Khera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 </a:t>
            </a:r>
            <a:r>
              <a:rPr lang="en-IN" b="1" dirty="0" err="1">
                <a:solidFill>
                  <a:schemeClr val="lt1"/>
                </a:solidFill>
                <a:latin typeface="Times New Roman"/>
                <a:ea typeface="Times New Roman"/>
                <a:cs typeface="Times New Roman"/>
                <a:sym typeface="Times New Roman"/>
              </a:rPr>
              <a:t>Ankush</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Kamboj</a:t>
            </a:r>
            <a:r>
              <a:rPr lang="en-IN" b="1" dirty="0" smtClean="0">
                <a:solidFill>
                  <a:schemeClr val="lt1"/>
                </a:solidFill>
                <a:latin typeface="Times New Roman"/>
                <a:ea typeface="Times New Roman"/>
                <a:cs typeface="Times New Roman"/>
                <a:sym typeface="Times New Roman"/>
              </a:rPr>
              <a:t> </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 </a:t>
            </a:r>
            <a:r>
              <a:rPr lang="en-IN" b="1" dirty="0" err="1">
                <a:solidFill>
                  <a:schemeClr val="lt1"/>
                </a:solidFill>
                <a:latin typeface="Times New Roman"/>
                <a:ea typeface="Times New Roman"/>
                <a:cs typeface="Times New Roman"/>
                <a:sym typeface="Times New Roman"/>
              </a:rPr>
              <a:t>Shubham</a:t>
            </a:r>
            <a:r>
              <a:rPr lang="en-IN" b="1" dirty="0">
                <a:solidFill>
                  <a:schemeClr val="lt1"/>
                </a:solidFill>
                <a:latin typeface="Times New Roman"/>
                <a:ea typeface="Times New Roman"/>
                <a:cs typeface="Times New Roman"/>
                <a:sym typeface="Times New Roman"/>
              </a:rPr>
              <a:t> </a:t>
            </a:r>
            <a:r>
              <a:rPr lang="en-IN" b="1" dirty="0" err="1" smtClean="0">
                <a:solidFill>
                  <a:schemeClr val="lt1"/>
                </a:solidFill>
                <a:latin typeface="Times New Roman"/>
                <a:ea typeface="Times New Roman"/>
                <a:cs typeface="Times New Roman"/>
                <a:sym typeface="Times New Roman"/>
              </a:rPr>
              <a:t>Sardana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b="1" dirty="0">
                <a:solidFill>
                  <a:schemeClr val="lt1"/>
                </a:solidFill>
                <a:latin typeface="Times New Roman"/>
                <a:ea typeface="Times New Roman"/>
                <a:cs typeface="Times New Roman"/>
                <a:sym typeface="Times New Roman"/>
              </a:rPr>
              <a:t>Deepak </a:t>
            </a:r>
            <a:r>
              <a:rPr lang="en-IN" b="1" dirty="0" err="1" smtClean="0">
                <a:solidFill>
                  <a:schemeClr val="lt1"/>
                </a:solidFill>
                <a:latin typeface="Times New Roman"/>
                <a:ea typeface="Times New Roman"/>
                <a:cs typeface="Times New Roman"/>
                <a:sym typeface="Times New Roman"/>
              </a:rPr>
              <a:t>Dhanda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charset="0"/>
              <a:buNone/>
            </a:pPr>
            <a:r>
              <a:rPr lang="en-IN" b="1" dirty="0">
                <a:solidFill>
                  <a:schemeClr val="lt1"/>
                </a:solidFill>
                <a:latin typeface="Times New Roman"/>
                <a:ea typeface="Times New Roman"/>
                <a:cs typeface="Times New Roman"/>
                <a:sym typeface="Times New Roman"/>
              </a:rPr>
              <a:t>Gaurav </a:t>
            </a:r>
            <a:r>
              <a:rPr lang="en-IN" b="1" dirty="0" err="1" smtClean="0">
                <a:solidFill>
                  <a:schemeClr val="lt1"/>
                </a:solidFill>
                <a:latin typeface="Times New Roman"/>
                <a:ea typeface="Times New Roman"/>
                <a:cs typeface="Times New Roman"/>
                <a:sym typeface="Times New Roman"/>
              </a:rPr>
              <a:t>Raheja</a:t>
            </a:r>
            <a:endParaRPr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22400" b="90000" l="10000" r="77400"/>
                    </a14:imgEffect>
                  </a14:imgLayer>
                </a14:imgProps>
              </a:ext>
              <a:ext uri="{28A0092B-C50C-407E-A947-70E740481C1C}">
                <a14:useLocalDpi xmlns:a14="http://schemas.microsoft.com/office/drawing/2010/main" val="0"/>
              </a:ext>
            </a:extLst>
          </a:blip>
          <a:stretch>
            <a:fillRect/>
          </a:stretch>
        </p:blipFill>
        <p:spPr>
          <a:xfrm>
            <a:off x="1909112" y="187512"/>
            <a:ext cx="5478575" cy="5478575"/>
          </a:xfrm>
          <a:prstGeom prst="rect">
            <a:avLst/>
          </a:prstGeom>
        </p:spPr>
      </p:pic>
      <p:sp>
        <p:nvSpPr>
          <p:cNvPr id="4" name="TextBox 3"/>
          <p:cNvSpPr txBox="1"/>
          <p:nvPr/>
        </p:nvSpPr>
        <p:spPr>
          <a:xfrm>
            <a:off x="6372500" y="1581625"/>
            <a:ext cx="234360" cy="307777"/>
          </a:xfrm>
          <a:prstGeom prst="rect">
            <a:avLst/>
          </a:prstGeom>
          <a:noFill/>
        </p:spPr>
        <p:txBody>
          <a:bodyPr wrap="none" rtlCol="0">
            <a:spAutoFit/>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3029040" y="4767120"/>
            <a:ext cx="3085200" cy="273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Google Shape;132;p19"/>
          <p:cNvSpPr/>
          <p:nvPr/>
        </p:nvSpPr>
        <p:spPr>
          <a:xfrm>
            <a:off x="539640" y="627480"/>
            <a:ext cx="72537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33" name="Google Shape;133;p19"/>
          <p:cNvSpPr/>
          <p:nvPr/>
        </p:nvSpPr>
        <p:spPr>
          <a:xfrm>
            <a:off x="2339640" y="0"/>
            <a:ext cx="5687700" cy="516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Advantages &amp; Disadvantages</a:t>
            </a:r>
            <a:endParaRPr sz="2800" b="0" i="0" u="none" strike="noStrike" cap="none">
              <a:solidFill>
                <a:schemeClr val="dk1"/>
              </a:solidFill>
              <a:latin typeface="Arial" charset="0"/>
              <a:ea typeface="Arial" charset="0"/>
              <a:cs typeface="Arial" charset="0"/>
              <a:sym typeface="Arial" charset="0"/>
            </a:endParaRPr>
          </a:p>
        </p:txBody>
      </p:sp>
      <p:sp>
        <p:nvSpPr>
          <p:cNvPr id="134" name="Google Shape;134;p19"/>
          <p:cNvSpPr/>
          <p:nvPr/>
        </p:nvSpPr>
        <p:spPr>
          <a:xfrm>
            <a:off x="589650" y="1316050"/>
            <a:ext cx="7964700" cy="2257800"/>
          </a:xfrm>
          <a:prstGeom prst="rect">
            <a:avLst/>
          </a:prstGeom>
          <a:noFill/>
          <a:ln>
            <a:noFill/>
          </a:ln>
        </p:spPr>
        <p:txBody>
          <a:bodyPr spcFirstLastPara="1" wrap="square" lIns="90000" tIns="45000" rIns="90000" bIns="45000" anchor="t" anchorCtr="0">
            <a:noAutofit/>
          </a:bodyPr>
          <a:lstStyle/>
          <a:p>
            <a:pPr marL="305435" marR="0" lvl="0" indent="-342900" algn="l" rtl="0">
              <a:lnSpc>
                <a:spcPct val="100000"/>
              </a:lnSpc>
              <a:spcBef>
                <a:spcPts val="0"/>
              </a:spcBef>
              <a:spcAft>
                <a:spcPts val="0"/>
              </a:spcAft>
              <a:buClr>
                <a:srgbClr val="000000"/>
              </a:buClr>
              <a:buSzPts val="2400"/>
              <a:buFont typeface="Arial" charset="0"/>
              <a:buChar char="•"/>
            </a:pPr>
            <a:r>
              <a:rPr lang="en-IN" sz="2400" i="0" u="none" strike="noStrike" cap="none">
                <a:solidFill>
                  <a:srgbClr val="000000"/>
                </a:solidFill>
                <a:latin typeface="Times New Roman"/>
                <a:ea typeface="Times New Roman"/>
                <a:cs typeface="Times New Roman"/>
                <a:sym typeface="Times New Roman"/>
              </a:rPr>
              <a:t>Drivers may show negligence while driving by over relying on the sensors</a:t>
            </a:r>
            <a:endParaRPr sz="2400" i="0" u="none" strike="noStrike" cap="none">
              <a:solidFill>
                <a:schemeClr val="dk1"/>
              </a:solidFill>
              <a:latin typeface="Times New Roman"/>
              <a:ea typeface="Times New Roman"/>
              <a:cs typeface="Times New Roman"/>
              <a:sym typeface="Times New Roman"/>
            </a:endParaRPr>
          </a:p>
          <a:p>
            <a:pPr marL="305435" marR="0" lvl="0" indent="-342900" algn="l" rtl="0">
              <a:lnSpc>
                <a:spcPct val="100000"/>
              </a:lnSpc>
              <a:spcBef>
                <a:spcPts val="0"/>
              </a:spcBef>
              <a:spcAft>
                <a:spcPts val="0"/>
              </a:spcAft>
              <a:buClr>
                <a:srgbClr val="000000"/>
              </a:buClr>
              <a:buSzPts val="2400"/>
              <a:buFont typeface="Arial" charset="0"/>
              <a:buChar char="•"/>
            </a:pPr>
            <a:r>
              <a:rPr lang="en-IN" sz="2400" i="0" u="none" strike="noStrike" cap="none">
                <a:solidFill>
                  <a:srgbClr val="000000"/>
                </a:solidFill>
                <a:latin typeface="Times New Roman"/>
                <a:ea typeface="Times New Roman"/>
                <a:cs typeface="Times New Roman"/>
                <a:sym typeface="Times New Roman"/>
              </a:rPr>
              <a:t>Sudden </a:t>
            </a:r>
            <a:r>
              <a:rPr lang="en-IN" sz="2400">
                <a:latin typeface="Times New Roman"/>
                <a:ea typeface="Times New Roman"/>
                <a:cs typeface="Times New Roman"/>
                <a:sym typeface="Times New Roman"/>
              </a:rPr>
              <a:t>b</a:t>
            </a:r>
            <a:r>
              <a:rPr lang="en-IN" sz="2400" i="0" u="none" strike="noStrike" cap="none">
                <a:solidFill>
                  <a:srgbClr val="000000"/>
                </a:solidFill>
                <a:latin typeface="Times New Roman"/>
                <a:ea typeface="Times New Roman"/>
                <a:cs typeface="Times New Roman"/>
                <a:sym typeface="Times New Roman"/>
              </a:rPr>
              <a:t>rakes may lead to internal injuries</a:t>
            </a:r>
            <a:r>
              <a:rPr lang="en-IN" sz="2400">
                <a:latin typeface="Times New Roman"/>
                <a:ea typeface="Times New Roman"/>
                <a:cs typeface="Times New Roman"/>
                <a:sym typeface="Times New Roman"/>
              </a:rPr>
              <a:t>.</a:t>
            </a:r>
            <a:endParaRPr sz="2400" i="0" u="none" strike="noStrike" cap="none">
              <a:solidFill>
                <a:schemeClr val="dk1"/>
              </a:solidFill>
              <a:latin typeface="Times New Roman"/>
              <a:ea typeface="Times New Roman"/>
              <a:cs typeface="Times New Roman"/>
              <a:sym typeface="Times New Roman"/>
            </a:endParaRPr>
          </a:p>
          <a:p>
            <a:pPr marL="305435" marR="0" lvl="0" indent="-342900" algn="l" rtl="0">
              <a:lnSpc>
                <a:spcPct val="100000"/>
              </a:lnSpc>
              <a:spcBef>
                <a:spcPts val="0"/>
              </a:spcBef>
              <a:spcAft>
                <a:spcPts val="0"/>
              </a:spcAft>
              <a:buClr>
                <a:srgbClr val="000000"/>
              </a:buClr>
              <a:buSzPts val="2400"/>
              <a:buFont typeface="Arial" charset="0"/>
              <a:buChar char="•"/>
            </a:pPr>
            <a:r>
              <a:rPr lang="en-IN" sz="2400" i="0" u="none" strike="noStrike" cap="none">
                <a:solidFill>
                  <a:srgbClr val="000000"/>
                </a:solidFill>
                <a:latin typeface="Times New Roman"/>
                <a:ea typeface="Times New Roman"/>
                <a:cs typeface="Times New Roman"/>
                <a:sym typeface="Times New Roman"/>
              </a:rPr>
              <a:t>Failure of sensors may lead to accidents</a:t>
            </a:r>
            <a:endParaRPr sz="2400" i="0" u="none" strike="noStrike" cap="none">
              <a:solidFill>
                <a:schemeClr val="dk1"/>
              </a:solidFill>
              <a:latin typeface="Times New Roman"/>
              <a:ea typeface="Times New Roman"/>
              <a:cs typeface="Times New Roman"/>
              <a:sym typeface="Times New Roman"/>
            </a:endParaRPr>
          </a:p>
        </p:txBody>
      </p:sp>
      <p:sp>
        <p:nvSpPr>
          <p:cNvPr id="135" name="Google Shape;135;p19"/>
          <p:cNvSpPr/>
          <p:nvPr/>
        </p:nvSpPr>
        <p:spPr>
          <a:xfrm>
            <a:off x="539640" y="627480"/>
            <a:ext cx="72537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chemeClr val="dk1"/>
                </a:solidFill>
                <a:latin typeface="Times New Roman"/>
                <a:ea typeface="Times New Roman"/>
                <a:cs typeface="Times New Roman"/>
                <a:sym typeface="Times New Roman"/>
              </a:rPr>
              <a:t>Disadvantages</a:t>
            </a: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18160" y="604520"/>
            <a:ext cx="6102985" cy="3999230"/>
          </a:xfrm>
          <a:prstGeom prst="rect">
            <a:avLst/>
          </a:prstGeom>
        </p:spPr>
      </p:pic>
      <p:sp>
        <p:nvSpPr>
          <p:cNvPr id="5" name="Rectangle 4"/>
          <p:cNvSpPr/>
          <p:nvPr/>
        </p:nvSpPr>
        <p:spPr>
          <a:xfrm>
            <a:off x="4257040" y="1127760"/>
            <a:ext cx="4720590" cy="914400"/>
          </a:xfrm>
          <a:prstGeom prst="rect">
            <a:avLst/>
          </a:prstGeom>
          <a:noFill/>
          <a:ln>
            <a:noFill/>
          </a:ln>
        </p:spPr>
        <p:txBody>
          <a:bodyPr wrap="none" rtlCol="0" anchor="t">
            <a:spAutoFit/>
          </a:bodyPr>
          <a:p>
            <a:pPr algn="ctr"/>
            <a:r>
              <a:rPr lang="x-none" altLang="en-IN" sz="5400">
                <a:solidFill>
                  <a:schemeClr val="accent1"/>
                </a:solidFill>
                <a:effectLst>
                  <a:outerShdw blurRad="38100" dist="25400" dir="5400000" algn="ctr" rotWithShape="0">
                    <a:srgbClr val="6E747A">
                      <a:alpha val="43000"/>
                    </a:srgbClr>
                  </a:outerShdw>
                </a:effectLst>
              </a:rPr>
              <a:t>Any Queries??</a:t>
            </a:r>
            <a:endParaRPr lang="x-none" altLang="en-IN" sz="5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rotWithShape="1">
          <a:blip r:embed="rId1"/>
          <a:srcRect/>
          <a:stretch>
            <a:fillRect/>
          </a:stretch>
        </p:blipFill>
        <p:spPr>
          <a:xfrm>
            <a:off x="0" y="23040"/>
            <a:ext cx="9142920" cy="5119560"/>
          </a:xfrm>
          <a:prstGeom prst="rect">
            <a:avLst/>
          </a:prstGeom>
          <a:noFill/>
          <a:ln>
            <a:noFill/>
          </a:ln>
        </p:spPr>
      </p:pic>
      <p:sp>
        <p:nvSpPr>
          <p:cNvPr id="141" name="Google Shape;141;p20"/>
          <p:cNvSpPr/>
          <p:nvPr/>
        </p:nvSpPr>
        <p:spPr>
          <a:xfrm>
            <a:off x="350150" y="374425"/>
            <a:ext cx="8596500" cy="1207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5400" b="0" i="0" u="none" strike="noStrike" cap="none">
              <a:solidFill>
                <a:schemeClr val="dk1"/>
              </a:solidFill>
              <a:latin typeface="Arial" charset="0"/>
              <a:ea typeface="Arial" charset="0"/>
              <a:cs typeface="Arial" charset="0"/>
              <a:sym typeface="Arial" charset="0"/>
            </a:endParaRPr>
          </a:p>
        </p:txBody>
      </p:sp>
      <p:pic>
        <p:nvPicPr>
          <p:cNvPr id="142" name="Google Shape;142;p20"/>
          <p:cNvPicPr preferRelativeResize="0"/>
          <p:nvPr/>
        </p:nvPicPr>
        <p:blipFill rotWithShape="1">
          <a:blip r:embed="rId2"/>
          <a:srcRect/>
          <a:stretch>
            <a:fillRect/>
          </a:stretch>
        </p:blipFill>
        <p:spPr>
          <a:xfrm>
            <a:off x="3962520" y="3943440"/>
            <a:ext cx="4427279" cy="740880"/>
          </a:xfrm>
          <a:prstGeom prst="rect">
            <a:avLst/>
          </a:prstGeom>
          <a:noFill/>
          <a:ln>
            <a:noFill/>
          </a:ln>
        </p:spPr>
      </p:pic>
      <p:sp>
        <p:nvSpPr>
          <p:cNvPr id="143" name="Google Shape;143;p20"/>
          <p:cNvSpPr/>
          <p:nvPr/>
        </p:nvSpPr>
        <p:spPr>
          <a:xfrm>
            <a:off x="1828800" y="2343240"/>
            <a:ext cx="4799400" cy="58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4" name="Google Shape;144;p20"/>
          <p:cNvSpPr txBox="1"/>
          <p:nvPr/>
        </p:nvSpPr>
        <p:spPr>
          <a:xfrm>
            <a:off x="0" y="3742925"/>
            <a:ext cx="3152400" cy="140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45" name="Google Shape;145;p20"/>
          <p:cNvSpPr/>
          <p:nvPr/>
        </p:nvSpPr>
        <p:spPr>
          <a:xfrm>
            <a:off x="1617800" y="743650"/>
            <a:ext cx="6061200" cy="2238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000" b="1" i="0" u="none" strike="noStrike" cap="none">
                <a:solidFill>
                  <a:srgbClr val="FFFFFF"/>
                </a:solidFill>
                <a:latin typeface="Corsiva"/>
                <a:ea typeface="Corsiva"/>
                <a:cs typeface="Corsiva"/>
                <a:sym typeface="Corsiva"/>
              </a:rPr>
              <a:t>DCoders a</a:t>
            </a:r>
            <a:r>
              <a:rPr lang="en-IN" sz="4000" b="1">
                <a:solidFill>
                  <a:srgbClr val="FFFFFF"/>
                </a:solidFill>
                <a:latin typeface="Corsiva"/>
                <a:ea typeface="Corsiva"/>
                <a:cs typeface="Corsiva"/>
                <a:sym typeface="Corsiva"/>
              </a:rPr>
              <a:t>re thankful for your valuable time</a:t>
            </a:r>
            <a:endParaRPr sz="4000" b="1" i="0" u="none" strike="noStrike" cap="none">
              <a:solidFill>
                <a:srgbClr val="FFFFFF"/>
              </a:solidFill>
              <a:latin typeface="Corsiva"/>
              <a:ea typeface="Corsiva"/>
              <a:cs typeface="Corsiva"/>
              <a:sym typeface="Corsi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Google Shape;72;p15"/>
          <p:cNvSpPr/>
          <p:nvPr/>
        </p:nvSpPr>
        <p:spPr>
          <a:xfrm>
            <a:off x="2803525" y="635"/>
            <a:ext cx="5223510"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i="0" u="none" strike="noStrike" cap="none">
                <a:solidFill>
                  <a:srgbClr val="FFFFFF"/>
                </a:solidFill>
                <a:latin typeface="Ubuntu"/>
                <a:ea typeface="Ubuntu"/>
                <a:cs typeface="Ubuntu"/>
                <a:sym typeface="Ubuntu"/>
              </a:rPr>
              <a:t>Introduction</a:t>
            </a:r>
            <a:endParaRPr lang="x-none" sz="2800" b="0" i="0" u="none" strike="noStrike" cap="none">
              <a:solidFill>
                <a:schemeClr val="dk1"/>
              </a:solidFill>
              <a:latin typeface="Arial" charset="0"/>
              <a:ea typeface="Arial" charset="0"/>
              <a:cs typeface="Arial" charset="0"/>
              <a:sym typeface="Arial" charset="0"/>
            </a:endParaRPr>
          </a:p>
        </p:txBody>
      </p:sp>
      <p:sp>
        <p:nvSpPr>
          <p:cNvPr id="100" name="TextBox 99"/>
          <p:cNvSpPr txBox="1"/>
          <p:nvPr/>
        </p:nvSpPr>
        <p:spPr>
          <a:xfrm>
            <a:off x="107315" y="485775"/>
            <a:ext cx="8966835" cy="3017520"/>
          </a:xfrm>
          <a:prstGeom prst="rect">
            <a:avLst/>
          </a:prstGeom>
          <a:noFill/>
          <a:ln w="9525">
            <a:noFill/>
            <a:miter/>
          </a:ln>
        </p:spPr>
        <p:txBody>
          <a:bodyPr wrap="square">
            <a:spAutoFit/>
          </a:bodyPr>
          <a:p>
            <a:pPr marL="0" indent="0" algn="just"/>
            <a:r>
              <a:rPr sz="2400" b="0" u="none">
                <a:latin typeface="Times New Roman"/>
                <a:ea typeface="Times New Roman"/>
                <a:cs typeface="Times New Roman"/>
              </a:rPr>
              <a:t>This project is about making cars more intelligent which will notify or resist user under unacceptable conditions, they may provide critical information of real time situations to rescue owner himself. In this paper, we describe a real-time online safety prototype that prevents the starting of the engine in the case of brake failure and warn the user through SMS and buzzer or LED. The main components of the system consist of number of real time sensors like Ultra-Sonic Sensors </a:t>
            </a:r>
            <a:r>
              <a:rPr lang="x-none" sz="2400" b="0" u="none">
                <a:latin typeface="Times New Roman"/>
                <a:ea typeface="Times New Roman"/>
                <a:cs typeface="Times New Roman"/>
              </a:rPr>
              <a:t>that can work in any harsh Conditions</a:t>
            </a:r>
            <a:r>
              <a:rPr sz="2400" b="0" u="none">
                <a:latin typeface="Times New Roman"/>
                <a:ea typeface="Times New Roman"/>
                <a:cs typeface="Times New Roman"/>
              </a:rPr>
              <a:t>.</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2" name="Google Shape;72;p15"/>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Problem Statement</a:t>
            </a:r>
            <a:endParaRPr sz="2800" b="0" i="0" u="none" strike="noStrike" cap="none">
              <a:solidFill>
                <a:schemeClr val="dk1"/>
              </a:solidFill>
              <a:latin typeface="Arial" charset="0"/>
              <a:ea typeface="Arial" charset="0"/>
              <a:cs typeface="Arial" charset="0"/>
              <a:sym typeface="Arial" charset="0"/>
            </a:endParaRPr>
          </a:p>
        </p:txBody>
      </p:sp>
      <p:sp>
        <p:nvSpPr>
          <p:cNvPr id="73" name="Google Shape;73;p15"/>
          <p:cNvSpPr/>
          <p:nvPr/>
        </p:nvSpPr>
        <p:spPr>
          <a:xfrm>
            <a:off x="2" y="353450"/>
            <a:ext cx="9144000" cy="82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b="1" i="0" u="none" strike="noStrike" cap="none">
                <a:solidFill>
                  <a:srgbClr val="000000"/>
                </a:solidFill>
                <a:latin typeface="Times New Roman"/>
                <a:ea typeface="Times New Roman"/>
                <a:cs typeface="Times New Roman"/>
                <a:sym typeface="Times New Roman"/>
              </a:rPr>
              <a:t>Cost effective Smart </a:t>
            </a:r>
            <a:r>
              <a:rPr lang="en-IN" sz="1800" b="1">
                <a:latin typeface="Times New Roman"/>
                <a:ea typeface="Times New Roman"/>
                <a:cs typeface="Times New Roman"/>
                <a:sym typeface="Times New Roman"/>
              </a:rPr>
              <a:t>a</a:t>
            </a:r>
            <a:r>
              <a:rPr lang="en-IN" sz="1800" b="1" i="0" u="none" strike="noStrike" cap="none">
                <a:solidFill>
                  <a:srgbClr val="000000"/>
                </a:solidFill>
                <a:latin typeface="Times New Roman"/>
                <a:ea typeface="Times New Roman"/>
                <a:cs typeface="Times New Roman"/>
                <a:sym typeface="Times New Roman"/>
              </a:rPr>
              <a:t>ccident </a:t>
            </a:r>
            <a:r>
              <a:rPr lang="en-IN" sz="1800" b="1">
                <a:latin typeface="Times New Roman"/>
                <a:ea typeface="Times New Roman"/>
                <a:cs typeface="Times New Roman"/>
                <a:sym typeface="Times New Roman"/>
              </a:rPr>
              <a:t>a</a:t>
            </a:r>
            <a:r>
              <a:rPr lang="en-IN" sz="1800" b="1" i="0" u="none" strike="noStrike" cap="none">
                <a:solidFill>
                  <a:srgbClr val="000000"/>
                </a:solidFill>
                <a:latin typeface="Times New Roman"/>
                <a:ea typeface="Times New Roman"/>
                <a:cs typeface="Times New Roman"/>
                <a:sym typeface="Times New Roman"/>
              </a:rPr>
              <a:t>lert and</a:t>
            </a:r>
            <a:r>
              <a:rPr lang="en-IN" sz="1800">
                <a:solidFill>
                  <a:schemeClr val="dk1"/>
                </a:solidFill>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Prevention</a:t>
            </a:r>
            <a:r>
              <a:rPr lang="en-IN" sz="1800" b="1">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Device and brake failure</a:t>
            </a:r>
            <a:r>
              <a:rPr lang="en-IN" sz="1800">
                <a:solidFill>
                  <a:schemeClr val="dk1"/>
                </a:solidFill>
                <a:latin typeface="Times New Roman"/>
                <a:ea typeface="Times New Roman"/>
                <a:cs typeface="Times New Roman"/>
                <a:sym typeface="Times New Roman"/>
              </a:rPr>
              <a:t> </a:t>
            </a:r>
            <a:r>
              <a:rPr lang="en-IN" sz="1800" b="1" i="0" u="none" strike="noStrike" cap="none">
                <a:solidFill>
                  <a:srgbClr val="000000"/>
                </a:solidFill>
                <a:latin typeface="Times New Roman"/>
                <a:ea typeface="Times New Roman"/>
                <a:cs typeface="Times New Roman"/>
                <a:sym typeface="Times New Roman"/>
              </a:rPr>
              <a:t>notification generator .</a:t>
            </a:r>
            <a:endParaRPr sz="18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p:txBody>
      </p:sp>
      <p:pic>
        <p:nvPicPr>
          <p:cNvPr id="74" name="Google Shape;74;p15"/>
          <p:cNvPicPr preferRelativeResize="0"/>
          <p:nvPr/>
        </p:nvPicPr>
        <p:blipFill>
          <a:blip r:embed="rId1"/>
          <a:stretch>
            <a:fillRect/>
          </a:stretch>
        </p:blipFill>
        <p:spPr>
          <a:xfrm>
            <a:off x="0" y="1011376"/>
            <a:ext cx="4513325" cy="2411475"/>
          </a:xfrm>
          <a:prstGeom prst="rect">
            <a:avLst/>
          </a:prstGeom>
          <a:noFill/>
          <a:ln>
            <a:noFill/>
          </a:ln>
        </p:spPr>
      </p:pic>
      <p:sp>
        <p:nvSpPr>
          <p:cNvPr id="75" name="Google Shape;75;p15"/>
          <p:cNvSpPr txBox="1"/>
          <p:nvPr/>
        </p:nvSpPr>
        <p:spPr>
          <a:xfrm>
            <a:off x="4720900" y="772725"/>
            <a:ext cx="4423200" cy="1316100"/>
          </a:xfrm>
          <a:prstGeom prst="rect">
            <a:avLst/>
          </a:prstGeom>
          <a:noFill/>
          <a:ln>
            <a:noFill/>
          </a:ln>
        </p:spPr>
        <p:txBody>
          <a:bodyPr spcFirstLastPara="1" wrap="square" lIns="91425" tIns="91425" rIns="91425" bIns="91425" anchor="t" anchorCtr="0">
            <a:noAutofit/>
          </a:bodyPr>
          <a:lstStyle/>
          <a:p>
            <a:pPr marL="311150" lvl="0" indent="-285750" rtl="0">
              <a:spcBef>
                <a:spcPts val="0"/>
              </a:spcBef>
              <a:spcAft>
                <a:spcPts val="0"/>
              </a:spcAft>
              <a:buClr>
                <a:schemeClr val="dk1"/>
              </a:buClr>
              <a:buSzPts val="1400"/>
              <a:buFont typeface="Arial" charset="0"/>
              <a:buChar char="•"/>
            </a:pPr>
            <a:r>
              <a:rPr lang="en-IN">
                <a:solidFill>
                  <a:schemeClr val="dk1"/>
                </a:solidFill>
                <a:latin typeface="Times New Roman"/>
                <a:ea typeface="Times New Roman"/>
                <a:cs typeface="Times New Roman"/>
                <a:sym typeface="Times New Roman"/>
              </a:rPr>
              <a:t>Road Crash Statistics Nearly 1.3 million people die in road crashes each year.</a:t>
            </a:r>
            <a:endParaRPr>
              <a:solidFill>
                <a:schemeClr val="dk1"/>
              </a:solidFill>
              <a:latin typeface="Times New Roman"/>
              <a:ea typeface="Times New Roman"/>
              <a:cs typeface="Times New Roman"/>
              <a:sym typeface="Times New Roman"/>
            </a:endParaRPr>
          </a:p>
          <a:p>
            <a:pPr marL="311150" lvl="0" indent="-285750" rtl="0">
              <a:spcBef>
                <a:spcPts val="0"/>
              </a:spcBef>
              <a:spcAft>
                <a:spcPts val="0"/>
              </a:spcAft>
              <a:buClr>
                <a:schemeClr val="dk1"/>
              </a:buClr>
              <a:buSzPts val="1400"/>
              <a:buFont typeface="Arial" charset="0"/>
              <a:buChar char="•"/>
            </a:pPr>
            <a:r>
              <a:rPr lang="en-IN">
                <a:solidFill>
                  <a:schemeClr val="dk1"/>
                </a:solidFill>
                <a:latin typeface="Times New Roman"/>
                <a:ea typeface="Times New Roman"/>
                <a:cs typeface="Times New Roman"/>
                <a:sym typeface="Times New Roman"/>
              </a:rPr>
              <a:t>There are</a:t>
            </a:r>
            <a:r>
              <a:rPr lang="en-IN">
                <a:solidFill>
                  <a:schemeClr val="dk1"/>
                </a:solidFill>
                <a:uFill>
                  <a:noFill/>
                </a:uFill>
                <a:latin typeface="Times New Roman"/>
                <a:ea typeface="Times New Roman"/>
                <a:cs typeface="Times New Roman"/>
                <a:sym typeface="Times New Roman"/>
                <a:hlinkClick r:id="rId2"/>
              </a:rPr>
              <a:t> </a:t>
            </a:r>
            <a:r>
              <a:rPr lang="en-IN" u="sng">
                <a:solidFill>
                  <a:schemeClr val="hlink"/>
                </a:solidFill>
                <a:latin typeface="Times New Roman"/>
                <a:ea typeface="Times New Roman"/>
                <a:cs typeface="Times New Roman"/>
                <a:sym typeface="Times New Roman"/>
                <a:hlinkClick r:id="rId2"/>
              </a:rPr>
              <a:t>5.6 million car crashes in America every year</a:t>
            </a:r>
            <a:r>
              <a:rPr lang="en-IN">
                <a:solidFill>
                  <a:schemeClr val="dk1"/>
                </a:solidFill>
                <a:latin typeface="Times New Roman"/>
                <a:ea typeface="Times New Roman"/>
                <a:cs typeface="Times New Roman"/>
                <a:sym typeface="Times New Roman"/>
              </a:rPr>
              <a:t>, so brake failure accounts for about about 300,000 crashes per year.</a:t>
            </a:r>
            <a:endParaRPr>
              <a:solidFill>
                <a:schemeClr val="dk1"/>
              </a:solidFill>
              <a:latin typeface="Times New Roman"/>
              <a:ea typeface="Times New Roman"/>
              <a:cs typeface="Times New Roman"/>
              <a:sym typeface="Times New Roman"/>
            </a:endParaRPr>
          </a:p>
          <a:p>
            <a:pPr marL="285750" lvl="0" indent="-285750" rtl="0">
              <a:spcBef>
                <a:spcPts val="0"/>
              </a:spcBef>
              <a:spcAft>
                <a:spcPts val="0"/>
              </a:spcAft>
              <a:buClr>
                <a:schemeClr val="dk1"/>
              </a:buClr>
              <a:buNone/>
            </a:pPr>
            <a:endParaRPr sz="1800">
              <a:solidFill>
                <a:schemeClr val="dk1"/>
              </a:solidFill>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rtl="0">
              <a:spcBef>
                <a:spcPts val="0"/>
              </a:spcBef>
              <a:spcAft>
                <a:spcPts val="0"/>
              </a:spcAft>
              <a:buClr>
                <a:schemeClr val="dk1"/>
              </a:buClr>
              <a:buFont typeface="Arial" charset="0"/>
              <a:buNone/>
            </a:pPr>
            <a:endParaRPr sz="1800">
              <a:solidFill>
                <a:schemeClr val="dk1"/>
              </a:solidFill>
            </a:endParaRPr>
          </a:p>
          <a:p>
            <a:pPr marL="0" lvl="0" indent="0">
              <a:spcBef>
                <a:spcPts val="0"/>
              </a:spcBef>
              <a:spcAft>
                <a:spcPts val="0"/>
              </a:spcAft>
              <a:buNone/>
            </a:pPr>
          </a:p>
        </p:txBody>
      </p:sp>
      <p:sp>
        <p:nvSpPr>
          <p:cNvPr id="76" name="Google Shape;76;p15"/>
          <p:cNvSpPr txBox="1"/>
          <p:nvPr/>
        </p:nvSpPr>
        <p:spPr>
          <a:xfrm>
            <a:off x="0" y="3580800"/>
            <a:ext cx="4636500" cy="1514400"/>
          </a:xfrm>
          <a:prstGeom prst="rect">
            <a:avLst/>
          </a:prstGeom>
          <a:noFill/>
          <a:ln>
            <a:noFill/>
          </a:ln>
        </p:spPr>
        <p:txBody>
          <a:bodyPr spcFirstLastPara="1" wrap="square" lIns="91425" tIns="91425" rIns="91425" bIns="91425" anchor="t" anchorCtr="0">
            <a:noAutofit/>
          </a:bodyPr>
          <a:lstStyle/>
          <a:p>
            <a:pPr marL="311150" lvl="0" indent="-285750" rtl="0">
              <a:spcBef>
                <a:spcPts val="0"/>
              </a:spcBef>
              <a:spcAft>
                <a:spcPts val="0"/>
              </a:spcAft>
              <a:buClr>
                <a:schemeClr val="dk1"/>
              </a:buClr>
              <a:buSzPts val="1400"/>
              <a:buFont typeface="Arial" charset="0"/>
              <a:buChar char="•"/>
            </a:pPr>
            <a:r>
              <a:rPr lang="en-IN">
                <a:solidFill>
                  <a:schemeClr val="dk1"/>
                </a:solidFill>
                <a:latin typeface="Times New Roman"/>
                <a:ea typeface="Times New Roman"/>
                <a:cs typeface="Times New Roman"/>
                <a:sym typeface="Times New Roman"/>
              </a:rPr>
              <a:t>Largest no of road accidents in India occurs in Chennai over 7,486 .</a:t>
            </a:r>
            <a:endParaRPr>
              <a:solidFill>
                <a:schemeClr val="dk1"/>
              </a:solidFill>
              <a:latin typeface="Times New Roman"/>
              <a:ea typeface="Times New Roman"/>
              <a:cs typeface="Times New Roman"/>
              <a:sym typeface="Times New Roman"/>
            </a:endParaRPr>
          </a:p>
          <a:p>
            <a:pPr marL="311150" lvl="0" indent="-285750" rtl="0">
              <a:spcBef>
                <a:spcPts val="0"/>
              </a:spcBef>
              <a:spcAft>
                <a:spcPts val="0"/>
              </a:spcAft>
              <a:buClr>
                <a:schemeClr val="dk1"/>
              </a:buClr>
              <a:buSzPts val="1400"/>
              <a:buFont typeface="Arial" charset="0"/>
              <a:buChar char="•"/>
            </a:pPr>
            <a:r>
              <a:rPr lang="en-IN">
                <a:solidFill>
                  <a:schemeClr val="dk1"/>
                </a:solidFill>
                <a:latin typeface="Times New Roman"/>
                <a:ea typeface="Times New Roman"/>
                <a:cs typeface="Times New Roman"/>
                <a:sym typeface="Times New Roman"/>
              </a:rPr>
              <a:t> The most Deaths occurs in Delhi over 1591 due to Unsafe Lane Changes &amp; Reckless Driving.</a:t>
            </a:r>
            <a:endParaRPr>
              <a:solidFill>
                <a:schemeClr val="dk1"/>
              </a:solidFill>
              <a:latin typeface="Times New Roman"/>
              <a:ea typeface="Times New Roman"/>
              <a:cs typeface="Times New Roman"/>
              <a:sym typeface="Times New Roman"/>
            </a:endParaRPr>
          </a:p>
          <a:p>
            <a:pPr marL="285750" lvl="0" indent="-285750">
              <a:spcBef>
                <a:spcPts val="0"/>
              </a:spcBef>
              <a:spcAft>
                <a:spcPts val="0"/>
              </a:spcAft>
              <a:buNone/>
            </a:pPr>
            <a:endParaRPr>
              <a:latin typeface="Times New Roman"/>
              <a:ea typeface="Times New Roman"/>
              <a:cs typeface="Times New Roman"/>
              <a:sym typeface="Times New Roman"/>
            </a:endParaRPr>
          </a:p>
        </p:txBody>
      </p:sp>
      <p:pic>
        <p:nvPicPr>
          <p:cNvPr id="77" name="Google Shape;77;p15"/>
          <p:cNvPicPr preferRelativeResize="0"/>
          <p:nvPr/>
        </p:nvPicPr>
        <p:blipFill>
          <a:blip r:embed="rId3"/>
          <a:stretch>
            <a:fillRect/>
          </a:stretch>
        </p:blipFill>
        <p:spPr>
          <a:xfrm>
            <a:off x="5340625" y="2004275"/>
            <a:ext cx="3316400" cy="265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4" name="Google Shape;104;p17"/>
          <p:cNvSpPr/>
          <p:nvPr/>
        </p:nvSpPr>
        <p:spPr>
          <a:xfrm>
            <a:off x="539640" y="627480"/>
            <a:ext cx="725364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05" name="Google Shape;105;p17"/>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Hardware &amp;</a:t>
            </a:r>
            <a:r>
              <a:rPr lang="en-IN" sz="2800" b="1">
                <a:solidFill>
                  <a:srgbClr val="FFFFFF"/>
                </a:solidFill>
                <a:latin typeface="Ubuntu"/>
                <a:ea typeface="Ubuntu"/>
                <a:cs typeface="Ubuntu"/>
                <a:sym typeface="Ubuntu"/>
              </a:rPr>
              <a:t> </a:t>
            </a:r>
            <a:r>
              <a:rPr lang="en-IN" sz="2800" b="1" i="0" u="none" strike="noStrike" cap="none">
                <a:solidFill>
                  <a:srgbClr val="FFFFFF"/>
                </a:solidFill>
                <a:latin typeface="Ubuntu"/>
                <a:ea typeface="Ubuntu"/>
                <a:cs typeface="Ubuntu"/>
                <a:sym typeface="Ubuntu"/>
              </a:rPr>
              <a:t>Software</a:t>
            </a:r>
            <a:endParaRPr sz="2800" b="0" i="0" u="none" strike="noStrike" cap="none">
              <a:solidFill>
                <a:schemeClr val="dk1"/>
              </a:solidFill>
              <a:latin typeface="Arial" charset="0"/>
              <a:ea typeface="Arial" charset="0"/>
              <a:cs typeface="Arial" charset="0"/>
              <a:sym typeface="Arial" charset="0"/>
            </a:endParaRPr>
          </a:p>
        </p:txBody>
      </p:sp>
      <p:sp>
        <p:nvSpPr>
          <p:cNvPr id="106" name="Google Shape;106;p17"/>
          <p:cNvSpPr/>
          <p:nvPr/>
        </p:nvSpPr>
        <p:spPr>
          <a:xfrm>
            <a:off x="155520" y="-144360"/>
            <a:ext cx="303840" cy="30384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7" name="Google Shape;107;p17"/>
          <p:cNvSpPr/>
          <p:nvPr/>
        </p:nvSpPr>
        <p:spPr>
          <a:xfrm>
            <a:off x="155520" y="-144360"/>
            <a:ext cx="303840" cy="30384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pic>
        <p:nvPicPr>
          <p:cNvPr id="108" name="Google Shape;108;p17"/>
          <p:cNvPicPr preferRelativeResize="0"/>
          <p:nvPr/>
        </p:nvPicPr>
        <p:blipFill rotWithShape="1">
          <a:blip r:embed="rId1"/>
          <a:srcRect/>
          <a:stretch>
            <a:fillRect/>
          </a:stretch>
        </p:blipFill>
        <p:spPr>
          <a:xfrm>
            <a:off x="2808105" y="516255"/>
            <a:ext cx="2413800" cy="1300320"/>
          </a:xfrm>
          <a:prstGeom prst="rect">
            <a:avLst/>
          </a:prstGeom>
          <a:noFill/>
          <a:ln>
            <a:noFill/>
          </a:ln>
        </p:spPr>
      </p:pic>
      <p:pic>
        <p:nvPicPr>
          <p:cNvPr id="109" name="Google Shape;109;p17"/>
          <p:cNvPicPr preferRelativeResize="0"/>
          <p:nvPr/>
        </p:nvPicPr>
        <p:blipFill rotWithShape="1">
          <a:blip r:embed="rId2"/>
          <a:srcRect/>
          <a:stretch>
            <a:fillRect/>
          </a:stretch>
        </p:blipFill>
        <p:spPr>
          <a:xfrm>
            <a:off x="2563925" y="3569610"/>
            <a:ext cx="2121120" cy="1413720"/>
          </a:xfrm>
          <a:prstGeom prst="rect">
            <a:avLst/>
          </a:prstGeom>
          <a:noFill/>
          <a:ln>
            <a:noFill/>
          </a:ln>
        </p:spPr>
      </p:pic>
      <p:pic>
        <p:nvPicPr>
          <p:cNvPr id="110" name="Google Shape;110;p17"/>
          <p:cNvPicPr preferRelativeResize="0"/>
          <p:nvPr/>
        </p:nvPicPr>
        <p:blipFill rotWithShape="1">
          <a:blip r:embed="rId3"/>
          <a:srcRect/>
          <a:stretch>
            <a:fillRect/>
          </a:stretch>
        </p:blipFill>
        <p:spPr>
          <a:xfrm>
            <a:off x="291185" y="140213"/>
            <a:ext cx="1887120" cy="1887120"/>
          </a:xfrm>
          <a:prstGeom prst="rect">
            <a:avLst/>
          </a:prstGeom>
          <a:noFill/>
          <a:ln>
            <a:noFill/>
          </a:ln>
        </p:spPr>
      </p:pic>
      <p:pic>
        <p:nvPicPr>
          <p:cNvPr id="111" name="Google Shape;111;p17"/>
          <p:cNvPicPr preferRelativeResize="0"/>
          <p:nvPr/>
        </p:nvPicPr>
        <p:blipFill>
          <a:blip r:embed="rId4"/>
          <a:stretch>
            <a:fillRect/>
          </a:stretch>
        </p:blipFill>
        <p:spPr>
          <a:xfrm flipH="1">
            <a:off x="155516" y="3791803"/>
            <a:ext cx="1287650" cy="1191519"/>
          </a:xfrm>
          <a:prstGeom prst="rect">
            <a:avLst/>
          </a:prstGeom>
          <a:noFill/>
          <a:ln>
            <a:noFill/>
          </a:ln>
        </p:spPr>
      </p:pic>
      <p:pic>
        <p:nvPicPr>
          <p:cNvPr id="112" name="Google Shape;112;p17"/>
          <p:cNvPicPr preferRelativeResize="0"/>
          <p:nvPr/>
        </p:nvPicPr>
        <p:blipFill>
          <a:blip r:embed="rId5"/>
          <a:stretch>
            <a:fillRect/>
          </a:stretch>
        </p:blipFill>
        <p:spPr>
          <a:xfrm>
            <a:off x="162408" y="1927802"/>
            <a:ext cx="1641774" cy="1641800"/>
          </a:xfrm>
          <a:prstGeom prst="rect">
            <a:avLst/>
          </a:prstGeom>
          <a:noFill/>
          <a:ln>
            <a:noFill/>
          </a:ln>
        </p:spPr>
      </p:pic>
      <p:pic>
        <p:nvPicPr>
          <p:cNvPr id="113" name="Google Shape;113;p17"/>
          <p:cNvPicPr preferRelativeResize="0"/>
          <p:nvPr/>
        </p:nvPicPr>
        <p:blipFill>
          <a:blip r:embed="rId6"/>
          <a:stretch>
            <a:fillRect/>
          </a:stretch>
        </p:blipFill>
        <p:spPr>
          <a:xfrm>
            <a:off x="2644775" y="2100050"/>
            <a:ext cx="1959424" cy="1469549"/>
          </a:xfrm>
          <a:prstGeom prst="rect">
            <a:avLst/>
          </a:prstGeom>
          <a:noFill/>
          <a:ln>
            <a:noFill/>
          </a:ln>
        </p:spPr>
      </p:pic>
      <p:pic>
        <p:nvPicPr>
          <p:cNvPr id="114" name="Google Shape;114;p17"/>
          <p:cNvPicPr preferRelativeResize="0"/>
          <p:nvPr/>
        </p:nvPicPr>
        <p:blipFill>
          <a:blip r:embed="rId7"/>
          <a:stretch>
            <a:fillRect/>
          </a:stretch>
        </p:blipFill>
        <p:spPr>
          <a:xfrm>
            <a:off x="6114250" y="516255"/>
            <a:ext cx="2923786" cy="2421116"/>
          </a:xfrm>
          <a:prstGeom prst="rect">
            <a:avLst/>
          </a:prstGeom>
          <a:noFill/>
          <a:ln>
            <a:noFill/>
          </a:ln>
        </p:spPr>
      </p:pic>
      <p:sp>
        <p:nvSpPr>
          <p:cNvPr id="115" name="Google Shape;115;p17"/>
          <p:cNvSpPr txBox="1"/>
          <p:nvPr/>
        </p:nvSpPr>
        <p:spPr>
          <a:xfrm>
            <a:off x="5638525" y="2937375"/>
            <a:ext cx="3085200" cy="107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b="1"/>
              <a:t>Hardware</a:t>
            </a:r>
            <a:r>
              <a:rPr lang="en-IN"/>
              <a:t>:</a:t>
            </a:r>
            <a:endParaRPr lang="en-IN"/>
          </a:p>
          <a:p>
            <a:pPr marL="0" lvl="0" indent="0">
              <a:spcBef>
                <a:spcPts val="0"/>
              </a:spcBef>
              <a:spcAft>
                <a:spcPts val="0"/>
              </a:spcAft>
              <a:buNone/>
            </a:pPr>
            <a:r>
              <a:rPr lang="en-IN"/>
              <a:t>Node MCU, Ultrasonic Sensor, Buzzer, Jumper Wires, Basic Shield, 3 IR Sensor</a:t>
            </a:r>
          </a:p>
        </p:txBody>
      </p:sp>
      <p:sp>
        <p:nvSpPr>
          <p:cNvPr id="116" name="Google Shape;116;p17"/>
          <p:cNvSpPr txBox="1"/>
          <p:nvPr/>
        </p:nvSpPr>
        <p:spPr>
          <a:xfrm>
            <a:off x="5681125" y="3207913"/>
            <a:ext cx="3000000" cy="1775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b="1">
                <a:solidFill>
                  <a:schemeClr val="dk1"/>
                </a:solidFill>
              </a:rPr>
              <a:t>Software</a:t>
            </a:r>
            <a:r>
              <a:rPr lang="en-IN">
                <a:solidFill>
                  <a:schemeClr val="dk1"/>
                </a:solidFill>
              </a:rPr>
              <a:t>:</a:t>
            </a:r>
            <a:endParaRPr>
              <a:solidFill>
                <a:schemeClr val="dk1"/>
              </a:solidFill>
            </a:endParaRPr>
          </a:p>
          <a:p>
            <a:pPr marL="0" lvl="0" indent="0" rtl="0">
              <a:spcBef>
                <a:spcPts val="0"/>
              </a:spcBef>
              <a:spcAft>
                <a:spcPts val="0"/>
              </a:spcAft>
              <a:buNone/>
            </a:pPr>
            <a:r>
              <a:rPr lang="en-IN">
                <a:solidFill>
                  <a:schemeClr val="dk1"/>
                </a:solidFill>
              </a:rPr>
              <a:t>Arduino IDE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3" name="Google Shape;83;p16"/>
          <p:cNvSpPr/>
          <p:nvPr/>
        </p:nvSpPr>
        <p:spPr>
          <a:xfrm>
            <a:off x="225701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dirty="0" smtClean="0">
                <a:solidFill>
                  <a:srgbClr val="FFFFFF"/>
                </a:solidFill>
                <a:latin typeface="Ubuntu"/>
                <a:ea typeface="Ubuntu"/>
                <a:cs typeface="Ubuntu"/>
                <a:sym typeface="Ubuntu"/>
              </a:rPr>
              <a:t>Proposed Circuit </a:t>
            </a:r>
            <a:r>
              <a:rPr lang="en-IN" sz="2800" b="1" i="0" u="none" strike="noStrike" cap="none" dirty="0" smtClean="0">
                <a:solidFill>
                  <a:srgbClr val="FFFFFF"/>
                </a:solidFill>
                <a:latin typeface="Ubuntu"/>
                <a:ea typeface="Ubuntu"/>
                <a:cs typeface="Ubuntu"/>
                <a:sym typeface="Ubuntu"/>
              </a:rPr>
              <a:t>Diagram</a:t>
            </a:r>
            <a:endParaRPr sz="2800" b="0" i="0" u="none" strike="noStrike" cap="none" dirty="0">
              <a:solidFill>
                <a:schemeClr val="dk1"/>
              </a:solidFill>
              <a:latin typeface="Arial" charset="0"/>
              <a:ea typeface="Arial" charset="0"/>
              <a:cs typeface="Arial" charset="0"/>
              <a:sym typeface="Arial" charset="0"/>
            </a:endParaRPr>
          </a:p>
        </p:txBody>
      </p:sp>
      <p:pic>
        <p:nvPicPr>
          <p:cNvPr id="84" name="Google Shape;84;p16"/>
          <p:cNvPicPr preferRelativeResize="0"/>
          <p:nvPr/>
        </p:nvPicPr>
        <p:blipFill>
          <a:blip r:embed="rId1"/>
          <a:stretch>
            <a:fillRect/>
          </a:stretch>
        </p:blipFill>
        <p:spPr>
          <a:xfrm>
            <a:off x="7749175" y="1740065"/>
            <a:ext cx="1428750" cy="1428750"/>
          </a:xfrm>
          <a:prstGeom prst="rect">
            <a:avLst/>
          </a:prstGeom>
          <a:noFill/>
          <a:ln>
            <a:noFill/>
          </a:ln>
        </p:spPr>
      </p:pic>
      <p:pic>
        <p:nvPicPr>
          <p:cNvPr id="85" name="Google Shape;85;p16"/>
          <p:cNvPicPr preferRelativeResize="0"/>
          <p:nvPr/>
        </p:nvPicPr>
        <p:blipFill>
          <a:blip r:embed="rId2"/>
          <a:stretch>
            <a:fillRect/>
          </a:stretch>
        </p:blipFill>
        <p:spPr>
          <a:xfrm>
            <a:off x="8053300" y="3711250"/>
            <a:ext cx="820500" cy="925125"/>
          </a:xfrm>
          <a:prstGeom prst="rect">
            <a:avLst/>
          </a:prstGeom>
          <a:noFill/>
          <a:ln>
            <a:noFill/>
          </a:ln>
        </p:spPr>
      </p:pic>
      <p:pic>
        <p:nvPicPr>
          <p:cNvPr id="86" name="Google Shape;86;p16"/>
          <p:cNvPicPr preferRelativeResize="0"/>
          <p:nvPr/>
        </p:nvPicPr>
        <p:blipFill>
          <a:blip r:embed="rId3"/>
          <a:stretch>
            <a:fillRect/>
          </a:stretch>
        </p:blipFill>
        <p:spPr>
          <a:xfrm>
            <a:off x="2639625" y="1456190"/>
            <a:ext cx="2650996" cy="1428750"/>
          </a:xfrm>
          <a:prstGeom prst="rect">
            <a:avLst/>
          </a:prstGeom>
          <a:noFill/>
          <a:ln>
            <a:noFill/>
          </a:ln>
        </p:spPr>
      </p:pic>
      <p:pic>
        <p:nvPicPr>
          <p:cNvPr id="87" name="Google Shape;87;p16"/>
          <p:cNvPicPr preferRelativeResize="0"/>
          <p:nvPr/>
        </p:nvPicPr>
        <p:blipFill>
          <a:blip r:embed="rId4"/>
          <a:stretch>
            <a:fillRect/>
          </a:stretch>
        </p:blipFill>
        <p:spPr>
          <a:xfrm flipH="1">
            <a:off x="502900" y="-78613"/>
            <a:ext cx="2257826" cy="2257800"/>
          </a:xfrm>
          <a:prstGeom prst="rect">
            <a:avLst/>
          </a:prstGeom>
          <a:noFill/>
          <a:ln>
            <a:noFill/>
          </a:ln>
        </p:spPr>
      </p:pic>
      <p:pic>
        <p:nvPicPr>
          <p:cNvPr id="88" name="Google Shape;88;p16"/>
          <p:cNvPicPr preferRelativeResize="0"/>
          <p:nvPr/>
        </p:nvPicPr>
        <p:blipFill>
          <a:blip r:embed="rId5"/>
          <a:stretch>
            <a:fillRect/>
          </a:stretch>
        </p:blipFill>
        <p:spPr>
          <a:xfrm rot="10800000" flipH="1">
            <a:off x="0" y="3043777"/>
            <a:ext cx="2585021" cy="1723347"/>
          </a:xfrm>
          <a:prstGeom prst="rect">
            <a:avLst/>
          </a:prstGeom>
          <a:noFill/>
          <a:ln>
            <a:noFill/>
          </a:ln>
        </p:spPr>
      </p:pic>
      <p:pic>
        <p:nvPicPr>
          <p:cNvPr id="89" name="Google Shape;89;p16"/>
          <p:cNvPicPr preferRelativeResize="0"/>
          <p:nvPr/>
        </p:nvPicPr>
        <p:blipFill>
          <a:blip r:embed="rId6"/>
          <a:stretch>
            <a:fillRect/>
          </a:stretch>
        </p:blipFill>
        <p:spPr>
          <a:xfrm flipH="1">
            <a:off x="7819716" y="461416"/>
            <a:ext cx="1287650" cy="1191519"/>
          </a:xfrm>
          <a:prstGeom prst="rect">
            <a:avLst/>
          </a:prstGeom>
          <a:noFill/>
          <a:ln>
            <a:noFill/>
          </a:ln>
        </p:spPr>
      </p:pic>
      <p:sp>
        <p:nvSpPr>
          <p:cNvPr id="90" name="Google Shape;90;p16"/>
          <p:cNvSpPr/>
          <p:nvPr/>
        </p:nvSpPr>
        <p:spPr>
          <a:xfrm>
            <a:off x="1799025" y="1026275"/>
            <a:ext cx="2125000" cy="555400"/>
          </a:xfrm>
          <a:custGeom>
            <a:avLst/>
            <a:gdLst/>
            <a:ahLst/>
            <a:cxnLst/>
            <a:rect l="0" t="0" r="0" b="0"/>
            <a:pathLst>
              <a:path w="85000" h="22216" extrusionOk="0">
                <a:moveTo>
                  <a:pt x="0" y="0"/>
                </a:moveTo>
                <a:lnTo>
                  <a:pt x="85000" y="0"/>
                </a:lnTo>
                <a:lnTo>
                  <a:pt x="85000" y="22216"/>
                </a:lnTo>
              </a:path>
            </a:pathLst>
          </a:custGeom>
          <a:noFill/>
          <a:ln w="28575" cap="flat" cmpd="sng">
            <a:solidFill>
              <a:schemeClr val="dk2"/>
            </a:solidFill>
            <a:prstDash val="solid"/>
            <a:round/>
            <a:headEnd type="none" w="med" len="med"/>
            <a:tailEnd type="none" w="med" len="med"/>
          </a:ln>
        </p:spPr>
      </p:sp>
      <p:sp>
        <p:nvSpPr>
          <p:cNvPr id="91" name="Google Shape;91;p16"/>
          <p:cNvSpPr/>
          <p:nvPr/>
        </p:nvSpPr>
        <p:spPr>
          <a:xfrm>
            <a:off x="930500" y="2312738"/>
            <a:ext cx="3440149" cy="1723331"/>
          </a:xfrm>
          <a:custGeom>
            <a:avLst/>
            <a:gdLst/>
            <a:ahLst/>
            <a:cxnLst/>
            <a:rect l="0" t="0" r="0" b="0"/>
            <a:pathLst>
              <a:path w="129915" h="61818" extrusionOk="0">
                <a:moveTo>
                  <a:pt x="0" y="37187"/>
                </a:moveTo>
                <a:lnTo>
                  <a:pt x="0" y="0"/>
                </a:lnTo>
                <a:lnTo>
                  <a:pt x="58438" y="0"/>
                </a:lnTo>
                <a:lnTo>
                  <a:pt x="58438" y="61818"/>
                </a:lnTo>
                <a:lnTo>
                  <a:pt x="129915" y="61818"/>
                </a:lnTo>
                <a:lnTo>
                  <a:pt x="129915" y="15454"/>
                </a:lnTo>
              </a:path>
            </a:pathLst>
          </a:custGeom>
          <a:noFill/>
          <a:ln w="28575" cap="flat" cmpd="sng">
            <a:solidFill>
              <a:schemeClr val="dk2"/>
            </a:solidFill>
            <a:prstDash val="solid"/>
            <a:round/>
            <a:headEnd type="none" w="med" len="med"/>
            <a:tailEnd type="none" w="med" len="med"/>
          </a:ln>
        </p:spPr>
      </p:sp>
      <p:sp>
        <p:nvSpPr>
          <p:cNvPr id="92" name="Google Shape;92;p16"/>
          <p:cNvSpPr/>
          <p:nvPr/>
        </p:nvSpPr>
        <p:spPr>
          <a:xfrm flipH="1">
            <a:off x="4809425" y="748575"/>
            <a:ext cx="3135225" cy="759176"/>
          </a:xfrm>
          <a:custGeom>
            <a:avLst/>
            <a:gdLst/>
            <a:ahLst/>
            <a:cxnLst/>
            <a:rect l="0" t="0" r="0" b="0"/>
            <a:pathLst>
              <a:path w="85000" h="22216" extrusionOk="0">
                <a:moveTo>
                  <a:pt x="0" y="0"/>
                </a:moveTo>
                <a:lnTo>
                  <a:pt x="85000" y="0"/>
                </a:lnTo>
                <a:lnTo>
                  <a:pt x="85000" y="22216"/>
                </a:lnTo>
              </a:path>
            </a:pathLst>
          </a:custGeom>
          <a:noFill/>
          <a:ln w="28575" cap="flat" cmpd="sng">
            <a:solidFill>
              <a:schemeClr val="dk2"/>
            </a:solidFill>
            <a:prstDash val="solid"/>
            <a:round/>
            <a:headEnd type="none" w="med" len="med"/>
            <a:tailEnd type="none" w="med" len="med"/>
          </a:ln>
        </p:spPr>
      </p:sp>
      <p:sp>
        <p:nvSpPr>
          <p:cNvPr id="93" name="Google Shape;93;p16"/>
          <p:cNvSpPr/>
          <p:nvPr/>
        </p:nvSpPr>
        <p:spPr>
          <a:xfrm>
            <a:off x="4757125" y="2764925"/>
            <a:ext cx="3670500" cy="1147025"/>
          </a:xfrm>
          <a:custGeom>
            <a:avLst/>
            <a:gdLst/>
            <a:ahLst/>
            <a:cxnLst/>
            <a:rect l="0" t="0" r="0" b="0"/>
            <a:pathLst>
              <a:path w="146820" h="45881" extrusionOk="0">
                <a:moveTo>
                  <a:pt x="0" y="0"/>
                </a:moveTo>
                <a:lnTo>
                  <a:pt x="0" y="45881"/>
                </a:lnTo>
                <a:lnTo>
                  <a:pt x="45398" y="45881"/>
                </a:lnTo>
                <a:lnTo>
                  <a:pt x="45398" y="3864"/>
                </a:lnTo>
                <a:lnTo>
                  <a:pt x="146820" y="3864"/>
                </a:lnTo>
              </a:path>
            </a:pathLst>
          </a:custGeom>
          <a:noFill/>
          <a:ln w="28575" cap="flat" cmpd="sng">
            <a:solidFill>
              <a:schemeClr val="dk2"/>
            </a:solidFill>
            <a:prstDash val="solid"/>
            <a:round/>
            <a:headEnd type="none" w="med" len="med"/>
            <a:tailEnd type="none" w="med" len="med"/>
          </a:ln>
        </p:spPr>
      </p:sp>
      <p:sp>
        <p:nvSpPr>
          <p:cNvPr id="94" name="Google Shape;94;p16"/>
          <p:cNvSpPr txBox="1"/>
          <p:nvPr/>
        </p:nvSpPr>
        <p:spPr>
          <a:xfrm>
            <a:off x="2161225" y="4141375"/>
            <a:ext cx="1956000" cy="75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IN"/>
              <a:t>HC05 To Detect vehicle aproarching from the front.</a:t>
            </a:r>
          </a:p>
        </p:txBody>
      </p:sp>
      <p:sp>
        <p:nvSpPr>
          <p:cNvPr id="95" name="Google Shape;95;p16"/>
          <p:cNvSpPr txBox="1"/>
          <p:nvPr/>
        </p:nvSpPr>
        <p:spPr>
          <a:xfrm>
            <a:off x="200725" y="1456200"/>
            <a:ext cx="2057100" cy="92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3 IR Sensor to detect vehicle from sideways and Back </a:t>
            </a:r>
          </a:p>
        </p:txBody>
      </p:sp>
      <p:sp>
        <p:nvSpPr>
          <p:cNvPr id="96" name="Google Shape;96;p16"/>
          <p:cNvSpPr txBox="1"/>
          <p:nvPr/>
        </p:nvSpPr>
        <p:spPr>
          <a:xfrm>
            <a:off x="6728900" y="924325"/>
            <a:ext cx="1428900" cy="75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Buzzer To Warn the Driver</a:t>
            </a:r>
          </a:p>
        </p:txBody>
      </p:sp>
      <p:sp>
        <p:nvSpPr>
          <p:cNvPr id="97" name="Google Shape;97;p16"/>
          <p:cNvSpPr txBox="1"/>
          <p:nvPr/>
        </p:nvSpPr>
        <p:spPr>
          <a:xfrm>
            <a:off x="6881300" y="2005625"/>
            <a:ext cx="1428900" cy="7593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rgbClr val="000000"/>
              </a:buClr>
              <a:buSzPts val="1100"/>
              <a:buFont typeface="Arial" charset="0"/>
              <a:buNone/>
            </a:pPr>
          </a:p>
          <a:p>
            <a:pPr marL="0" lvl="0" indent="0" rtl="0">
              <a:spcBef>
                <a:spcPts val="0"/>
              </a:spcBef>
              <a:spcAft>
                <a:spcPts val="0"/>
              </a:spcAft>
              <a:buNone/>
            </a:pPr>
            <a:r>
              <a:rPr lang="en-IN">
                <a:solidFill>
                  <a:schemeClr val="dk1"/>
                </a:solidFill>
              </a:rPr>
              <a:t>LED To warn about status of Brake</a:t>
            </a:r>
          </a:p>
        </p:txBody>
      </p:sp>
      <p:sp>
        <p:nvSpPr>
          <p:cNvPr id="98" name="Google Shape;98;p16"/>
          <p:cNvSpPr txBox="1"/>
          <p:nvPr/>
        </p:nvSpPr>
        <p:spPr>
          <a:xfrm>
            <a:off x="6881300" y="3667525"/>
            <a:ext cx="1428900" cy="75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a:solidFill>
                  <a:schemeClr val="dk1"/>
                </a:solidFill>
              </a:rPr>
              <a:t>Notification to User About Brake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633545" y="-1001244"/>
            <a:ext cx="4007545" cy="7325249"/>
          </a:xfrm>
          <a:prstGeom prst="rect">
            <a:avLst/>
          </a:prstGeom>
        </p:spPr>
      </p:pic>
      <p:sp>
        <p:nvSpPr>
          <p:cNvPr id="83" name="Google Shape;83;p16"/>
          <p:cNvSpPr/>
          <p:nvPr/>
        </p:nvSpPr>
        <p:spPr>
          <a:xfrm>
            <a:off x="3089275" y="635"/>
            <a:ext cx="4855845"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dirty="0" smtClean="0">
                <a:solidFill>
                  <a:srgbClr val="FFFFFF"/>
                </a:solidFill>
                <a:latin typeface="Ubuntu"/>
                <a:ea typeface="Ubuntu"/>
                <a:cs typeface="Ubuntu"/>
                <a:sym typeface="Ubuntu"/>
              </a:rPr>
              <a:t>Block Diagram</a:t>
            </a:r>
            <a:endParaRPr lang="x-none" sz="2800" b="0" i="0" u="none" strike="noStrike" cap="none" dirty="0">
              <a:solidFill>
                <a:schemeClr val="dk1"/>
              </a:solidFill>
              <a:latin typeface="Arial" charset="0"/>
              <a:ea typeface="Arial" charset="0"/>
              <a:cs typeface="Arial" charset="0"/>
              <a:sym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1242" t="20219" r="-1"/>
          <a:stretch>
            <a:fillRect/>
          </a:stretch>
        </p:blipFill>
        <p:spPr>
          <a:xfrm>
            <a:off x="3104941" y="492368"/>
            <a:ext cx="2984360" cy="4489077"/>
          </a:xfrm>
          <a:prstGeom prst="rect">
            <a:avLst/>
          </a:prstGeom>
        </p:spPr>
      </p:pic>
      <p:sp>
        <p:nvSpPr>
          <p:cNvPr id="83" name="Google Shape;83;p16"/>
          <p:cNvSpPr/>
          <p:nvPr/>
        </p:nvSpPr>
        <p:spPr>
          <a:xfrm>
            <a:off x="3089275" y="635"/>
            <a:ext cx="4855845"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dirty="0" smtClean="0">
                <a:solidFill>
                  <a:srgbClr val="FFFFFF"/>
                </a:solidFill>
                <a:latin typeface="Ubuntu"/>
                <a:ea typeface="Ubuntu"/>
                <a:cs typeface="Ubuntu"/>
                <a:sym typeface="Ubuntu"/>
              </a:rPr>
              <a:t>Flow Diagram</a:t>
            </a:r>
            <a:endParaRPr lang="x-none" sz="2800" b="0" i="0" u="none" strike="noStrike" cap="none" dirty="0">
              <a:solidFill>
                <a:schemeClr val="dk1"/>
              </a:solidFill>
              <a:latin typeface="Arial" charset="0"/>
              <a:ea typeface="Arial" charset="0"/>
              <a:cs typeface="Arial" charset="0"/>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Google Shape;105;p17"/>
          <p:cNvSpPr/>
          <p:nvPr/>
        </p:nvSpPr>
        <p:spPr>
          <a:xfrm>
            <a:off x="3695065" y="635"/>
            <a:ext cx="4331970" cy="516255"/>
          </a:xfrm>
          <a:prstGeom prst="rect">
            <a:avLst/>
          </a:prstGeom>
          <a:noFill/>
          <a:ln>
            <a:noFill/>
          </a:ln>
        </p:spPr>
        <p:txBody>
          <a:bodyPr spcFirstLastPara="1" wrap="square" lIns="90000" tIns="45000" rIns="90000" bIns="45000" anchor="t" anchorCtr="0">
            <a:noAutofit/>
          </a:bodyPr>
          <a:p>
            <a:pPr marL="0" marR="0" lvl="0" indent="0" algn="l" rtl="0">
              <a:lnSpc>
                <a:spcPct val="100000"/>
              </a:lnSpc>
              <a:spcBef>
                <a:spcPts val="0"/>
              </a:spcBef>
              <a:spcAft>
                <a:spcPts val="0"/>
              </a:spcAft>
              <a:buNone/>
            </a:pPr>
            <a:r>
              <a:rPr lang="x-none" sz="2800" b="1" i="0" u="none" strike="noStrike" cap="none">
                <a:solidFill>
                  <a:srgbClr val="FFFFFF"/>
                </a:solidFill>
                <a:latin typeface="Ubuntu"/>
                <a:ea typeface="Ubuntu"/>
                <a:cs typeface="Ubuntu"/>
                <a:sym typeface="Ubuntu"/>
              </a:rPr>
              <a:t>Results</a:t>
            </a:r>
            <a:endParaRPr lang="x-none" sz="2800" b="0" i="0" u="none" strike="noStrike" cap="none">
              <a:solidFill>
                <a:schemeClr val="dk1"/>
              </a:solidFill>
              <a:latin typeface="Arial" charset="0"/>
              <a:ea typeface="Arial" charset="0"/>
              <a:cs typeface="Arial" charset="0"/>
              <a:sym typeface="Arial" charset="0"/>
            </a:endParaRPr>
          </a:p>
        </p:txBody>
      </p:sp>
      <p:pic>
        <p:nvPicPr>
          <p:cNvPr id="4" name="Picture 3" descr="Screenshot from 2018-07-23 12-32-15"/>
          <p:cNvPicPr>
            <a:picLocks noChangeAspect="1"/>
          </p:cNvPicPr>
          <p:nvPr/>
        </p:nvPicPr>
        <p:blipFill>
          <a:blip r:embed="rId1"/>
          <a:stretch>
            <a:fillRect/>
          </a:stretch>
        </p:blipFill>
        <p:spPr>
          <a:xfrm>
            <a:off x="5753735" y="1490980"/>
            <a:ext cx="2661285" cy="1416685"/>
          </a:xfrm>
          <a:prstGeom prst="rect">
            <a:avLst/>
          </a:prstGeom>
        </p:spPr>
      </p:pic>
      <p:pic>
        <p:nvPicPr>
          <p:cNvPr id="5" name="Picture 4" descr="Screenshot from 2018-07-23 12-32-33"/>
          <p:cNvPicPr>
            <a:picLocks noChangeAspect="1"/>
          </p:cNvPicPr>
          <p:nvPr/>
        </p:nvPicPr>
        <p:blipFill>
          <a:blip r:embed="rId2"/>
          <a:stretch>
            <a:fillRect/>
          </a:stretch>
        </p:blipFill>
        <p:spPr>
          <a:xfrm>
            <a:off x="5054600" y="466090"/>
            <a:ext cx="3801110" cy="2455545"/>
          </a:xfrm>
          <a:prstGeom prst="rect">
            <a:avLst/>
          </a:prstGeom>
        </p:spPr>
      </p:pic>
      <p:pic>
        <p:nvPicPr>
          <p:cNvPr id="6" name="Picture 5" descr="Screenshot from 2018-07-23 12-32-15"/>
          <p:cNvPicPr>
            <a:picLocks noChangeAspect="1"/>
          </p:cNvPicPr>
          <p:nvPr/>
        </p:nvPicPr>
        <p:blipFill>
          <a:blip r:embed="rId3"/>
          <a:stretch>
            <a:fillRect/>
          </a:stretch>
        </p:blipFill>
        <p:spPr>
          <a:xfrm>
            <a:off x="784860" y="658495"/>
            <a:ext cx="2823210" cy="1502410"/>
          </a:xfrm>
          <a:prstGeom prst="rect">
            <a:avLst/>
          </a:prstGeom>
        </p:spPr>
      </p:pic>
      <p:pic>
        <p:nvPicPr>
          <p:cNvPr id="8" name="Picture 7" descr="Screenshot_2018-07-23-10-29-05"/>
          <p:cNvPicPr>
            <a:picLocks noChangeAspect="1"/>
          </p:cNvPicPr>
          <p:nvPr/>
        </p:nvPicPr>
        <p:blipFill>
          <a:blip r:embed="rId4"/>
          <a:srcRect l="-1001" t="23517" r="1001" b="54603"/>
          <a:stretch>
            <a:fillRect/>
          </a:stretch>
        </p:blipFill>
        <p:spPr>
          <a:xfrm>
            <a:off x="5100955" y="3230880"/>
            <a:ext cx="3536950" cy="1376680"/>
          </a:xfrm>
          <a:prstGeom prst="rect">
            <a:avLst/>
          </a:prstGeom>
        </p:spPr>
      </p:pic>
      <p:pic>
        <p:nvPicPr>
          <p:cNvPr id="9" name="Picture 8" descr="Screenshot from 2018-07-23 12-43-36"/>
          <p:cNvPicPr>
            <a:picLocks noChangeAspect="1"/>
          </p:cNvPicPr>
          <p:nvPr/>
        </p:nvPicPr>
        <p:blipFill>
          <a:blip r:embed="rId5"/>
          <a:stretch>
            <a:fillRect/>
          </a:stretch>
        </p:blipFill>
        <p:spPr>
          <a:xfrm>
            <a:off x="522605" y="2524125"/>
            <a:ext cx="3567430" cy="2399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3029040" y="4767120"/>
            <a:ext cx="3085200" cy="27288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2" name="Google Shape;122;p18"/>
          <p:cNvSpPr/>
          <p:nvPr/>
        </p:nvSpPr>
        <p:spPr>
          <a:xfrm>
            <a:off x="539650" y="627477"/>
            <a:ext cx="7253700" cy="516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chemeClr val="dk1"/>
                </a:solidFill>
              </a:rPr>
              <a:t>Advantages</a:t>
            </a:r>
            <a:endParaRPr sz="2400" b="1" i="0" u="none" strike="noStrike" cap="none">
              <a:solidFill>
                <a:schemeClr val="dk1"/>
              </a:solidFill>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a:p>
            <a:pPr marL="0" marR="0" lvl="0" indent="0" algn="l" rtl="0">
              <a:lnSpc>
                <a:spcPct val="100000"/>
              </a:lnSpc>
              <a:spcBef>
                <a:spcPts val="0"/>
              </a:spcBef>
              <a:spcAft>
                <a:spcPts val="0"/>
              </a:spcAft>
              <a:buNone/>
            </a:pPr>
            <a:endParaRPr sz="1800" b="0" i="0" u="none" strike="noStrike" cap="none">
              <a:solidFill>
                <a:schemeClr val="dk1"/>
              </a:solidFill>
              <a:latin typeface="Arial" charset="0"/>
              <a:ea typeface="Arial" charset="0"/>
              <a:cs typeface="Arial" charset="0"/>
              <a:sym typeface="Arial" charset="0"/>
            </a:endParaRPr>
          </a:p>
        </p:txBody>
      </p:sp>
      <p:sp>
        <p:nvSpPr>
          <p:cNvPr id="123" name="Google Shape;123;p18"/>
          <p:cNvSpPr/>
          <p:nvPr/>
        </p:nvSpPr>
        <p:spPr>
          <a:xfrm>
            <a:off x="2339640" y="0"/>
            <a:ext cx="5687640" cy="516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800" b="1" i="0" u="none" strike="noStrike" cap="none">
                <a:solidFill>
                  <a:srgbClr val="FFFFFF"/>
                </a:solidFill>
                <a:latin typeface="Ubuntu"/>
                <a:ea typeface="Ubuntu"/>
                <a:cs typeface="Ubuntu"/>
                <a:sym typeface="Ubuntu"/>
              </a:rPr>
              <a:t>Advantages &amp; Disadvantages</a:t>
            </a:r>
            <a:endParaRPr sz="2800" b="0" i="0" u="none" strike="noStrike" cap="none">
              <a:solidFill>
                <a:schemeClr val="dk1"/>
              </a:solidFill>
              <a:latin typeface="Arial" charset="0"/>
              <a:ea typeface="Arial" charset="0"/>
              <a:cs typeface="Arial" charset="0"/>
              <a:sym typeface="Arial" charset="0"/>
            </a:endParaRPr>
          </a:p>
        </p:txBody>
      </p:sp>
      <p:pic>
        <p:nvPicPr>
          <p:cNvPr id="124" name="Google Shape;124;p18"/>
          <p:cNvPicPr preferRelativeResize="0"/>
          <p:nvPr/>
        </p:nvPicPr>
        <p:blipFill>
          <a:blip r:embed="rId1"/>
          <a:stretch>
            <a:fillRect/>
          </a:stretch>
        </p:blipFill>
        <p:spPr>
          <a:xfrm>
            <a:off x="5360975" y="1883525"/>
            <a:ext cx="3632251" cy="2892375"/>
          </a:xfrm>
          <a:prstGeom prst="rect">
            <a:avLst/>
          </a:prstGeom>
          <a:noFill/>
          <a:ln>
            <a:noFill/>
          </a:ln>
        </p:spPr>
      </p:pic>
      <p:sp>
        <p:nvSpPr>
          <p:cNvPr id="125" name="Google Shape;125;p18"/>
          <p:cNvSpPr/>
          <p:nvPr/>
        </p:nvSpPr>
        <p:spPr>
          <a:xfrm>
            <a:off x="144875" y="1883525"/>
            <a:ext cx="5349000" cy="295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This will also </a:t>
            </a:r>
            <a:r>
              <a:rPr lang="en-IN" sz="2400" b="1" i="0" u="none" strike="noStrike" cap="none">
                <a:solidFill>
                  <a:srgbClr val="000000"/>
                </a:solidFill>
                <a:latin typeface="Times New Roman"/>
                <a:ea typeface="Times New Roman"/>
                <a:cs typeface="Times New Roman"/>
                <a:sym typeface="Times New Roman"/>
              </a:rPr>
              <a:t>reduce the accidents in bad environmental condition</a:t>
            </a:r>
            <a:r>
              <a:rPr lang="en-IN" sz="2400" b="1">
                <a:latin typeface="Times New Roman"/>
                <a:ea typeface="Times New Roman"/>
                <a:cs typeface="Times New Roman"/>
                <a:sym typeface="Times New Roman"/>
              </a:rPr>
              <a:t>s like fog, smog</a:t>
            </a:r>
            <a:r>
              <a:rPr lang="en-IN" sz="2400">
                <a:latin typeface="Times New Roman"/>
                <a:ea typeface="Times New Roman"/>
                <a:cs typeface="Times New Roman"/>
                <a:sym typeface="Times New Roman"/>
              </a:rPr>
              <a:t>.</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b="1" i="0" u="none" strike="noStrike" cap="none">
                <a:solidFill>
                  <a:srgbClr val="000000"/>
                </a:solidFill>
                <a:latin typeface="Times New Roman"/>
                <a:ea typeface="Times New Roman"/>
                <a:cs typeface="Times New Roman"/>
                <a:sym typeface="Times New Roman"/>
              </a:rPr>
              <a:t>Alerts</a:t>
            </a:r>
            <a:r>
              <a:rPr lang="en-IN" sz="2400" i="0" u="none" strike="noStrike" cap="none">
                <a:solidFill>
                  <a:srgbClr val="000000"/>
                </a:solidFill>
                <a:latin typeface="Times New Roman"/>
                <a:ea typeface="Times New Roman"/>
                <a:cs typeface="Times New Roman"/>
                <a:sym typeface="Times New Roman"/>
              </a:rPr>
              <a:t> will </a:t>
            </a:r>
            <a:r>
              <a:rPr lang="en-IN" sz="2400">
                <a:latin typeface="Times New Roman"/>
                <a:ea typeface="Times New Roman"/>
                <a:cs typeface="Times New Roman"/>
                <a:sym typeface="Times New Roman"/>
              </a:rPr>
              <a:t>be</a:t>
            </a:r>
            <a:r>
              <a:rPr lang="en-IN" sz="2400" i="0" u="none" strike="noStrike" cap="none">
                <a:solidFill>
                  <a:srgbClr val="000000"/>
                </a:solidFill>
                <a:latin typeface="Times New Roman"/>
                <a:ea typeface="Times New Roman"/>
                <a:cs typeface="Times New Roman"/>
                <a:sym typeface="Times New Roman"/>
              </a:rPr>
              <a:t> helping  </a:t>
            </a:r>
            <a:r>
              <a:rPr lang="en-IN" sz="2400">
                <a:latin typeface="Times New Roman"/>
                <a:ea typeface="Times New Roman"/>
                <a:cs typeface="Times New Roman"/>
                <a:sym typeface="Times New Roman"/>
              </a:rPr>
              <a:t>in </a:t>
            </a:r>
            <a:r>
              <a:rPr lang="en-IN" sz="2400" b="1" i="0" u="none" strike="noStrike" cap="none">
                <a:solidFill>
                  <a:srgbClr val="000000"/>
                </a:solidFill>
                <a:latin typeface="Times New Roman"/>
                <a:ea typeface="Times New Roman"/>
                <a:cs typeface="Times New Roman"/>
                <a:sym typeface="Times New Roman"/>
              </a:rPr>
              <a:t>gaining the drivers attention</a:t>
            </a:r>
            <a:r>
              <a:rPr lang="en-IN" sz="2400" i="0" u="none" strike="noStrike" cap="none">
                <a:solidFill>
                  <a:srgbClr val="000000"/>
                </a:solidFill>
                <a:latin typeface="Times New Roman"/>
                <a:ea typeface="Times New Roman"/>
                <a:cs typeface="Times New Roman"/>
                <a:sym typeface="Times New Roman"/>
              </a:rPr>
              <a:t> back on the road</a:t>
            </a:r>
            <a:endParaRPr sz="2400" i="0" u="none" strike="noStrike" cap="none">
              <a:solidFill>
                <a:schemeClr val="dk1"/>
              </a:solidFill>
              <a:latin typeface="Times New Roman"/>
              <a:ea typeface="Times New Roman"/>
              <a:cs typeface="Times New Roman"/>
              <a:sym typeface="Times New Roman"/>
            </a:endParaRPr>
          </a:p>
          <a:p>
            <a:pPr marL="215900" marR="0" lvl="0" indent="-253365" algn="l" rtl="0">
              <a:lnSpc>
                <a:spcPct val="100000"/>
              </a:lnSpc>
              <a:spcBef>
                <a:spcPts val="0"/>
              </a:spcBef>
              <a:spcAft>
                <a:spcPts val="0"/>
              </a:spcAft>
              <a:buClr>
                <a:srgbClr val="000000"/>
              </a:buClr>
              <a:buSzPts val="2400"/>
              <a:buFont typeface="Times New Roman"/>
              <a:buChar char="•"/>
            </a:pPr>
            <a:r>
              <a:rPr lang="en-IN" sz="2400" i="0" u="none" strike="noStrike" cap="none">
                <a:solidFill>
                  <a:srgbClr val="000000"/>
                </a:solidFill>
                <a:latin typeface="Times New Roman"/>
                <a:ea typeface="Times New Roman"/>
                <a:cs typeface="Times New Roman"/>
                <a:sym typeface="Times New Roman"/>
              </a:rPr>
              <a:t>Medical and other helps can reach the spot better</a:t>
            </a:r>
            <a:endParaRPr sz="2400" i="0" u="none" strike="noStrike" cap="none">
              <a:solidFill>
                <a:schemeClr val="dk1"/>
              </a:solidFill>
              <a:latin typeface="Times New Roman"/>
              <a:ea typeface="Times New Roman"/>
              <a:cs typeface="Times New Roman"/>
              <a:sym typeface="Times New Roman"/>
            </a:endParaRPr>
          </a:p>
        </p:txBody>
      </p:sp>
      <p:sp>
        <p:nvSpPr>
          <p:cNvPr id="126" name="Google Shape;126;p18"/>
          <p:cNvSpPr txBox="1"/>
          <p:nvPr/>
        </p:nvSpPr>
        <p:spPr>
          <a:xfrm>
            <a:off x="193175" y="1002100"/>
            <a:ext cx="8307000" cy="516300"/>
          </a:xfrm>
          <a:prstGeom prst="rect">
            <a:avLst/>
          </a:prstGeom>
          <a:noFill/>
          <a:ln>
            <a:noFill/>
          </a:ln>
        </p:spPr>
        <p:txBody>
          <a:bodyPr spcFirstLastPara="1" wrap="square" lIns="91425" tIns="91425" rIns="91425" bIns="91425" anchor="t" anchorCtr="0">
            <a:noAutofit/>
          </a:bodyPr>
          <a:lstStyle/>
          <a:p>
            <a:pPr marL="215900" lvl="0" indent="-253365" rtl="0">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Our main motive to make this project is to reduce road accidents and </a:t>
            </a:r>
            <a:r>
              <a:rPr lang="en-IN" sz="2400" b="1">
                <a:solidFill>
                  <a:schemeClr val="dk1"/>
                </a:solidFill>
                <a:latin typeface="Times New Roman"/>
                <a:ea typeface="Times New Roman"/>
                <a:cs typeface="Times New Roman"/>
                <a:sym typeface="Times New Roman"/>
              </a:rPr>
              <a:t>save life not only the mankind but also the stray animals</a:t>
            </a:r>
            <a:r>
              <a:rPr lang="en-IN" sz="2400">
                <a:solidFill>
                  <a:schemeClr val="dk1"/>
                </a:solidFill>
                <a:latin typeface="Times New Roman"/>
                <a:ea typeface="Times New Roman"/>
                <a:cs typeface="Times New Roman"/>
                <a:sym typeface="Times New Roman"/>
              </a:rPr>
              <a:t> which accidentally come on the way.</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2156</Words>
  <Application>Kingsoft Office WPP</Application>
  <PresentationFormat>On-screen Show (16:9)</PresentationFormat>
  <Paragraphs>90</Paragraphs>
  <Slides>12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 </vt:lpstr>
      <vt:lpstr>宋体 </vt:lpstr>
      <vt:lpstr>Times New Roman</vt:lpstr>
      <vt:lpstr>Ubuntu</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dc:creator>
  <cp:lastModifiedBy>rg</cp:lastModifiedBy>
  <cp:revision>8</cp:revision>
  <dcterms:created xsi:type="dcterms:W3CDTF">2018-07-23T08:10:59Z</dcterms:created>
  <dcterms:modified xsi:type="dcterms:W3CDTF">2018-07-23T08:10:59Z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