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889A4-264D-47CA-91CD-657F390947C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A8D30E-94A9-4BEE-BE06-7F1CAB4D28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889A4-264D-47CA-91CD-657F390947C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A8D30E-94A9-4BEE-BE06-7F1CAB4D2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889A4-264D-47CA-91CD-657F390947C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A8D30E-94A9-4BEE-BE06-7F1CAB4D2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889A4-264D-47CA-91CD-657F390947C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A8D30E-94A9-4BEE-BE06-7F1CAB4D2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889A4-264D-47CA-91CD-657F390947C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A8D30E-94A9-4BEE-BE06-7F1CAB4D28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889A4-264D-47CA-91CD-657F390947C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A8D30E-94A9-4BEE-BE06-7F1CAB4D2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889A4-264D-47CA-91CD-657F390947C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A8D30E-94A9-4BEE-BE06-7F1CAB4D2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889A4-264D-47CA-91CD-657F390947C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A8D30E-94A9-4BEE-BE06-7F1CAB4D2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889A4-264D-47CA-91CD-657F390947C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A8D30E-94A9-4BEE-BE06-7F1CAB4D28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889A4-264D-47CA-91CD-657F390947C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A8D30E-94A9-4BEE-BE06-7F1CAB4D2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889A4-264D-47CA-91CD-657F390947C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A8D30E-94A9-4BEE-BE06-7F1CAB4D28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DC889A4-264D-47CA-91CD-657F390947C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1A8D30E-94A9-4BEE-BE06-7F1CAB4D28D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927" y="990600"/>
            <a:ext cx="7406640" cy="101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Diachronic Word Sense Change Identification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486400"/>
            <a:ext cx="7406640" cy="1752600"/>
          </a:xfrm>
        </p:spPr>
        <p:txBody>
          <a:bodyPr/>
          <a:lstStyle/>
          <a:p>
            <a:pPr algn="r"/>
            <a:r>
              <a:rPr lang="en-US" dirty="0" err="1" smtClean="0"/>
              <a:t>Ankit</a:t>
            </a:r>
            <a:r>
              <a:rPr lang="en-US" dirty="0" smtClean="0"/>
              <a:t> Singh 12034 </a:t>
            </a:r>
          </a:p>
          <a:p>
            <a:pPr algn="r"/>
            <a:r>
              <a:rPr lang="en-US" dirty="0" smtClean="0"/>
              <a:t>T </a:t>
            </a:r>
            <a:r>
              <a:rPr lang="en-US" dirty="0" err="1" smtClean="0"/>
              <a:t>Raghuveer</a:t>
            </a:r>
            <a:r>
              <a:rPr lang="en-US" dirty="0" smtClean="0"/>
              <a:t> 12762 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267" y="2819400"/>
            <a:ext cx="4837695" cy="183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6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1288" cy="1143000"/>
          </a:xfrm>
        </p:spPr>
        <p:txBody>
          <a:bodyPr/>
          <a:lstStyle/>
          <a:p>
            <a:pPr algn="ctr"/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066800"/>
            <a:ext cx="1790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95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1288" cy="1143000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56372"/>
            <a:ext cx="3657600" cy="43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34000"/>
            <a:ext cx="13811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02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1288" cy="1143000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500" dirty="0"/>
              <a:t>T</a:t>
            </a:r>
            <a:r>
              <a:rPr lang="en-US" sz="2500" dirty="0" smtClean="0"/>
              <a:t>o </a:t>
            </a:r>
            <a:r>
              <a:rPr lang="en-US" sz="2500" dirty="0"/>
              <a:t>devise an unsupervised approach to </a:t>
            </a:r>
            <a:r>
              <a:rPr lang="en-US" sz="2500" dirty="0" smtClean="0"/>
              <a:t>identify words which have changed over time.</a:t>
            </a:r>
          </a:p>
          <a:p>
            <a:pPr>
              <a:lnSpc>
                <a:spcPct val="150000"/>
              </a:lnSpc>
            </a:pPr>
            <a:r>
              <a:rPr lang="en-US" sz="2500" dirty="0" smtClean="0"/>
              <a:t>Perform the task on multiple </a:t>
            </a:r>
            <a:r>
              <a:rPr lang="en-US" sz="2500" dirty="0" err="1" smtClean="0"/>
              <a:t>epoches</a:t>
            </a:r>
            <a:r>
              <a:rPr lang="en-US" sz="2500" dirty="0" smtClean="0"/>
              <a:t> in multiple languages. – English, Hindi and Mandarin if possible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1288" cy="1143000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/>
              <a:t>Time </a:t>
            </a:r>
            <a:r>
              <a:rPr lang="en-US" sz="2500" dirty="0"/>
              <a:t>sense disambiguation </a:t>
            </a:r>
            <a:r>
              <a:rPr lang="en-US" sz="2500" dirty="0" smtClean="0"/>
              <a:t>is highly instrumental </a:t>
            </a:r>
            <a:r>
              <a:rPr lang="en-US" sz="2500" dirty="0"/>
              <a:t>in </a:t>
            </a:r>
            <a:r>
              <a:rPr lang="en-US" sz="2500" b="1" i="1" dirty="0" err="1" smtClean="0"/>
              <a:t>culturonomics</a:t>
            </a:r>
            <a:r>
              <a:rPr lang="en-US" sz="25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500" dirty="0" smtClean="0"/>
              <a:t>Important </a:t>
            </a:r>
            <a:r>
              <a:rPr lang="en-US" sz="2500" dirty="0"/>
              <a:t>for people working with historical texts, such as librarians, historians and </a:t>
            </a:r>
            <a:r>
              <a:rPr lang="en-US" sz="2500" dirty="0" smtClean="0"/>
              <a:t>linguists.</a:t>
            </a:r>
          </a:p>
          <a:p>
            <a:pPr>
              <a:lnSpc>
                <a:spcPct val="150000"/>
              </a:lnSpc>
            </a:pPr>
            <a:r>
              <a:rPr lang="en-US" sz="2500" dirty="0"/>
              <a:t>It is also helpful to lexicographers and design engineers in </a:t>
            </a:r>
            <a:r>
              <a:rPr lang="en-US" sz="2500" dirty="0" smtClean="0"/>
              <a:t>a variety </a:t>
            </a:r>
            <a:r>
              <a:rPr lang="en-US" sz="2500" dirty="0"/>
              <a:t>of NLP/IR tasks</a:t>
            </a:r>
            <a:r>
              <a:rPr lang="en-US" sz="2500" dirty="0" smtClean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674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088" cy="1143000"/>
          </a:xfrm>
        </p:spPr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‘Gay’ - Noble person (early 20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century)</a:t>
            </a:r>
          </a:p>
          <a:p>
            <a:pPr marL="82296" indent="0">
              <a:buNone/>
            </a:pPr>
            <a:r>
              <a:rPr lang="en-US" sz="3600" dirty="0"/>
              <a:t>	 </a:t>
            </a:r>
            <a:r>
              <a:rPr lang="en-US" sz="3600" dirty="0" smtClean="0"/>
              <a:t>  - Homosexual (21th century)</a:t>
            </a:r>
          </a:p>
          <a:p>
            <a:pPr marL="82296" indent="0">
              <a:buNone/>
            </a:pPr>
            <a:endParaRPr lang="en-US" sz="3600" dirty="0" smtClean="0"/>
          </a:p>
          <a:p>
            <a:r>
              <a:rPr lang="en-US" sz="3600" dirty="0" smtClean="0"/>
              <a:t>‘Artificial</a:t>
            </a:r>
            <a:r>
              <a:rPr lang="en-US" sz="3600" dirty="0"/>
              <a:t>’ </a:t>
            </a:r>
            <a:r>
              <a:rPr lang="en-US" sz="3600" dirty="0" smtClean="0"/>
              <a:t>- positive sense (early 20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century)</a:t>
            </a:r>
            <a:endParaRPr lang="en-US" sz="3600" dirty="0"/>
          </a:p>
          <a:p>
            <a:pPr marL="82296" indent="0">
              <a:buNone/>
            </a:pPr>
            <a:r>
              <a:rPr lang="en-US" sz="3600" dirty="0" smtClean="0"/>
              <a:t>		</a:t>
            </a:r>
            <a:r>
              <a:rPr lang="en-US" sz="3600" dirty="0"/>
              <a:t>- negative sense ( current decade ) </a:t>
            </a:r>
            <a:endParaRPr lang="en-US" sz="3600" dirty="0" smtClean="0"/>
          </a:p>
          <a:p>
            <a:pPr marL="82296" indent="0">
              <a:buNone/>
            </a:pPr>
            <a:endParaRPr lang="en-US" sz="3600" dirty="0"/>
          </a:p>
          <a:p>
            <a:r>
              <a:rPr lang="en-US" sz="3600" dirty="0" smtClean="0"/>
              <a:t>‘Sick’ </a:t>
            </a:r>
            <a:r>
              <a:rPr lang="en-US" sz="3600" dirty="0"/>
              <a:t>- </a:t>
            </a:r>
            <a:r>
              <a:rPr lang="en-US" sz="3600" dirty="0" smtClean="0"/>
              <a:t>illness ( 20 &amp; 20</a:t>
            </a:r>
            <a:r>
              <a:rPr lang="en-US" sz="3600" baseline="30000" dirty="0" smtClean="0"/>
              <a:t>th </a:t>
            </a:r>
            <a:r>
              <a:rPr lang="en-US" sz="3600" dirty="0" smtClean="0"/>
              <a:t> </a:t>
            </a:r>
            <a:r>
              <a:rPr lang="en-US" sz="3600" dirty="0"/>
              <a:t>century)</a:t>
            </a:r>
          </a:p>
          <a:p>
            <a:pPr marL="82296" indent="0">
              <a:buNone/>
            </a:pPr>
            <a:r>
              <a:rPr lang="en-US" sz="3600" dirty="0"/>
              <a:t>	   - </a:t>
            </a:r>
            <a:r>
              <a:rPr lang="en-US" sz="3600" dirty="0" smtClean="0"/>
              <a:t>crazy or cool </a:t>
            </a:r>
            <a:r>
              <a:rPr lang="en-US" sz="3600" dirty="0"/>
              <a:t>(21th century</a:t>
            </a:r>
            <a:r>
              <a:rPr lang="en-US" sz="3600" dirty="0" smtClean="0"/>
              <a:t>)</a:t>
            </a:r>
          </a:p>
          <a:p>
            <a:pPr marL="82296" indent="0">
              <a:buNone/>
            </a:pPr>
            <a:endParaRPr lang="en-US" sz="3600" dirty="0" smtClean="0"/>
          </a:p>
          <a:p>
            <a:r>
              <a:rPr lang="en-US" sz="3600" dirty="0" smtClean="0"/>
              <a:t>‘Flirt’ - jerky motion (500 years ago)</a:t>
            </a:r>
          </a:p>
          <a:p>
            <a:pPr marL="82296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 - …………….   (21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 Century)</a:t>
            </a:r>
          </a:p>
          <a:p>
            <a:pPr marL="82296" indent="0">
              <a:buNone/>
            </a:pPr>
            <a:endParaRPr lang="en-US" sz="3600" dirty="0" smtClean="0"/>
          </a:p>
          <a:p>
            <a:r>
              <a:rPr lang="en-US" sz="3600" dirty="0" smtClean="0"/>
              <a:t>‘Bachelor’ -  young knight (Long ago)</a:t>
            </a:r>
          </a:p>
          <a:p>
            <a:pPr marL="82296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       </a:t>
            </a:r>
            <a:r>
              <a:rPr lang="en-US" sz="3600" dirty="0"/>
              <a:t>- </a:t>
            </a:r>
            <a:r>
              <a:rPr lang="en-US" sz="3600" dirty="0" smtClean="0"/>
              <a:t>University affiliated  </a:t>
            </a:r>
            <a:r>
              <a:rPr lang="en-US" sz="3600" dirty="0"/>
              <a:t>(21</a:t>
            </a:r>
            <a:r>
              <a:rPr lang="en-US" sz="3600" baseline="30000" dirty="0"/>
              <a:t>st</a:t>
            </a:r>
            <a:r>
              <a:rPr lang="en-US" sz="3600" dirty="0"/>
              <a:t>  Century</a:t>
            </a:r>
            <a:r>
              <a:rPr lang="en-US" sz="3600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088" cy="1143000"/>
          </a:xfrm>
        </p:spPr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 smtClean="0"/>
              <a:t>Dataset Collection</a:t>
            </a:r>
          </a:p>
          <a:p>
            <a:pPr lvl="1">
              <a:buClr>
                <a:schemeClr val="tx1"/>
              </a:buClr>
            </a:pPr>
            <a:r>
              <a:rPr lang="en-US" sz="2000" dirty="0" smtClean="0"/>
              <a:t>No directly available dataset with diachronic tags</a:t>
            </a:r>
          </a:p>
          <a:p>
            <a:pPr lvl="1">
              <a:buClr>
                <a:schemeClr val="tx1"/>
              </a:buClr>
            </a:pPr>
            <a:r>
              <a:rPr lang="en-US" sz="2000" dirty="0" smtClean="0"/>
              <a:t>Dataset corresponding to different languages was to be generated</a:t>
            </a:r>
          </a:p>
          <a:p>
            <a:pPr>
              <a:buClr>
                <a:schemeClr val="tx1"/>
              </a:buClr>
            </a:pPr>
            <a:r>
              <a:rPr lang="en-US" sz="2000" dirty="0" smtClean="0"/>
              <a:t>Identify words whose meaning has not changed over time..</a:t>
            </a:r>
          </a:p>
          <a:p>
            <a:pPr>
              <a:buClr>
                <a:schemeClr val="tx1"/>
              </a:buClr>
            </a:pPr>
            <a:r>
              <a:rPr lang="en-US" sz="2000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sz="2000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sz="20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1288" cy="1143000"/>
          </a:xfrm>
        </p:spPr>
        <p:txBody>
          <a:bodyPr/>
          <a:lstStyle/>
          <a:p>
            <a:pPr algn="ctr"/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 smtClean="0"/>
              <a:t>Adam </a:t>
            </a:r>
            <a:r>
              <a:rPr lang="en-US" sz="2500" dirty="0" err="1" smtClean="0"/>
              <a:t>Jatowt</a:t>
            </a:r>
            <a:r>
              <a:rPr lang="en-US" sz="2500" dirty="0" smtClean="0"/>
              <a:t> </a:t>
            </a:r>
            <a:r>
              <a:rPr lang="en-US" sz="2500" dirty="0"/>
              <a:t>e</a:t>
            </a:r>
            <a:r>
              <a:rPr lang="en-US" sz="2500" dirty="0" smtClean="0"/>
              <a:t>t al. </a:t>
            </a:r>
            <a:r>
              <a:rPr lang="en-US" sz="2500" dirty="0"/>
              <a:t>-</a:t>
            </a:r>
            <a:endParaRPr lang="en-US" sz="2500" dirty="0" smtClean="0"/>
          </a:p>
          <a:p>
            <a:pPr>
              <a:buClr>
                <a:schemeClr val="tx1"/>
              </a:buClr>
            </a:pPr>
            <a:endParaRPr lang="en-US" sz="2500" dirty="0"/>
          </a:p>
          <a:p>
            <a:pPr>
              <a:buClr>
                <a:schemeClr val="tx1"/>
              </a:buClr>
            </a:pPr>
            <a:endParaRPr lang="en-US" sz="2500" dirty="0" smtClean="0"/>
          </a:p>
          <a:p>
            <a:pPr>
              <a:buClr>
                <a:schemeClr val="tx1"/>
              </a:buClr>
            </a:pPr>
            <a:r>
              <a:rPr lang="en-US" sz="2500" dirty="0" smtClean="0"/>
              <a:t>Sunny </a:t>
            </a:r>
            <a:r>
              <a:rPr lang="en-US" sz="2500" dirty="0" err="1" smtClean="0"/>
              <a:t>Mitra</a:t>
            </a:r>
            <a:r>
              <a:rPr lang="en-US" sz="2500" dirty="0" smtClean="0"/>
              <a:t>  et al. -  Chinese </a:t>
            </a:r>
            <a:r>
              <a:rPr lang="en-US" sz="2500" dirty="0" err="1" smtClean="0"/>
              <a:t>Wiskers</a:t>
            </a:r>
            <a:r>
              <a:rPr lang="en-US" sz="2500" dirty="0" smtClean="0"/>
              <a:t> over a co-</a:t>
            </a:r>
            <a:r>
              <a:rPr lang="en-US" sz="2500" dirty="0" err="1" smtClean="0"/>
              <a:t>occurence</a:t>
            </a:r>
            <a:r>
              <a:rPr lang="en-US" sz="2500" dirty="0" smtClean="0"/>
              <a:t> vectors from distributed </a:t>
            </a:r>
            <a:r>
              <a:rPr lang="en-US" sz="2500" dirty="0" err="1" smtClean="0"/>
              <a:t>thesuraus</a:t>
            </a:r>
            <a:r>
              <a:rPr lang="en-US" sz="2500" dirty="0" smtClean="0"/>
              <a:t>,  then compare clusters for birth, death, merge or split. </a:t>
            </a:r>
          </a:p>
          <a:p>
            <a:pPr>
              <a:buClr>
                <a:schemeClr val="tx1"/>
              </a:buClr>
            </a:pPr>
            <a:endParaRPr lang="en-US" sz="2500" dirty="0" smtClean="0"/>
          </a:p>
          <a:p>
            <a:pPr>
              <a:buClr>
                <a:schemeClr val="tx1"/>
              </a:buClr>
            </a:pPr>
            <a:r>
              <a:rPr lang="en-US" sz="2500" dirty="0" err="1" smtClean="0"/>
              <a:t>Haim</a:t>
            </a:r>
            <a:r>
              <a:rPr lang="en-US" sz="2500" dirty="0" smtClean="0"/>
              <a:t> </a:t>
            </a:r>
            <a:r>
              <a:rPr lang="en-US" sz="2500" dirty="0" err="1" smtClean="0"/>
              <a:t>Dubossarsky</a:t>
            </a:r>
            <a:r>
              <a:rPr lang="en-US" sz="2500" dirty="0" smtClean="0"/>
              <a:t> et al. - </a:t>
            </a:r>
          </a:p>
          <a:p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77" y="2286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08100"/>
            <a:ext cx="7498080" cy="48006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 smtClean="0"/>
              <a:t>Adapted from thesis of </a:t>
            </a:r>
            <a:r>
              <a:rPr lang="en-US" sz="2500" dirty="0" err="1" smtClean="0"/>
              <a:t>Shashwat</a:t>
            </a:r>
            <a:r>
              <a:rPr lang="en-US" sz="2500" dirty="0" smtClean="0"/>
              <a:t> </a:t>
            </a:r>
            <a:r>
              <a:rPr lang="en-US" sz="2500" dirty="0"/>
              <a:t>C</a:t>
            </a:r>
            <a:r>
              <a:rPr lang="en-US" sz="2500" dirty="0" smtClean="0"/>
              <a:t>handra. 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sz="2500" dirty="0" smtClean="0"/>
              <a:t>Used to transform and align vectors trained on two different datasets</a:t>
            </a:r>
          </a:p>
          <a:p>
            <a:pPr marL="658368" lvl="2" indent="0">
              <a:buNone/>
            </a:pPr>
            <a:endParaRPr lang="en-US" sz="1700" dirty="0" smtClean="0"/>
          </a:p>
          <a:p>
            <a:pPr marL="658368" lvl="2" indent="0">
              <a:buNone/>
            </a:pPr>
            <a:r>
              <a:rPr lang="en-US" sz="1700" dirty="0" smtClean="0"/>
              <a:t>  </a:t>
            </a:r>
            <a:r>
              <a:rPr lang="en-US" sz="2000" dirty="0" smtClean="0"/>
              <a:t>-</a:t>
            </a:r>
            <a:r>
              <a:rPr lang="en-US" sz="1700" dirty="0" smtClean="0"/>
              <a:t> </a:t>
            </a:r>
            <a:r>
              <a:rPr lang="en-US" sz="2300" dirty="0" smtClean="0"/>
              <a:t>transformed word vector</a:t>
            </a:r>
          </a:p>
          <a:p>
            <a:pPr marL="658368" lvl="2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- transformation matrix (train.set1 to train.set2)</a:t>
            </a:r>
          </a:p>
          <a:p>
            <a:pPr marL="658368" lvl="2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- word vector from first set</a:t>
            </a:r>
          </a:p>
          <a:p>
            <a:pPr marL="658368" lvl="2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- bias term for translation</a:t>
            </a:r>
            <a:r>
              <a:rPr lang="en-US" dirty="0" smtClean="0"/>
              <a:t>      </a:t>
            </a:r>
          </a:p>
          <a:p>
            <a:endParaRPr lang="en-US" dirty="0"/>
          </a:p>
          <a:p>
            <a:endParaRPr lang="en-US" dirty="0" smtClean="0"/>
          </a:p>
          <a:p>
            <a:pPr marL="82296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392" y="1841500"/>
            <a:ext cx="2381250" cy="45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36" y="3568700"/>
            <a:ext cx="404812" cy="30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36" y="3975100"/>
            <a:ext cx="363801" cy="33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31" y="4414858"/>
            <a:ext cx="436050" cy="33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436" y="4812057"/>
            <a:ext cx="245379" cy="33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592" y="5270500"/>
            <a:ext cx="467708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7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Approach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</a:pPr>
            <a:r>
              <a:rPr lang="en-US" sz="2500" i="1" dirty="0" smtClean="0"/>
              <a:t>M</a:t>
            </a:r>
            <a:r>
              <a:rPr lang="en-US" sz="2500" dirty="0" smtClean="0"/>
              <a:t> and </a:t>
            </a:r>
            <a:r>
              <a:rPr lang="en-US" sz="2500" i="1" dirty="0" smtClean="0"/>
              <a:t>b ??</a:t>
            </a:r>
          </a:p>
          <a:p>
            <a:pPr marL="612648" lvl="2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en-US" dirty="0"/>
              <a:t>Use words whose meaning has not changed over the two datasets and find an </a:t>
            </a:r>
            <a:r>
              <a:rPr lang="en-US" dirty="0" smtClean="0"/>
              <a:t>estimate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2500" i="1" dirty="0" smtClean="0"/>
              <a:t> minimize</a:t>
            </a:r>
          </a:p>
          <a:p>
            <a:pPr marL="82296" indent="0">
              <a:buNone/>
            </a:pPr>
            <a:endParaRPr lang="en-US" sz="2100" i="1" dirty="0" smtClean="0"/>
          </a:p>
          <a:p>
            <a:pPr>
              <a:buClr>
                <a:schemeClr val="tx1"/>
              </a:buClr>
            </a:pPr>
            <a:r>
              <a:rPr lang="en-US" sz="2500" i="1" dirty="0" smtClean="0"/>
              <a:t> Least square solution helps</a:t>
            </a:r>
          </a:p>
          <a:p>
            <a:pPr marL="82296" indent="0">
              <a:buNone/>
            </a:pPr>
            <a:r>
              <a:rPr lang="en-US" sz="2500" i="1" dirty="0"/>
              <a:t>	</a:t>
            </a:r>
          </a:p>
          <a:p>
            <a:endParaRPr lang="en-US" i="1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2543176" cy="48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76725"/>
            <a:ext cx="4105275" cy="12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825" y="5702275"/>
            <a:ext cx="2128575" cy="39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64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1288" cy="1143000"/>
          </a:xfrm>
        </p:spPr>
        <p:txBody>
          <a:bodyPr/>
          <a:lstStyle/>
          <a:p>
            <a:pPr algn="ctr"/>
            <a:r>
              <a:rPr lang="en-US" dirty="0" smtClean="0"/>
              <a:t>Our Problem 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339</TotalTime>
  <Words>255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Diachronic Word Sense Change Identification</vt:lpstr>
      <vt:lpstr>Problem Statement</vt:lpstr>
      <vt:lpstr>Motivation</vt:lpstr>
      <vt:lpstr>Examples</vt:lpstr>
      <vt:lpstr>Challenges</vt:lpstr>
      <vt:lpstr>Existing Approaches</vt:lpstr>
      <vt:lpstr>Our Approach</vt:lpstr>
      <vt:lpstr>Our Approach ..</vt:lpstr>
      <vt:lpstr>Our Problem fits</vt:lpstr>
      <vt:lpstr>Results</vt:lpstr>
      <vt:lpstr>Thoughts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Sense Change Identification</dc:title>
  <dc:creator>raghavlite</dc:creator>
  <cp:lastModifiedBy>raghavlite</cp:lastModifiedBy>
  <cp:revision>15</cp:revision>
  <dcterms:created xsi:type="dcterms:W3CDTF">2015-10-14T13:05:38Z</dcterms:created>
  <dcterms:modified xsi:type="dcterms:W3CDTF">2015-10-14T18:44:38Z</dcterms:modified>
</cp:coreProperties>
</file>