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2"/>
  </p:notesMasterIdLst>
  <p:sldIdLst>
    <p:sldId id="256" r:id="rId3"/>
    <p:sldId id="284" r:id="rId4"/>
    <p:sldId id="283" r:id="rId5"/>
    <p:sldId id="259" r:id="rId6"/>
    <p:sldId id="285" r:id="rId7"/>
    <p:sldId id="286" r:id="rId8"/>
    <p:sldId id="287" r:id="rId9"/>
    <p:sldId id="288" r:id="rId10"/>
    <p:sldId id="260" r:id="rId11"/>
    <p:sldId id="289" r:id="rId12"/>
    <p:sldId id="290" r:id="rId13"/>
    <p:sldId id="291" r:id="rId14"/>
    <p:sldId id="293" r:id="rId15"/>
    <p:sldId id="295" r:id="rId16"/>
    <p:sldId id="296" r:id="rId17"/>
    <p:sldId id="261" r:id="rId18"/>
    <p:sldId id="297" r:id="rId19"/>
    <p:sldId id="298" r:id="rId20"/>
    <p:sldId id="299" r:id="rId21"/>
    <p:sldId id="300" r:id="rId22"/>
    <p:sldId id="305" r:id="rId23"/>
    <p:sldId id="292" r:id="rId24"/>
    <p:sldId id="294" r:id="rId25"/>
    <p:sldId id="303" r:id="rId26"/>
    <p:sldId id="304" r:id="rId27"/>
    <p:sldId id="301" r:id="rId28"/>
    <p:sldId id="302" r:id="rId29"/>
    <p:sldId id="306" r:id="rId30"/>
    <p:sldId id="308" r:id="rId31"/>
    <p:sldId id="307" r:id="rId32"/>
    <p:sldId id="309" r:id="rId33"/>
    <p:sldId id="311" r:id="rId34"/>
    <p:sldId id="312" r:id="rId35"/>
    <p:sldId id="313" r:id="rId36"/>
    <p:sldId id="328" r:id="rId37"/>
    <p:sldId id="329" r:id="rId38"/>
    <p:sldId id="314" r:id="rId39"/>
    <p:sldId id="315" r:id="rId40"/>
    <p:sldId id="316" r:id="rId41"/>
    <p:sldId id="317" r:id="rId42"/>
    <p:sldId id="318" r:id="rId43"/>
    <p:sldId id="320" r:id="rId44"/>
    <p:sldId id="321" r:id="rId45"/>
    <p:sldId id="322" r:id="rId46"/>
    <p:sldId id="323" r:id="rId47"/>
    <p:sldId id="324" r:id="rId48"/>
    <p:sldId id="325" r:id="rId49"/>
    <p:sldId id="326" r:id="rId50"/>
    <p:sldId id="327" r:id="rId51"/>
    <p:sldId id="263" r:id="rId52"/>
    <p:sldId id="264" r:id="rId53"/>
    <p:sldId id="265" r:id="rId54"/>
    <p:sldId id="266" r:id="rId55"/>
    <p:sldId id="267" r:id="rId56"/>
    <p:sldId id="268" r:id="rId57"/>
    <p:sldId id="269" r:id="rId58"/>
    <p:sldId id="270" r:id="rId59"/>
    <p:sldId id="271" r:id="rId60"/>
    <p:sldId id="272" r:id="rId61"/>
    <p:sldId id="273" r:id="rId62"/>
    <p:sldId id="274" r:id="rId63"/>
    <p:sldId id="275" r:id="rId64"/>
    <p:sldId id="276" r:id="rId65"/>
    <p:sldId id="277" r:id="rId66"/>
    <p:sldId id="278" r:id="rId67"/>
    <p:sldId id="279" r:id="rId68"/>
    <p:sldId id="280" r:id="rId69"/>
    <p:sldId id="281" r:id="rId70"/>
    <p:sldId id="282" r:id="rId7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63A23-2173-4380-ACF0-831DA27C513E}" type="doc">
      <dgm:prSet loTypeId="urn:microsoft.com/office/officeart/2005/8/layout/vList6" loCatId="process" qsTypeId="urn:microsoft.com/office/officeart/2005/8/quickstyle/simple3" qsCatId="simple" csTypeId="urn:microsoft.com/office/officeart/2005/8/colors/accent1_2" csCatId="accent1" phldr="1"/>
      <dgm:spPr/>
      <dgm:t>
        <a:bodyPr/>
        <a:lstStyle/>
        <a:p>
          <a:endParaRPr lang="en-IN"/>
        </a:p>
      </dgm:t>
    </dgm:pt>
    <dgm:pt modelId="{45641A29-EAB4-4E30-AC39-9863236ECC63}">
      <dgm:prSet phldrT="[Text]" custT="1"/>
      <dgm:spPr/>
      <dgm:t>
        <a:bodyPr/>
        <a:lstStyle/>
        <a:p>
          <a:r>
            <a:rPr lang="en-US" sz="4000" dirty="0" smtClean="0"/>
            <a:t>Extractive</a:t>
          </a:r>
          <a:endParaRPr lang="en-IN" sz="4000" dirty="0"/>
        </a:p>
      </dgm:t>
    </dgm:pt>
    <dgm:pt modelId="{899F18CA-641D-443C-A4C2-2FBF30AACDA7}" type="parTrans" cxnId="{00D96798-C8E8-44B8-80D7-A56750CDE6FA}">
      <dgm:prSet/>
      <dgm:spPr/>
      <dgm:t>
        <a:bodyPr/>
        <a:lstStyle/>
        <a:p>
          <a:endParaRPr lang="en-IN"/>
        </a:p>
      </dgm:t>
    </dgm:pt>
    <dgm:pt modelId="{9C04BB31-35CC-4A6E-8A83-286DC2152E8F}" type="sibTrans" cxnId="{00D96798-C8E8-44B8-80D7-A56750CDE6FA}">
      <dgm:prSet/>
      <dgm:spPr/>
      <dgm:t>
        <a:bodyPr/>
        <a:lstStyle/>
        <a:p>
          <a:endParaRPr lang="en-IN"/>
        </a:p>
      </dgm:t>
    </dgm:pt>
    <dgm:pt modelId="{398961AF-28D5-444C-A709-CAA50271CD67}">
      <dgm:prSet phldrT="[Text]" custT="1"/>
      <dgm:spPr/>
      <dgm:t>
        <a:bodyPr/>
        <a:lstStyle/>
        <a:p>
          <a:r>
            <a:rPr lang="en-US" sz="2800" dirty="0" smtClean="0"/>
            <a:t>Phrase </a:t>
          </a:r>
          <a:r>
            <a:rPr lang="en-US" sz="2800" dirty="0" err="1" smtClean="0"/>
            <a:t>Instrumenter</a:t>
          </a:r>
          <a:endParaRPr lang="en-IN" sz="2800" dirty="0"/>
        </a:p>
      </dgm:t>
    </dgm:pt>
    <dgm:pt modelId="{4B2C84B8-7193-4C4E-B995-85E98B0AE791}" type="parTrans" cxnId="{837A67C6-E70C-479F-B1F9-95F32F742CB6}">
      <dgm:prSet/>
      <dgm:spPr/>
      <dgm:t>
        <a:bodyPr/>
        <a:lstStyle/>
        <a:p>
          <a:endParaRPr lang="en-IN"/>
        </a:p>
      </dgm:t>
    </dgm:pt>
    <dgm:pt modelId="{76AD2A4C-1E44-40E1-B09F-E4643F838C10}" type="sibTrans" cxnId="{837A67C6-E70C-479F-B1F9-95F32F742CB6}">
      <dgm:prSet/>
      <dgm:spPr/>
      <dgm:t>
        <a:bodyPr/>
        <a:lstStyle/>
        <a:p>
          <a:endParaRPr lang="en-IN"/>
        </a:p>
      </dgm:t>
    </dgm:pt>
    <dgm:pt modelId="{BDA92D06-59A2-4DA2-98D0-7E440637F481}">
      <dgm:prSet phldrT="[Text]" custT="1"/>
      <dgm:spPr/>
      <dgm:t>
        <a:bodyPr/>
        <a:lstStyle/>
        <a:p>
          <a:r>
            <a:rPr lang="en-US" sz="2800" dirty="0" smtClean="0"/>
            <a:t>Annotated learner</a:t>
          </a:r>
          <a:endParaRPr lang="en-IN" sz="2800" dirty="0"/>
        </a:p>
      </dgm:t>
    </dgm:pt>
    <dgm:pt modelId="{E4559B7B-5448-416C-97C2-FDC0135681BE}" type="parTrans" cxnId="{2A8BFD9C-B5DA-408B-B8D2-3B2067627C89}">
      <dgm:prSet/>
      <dgm:spPr/>
      <dgm:t>
        <a:bodyPr/>
        <a:lstStyle/>
        <a:p>
          <a:endParaRPr lang="en-IN"/>
        </a:p>
      </dgm:t>
    </dgm:pt>
    <dgm:pt modelId="{E20671FE-8952-4140-AF89-4E31012A56A8}" type="sibTrans" cxnId="{2A8BFD9C-B5DA-408B-B8D2-3B2067627C89}">
      <dgm:prSet/>
      <dgm:spPr/>
      <dgm:t>
        <a:bodyPr/>
        <a:lstStyle/>
        <a:p>
          <a:endParaRPr lang="en-IN"/>
        </a:p>
      </dgm:t>
    </dgm:pt>
    <dgm:pt modelId="{678208F6-A2B5-434D-ACA8-BD57C577A698}">
      <dgm:prSet phldrT="[Text]" custT="1"/>
      <dgm:spPr/>
      <dgm:t>
        <a:bodyPr/>
        <a:lstStyle/>
        <a:p>
          <a:r>
            <a:rPr lang="en-US" sz="4000" dirty="0" smtClean="0"/>
            <a:t>Abstractive</a:t>
          </a:r>
          <a:endParaRPr lang="en-IN" sz="4000" dirty="0"/>
        </a:p>
      </dgm:t>
    </dgm:pt>
    <dgm:pt modelId="{58FE8A84-5D42-4279-85B5-7E9E08E6139E}" type="parTrans" cxnId="{37CF415D-B9FC-4CCF-AC2B-1D92595FA822}">
      <dgm:prSet/>
      <dgm:spPr/>
      <dgm:t>
        <a:bodyPr/>
        <a:lstStyle/>
        <a:p>
          <a:endParaRPr lang="en-IN"/>
        </a:p>
      </dgm:t>
    </dgm:pt>
    <dgm:pt modelId="{9F7AA8F4-B6EE-4D1D-B5DA-643C6AC4C88D}" type="sibTrans" cxnId="{37CF415D-B9FC-4CCF-AC2B-1D92595FA822}">
      <dgm:prSet/>
      <dgm:spPr/>
      <dgm:t>
        <a:bodyPr/>
        <a:lstStyle/>
        <a:p>
          <a:endParaRPr lang="en-IN"/>
        </a:p>
      </dgm:t>
    </dgm:pt>
    <dgm:pt modelId="{7E973606-540A-433F-AB1F-F932776E0DAF}">
      <dgm:prSet phldrT="[Text]" custT="1"/>
      <dgm:spPr/>
      <dgm:t>
        <a:bodyPr anchor="ctr"/>
        <a:lstStyle/>
        <a:p>
          <a:r>
            <a:rPr lang="en-US" sz="2800" dirty="0" smtClean="0"/>
            <a:t>Device </a:t>
          </a:r>
          <a:r>
            <a:rPr lang="en-US" sz="2800" dirty="0" err="1" smtClean="0"/>
            <a:t>extracter</a:t>
          </a:r>
          <a:endParaRPr lang="en-IN" sz="2800" dirty="0"/>
        </a:p>
      </dgm:t>
    </dgm:pt>
    <dgm:pt modelId="{C4F60E5C-E0F3-419C-9B09-61F1041861BE}" type="parTrans" cxnId="{F474EED2-7E24-4C75-9851-F747D938B4A8}">
      <dgm:prSet/>
      <dgm:spPr/>
      <dgm:t>
        <a:bodyPr/>
        <a:lstStyle/>
        <a:p>
          <a:endParaRPr lang="en-IN"/>
        </a:p>
      </dgm:t>
    </dgm:pt>
    <dgm:pt modelId="{4B393E5C-E24D-41B2-B087-298AA1754E93}" type="sibTrans" cxnId="{F474EED2-7E24-4C75-9851-F747D938B4A8}">
      <dgm:prSet/>
      <dgm:spPr/>
      <dgm:t>
        <a:bodyPr/>
        <a:lstStyle/>
        <a:p>
          <a:endParaRPr lang="en-IN"/>
        </a:p>
      </dgm:t>
    </dgm:pt>
    <dgm:pt modelId="{B77B994E-4A38-4B3C-A52C-639E96AA5694}">
      <dgm:prSet phldrT="[Text]" custT="1"/>
      <dgm:spPr/>
      <dgm:t>
        <a:bodyPr anchor="ctr"/>
        <a:lstStyle/>
        <a:p>
          <a:r>
            <a:rPr lang="en-US" sz="2800" dirty="0" smtClean="0"/>
            <a:t>PT, PRT classifier</a:t>
          </a:r>
          <a:endParaRPr lang="en-IN" sz="2800" dirty="0"/>
        </a:p>
      </dgm:t>
    </dgm:pt>
    <dgm:pt modelId="{1B26693D-4E21-4352-B518-9DE51E37DBC1}" type="sibTrans" cxnId="{65A41A5D-84EB-4AE2-A3FF-E090EEAEE882}">
      <dgm:prSet/>
      <dgm:spPr/>
      <dgm:t>
        <a:bodyPr/>
        <a:lstStyle/>
        <a:p>
          <a:endParaRPr lang="en-IN"/>
        </a:p>
      </dgm:t>
    </dgm:pt>
    <dgm:pt modelId="{77B03EBC-A9D1-4C77-BF68-361CD26D5D21}" type="parTrans" cxnId="{65A41A5D-84EB-4AE2-A3FF-E090EEAEE882}">
      <dgm:prSet/>
      <dgm:spPr/>
      <dgm:t>
        <a:bodyPr/>
        <a:lstStyle/>
        <a:p>
          <a:endParaRPr lang="en-IN"/>
        </a:p>
      </dgm:t>
    </dgm:pt>
    <dgm:pt modelId="{53A4DD0A-FC14-4CEB-A405-D50EDB34AD5B}" type="pres">
      <dgm:prSet presAssocID="{05163A23-2173-4380-ACF0-831DA27C513E}" presName="Name0" presStyleCnt="0">
        <dgm:presLayoutVars>
          <dgm:dir/>
          <dgm:animLvl val="lvl"/>
          <dgm:resizeHandles/>
        </dgm:presLayoutVars>
      </dgm:prSet>
      <dgm:spPr/>
      <dgm:t>
        <a:bodyPr/>
        <a:lstStyle/>
        <a:p>
          <a:endParaRPr lang="en-IN"/>
        </a:p>
      </dgm:t>
    </dgm:pt>
    <dgm:pt modelId="{8893ED46-215A-4214-9439-25E490E45392}" type="pres">
      <dgm:prSet presAssocID="{45641A29-EAB4-4E30-AC39-9863236ECC63}" presName="linNode" presStyleCnt="0"/>
      <dgm:spPr/>
    </dgm:pt>
    <dgm:pt modelId="{3CF4F6B6-7E2C-4C9A-AB7E-8CA31574A6FA}" type="pres">
      <dgm:prSet presAssocID="{45641A29-EAB4-4E30-AC39-9863236ECC63}" presName="parentShp" presStyleLbl="node1" presStyleIdx="0" presStyleCnt="2" custScaleX="87403" custScaleY="76354" custLinFactNeighborX="262">
        <dgm:presLayoutVars>
          <dgm:bulletEnabled val="1"/>
        </dgm:presLayoutVars>
      </dgm:prSet>
      <dgm:spPr/>
      <dgm:t>
        <a:bodyPr/>
        <a:lstStyle/>
        <a:p>
          <a:endParaRPr lang="en-IN"/>
        </a:p>
      </dgm:t>
    </dgm:pt>
    <dgm:pt modelId="{1E426564-A276-4958-AD74-1642535B66A1}" type="pres">
      <dgm:prSet presAssocID="{45641A29-EAB4-4E30-AC39-9863236ECC63}" presName="childShp" presStyleLbl="bgAccFollowNode1" presStyleIdx="0" presStyleCnt="2" custScaleX="84251" custScaleY="48363" custLinFactNeighborX="-394">
        <dgm:presLayoutVars>
          <dgm:bulletEnabled val="1"/>
        </dgm:presLayoutVars>
      </dgm:prSet>
      <dgm:spPr/>
      <dgm:t>
        <a:bodyPr/>
        <a:lstStyle/>
        <a:p>
          <a:endParaRPr lang="en-IN"/>
        </a:p>
      </dgm:t>
    </dgm:pt>
    <dgm:pt modelId="{1548F07C-21F6-40CA-860F-D8CA54EDC20D}" type="pres">
      <dgm:prSet presAssocID="{9C04BB31-35CC-4A6E-8A83-286DC2152E8F}" presName="spacing" presStyleCnt="0"/>
      <dgm:spPr/>
    </dgm:pt>
    <dgm:pt modelId="{C8BCC595-A50D-4081-AD31-7A0BBD53D0A2}" type="pres">
      <dgm:prSet presAssocID="{678208F6-A2B5-434D-ACA8-BD57C577A698}" presName="linNode" presStyleCnt="0"/>
      <dgm:spPr/>
    </dgm:pt>
    <dgm:pt modelId="{90C52B8D-E271-4FF0-BAD7-BAABC5848508}" type="pres">
      <dgm:prSet presAssocID="{678208F6-A2B5-434D-ACA8-BD57C577A698}" presName="parentShp" presStyleLbl="node1" presStyleIdx="1" presStyleCnt="2" custScaleX="88189" custScaleY="80223" custLinFactNeighborX="-2625">
        <dgm:presLayoutVars>
          <dgm:bulletEnabled val="1"/>
        </dgm:presLayoutVars>
      </dgm:prSet>
      <dgm:spPr/>
      <dgm:t>
        <a:bodyPr/>
        <a:lstStyle/>
        <a:p>
          <a:endParaRPr lang="en-IN"/>
        </a:p>
      </dgm:t>
    </dgm:pt>
    <dgm:pt modelId="{A25C1A8B-6006-4E67-9769-574464CFA3AA}" type="pres">
      <dgm:prSet presAssocID="{678208F6-A2B5-434D-ACA8-BD57C577A698}" presName="childShp" presStyleLbl="bgAccFollowNode1" presStyleIdx="1" presStyleCnt="2" custScaleX="77953" custScaleY="51914" custLinFactNeighborX="-3937" custLinFactNeighborY="-2430">
        <dgm:presLayoutVars>
          <dgm:bulletEnabled val="1"/>
        </dgm:presLayoutVars>
      </dgm:prSet>
      <dgm:spPr/>
      <dgm:t>
        <a:bodyPr/>
        <a:lstStyle/>
        <a:p>
          <a:endParaRPr lang="en-IN"/>
        </a:p>
      </dgm:t>
    </dgm:pt>
  </dgm:ptLst>
  <dgm:cxnLst>
    <dgm:cxn modelId="{91010608-0679-489A-8DB7-C51F3071BEA8}" type="presOf" srcId="{BDA92D06-59A2-4DA2-98D0-7E440637F481}" destId="{1E426564-A276-4958-AD74-1642535B66A1}" srcOrd="0" destOrd="1" presId="urn:microsoft.com/office/officeart/2005/8/layout/vList6"/>
    <dgm:cxn modelId="{4111B987-2E91-44D8-8DAF-AEC64BCF1E84}" type="presOf" srcId="{45641A29-EAB4-4E30-AC39-9863236ECC63}" destId="{3CF4F6B6-7E2C-4C9A-AB7E-8CA31574A6FA}" srcOrd="0" destOrd="0" presId="urn:microsoft.com/office/officeart/2005/8/layout/vList6"/>
    <dgm:cxn modelId="{E3077761-595A-48D8-A6D0-AF934220756B}" type="presOf" srcId="{398961AF-28D5-444C-A709-CAA50271CD67}" destId="{1E426564-A276-4958-AD74-1642535B66A1}" srcOrd="0" destOrd="0" presId="urn:microsoft.com/office/officeart/2005/8/layout/vList6"/>
    <dgm:cxn modelId="{37CF415D-B9FC-4CCF-AC2B-1D92595FA822}" srcId="{05163A23-2173-4380-ACF0-831DA27C513E}" destId="{678208F6-A2B5-434D-ACA8-BD57C577A698}" srcOrd="1" destOrd="0" parTransId="{58FE8A84-5D42-4279-85B5-7E9E08E6139E}" sibTransId="{9F7AA8F4-B6EE-4D1D-B5DA-643C6AC4C88D}"/>
    <dgm:cxn modelId="{7F92272D-2FBD-40BA-94DC-B90C99133301}" type="presOf" srcId="{7E973606-540A-433F-AB1F-F932776E0DAF}" destId="{A25C1A8B-6006-4E67-9769-574464CFA3AA}" srcOrd="0" destOrd="0" presId="urn:microsoft.com/office/officeart/2005/8/layout/vList6"/>
    <dgm:cxn modelId="{F474EED2-7E24-4C75-9851-F747D938B4A8}" srcId="{678208F6-A2B5-434D-ACA8-BD57C577A698}" destId="{7E973606-540A-433F-AB1F-F932776E0DAF}" srcOrd="0" destOrd="0" parTransId="{C4F60E5C-E0F3-419C-9B09-61F1041861BE}" sibTransId="{4B393E5C-E24D-41B2-B087-298AA1754E93}"/>
    <dgm:cxn modelId="{65A41A5D-84EB-4AE2-A3FF-E090EEAEE882}" srcId="{678208F6-A2B5-434D-ACA8-BD57C577A698}" destId="{B77B994E-4A38-4B3C-A52C-639E96AA5694}" srcOrd="1" destOrd="0" parTransId="{77B03EBC-A9D1-4C77-BF68-361CD26D5D21}" sibTransId="{1B26693D-4E21-4352-B518-9DE51E37DBC1}"/>
    <dgm:cxn modelId="{869DBC73-4EE9-4E3F-9506-0FFAF4E2C75C}" type="presOf" srcId="{05163A23-2173-4380-ACF0-831DA27C513E}" destId="{53A4DD0A-FC14-4CEB-A405-D50EDB34AD5B}" srcOrd="0" destOrd="0" presId="urn:microsoft.com/office/officeart/2005/8/layout/vList6"/>
    <dgm:cxn modelId="{0022304F-0AEA-4D1A-A4ED-55056D3C22A6}" type="presOf" srcId="{678208F6-A2B5-434D-ACA8-BD57C577A698}" destId="{90C52B8D-E271-4FF0-BAD7-BAABC5848508}" srcOrd="0" destOrd="0" presId="urn:microsoft.com/office/officeart/2005/8/layout/vList6"/>
    <dgm:cxn modelId="{837A67C6-E70C-479F-B1F9-95F32F742CB6}" srcId="{45641A29-EAB4-4E30-AC39-9863236ECC63}" destId="{398961AF-28D5-444C-A709-CAA50271CD67}" srcOrd="0" destOrd="0" parTransId="{4B2C84B8-7193-4C4E-B995-85E98B0AE791}" sibTransId="{76AD2A4C-1E44-40E1-B09F-E4643F838C10}"/>
    <dgm:cxn modelId="{AF3E41C9-A4E2-4898-94BF-03DF295D81F2}" type="presOf" srcId="{B77B994E-4A38-4B3C-A52C-639E96AA5694}" destId="{A25C1A8B-6006-4E67-9769-574464CFA3AA}" srcOrd="0" destOrd="1" presId="urn:microsoft.com/office/officeart/2005/8/layout/vList6"/>
    <dgm:cxn modelId="{00D96798-C8E8-44B8-80D7-A56750CDE6FA}" srcId="{05163A23-2173-4380-ACF0-831DA27C513E}" destId="{45641A29-EAB4-4E30-AC39-9863236ECC63}" srcOrd="0" destOrd="0" parTransId="{899F18CA-641D-443C-A4C2-2FBF30AACDA7}" sibTransId="{9C04BB31-35CC-4A6E-8A83-286DC2152E8F}"/>
    <dgm:cxn modelId="{2A8BFD9C-B5DA-408B-B8D2-3B2067627C89}" srcId="{45641A29-EAB4-4E30-AC39-9863236ECC63}" destId="{BDA92D06-59A2-4DA2-98D0-7E440637F481}" srcOrd="1" destOrd="0" parTransId="{E4559B7B-5448-416C-97C2-FDC0135681BE}" sibTransId="{E20671FE-8952-4140-AF89-4E31012A56A8}"/>
    <dgm:cxn modelId="{823B4BAF-C29E-403D-81F7-B72C73644367}" type="presParOf" srcId="{53A4DD0A-FC14-4CEB-A405-D50EDB34AD5B}" destId="{8893ED46-215A-4214-9439-25E490E45392}" srcOrd="0" destOrd="0" presId="urn:microsoft.com/office/officeart/2005/8/layout/vList6"/>
    <dgm:cxn modelId="{4364DA99-8CF6-45AC-A217-1B67FFD659EC}" type="presParOf" srcId="{8893ED46-215A-4214-9439-25E490E45392}" destId="{3CF4F6B6-7E2C-4C9A-AB7E-8CA31574A6FA}" srcOrd="0" destOrd="0" presId="urn:microsoft.com/office/officeart/2005/8/layout/vList6"/>
    <dgm:cxn modelId="{13A66F35-00FB-4AEA-924A-95211361B195}" type="presParOf" srcId="{8893ED46-215A-4214-9439-25E490E45392}" destId="{1E426564-A276-4958-AD74-1642535B66A1}" srcOrd="1" destOrd="0" presId="urn:microsoft.com/office/officeart/2005/8/layout/vList6"/>
    <dgm:cxn modelId="{BD1D9EF2-72C2-4DA3-8C7E-4C72F190EBDB}" type="presParOf" srcId="{53A4DD0A-FC14-4CEB-A405-D50EDB34AD5B}" destId="{1548F07C-21F6-40CA-860F-D8CA54EDC20D}" srcOrd="1" destOrd="0" presId="urn:microsoft.com/office/officeart/2005/8/layout/vList6"/>
    <dgm:cxn modelId="{DBE662F1-6D56-4E63-A28A-4D251E1DA7B7}" type="presParOf" srcId="{53A4DD0A-FC14-4CEB-A405-D50EDB34AD5B}" destId="{C8BCC595-A50D-4081-AD31-7A0BBD53D0A2}" srcOrd="2" destOrd="0" presId="urn:microsoft.com/office/officeart/2005/8/layout/vList6"/>
    <dgm:cxn modelId="{F571AC33-856A-48E9-8749-875F08E976FD}" type="presParOf" srcId="{C8BCC595-A50D-4081-AD31-7A0BBD53D0A2}" destId="{90C52B8D-E271-4FF0-BAD7-BAABC5848508}" srcOrd="0" destOrd="0" presId="urn:microsoft.com/office/officeart/2005/8/layout/vList6"/>
    <dgm:cxn modelId="{67A390B7-EEDA-4B74-8399-85484F317DA9}" type="presParOf" srcId="{C8BCC595-A50D-4081-AD31-7A0BBD53D0A2}" destId="{A25C1A8B-6006-4E67-9769-574464CFA3A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26564-A276-4958-AD74-1642535B66A1}">
      <dsp:nvSpPr>
        <dsp:cNvPr id="0" name=""/>
        <dsp:cNvSpPr/>
      </dsp:nvSpPr>
      <dsp:spPr>
        <a:xfrm>
          <a:off x="3643991" y="395779"/>
          <a:ext cx="4380880" cy="1358041"/>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Phrase </a:t>
          </a:r>
          <a:r>
            <a:rPr lang="en-US" sz="2800" kern="1200" dirty="0" err="1" smtClean="0"/>
            <a:t>Instrumenter</a:t>
          </a:r>
          <a:endParaRPr lang="en-IN" sz="2800" kern="1200" dirty="0"/>
        </a:p>
        <a:p>
          <a:pPr marL="285750" lvl="1" indent="-285750" algn="l" defTabSz="1244600">
            <a:lnSpc>
              <a:spcPct val="90000"/>
            </a:lnSpc>
            <a:spcBef>
              <a:spcPct val="0"/>
            </a:spcBef>
            <a:spcAft>
              <a:spcPct val="15000"/>
            </a:spcAft>
            <a:buChar char="••"/>
          </a:pPr>
          <a:r>
            <a:rPr lang="en-US" sz="2800" kern="1200" dirty="0" smtClean="0"/>
            <a:t>Annotated learner</a:t>
          </a:r>
          <a:endParaRPr lang="en-IN" sz="2800" kern="1200" dirty="0"/>
        </a:p>
      </dsp:txBody>
      <dsp:txXfrm>
        <a:off x="3643991" y="565534"/>
        <a:ext cx="3871615" cy="1018531"/>
      </dsp:txXfrm>
    </dsp:sp>
    <dsp:sp modelId="{3CF4F6B6-7E2C-4C9A-AB7E-8CA31574A6FA}">
      <dsp:nvSpPr>
        <dsp:cNvPr id="0" name=""/>
        <dsp:cNvSpPr/>
      </dsp:nvSpPr>
      <dsp:spPr>
        <a:xfrm>
          <a:off x="641420" y="2783"/>
          <a:ext cx="3029851" cy="214403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Extractive</a:t>
          </a:r>
          <a:endParaRPr lang="en-IN" sz="4000" kern="1200" dirty="0"/>
        </a:p>
      </dsp:txBody>
      <dsp:txXfrm>
        <a:off x="746083" y="107446"/>
        <a:ext cx="2820525" cy="1934707"/>
      </dsp:txXfrm>
    </dsp:sp>
    <dsp:sp modelId="{A25C1A8B-6006-4E67-9769-574464CFA3AA}">
      <dsp:nvSpPr>
        <dsp:cNvPr id="0" name=""/>
        <dsp:cNvSpPr/>
      </dsp:nvSpPr>
      <dsp:spPr>
        <a:xfrm>
          <a:off x="3698537" y="2756844"/>
          <a:ext cx="4053397" cy="1457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Device </a:t>
          </a:r>
          <a:r>
            <a:rPr lang="en-US" sz="2800" kern="1200" dirty="0" err="1" smtClean="0"/>
            <a:t>extracter</a:t>
          </a:r>
          <a:endParaRPr lang="en-IN" sz="2800" kern="1200" dirty="0"/>
        </a:p>
        <a:p>
          <a:pPr marL="285750" lvl="1" indent="-285750" algn="l" defTabSz="1244600">
            <a:lnSpc>
              <a:spcPct val="90000"/>
            </a:lnSpc>
            <a:spcBef>
              <a:spcPct val="0"/>
            </a:spcBef>
            <a:spcAft>
              <a:spcPct val="15000"/>
            </a:spcAft>
            <a:buChar char="••"/>
          </a:pPr>
          <a:r>
            <a:rPr lang="en-US" sz="2800" kern="1200" dirty="0" smtClean="0"/>
            <a:t>PT, PRT classifier</a:t>
          </a:r>
          <a:endParaRPr lang="en-IN" sz="2800" kern="1200" dirty="0"/>
        </a:p>
      </dsp:txBody>
      <dsp:txXfrm>
        <a:off x="3698537" y="2939063"/>
        <a:ext cx="3506739" cy="1093316"/>
      </dsp:txXfrm>
    </dsp:sp>
    <dsp:sp modelId="{90C52B8D-E271-4FF0-BAD7-BAABC5848508}">
      <dsp:nvSpPr>
        <dsp:cNvPr id="0" name=""/>
        <dsp:cNvSpPr/>
      </dsp:nvSpPr>
      <dsp:spPr>
        <a:xfrm>
          <a:off x="641420" y="2427618"/>
          <a:ext cx="3057098" cy="225267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Abstractive</a:t>
          </a:r>
          <a:endParaRPr lang="en-IN" sz="4000" kern="1200" dirty="0"/>
        </a:p>
      </dsp:txBody>
      <dsp:txXfrm>
        <a:off x="751387" y="2537585"/>
        <a:ext cx="2837164" cy="203274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E526193-CEF9-41FB-8572-331C09CC438F}" type="datetimeFigureOut">
              <a:rPr lang="en-IN" smtClean="0"/>
              <a:t>23-06-2015</a:t>
            </a:fld>
            <a:endParaRPr lang="en-IN"/>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06016BD-32A6-4882-A19F-F889B22C6C38}" type="slidenum">
              <a:rPr lang="en-IN" smtClean="0"/>
              <a:t>‹#›</a:t>
            </a:fld>
            <a:endParaRPr lang="en-IN"/>
          </a:p>
        </p:txBody>
      </p:sp>
    </p:spTree>
    <p:extLst>
      <p:ext uri="{BB962C8B-B14F-4D97-AF65-F5344CB8AC3E}">
        <p14:creationId xmlns:p14="http://schemas.microsoft.com/office/powerpoint/2010/main" val="248162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06016BD-32A6-4882-A19F-F889B22C6C38}" type="slidenum">
              <a:rPr lang="en-IN" smtClean="0"/>
              <a:t>23</a:t>
            </a:fld>
            <a:endParaRPr lang="en-IN"/>
          </a:p>
        </p:txBody>
      </p:sp>
    </p:spTree>
    <p:extLst>
      <p:ext uri="{BB962C8B-B14F-4D97-AF65-F5344CB8AC3E}">
        <p14:creationId xmlns:p14="http://schemas.microsoft.com/office/powerpoint/2010/main" val="3041160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06016BD-32A6-4882-A19F-F889B22C6C38}" type="slidenum">
              <a:rPr lang="en-IN" smtClean="0"/>
              <a:t>37</a:t>
            </a:fld>
            <a:endParaRPr lang="en-IN"/>
          </a:p>
        </p:txBody>
      </p:sp>
    </p:spTree>
    <p:extLst>
      <p:ext uri="{BB962C8B-B14F-4D97-AF65-F5344CB8AC3E}">
        <p14:creationId xmlns:p14="http://schemas.microsoft.com/office/powerpoint/2010/main" val="366239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8229240" cy="2325960"/>
          </a:xfrm>
          <a:prstGeom prst="rect">
            <a:avLst/>
          </a:prstGeom>
        </p:spPr>
        <p:txBody>
          <a:bodyPr lIns="0" tIns="0" rIns="0" bIns="0"/>
          <a:lstStyle/>
          <a:p>
            <a:endParaRPr/>
          </a:p>
        </p:txBody>
      </p:sp>
      <p:sp>
        <p:nvSpPr>
          <p:cNvPr id="31" name="PlaceHolder 3"/>
          <p:cNvSpPr>
            <a:spLocks noGrp="1"/>
          </p:cNvSpPr>
          <p:nvPr>
            <p:ph type="body"/>
          </p:nvPr>
        </p:nvSpPr>
        <p:spPr>
          <a:xfrm>
            <a:off x="457200" y="4147560"/>
            <a:ext cx="8229240" cy="23259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33" name="PlaceHolder 2"/>
          <p:cNvSpPr>
            <a:spLocks noGrp="1"/>
          </p:cNvSpPr>
          <p:nvPr>
            <p:ph type="body"/>
          </p:nvPr>
        </p:nvSpPr>
        <p:spPr>
          <a:xfrm>
            <a:off x="457200" y="1600200"/>
            <a:ext cx="4015800" cy="2325960"/>
          </a:xfrm>
          <a:prstGeom prst="rect">
            <a:avLst/>
          </a:prstGeom>
        </p:spPr>
        <p:txBody>
          <a:bodyPr lIns="0" tIns="0" rIns="0" bIns="0"/>
          <a:lstStyle/>
          <a:p>
            <a:endParaRPr/>
          </a:p>
        </p:txBody>
      </p:sp>
      <p:sp>
        <p:nvSpPr>
          <p:cNvPr id="34" name="PlaceHolder 3"/>
          <p:cNvSpPr>
            <a:spLocks noGrp="1"/>
          </p:cNvSpPr>
          <p:nvPr>
            <p:ph type="body"/>
          </p:nvPr>
        </p:nvSpPr>
        <p:spPr>
          <a:xfrm>
            <a:off x="4674240" y="1600200"/>
            <a:ext cx="4015800" cy="2325960"/>
          </a:xfrm>
          <a:prstGeom prst="rect">
            <a:avLst/>
          </a:prstGeom>
        </p:spPr>
        <p:txBody>
          <a:bodyPr lIns="0" tIns="0" rIns="0" bIns="0"/>
          <a:lstStyle/>
          <a:p>
            <a:endParaRPr/>
          </a:p>
        </p:txBody>
      </p:sp>
      <p:sp>
        <p:nvSpPr>
          <p:cNvPr id="35" name="PlaceHolder 4"/>
          <p:cNvSpPr>
            <a:spLocks noGrp="1"/>
          </p:cNvSpPr>
          <p:nvPr>
            <p:ph type="body"/>
          </p:nvPr>
        </p:nvSpPr>
        <p:spPr>
          <a:xfrm>
            <a:off x="4674240" y="4147560"/>
            <a:ext cx="4015800" cy="2325960"/>
          </a:xfrm>
          <a:prstGeom prst="rect">
            <a:avLst/>
          </a:prstGeom>
        </p:spPr>
        <p:txBody>
          <a:bodyPr lIns="0" tIns="0" rIns="0" bIns="0"/>
          <a:lstStyle/>
          <a:p>
            <a:endParaRPr/>
          </a:p>
        </p:txBody>
      </p:sp>
      <p:sp>
        <p:nvSpPr>
          <p:cNvPr id="36" name="PlaceHolder 5"/>
          <p:cNvSpPr>
            <a:spLocks noGrp="1"/>
          </p:cNvSpPr>
          <p:nvPr>
            <p:ph type="body"/>
          </p:nvPr>
        </p:nvSpPr>
        <p:spPr>
          <a:xfrm>
            <a:off x="457200" y="4147560"/>
            <a:ext cx="4015800" cy="23259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38" name="PlaceHolder 2"/>
          <p:cNvSpPr>
            <a:spLocks noGrp="1"/>
          </p:cNvSpPr>
          <p:nvPr>
            <p:ph type="body"/>
          </p:nvPr>
        </p:nvSpPr>
        <p:spPr>
          <a:xfrm>
            <a:off x="457200" y="1600200"/>
            <a:ext cx="8229240" cy="4876560"/>
          </a:xfrm>
          <a:prstGeom prst="rect">
            <a:avLst/>
          </a:prstGeom>
        </p:spPr>
        <p:txBody>
          <a:bodyPr lIns="0" tIns="0" rIns="0" bIns="0"/>
          <a:lstStyle/>
          <a:p>
            <a:endParaRPr/>
          </a:p>
        </p:txBody>
      </p:sp>
      <p:sp>
        <p:nvSpPr>
          <p:cNvPr id="39" name="PlaceHolder 3"/>
          <p:cNvSpPr>
            <a:spLocks noGrp="1"/>
          </p:cNvSpPr>
          <p:nvPr>
            <p:ph type="body"/>
          </p:nvPr>
        </p:nvSpPr>
        <p:spPr>
          <a:xfrm>
            <a:off x="457200" y="1600200"/>
            <a:ext cx="8229240" cy="4876560"/>
          </a:xfrm>
          <a:prstGeom prst="rect">
            <a:avLst/>
          </a:prstGeom>
        </p:spPr>
        <p:txBody>
          <a:bodyPr lIns="0" tIns="0" rIns="0" bIns="0"/>
          <a:lstStyle/>
          <a:p>
            <a:endParaRPr/>
          </a:p>
        </p:txBody>
      </p:sp>
      <p:pic>
        <p:nvPicPr>
          <p:cNvPr id="40" name="Picture 39"/>
          <p:cNvPicPr/>
          <p:nvPr/>
        </p:nvPicPr>
        <p:blipFill>
          <a:blip r:embed="rId2"/>
          <a:stretch>
            <a:fillRect/>
          </a:stretch>
        </p:blipFill>
        <p:spPr>
          <a:xfrm>
            <a:off x="1515600" y="1600200"/>
            <a:ext cx="6111720" cy="4876560"/>
          </a:xfrm>
          <a:prstGeom prst="rect">
            <a:avLst/>
          </a:prstGeom>
          <a:ln>
            <a:noFill/>
          </a:ln>
        </p:spPr>
      </p:pic>
      <p:pic>
        <p:nvPicPr>
          <p:cNvPr id="41" name="Picture 40"/>
          <p:cNvPicPr/>
          <p:nvPr/>
        </p:nvPicPr>
        <p:blipFill>
          <a:blip r:embed="rId2"/>
          <a:stretch>
            <a:fillRect/>
          </a:stretch>
        </p:blipFill>
        <p:spPr>
          <a:xfrm>
            <a:off x="1515600" y="1600200"/>
            <a:ext cx="6111720" cy="4876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50" name="PlaceHolder 2"/>
          <p:cNvSpPr>
            <a:spLocks noGrp="1"/>
          </p:cNvSpPr>
          <p:nvPr>
            <p:ph type="subTitle"/>
          </p:nvPr>
        </p:nvSpPr>
        <p:spPr>
          <a:xfrm>
            <a:off x="457200" y="1600200"/>
            <a:ext cx="8229240" cy="48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52" name="PlaceHolder 2"/>
          <p:cNvSpPr>
            <a:spLocks noGrp="1"/>
          </p:cNvSpPr>
          <p:nvPr>
            <p:ph type="body"/>
          </p:nvPr>
        </p:nvSpPr>
        <p:spPr>
          <a:xfrm>
            <a:off x="457200" y="1600200"/>
            <a:ext cx="8229240" cy="4876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54" name="PlaceHolder 2"/>
          <p:cNvSpPr>
            <a:spLocks noGrp="1"/>
          </p:cNvSpPr>
          <p:nvPr>
            <p:ph type="body"/>
          </p:nvPr>
        </p:nvSpPr>
        <p:spPr>
          <a:xfrm>
            <a:off x="457200" y="1600200"/>
            <a:ext cx="4015800" cy="4876560"/>
          </a:xfrm>
          <a:prstGeom prst="rect">
            <a:avLst/>
          </a:prstGeom>
        </p:spPr>
        <p:txBody>
          <a:bodyPr lIns="0" tIns="0" rIns="0" bIns="0"/>
          <a:lstStyle/>
          <a:p>
            <a:endParaRPr/>
          </a:p>
        </p:txBody>
      </p:sp>
      <p:sp>
        <p:nvSpPr>
          <p:cNvPr id="55" name="PlaceHolder 3"/>
          <p:cNvSpPr>
            <a:spLocks noGrp="1"/>
          </p:cNvSpPr>
          <p:nvPr>
            <p:ph type="body"/>
          </p:nvPr>
        </p:nvSpPr>
        <p:spPr>
          <a:xfrm>
            <a:off x="4674240" y="1600200"/>
            <a:ext cx="4015800" cy="4876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533520"/>
            <a:ext cx="8229240" cy="45925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59" name="PlaceHolder 2"/>
          <p:cNvSpPr>
            <a:spLocks noGrp="1"/>
          </p:cNvSpPr>
          <p:nvPr>
            <p:ph type="body"/>
          </p:nvPr>
        </p:nvSpPr>
        <p:spPr>
          <a:xfrm>
            <a:off x="457200" y="1600200"/>
            <a:ext cx="4015800" cy="2325960"/>
          </a:xfrm>
          <a:prstGeom prst="rect">
            <a:avLst/>
          </a:prstGeom>
        </p:spPr>
        <p:txBody>
          <a:bodyPr lIns="0" tIns="0" rIns="0" bIns="0"/>
          <a:lstStyle/>
          <a:p>
            <a:endParaRPr/>
          </a:p>
        </p:txBody>
      </p:sp>
      <p:sp>
        <p:nvSpPr>
          <p:cNvPr id="60" name="PlaceHolder 3"/>
          <p:cNvSpPr>
            <a:spLocks noGrp="1"/>
          </p:cNvSpPr>
          <p:nvPr>
            <p:ph type="body"/>
          </p:nvPr>
        </p:nvSpPr>
        <p:spPr>
          <a:xfrm>
            <a:off x="457200" y="4147560"/>
            <a:ext cx="4015800" cy="2325960"/>
          </a:xfrm>
          <a:prstGeom prst="rect">
            <a:avLst/>
          </a:prstGeom>
        </p:spPr>
        <p:txBody>
          <a:bodyPr lIns="0" tIns="0" rIns="0" bIns="0"/>
          <a:lstStyle/>
          <a:p>
            <a:endParaRPr/>
          </a:p>
        </p:txBody>
      </p:sp>
      <p:sp>
        <p:nvSpPr>
          <p:cNvPr id="61" name="PlaceHolder 4"/>
          <p:cNvSpPr>
            <a:spLocks noGrp="1"/>
          </p:cNvSpPr>
          <p:nvPr>
            <p:ph type="body"/>
          </p:nvPr>
        </p:nvSpPr>
        <p:spPr>
          <a:xfrm>
            <a:off x="4674240" y="1600200"/>
            <a:ext cx="4015800" cy="4876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9" name="PlaceHolder 2"/>
          <p:cNvSpPr>
            <a:spLocks noGrp="1"/>
          </p:cNvSpPr>
          <p:nvPr>
            <p:ph type="subTitle"/>
          </p:nvPr>
        </p:nvSpPr>
        <p:spPr>
          <a:xfrm>
            <a:off x="457200" y="1600200"/>
            <a:ext cx="8229240" cy="48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63" name="PlaceHolder 2"/>
          <p:cNvSpPr>
            <a:spLocks noGrp="1"/>
          </p:cNvSpPr>
          <p:nvPr>
            <p:ph type="body"/>
          </p:nvPr>
        </p:nvSpPr>
        <p:spPr>
          <a:xfrm>
            <a:off x="457200" y="1600200"/>
            <a:ext cx="4015800" cy="4876560"/>
          </a:xfrm>
          <a:prstGeom prst="rect">
            <a:avLst/>
          </a:prstGeom>
        </p:spPr>
        <p:txBody>
          <a:bodyPr lIns="0" tIns="0" rIns="0" bIns="0"/>
          <a:lstStyle/>
          <a:p>
            <a:endParaRPr/>
          </a:p>
        </p:txBody>
      </p:sp>
      <p:sp>
        <p:nvSpPr>
          <p:cNvPr id="64" name="PlaceHolder 3"/>
          <p:cNvSpPr>
            <a:spLocks noGrp="1"/>
          </p:cNvSpPr>
          <p:nvPr>
            <p:ph type="body"/>
          </p:nvPr>
        </p:nvSpPr>
        <p:spPr>
          <a:xfrm>
            <a:off x="4674240" y="1600200"/>
            <a:ext cx="4015800" cy="2325960"/>
          </a:xfrm>
          <a:prstGeom prst="rect">
            <a:avLst/>
          </a:prstGeom>
        </p:spPr>
        <p:txBody>
          <a:bodyPr lIns="0" tIns="0" rIns="0" bIns="0"/>
          <a:lstStyle/>
          <a:p>
            <a:endParaRPr/>
          </a:p>
        </p:txBody>
      </p:sp>
      <p:sp>
        <p:nvSpPr>
          <p:cNvPr id="65" name="PlaceHolder 4"/>
          <p:cNvSpPr>
            <a:spLocks noGrp="1"/>
          </p:cNvSpPr>
          <p:nvPr>
            <p:ph type="body"/>
          </p:nvPr>
        </p:nvSpPr>
        <p:spPr>
          <a:xfrm>
            <a:off x="4674240" y="4147560"/>
            <a:ext cx="4015800" cy="23259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67" name="PlaceHolder 2"/>
          <p:cNvSpPr>
            <a:spLocks noGrp="1"/>
          </p:cNvSpPr>
          <p:nvPr>
            <p:ph type="body"/>
          </p:nvPr>
        </p:nvSpPr>
        <p:spPr>
          <a:xfrm>
            <a:off x="457200" y="1600200"/>
            <a:ext cx="4015800" cy="2325960"/>
          </a:xfrm>
          <a:prstGeom prst="rect">
            <a:avLst/>
          </a:prstGeom>
        </p:spPr>
        <p:txBody>
          <a:bodyPr lIns="0" tIns="0" rIns="0" bIns="0"/>
          <a:lstStyle/>
          <a:p>
            <a:endParaRPr/>
          </a:p>
        </p:txBody>
      </p:sp>
      <p:sp>
        <p:nvSpPr>
          <p:cNvPr id="68" name="PlaceHolder 3"/>
          <p:cNvSpPr>
            <a:spLocks noGrp="1"/>
          </p:cNvSpPr>
          <p:nvPr>
            <p:ph type="body"/>
          </p:nvPr>
        </p:nvSpPr>
        <p:spPr>
          <a:xfrm>
            <a:off x="4674240" y="1600200"/>
            <a:ext cx="4015800" cy="2325960"/>
          </a:xfrm>
          <a:prstGeom prst="rect">
            <a:avLst/>
          </a:prstGeom>
        </p:spPr>
        <p:txBody>
          <a:bodyPr lIns="0" tIns="0" rIns="0" bIns="0"/>
          <a:lstStyle/>
          <a:p>
            <a:endParaRPr/>
          </a:p>
        </p:txBody>
      </p:sp>
      <p:sp>
        <p:nvSpPr>
          <p:cNvPr id="69" name="PlaceHolder 4"/>
          <p:cNvSpPr>
            <a:spLocks noGrp="1"/>
          </p:cNvSpPr>
          <p:nvPr>
            <p:ph type="body"/>
          </p:nvPr>
        </p:nvSpPr>
        <p:spPr>
          <a:xfrm>
            <a:off x="457200" y="4147560"/>
            <a:ext cx="8229240" cy="23259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71" name="PlaceHolder 2"/>
          <p:cNvSpPr>
            <a:spLocks noGrp="1"/>
          </p:cNvSpPr>
          <p:nvPr>
            <p:ph type="body"/>
          </p:nvPr>
        </p:nvSpPr>
        <p:spPr>
          <a:xfrm>
            <a:off x="457200" y="1600200"/>
            <a:ext cx="8229240" cy="2325960"/>
          </a:xfrm>
          <a:prstGeom prst="rect">
            <a:avLst/>
          </a:prstGeom>
        </p:spPr>
        <p:txBody>
          <a:bodyPr lIns="0" tIns="0" rIns="0" bIns="0"/>
          <a:lstStyle/>
          <a:p>
            <a:endParaRPr/>
          </a:p>
        </p:txBody>
      </p:sp>
      <p:sp>
        <p:nvSpPr>
          <p:cNvPr id="72" name="PlaceHolder 3"/>
          <p:cNvSpPr>
            <a:spLocks noGrp="1"/>
          </p:cNvSpPr>
          <p:nvPr>
            <p:ph type="body"/>
          </p:nvPr>
        </p:nvSpPr>
        <p:spPr>
          <a:xfrm>
            <a:off x="457200" y="4147560"/>
            <a:ext cx="8229240" cy="23259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74" name="PlaceHolder 2"/>
          <p:cNvSpPr>
            <a:spLocks noGrp="1"/>
          </p:cNvSpPr>
          <p:nvPr>
            <p:ph type="body"/>
          </p:nvPr>
        </p:nvSpPr>
        <p:spPr>
          <a:xfrm>
            <a:off x="457200" y="1600200"/>
            <a:ext cx="4015800" cy="2325960"/>
          </a:xfrm>
          <a:prstGeom prst="rect">
            <a:avLst/>
          </a:prstGeom>
        </p:spPr>
        <p:txBody>
          <a:bodyPr lIns="0" tIns="0" rIns="0" bIns="0"/>
          <a:lstStyle/>
          <a:p>
            <a:endParaRPr/>
          </a:p>
        </p:txBody>
      </p:sp>
      <p:sp>
        <p:nvSpPr>
          <p:cNvPr id="75" name="PlaceHolder 3"/>
          <p:cNvSpPr>
            <a:spLocks noGrp="1"/>
          </p:cNvSpPr>
          <p:nvPr>
            <p:ph type="body"/>
          </p:nvPr>
        </p:nvSpPr>
        <p:spPr>
          <a:xfrm>
            <a:off x="4674240" y="1600200"/>
            <a:ext cx="4015800" cy="2325960"/>
          </a:xfrm>
          <a:prstGeom prst="rect">
            <a:avLst/>
          </a:prstGeom>
        </p:spPr>
        <p:txBody>
          <a:bodyPr lIns="0" tIns="0" rIns="0" bIns="0"/>
          <a:lstStyle/>
          <a:p>
            <a:endParaRPr/>
          </a:p>
        </p:txBody>
      </p:sp>
      <p:sp>
        <p:nvSpPr>
          <p:cNvPr id="76" name="PlaceHolder 4"/>
          <p:cNvSpPr>
            <a:spLocks noGrp="1"/>
          </p:cNvSpPr>
          <p:nvPr>
            <p:ph type="body"/>
          </p:nvPr>
        </p:nvSpPr>
        <p:spPr>
          <a:xfrm>
            <a:off x="4674240" y="4147560"/>
            <a:ext cx="4015800" cy="2325960"/>
          </a:xfrm>
          <a:prstGeom prst="rect">
            <a:avLst/>
          </a:prstGeom>
        </p:spPr>
        <p:txBody>
          <a:bodyPr lIns="0" tIns="0" rIns="0" bIns="0"/>
          <a:lstStyle/>
          <a:p>
            <a:endParaRPr/>
          </a:p>
        </p:txBody>
      </p:sp>
      <p:sp>
        <p:nvSpPr>
          <p:cNvPr id="77" name="PlaceHolder 5"/>
          <p:cNvSpPr>
            <a:spLocks noGrp="1"/>
          </p:cNvSpPr>
          <p:nvPr>
            <p:ph type="body"/>
          </p:nvPr>
        </p:nvSpPr>
        <p:spPr>
          <a:xfrm>
            <a:off x="457200" y="4147560"/>
            <a:ext cx="4015800" cy="23259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79" name="PlaceHolder 2"/>
          <p:cNvSpPr>
            <a:spLocks noGrp="1"/>
          </p:cNvSpPr>
          <p:nvPr>
            <p:ph type="body"/>
          </p:nvPr>
        </p:nvSpPr>
        <p:spPr>
          <a:xfrm>
            <a:off x="457200" y="1600200"/>
            <a:ext cx="8229240" cy="4876560"/>
          </a:xfrm>
          <a:prstGeom prst="rect">
            <a:avLst/>
          </a:prstGeom>
        </p:spPr>
        <p:txBody>
          <a:bodyPr lIns="0" tIns="0" rIns="0" bIns="0"/>
          <a:lstStyle/>
          <a:p>
            <a:endParaRPr/>
          </a:p>
        </p:txBody>
      </p:sp>
      <p:sp>
        <p:nvSpPr>
          <p:cNvPr id="80" name="PlaceHolder 3"/>
          <p:cNvSpPr>
            <a:spLocks noGrp="1"/>
          </p:cNvSpPr>
          <p:nvPr>
            <p:ph type="body"/>
          </p:nvPr>
        </p:nvSpPr>
        <p:spPr>
          <a:xfrm>
            <a:off x="457200" y="1600200"/>
            <a:ext cx="8229240" cy="4876560"/>
          </a:xfrm>
          <a:prstGeom prst="rect">
            <a:avLst/>
          </a:prstGeom>
        </p:spPr>
        <p:txBody>
          <a:bodyPr lIns="0" tIns="0" rIns="0" bIns="0"/>
          <a:lstStyle/>
          <a:p>
            <a:endParaRPr/>
          </a:p>
        </p:txBody>
      </p:sp>
      <p:pic>
        <p:nvPicPr>
          <p:cNvPr id="81" name="Picture 80"/>
          <p:cNvPicPr/>
          <p:nvPr/>
        </p:nvPicPr>
        <p:blipFill>
          <a:blip r:embed="rId2"/>
          <a:stretch>
            <a:fillRect/>
          </a:stretch>
        </p:blipFill>
        <p:spPr>
          <a:xfrm>
            <a:off x="1515600" y="1600200"/>
            <a:ext cx="6111720" cy="4876560"/>
          </a:xfrm>
          <a:prstGeom prst="rect">
            <a:avLst/>
          </a:prstGeom>
          <a:ln>
            <a:noFill/>
          </a:ln>
        </p:spPr>
      </p:pic>
      <p:pic>
        <p:nvPicPr>
          <p:cNvPr id="82" name="Picture 81"/>
          <p:cNvPicPr/>
          <p:nvPr/>
        </p:nvPicPr>
        <p:blipFill>
          <a:blip r:embed="rId2"/>
          <a:stretch>
            <a:fillRect/>
          </a:stretch>
        </p:blipFill>
        <p:spPr>
          <a:xfrm>
            <a:off x="1515600" y="1600200"/>
            <a:ext cx="6111720" cy="4876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11" name="PlaceHolder 2"/>
          <p:cNvSpPr>
            <a:spLocks noGrp="1"/>
          </p:cNvSpPr>
          <p:nvPr>
            <p:ph type="body"/>
          </p:nvPr>
        </p:nvSpPr>
        <p:spPr>
          <a:xfrm>
            <a:off x="457200" y="1600200"/>
            <a:ext cx="8229240" cy="4876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13" name="PlaceHolder 2"/>
          <p:cNvSpPr>
            <a:spLocks noGrp="1"/>
          </p:cNvSpPr>
          <p:nvPr>
            <p:ph type="body"/>
          </p:nvPr>
        </p:nvSpPr>
        <p:spPr>
          <a:xfrm>
            <a:off x="457200" y="1600200"/>
            <a:ext cx="4015800" cy="4876560"/>
          </a:xfrm>
          <a:prstGeom prst="rect">
            <a:avLst/>
          </a:prstGeom>
        </p:spPr>
        <p:txBody>
          <a:bodyPr lIns="0" tIns="0" rIns="0" bIns="0"/>
          <a:lstStyle/>
          <a:p>
            <a:endParaRPr/>
          </a:p>
        </p:txBody>
      </p:sp>
      <p:sp>
        <p:nvSpPr>
          <p:cNvPr id="14" name="PlaceHolder 3"/>
          <p:cNvSpPr>
            <a:spLocks noGrp="1"/>
          </p:cNvSpPr>
          <p:nvPr>
            <p:ph type="body"/>
          </p:nvPr>
        </p:nvSpPr>
        <p:spPr>
          <a:xfrm>
            <a:off x="4674240" y="1600200"/>
            <a:ext cx="4015800" cy="4876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5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18" name="PlaceHolder 2"/>
          <p:cNvSpPr>
            <a:spLocks noGrp="1"/>
          </p:cNvSpPr>
          <p:nvPr>
            <p:ph type="body"/>
          </p:nvPr>
        </p:nvSpPr>
        <p:spPr>
          <a:xfrm>
            <a:off x="457200" y="1600200"/>
            <a:ext cx="4015800" cy="2325960"/>
          </a:xfrm>
          <a:prstGeom prst="rect">
            <a:avLst/>
          </a:prstGeom>
        </p:spPr>
        <p:txBody>
          <a:bodyPr lIns="0" tIns="0" rIns="0" bIns="0"/>
          <a:lstStyle/>
          <a:p>
            <a:endParaRPr/>
          </a:p>
        </p:txBody>
      </p:sp>
      <p:sp>
        <p:nvSpPr>
          <p:cNvPr id="19" name="PlaceHolder 3"/>
          <p:cNvSpPr>
            <a:spLocks noGrp="1"/>
          </p:cNvSpPr>
          <p:nvPr>
            <p:ph type="body"/>
          </p:nvPr>
        </p:nvSpPr>
        <p:spPr>
          <a:xfrm>
            <a:off x="457200" y="4147560"/>
            <a:ext cx="4015800" cy="2325960"/>
          </a:xfrm>
          <a:prstGeom prst="rect">
            <a:avLst/>
          </a:prstGeom>
        </p:spPr>
        <p:txBody>
          <a:bodyPr lIns="0" tIns="0" rIns="0" bIns="0"/>
          <a:lstStyle/>
          <a:p>
            <a:endParaRPr/>
          </a:p>
        </p:txBody>
      </p:sp>
      <p:sp>
        <p:nvSpPr>
          <p:cNvPr id="20" name="PlaceHolder 4"/>
          <p:cNvSpPr>
            <a:spLocks noGrp="1"/>
          </p:cNvSpPr>
          <p:nvPr>
            <p:ph type="body"/>
          </p:nvPr>
        </p:nvSpPr>
        <p:spPr>
          <a:xfrm>
            <a:off x="4674240" y="1600200"/>
            <a:ext cx="4015800" cy="4876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22" name="PlaceHolder 2"/>
          <p:cNvSpPr>
            <a:spLocks noGrp="1"/>
          </p:cNvSpPr>
          <p:nvPr>
            <p:ph type="body"/>
          </p:nvPr>
        </p:nvSpPr>
        <p:spPr>
          <a:xfrm>
            <a:off x="457200" y="1600200"/>
            <a:ext cx="4015800" cy="4876560"/>
          </a:xfrm>
          <a:prstGeom prst="rect">
            <a:avLst/>
          </a:prstGeom>
        </p:spPr>
        <p:txBody>
          <a:bodyPr lIns="0" tIns="0" rIns="0" bIns="0"/>
          <a:lstStyle/>
          <a:p>
            <a:endParaRPr/>
          </a:p>
        </p:txBody>
      </p:sp>
      <p:sp>
        <p:nvSpPr>
          <p:cNvPr id="23" name="PlaceHolder 3"/>
          <p:cNvSpPr>
            <a:spLocks noGrp="1"/>
          </p:cNvSpPr>
          <p:nvPr>
            <p:ph type="body"/>
          </p:nvPr>
        </p:nvSpPr>
        <p:spPr>
          <a:xfrm>
            <a:off x="4674240" y="1600200"/>
            <a:ext cx="4015800" cy="2325960"/>
          </a:xfrm>
          <a:prstGeom prst="rect">
            <a:avLst/>
          </a:prstGeom>
        </p:spPr>
        <p:txBody>
          <a:bodyPr lIns="0" tIns="0" rIns="0" bIns="0"/>
          <a:lstStyle/>
          <a:p>
            <a:endParaRPr/>
          </a:p>
        </p:txBody>
      </p:sp>
      <p:sp>
        <p:nvSpPr>
          <p:cNvPr id="24" name="PlaceHolder 4"/>
          <p:cNvSpPr>
            <a:spLocks noGrp="1"/>
          </p:cNvSpPr>
          <p:nvPr>
            <p:ph type="body"/>
          </p:nvPr>
        </p:nvSpPr>
        <p:spPr>
          <a:xfrm>
            <a:off x="4674240" y="4147560"/>
            <a:ext cx="4015800" cy="23259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720"/>
          </a:xfrm>
          <a:prstGeom prst="rect">
            <a:avLst/>
          </a:prstGeom>
        </p:spPr>
        <p:txBody>
          <a:bodyPr lIns="0" tIns="0" rIns="0" bIns="0" anchor="ctr"/>
          <a:lstStyle/>
          <a:p>
            <a:endParaRPr/>
          </a:p>
        </p:txBody>
      </p:sp>
      <p:sp>
        <p:nvSpPr>
          <p:cNvPr id="26" name="PlaceHolder 2"/>
          <p:cNvSpPr>
            <a:spLocks noGrp="1"/>
          </p:cNvSpPr>
          <p:nvPr>
            <p:ph type="body"/>
          </p:nvPr>
        </p:nvSpPr>
        <p:spPr>
          <a:xfrm>
            <a:off x="457200" y="1600200"/>
            <a:ext cx="4015800" cy="2325960"/>
          </a:xfrm>
          <a:prstGeom prst="rect">
            <a:avLst/>
          </a:prstGeom>
        </p:spPr>
        <p:txBody>
          <a:bodyPr lIns="0" tIns="0" rIns="0" bIns="0"/>
          <a:lstStyle/>
          <a:p>
            <a:endParaRPr/>
          </a:p>
        </p:txBody>
      </p:sp>
      <p:sp>
        <p:nvSpPr>
          <p:cNvPr id="27" name="PlaceHolder 3"/>
          <p:cNvSpPr>
            <a:spLocks noGrp="1"/>
          </p:cNvSpPr>
          <p:nvPr>
            <p:ph type="body"/>
          </p:nvPr>
        </p:nvSpPr>
        <p:spPr>
          <a:xfrm>
            <a:off x="4674240" y="1600200"/>
            <a:ext cx="4015800" cy="2325960"/>
          </a:xfrm>
          <a:prstGeom prst="rect">
            <a:avLst/>
          </a:prstGeom>
        </p:spPr>
        <p:txBody>
          <a:bodyPr lIns="0" tIns="0" rIns="0" bIns="0"/>
          <a:lstStyle/>
          <a:p>
            <a:endParaRPr/>
          </a:p>
        </p:txBody>
      </p:sp>
      <p:sp>
        <p:nvSpPr>
          <p:cNvPr id="28" name="PlaceHolder 4"/>
          <p:cNvSpPr>
            <a:spLocks noGrp="1"/>
          </p:cNvSpPr>
          <p:nvPr>
            <p:ph type="body"/>
          </p:nvPr>
        </p:nvSpPr>
        <p:spPr>
          <a:xfrm>
            <a:off x="457200" y="4147560"/>
            <a:ext cx="8229240" cy="23259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220680"/>
            <a:ext cx="9143640" cy="228240"/>
          </a:xfrm>
          <a:prstGeom prst="rect">
            <a:avLst/>
          </a:prstGeom>
          <a:solidFill>
            <a:srgbClr val="FFFFFF"/>
          </a:solidFill>
          <a:ln w="26280">
            <a:noFill/>
          </a:ln>
        </p:spPr>
      </p:sp>
      <p:sp>
        <p:nvSpPr>
          <p:cNvPr id="9" name="CustomShape 2"/>
          <p:cNvSpPr/>
          <p:nvPr/>
        </p:nvSpPr>
        <p:spPr>
          <a:xfrm>
            <a:off x="0" y="0"/>
            <a:ext cx="9143640" cy="365400"/>
          </a:xfrm>
          <a:prstGeom prst="rect">
            <a:avLst/>
          </a:prstGeom>
          <a:solidFill>
            <a:srgbClr val="93A299"/>
          </a:solidFill>
          <a:ln w="26280">
            <a:noFill/>
          </a:ln>
        </p:spPr>
      </p:sp>
      <p:sp>
        <p:nvSpPr>
          <p:cNvPr id="2" name="PlaceHolder 3"/>
          <p:cNvSpPr>
            <a:spLocks noGrp="1"/>
          </p:cNvSpPr>
          <p:nvPr>
            <p:ph type="title"/>
          </p:nvPr>
        </p:nvSpPr>
        <p:spPr>
          <a:xfrm>
            <a:off x="685800" y="1371600"/>
            <a:ext cx="7848360" cy="1926720"/>
          </a:xfrm>
          <a:prstGeom prst="rect">
            <a:avLst/>
          </a:prstGeom>
        </p:spPr>
        <p:txBody>
          <a:bodyPr anchor="b"/>
          <a:lstStyle/>
          <a:p>
            <a:pPr>
              <a:lnSpc>
                <a:spcPct val="100000"/>
              </a:lnSpc>
            </a:pPr>
            <a:r>
              <a:rPr lang="en-US" sz="5400">
                <a:solidFill>
                  <a:srgbClr val="D2533C"/>
                </a:solidFill>
                <a:latin typeface="Arial"/>
              </a:rPr>
              <a:t>Click to edit the title text formatClick to edit Master title style</a:t>
            </a:r>
            <a:endParaRPr/>
          </a:p>
        </p:txBody>
      </p:sp>
      <p:sp>
        <p:nvSpPr>
          <p:cNvPr id="3" name="PlaceHolder 4"/>
          <p:cNvSpPr>
            <a:spLocks noGrp="1"/>
          </p:cNvSpPr>
          <p:nvPr>
            <p:ph type="dt"/>
          </p:nvPr>
        </p:nvSpPr>
        <p:spPr>
          <a:xfrm>
            <a:off x="457200" y="18360"/>
            <a:ext cx="2895120" cy="328680"/>
          </a:xfrm>
          <a:prstGeom prst="rect">
            <a:avLst/>
          </a:prstGeom>
        </p:spPr>
        <p:txBody>
          <a:bodyPr anchor="ctr"/>
          <a:lstStyle/>
          <a:p>
            <a:pPr>
              <a:lnSpc>
                <a:spcPct val="100000"/>
              </a:lnSpc>
            </a:pPr>
            <a:r>
              <a:rPr lang="en-US" sz="1200">
                <a:solidFill>
                  <a:srgbClr val="FFFFFF"/>
                </a:solidFill>
                <a:latin typeface="Arial"/>
              </a:rPr>
              <a:t>4/10/15</a:t>
            </a:r>
            <a:endParaRPr/>
          </a:p>
        </p:txBody>
      </p:sp>
      <p:sp>
        <p:nvSpPr>
          <p:cNvPr id="4" name="PlaceHolder 5"/>
          <p:cNvSpPr>
            <a:spLocks noGrp="1"/>
          </p:cNvSpPr>
          <p:nvPr>
            <p:ph type="ftr"/>
          </p:nvPr>
        </p:nvSpPr>
        <p:spPr>
          <a:xfrm>
            <a:off x="3429000" y="18360"/>
            <a:ext cx="4114440" cy="328680"/>
          </a:xfrm>
          <a:prstGeom prst="rect">
            <a:avLst/>
          </a:prstGeom>
        </p:spPr>
        <p:txBody>
          <a:bodyPr anchor="ctr"/>
          <a:lstStyle/>
          <a:p>
            <a:endParaRPr/>
          </a:p>
        </p:txBody>
      </p:sp>
      <p:sp>
        <p:nvSpPr>
          <p:cNvPr id="5" name="PlaceHolder 6"/>
          <p:cNvSpPr>
            <a:spLocks noGrp="1"/>
          </p:cNvSpPr>
          <p:nvPr>
            <p:ph type="sldNum"/>
          </p:nvPr>
        </p:nvSpPr>
        <p:spPr>
          <a:xfrm>
            <a:off x="7620120" y="18360"/>
            <a:ext cx="1066320" cy="328680"/>
          </a:xfrm>
          <a:prstGeom prst="rect">
            <a:avLst/>
          </a:prstGeom>
        </p:spPr>
        <p:txBody>
          <a:bodyPr anchor="ctr"/>
          <a:lstStyle/>
          <a:p>
            <a:pPr>
              <a:lnSpc>
                <a:spcPct val="100000"/>
              </a:lnSpc>
            </a:pPr>
            <a:fld id="{4BE53764-D35A-4505-98E2-6D5048152163}" type="slidenum">
              <a:rPr lang="en-US" sz="1400" b="1">
                <a:solidFill>
                  <a:srgbClr val="FFFFFF"/>
                </a:solidFill>
                <a:latin typeface="Arial"/>
              </a:rPr>
              <a:t>‹#›</a:t>
            </a:fld>
            <a:endParaRPr/>
          </a:p>
        </p:txBody>
      </p:sp>
      <p:sp>
        <p:nvSpPr>
          <p:cNvPr id="6" name="Line 7"/>
          <p:cNvSpPr/>
          <p:nvPr/>
        </p:nvSpPr>
        <p:spPr>
          <a:xfrm>
            <a:off x="685800" y="3398400"/>
            <a:ext cx="7848360" cy="1440"/>
          </a:xfrm>
          <a:prstGeom prst="line">
            <a:avLst/>
          </a:prstGeom>
          <a:ln w="19080">
            <a:solidFill>
              <a:srgbClr val="D2533C"/>
            </a:solidFill>
            <a:round/>
          </a:ln>
        </p:spPr>
      </p:sp>
      <p:sp>
        <p:nvSpPr>
          <p:cNvPr id="7" name="PlaceHolder 8"/>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2400">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sz="16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9143640" cy="228240"/>
          </a:xfrm>
          <a:prstGeom prst="rect">
            <a:avLst/>
          </a:prstGeom>
          <a:solidFill>
            <a:srgbClr val="FFFFFF"/>
          </a:solidFill>
          <a:ln w="26280">
            <a:noFill/>
          </a:ln>
        </p:spPr>
      </p:sp>
      <p:sp>
        <p:nvSpPr>
          <p:cNvPr id="43" name="CustomShape 2"/>
          <p:cNvSpPr/>
          <p:nvPr/>
        </p:nvSpPr>
        <p:spPr>
          <a:xfrm>
            <a:off x="0" y="0"/>
            <a:ext cx="9143640" cy="365400"/>
          </a:xfrm>
          <a:prstGeom prst="rect">
            <a:avLst/>
          </a:prstGeom>
          <a:solidFill>
            <a:srgbClr val="93A299"/>
          </a:solidFill>
          <a:ln w="26280">
            <a:noFill/>
          </a:ln>
        </p:spPr>
      </p:sp>
      <p:sp>
        <p:nvSpPr>
          <p:cNvPr id="44" name="PlaceHolder 3"/>
          <p:cNvSpPr>
            <a:spLocks noGrp="1"/>
          </p:cNvSpPr>
          <p:nvPr>
            <p:ph type="title"/>
          </p:nvPr>
        </p:nvSpPr>
        <p:spPr>
          <a:xfrm>
            <a:off x="457200" y="533520"/>
            <a:ext cx="8229240" cy="990360"/>
          </a:xfrm>
          <a:prstGeom prst="rect">
            <a:avLst/>
          </a:prstGeom>
        </p:spPr>
        <p:txBody>
          <a:bodyPr anchor="ctr"/>
          <a:lstStyle/>
          <a:p>
            <a:pPr>
              <a:lnSpc>
                <a:spcPct val="100000"/>
              </a:lnSpc>
            </a:pPr>
            <a:r>
              <a:rPr lang="en-US" sz="4000">
                <a:solidFill>
                  <a:srgbClr val="D2533C"/>
                </a:solidFill>
                <a:latin typeface="Arial"/>
              </a:rPr>
              <a:t>Click to edit the title text formatClick to edit Master title style</a:t>
            </a:r>
            <a:endParaRPr/>
          </a:p>
        </p:txBody>
      </p:sp>
      <p:sp>
        <p:nvSpPr>
          <p:cNvPr id="45" name="PlaceHolder 4"/>
          <p:cNvSpPr>
            <a:spLocks noGrp="1"/>
          </p:cNvSpPr>
          <p:nvPr>
            <p:ph type="body"/>
          </p:nvPr>
        </p:nvSpPr>
        <p:spPr>
          <a:xfrm>
            <a:off x="457200" y="1600200"/>
            <a:ext cx="8229240" cy="4876560"/>
          </a:xfrm>
          <a:prstGeom prst="rect">
            <a:avLst/>
          </a:prstGeom>
        </p:spPr>
        <p:txBody>
          <a:bodyPr/>
          <a:lstStyle/>
          <a:p>
            <a:pPr>
              <a:buSzPct val="45000"/>
              <a:buFont typeface="StarSymbol"/>
              <a:buChar char=""/>
            </a:pPr>
            <a:r>
              <a:rPr lang="en-US" sz="2400">
                <a:solidFill>
                  <a:srgbClr val="292934"/>
                </a:solidFill>
                <a:latin typeface="Arial"/>
              </a:rPr>
              <a:t>Click to edit the outline text format</a:t>
            </a:r>
            <a:endParaRPr/>
          </a:p>
          <a:p>
            <a:pPr lvl="1">
              <a:buSzPct val="75000"/>
              <a:buFont typeface="StarSymbol"/>
              <a:buChar char=""/>
            </a:pPr>
            <a:r>
              <a:rPr lang="en-US" sz="2400">
                <a:solidFill>
                  <a:srgbClr val="292934"/>
                </a:solidFill>
                <a:latin typeface="Arial"/>
              </a:rPr>
              <a:t>Second Outline Level</a:t>
            </a:r>
            <a:endParaRPr/>
          </a:p>
          <a:p>
            <a:pPr lvl="2">
              <a:buSzPct val="45000"/>
              <a:buFont typeface="StarSymbol"/>
              <a:buChar char=""/>
            </a:pPr>
            <a:r>
              <a:rPr lang="en-US" sz="2400">
                <a:solidFill>
                  <a:srgbClr val="292934"/>
                </a:solidFill>
                <a:latin typeface="Arial"/>
              </a:rPr>
              <a:t>Third Outline Level</a:t>
            </a:r>
            <a:endParaRPr/>
          </a:p>
          <a:p>
            <a:pPr lvl="3">
              <a:buSzPct val="75000"/>
              <a:buFont typeface="StarSymbol"/>
              <a:buChar char=""/>
            </a:pPr>
            <a:r>
              <a:rPr lang="en-US" sz="2400">
                <a:solidFill>
                  <a:srgbClr val="292934"/>
                </a:solidFill>
                <a:latin typeface="Arial"/>
              </a:rPr>
              <a:t>Fourth Outline Level</a:t>
            </a:r>
            <a:endParaRPr/>
          </a:p>
          <a:p>
            <a:pPr lvl="4">
              <a:buSzPct val="45000"/>
              <a:buFont typeface="StarSymbol"/>
              <a:buChar char=""/>
            </a:pPr>
            <a:r>
              <a:rPr lang="en-US" sz="2400">
                <a:solidFill>
                  <a:srgbClr val="292934"/>
                </a:solidFill>
                <a:latin typeface="Arial"/>
              </a:rPr>
              <a:t>Fifth Outline Level</a:t>
            </a:r>
            <a:endParaRPr/>
          </a:p>
          <a:p>
            <a:pPr lvl="5">
              <a:buSzPct val="45000"/>
              <a:buFont typeface="StarSymbol"/>
              <a:buChar char=""/>
            </a:pPr>
            <a:r>
              <a:rPr lang="en-US" sz="2400">
                <a:solidFill>
                  <a:srgbClr val="292934"/>
                </a:solidFill>
                <a:latin typeface="Arial"/>
              </a:rPr>
              <a:t>Sixth Outline Level</a:t>
            </a:r>
            <a:endParaRPr/>
          </a:p>
          <a:p>
            <a:pPr>
              <a:lnSpc>
                <a:spcPct val="100000"/>
              </a:lnSpc>
              <a:buSzPct val="85000"/>
              <a:buFont typeface="Arial"/>
              <a:buChar char="•"/>
            </a:pPr>
            <a:r>
              <a:rPr lang="en-US" sz="2400">
                <a:solidFill>
                  <a:srgbClr val="292934"/>
                </a:solidFill>
                <a:latin typeface="Arial"/>
              </a:rPr>
              <a:t>Seventh Outline LevelClick to edit Master text styles</a:t>
            </a:r>
            <a:endParaRPr/>
          </a:p>
          <a:p>
            <a:pPr lvl="1">
              <a:lnSpc>
                <a:spcPct val="100000"/>
              </a:lnSpc>
              <a:buSzPct val="85000"/>
              <a:buFont typeface="Arial"/>
              <a:buChar char="•"/>
            </a:pPr>
            <a:r>
              <a:rPr lang="en-US" sz="2000">
                <a:solidFill>
                  <a:srgbClr val="292934"/>
                </a:solidFill>
                <a:latin typeface="Arial"/>
              </a:rPr>
              <a:t>Second level</a:t>
            </a:r>
            <a:endParaRPr/>
          </a:p>
          <a:p>
            <a:pPr lvl="2">
              <a:lnSpc>
                <a:spcPct val="100000"/>
              </a:lnSpc>
              <a:buSzPct val="90000"/>
              <a:buFont typeface="Arial"/>
              <a:buChar char="•"/>
            </a:pPr>
            <a:r>
              <a:rPr lang="en-US">
                <a:solidFill>
                  <a:srgbClr val="292934"/>
                </a:solidFill>
                <a:latin typeface="Arial"/>
              </a:rPr>
              <a:t>Third level</a:t>
            </a:r>
            <a:endParaRPr/>
          </a:p>
          <a:p>
            <a:pPr lvl="3">
              <a:lnSpc>
                <a:spcPct val="100000"/>
              </a:lnSpc>
              <a:buFont typeface="Arial"/>
              <a:buChar char="•"/>
            </a:pPr>
            <a:r>
              <a:rPr lang="en-US" sz="1600">
                <a:solidFill>
                  <a:srgbClr val="292934"/>
                </a:solidFill>
                <a:latin typeface="Arial"/>
              </a:rPr>
              <a:t>Fourth level</a:t>
            </a:r>
            <a:endParaRPr/>
          </a:p>
          <a:p>
            <a:pPr lvl="4">
              <a:lnSpc>
                <a:spcPct val="100000"/>
              </a:lnSpc>
              <a:buFont typeface="Arial"/>
              <a:buChar char="•"/>
            </a:pPr>
            <a:r>
              <a:rPr lang="en-US" sz="1400">
                <a:solidFill>
                  <a:srgbClr val="292934"/>
                </a:solidFill>
                <a:latin typeface="Arial"/>
              </a:rPr>
              <a:t>Fifth level</a:t>
            </a:r>
            <a:endParaRPr/>
          </a:p>
        </p:txBody>
      </p:sp>
      <p:sp>
        <p:nvSpPr>
          <p:cNvPr id="46" name="PlaceHolder 5"/>
          <p:cNvSpPr>
            <a:spLocks noGrp="1"/>
          </p:cNvSpPr>
          <p:nvPr>
            <p:ph type="dt"/>
          </p:nvPr>
        </p:nvSpPr>
        <p:spPr>
          <a:xfrm>
            <a:off x="457200" y="18360"/>
            <a:ext cx="2895120" cy="328680"/>
          </a:xfrm>
          <a:prstGeom prst="rect">
            <a:avLst/>
          </a:prstGeom>
        </p:spPr>
        <p:txBody>
          <a:bodyPr anchor="ctr"/>
          <a:lstStyle/>
          <a:p>
            <a:pPr>
              <a:lnSpc>
                <a:spcPct val="100000"/>
              </a:lnSpc>
            </a:pPr>
            <a:r>
              <a:rPr lang="en-US" sz="1200">
                <a:solidFill>
                  <a:srgbClr val="FFFFFF"/>
                </a:solidFill>
                <a:latin typeface="Arial"/>
              </a:rPr>
              <a:t>4/10/15</a:t>
            </a:r>
            <a:endParaRPr/>
          </a:p>
        </p:txBody>
      </p:sp>
      <p:sp>
        <p:nvSpPr>
          <p:cNvPr id="47" name="PlaceHolder 6"/>
          <p:cNvSpPr>
            <a:spLocks noGrp="1"/>
          </p:cNvSpPr>
          <p:nvPr>
            <p:ph type="ftr"/>
          </p:nvPr>
        </p:nvSpPr>
        <p:spPr>
          <a:xfrm>
            <a:off x="3429000" y="18360"/>
            <a:ext cx="4114440" cy="328680"/>
          </a:xfrm>
          <a:prstGeom prst="rect">
            <a:avLst/>
          </a:prstGeom>
        </p:spPr>
        <p:txBody>
          <a:bodyPr anchor="ctr"/>
          <a:lstStyle/>
          <a:p>
            <a:endParaRPr/>
          </a:p>
        </p:txBody>
      </p:sp>
      <p:sp>
        <p:nvSpPr>
          <p:cNvPr id="48" name="PlaceHolder 7"/>
          <p:cNvSpPr>
            <a:spLocks noGrp="1"/>
          </p:cNvSpPr>
          <p:nvPr>
            <p:ph type="sldNum"/>
          </p:nvPr>
        </p:nvSpPr>
        <p:spPr>
          <a:xfrm>
            <a:off x="7620120" y="18360"/>
            <a:ext cx="1066320" cy="328680"/>
          </a:xfrm>
          <a:prstGeom prst="rect">
            <a:avLst/>
          </a:prstGeom>
        </p:spPr>
        <p:txBody>
          <a:bodyPr anchor="ctr"/>
          <a:lstStyle/>
          <a:p>
            <a:pPr>
              <a:lnSpc>
                <a:spcPct val="100000"/>
              </a:lnSpc>
            </a:pPr>
            <a:fld id="{672FAC87-C8BC-442B-88C8-C37D5CC859D8}" type="slidenum">
              <a:rPr lang="en-US" sz="1400" b="1">
                <a:solidFill>
                  <a:srgbClr val="FFFFFF"/>
                </a:solidFill>
                <a:latin typeface="Arial"/>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jpeg"/><Relationship Id="rId7" Type="http://schemas.openxmlformats.org/officeDocument/2006/relationships/image" Target="../media/image57.jpe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jpe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9.png"/><Relationship Id="rId1" Type="http://schemas.openxmlformats.org/officeDocument/2006/relationships/slideLayout" Target="../slideLayouts/slideLayout13.xml"/><Relationship Id="rId5" Type="http://schemas.openxmlformats.org/officeDocument/2006/relationships/image" Target="../media/image60.wmf"/><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1.jpeg"/><Relationship Id="rId1" Type="http://schemas.openxmlformats.org/officeDocument/2006/relationships/slideLayout" Target="../slideLayouts/slideLayout13.xml"/><Relationship Id="rId6" Type="http://schemas.openxmlformats.org/officeDocument/2006/relationships/image" Target="../media/image30.jpeg"/><Relationship Id="rId5" Type="http://schemas.openxmlformats.org/officeDocument/2006/relationships/image" Target="../media/image57.jpe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64.wmf"/><Relationship Id="rId5" Type="http://schemas.openxmlformats.org/officeDocument/2006/relationships/image" Target="../media/image63.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5.png"/><Relationship Id="rId1" Type="http://schemas.openxmlformats.org/officeDocument/2006/relationships/slideLayout" Target="../slideLayouts/slideLayout13.xml"/><Relationship Id="rId5" Type="http://schemas.openxmlformats.org/officeDocument/2006/relationships/image" Target="../media/image66.jpe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55.png"/><Relationship Id="rId7" Type="http://schemas.openxmlformats.org/officeDocument/2006/relationships/image" Target="../media/image69.wmf"/><Relationship Id="rId2" Type="http://schemas.openxmlformats.org/officeDocument/2006/relationships/image" Target="../media/image67.png"/><Relationship Id="rId1" Type="http://schemas.openxmlformats.org/officeDocument/2006/relationships/slideLayout" Target="../slideLayouts/slideLayout13.xml"/><Relationship Id="rId6" Type="http://schemas.openxmlformats.org/officeDocument/2006/relationships/image" Target="../media/image29.jpeg"/><Relationship Id="rId5" Type="http://schemas.openxmlformats.org/officeDocument/2006/relationships/image" Target="../media/image68.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wmf"/><Relationship Id="rId2" Type="http://schemas.openxmlformats.org/officeDocument/2006/relationships/image" Target="../media/image71.png"/><Relationship Id="rId1" Type="http://schemas.openxmlformats.org/officeDocument/2006/relationships/slideLayout" Target="../slideLayouts/slideLayout13.xml"/><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gif"/></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7.jpeg"/><Relationship Id="rId1" Type="http://schemas.openxmlformats.org/officeDocument/2006/relationships/slideLayout" Target="../slideLayouts/slideLayout13.xml"/><Relationship Id="rId6" Type="http://schemas.openxmlformats.org/officeDocument/2006/relationships/image" Target="../media/image66.jpeg"/><Relationship Id="rId5" Type="http://schemas.openxmlformats.org/officeDocument/2006/relationships/image" Target="../media/image56.png"/><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78.png"/><Relationship Id="rId5" Type="http://schemas.openxmlformats.org/officeDocument/2006/relationships/image" Target="../media/image66.jpeg"/><Relationship Id="rId4" Type="http://schemas.openxmlformats.org/officeDocument/2006/relationships/image" Target="../media/image56.png"/></Relationships>
</file>

<file path=ppt/slides/_rels/slide6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62.png"/><Relationship Id="rId7" Type="http://schemas.openxmlformats.org/officeDocument/2006/relationships/image" Target="../media/image81.jpeg"/><Relationship Id="rId2" Type="http://schemas.openxmlformats.org/officeDocument/2006/relationships/image" Target="../media/image79.png"/><Relationship Id="rId1" Type="http://schemas.openxmlformats.org/officeDocument/2006/relationships/slideLayout" Target="../slideLayouts/slideLayout13.xml"/><Relationship Id="rId6" Type="http://schemas.openxmlformats.org/officeDocument/2006/relationships/image" Target="../media/image80.jpeg"/><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1371600"/>
            <a:ext cx="7848360" cy="1926720"/>
          </a:xfrm>
          <a:prstGeom prst="rect">
            <a:avLst/>
          </a:prstGeom>
        </p:spPr>
        <p:txBody>
          <a:bodyPr anchor="t"/>
          <a:lstStyle/>
          <a:p>
            <a:pPr algn="ctr">
              <a:lnSpc>
                <a:spcPct val="100000"/>
              </a:lnSpc>
            </a:pPr>
            <a:r>
              <a:rPr lang="en-US" sz="4000" dirty="0" smtClean="0">
                <a:solidFill>
                  <a:srgbClr val="FF0000"/>
                </a:solidFill>
                <a:latin typeface="Arial"/>
              </a:rPr>
              <a:t> </a:t>
            </a:r>
            <a:r>
              <a:rPr lang="en-IN" sz="4000" dirty="0">
                <a:solidFill>
                  <a:srgbClr val="FF0000"/>
                </a:solidFill>
              </a:rPr>
              <a:t>Real-time summarization of customer care conversation</a:t>
            </a:r>
            <a:r>
              <a:rPr lang="en-IN" sz="5400" dirty="0"/>
              <a:t/>
            </a:r>
            <a:br>
              <a:rPr lang="en-IN" sz="5400" dirty="0"/>
            </a:br>
            <a:r>
              <a:rPr lang="en-IN" sz="5400" dirty="0"/>
              <a:t/>
            </a:r>
            <a:br>
              <a:rPr lang="en-IN" sz="5400" dirty="0"/>
            </a:br>
            <a:endParaRPr dirty="0"/>
          </a:p>
        </p:txBody>
      </p:sp>
      <p:sp>
        <p:nvSpPr>
          <p:cNvPr id="84" name="TextShape 2"/>
          <p:cNvSpPr txBox="1"/>
          <p:nvPr/>
        </p:nvSpPr>
        <p:spPr>
          <a:xfrm>
            <a:off x="685800" y="3733920"/>
            <a:ext cx="6400440" cy="1752120"/>
          </a:xfrm>
          <a:prstGeom prst="rect">
            <a:avLst/>
          </a:prstGeom>
        </p:spPr>
        <p:txBody>
          <a:bodyPr/>
          <a:lstStyle/>
          <a:p>
            <a:pPr marL="285750" indent="-285750">
              <a:lnSpc>
                <a:spcPct val="170000"/>
              </a:lnSpc>
              <a:buFontTx/>
              <a:buChar char="-"/>
            </a:pPr>
            <a:r>
              <a:rPr lang="en-US" dirty="0" smtClean="0">
                <a:solidFill>
                  <a:srgbClr val="57576E"/>
                </a:solidFill>
                <a:latin typeface="Arial"/>
              </a:rPr>
              <a:t>Raghuveer </a:t>
            </a:r>
            <a:r>
              <a:rPr lang="en-US" dirty="0" err="1" smtClean="0">
                <a:solidFill>
                  <a:srgbClr val="57576E"/>
                </a:solidFill>
                <a:latin typeface="Arial"/>
              </a:rPr>
              <a:t>Thirukovalluru</a:t>
            </a:r>
            <a:endParaRPr lang="en-US" dirty="0" smtClean="0">
              <a:solidFill>
                <a:srgbClr val="57576E"/>
              </a:solidFill>
              <a:latin typeface="Arial"/>
            </a:endParaRPr>
          </a:p>
          <a:p>
            <a:pPr marL="285750" indent="-285750">
              <a:lnSpc>
                <a:spcPct val="170000"/>
              </a:lnSpc>
              <a:buFontTx/>
              <a:buChar char="-"/>
            </a:pPr>
            <a:r>
              <a:rPr lang="en-US" dirty="0" smtClean="0">
                <a:solidFill>
                  <a:srgbClr val="57576E"/>
                </a:solidFill>
              </a:rPr>
              <a:t>Ragunathan </a:t>
            </a:r>
            <a:r>
              <a:rPr lang="en-US" dirty="0">
                <a:solidFill>
                  <a:srgbClr val="57576E"/>
                </a:solidFill>
              </a:rPr>
              <a:t>Mariappan</a:t>
            </a:r>
            <a:endParaRPr lang="en-US" dirty="0"/>
          </a:p>
          <a:p>
            <a:pPr marL="285750" indent="-285750">
              <a:lnSpc>
                <a:spcPct val="170000"/>
              </a:lnSpc>
              <a:buFontTx/>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7" y="642703"/>
            <a:ext cx="8229240" cy="990720"/>
          </a:xfrm>
        </p:spPr>
        <p:txBody>
          <a:bodyPr/>
          <a:lstStyle/>
          <a:p>
            <a:pPr algn="ctr"/>
            <a:r>
              <a:rPr lang="en-US" dirty="0" smtClean="0"/>
              <a:t> Summarization??</a:t>
            </a:r>
            <a:endParaRPr lang="en-IN" dirty="0"/>
          </a:p>
        </p:txBody>
      </p:sp>
      <p:sp>
        <p:nvSpPr>
          <p:cNvPr id="8" name="Subtitle 2"/>
          <p:cNvSpPr>
            <a:spLocks noGrp="1"/>
          </p:cNvSpPr>
          <p:nvPr>
            <p:ph type="subTitle"/>
          </p:nvPr>
        </p:nvSpPr>
        <p:spPr>
          <a:xfrm>
            <a:off x="457200" y="2254035"/>
            <a:ext cx="8229240" cy="4876920"/>
          </a:xfrm>
        </p:spPr>
        <p:txBody>
          <a:bodyPr/>
          <a:lstStyle/>
          <a:p>
            <a:r>
              <a:rPr lang="en-IN" sz="2500" b="1" dirty="0"/>
              <a:t>Extractive summaries (extracts) </a:t>
            </a:r>
            <a:r>
              <a:rPr lang="en-IN" sz="2500" dirty="0"/>
              <a:t>are produced by </a:t>
            </a:r>
            <a:r>
              <a:rPr lang="en-IN" sz="2500" dirty="0" smtClean="0"/>
              <a:t>concatenating several </a:t>
            </a:r>
            <a:r>
              <a:rPr lang="en-IN" sz="2500" dirty="0"/>
              <a:t>sentences taken exactly as they appear in the materials being</a:t>
            </a:r>
            <a:br>
              <a:rPr lang="en-IN" sz="2500" dirty="0"/>
            </a:br>
            <a:r>
              <a:rPr lang="en-IN" sz="2500" dirty="0"/>
              <a:t>summarized</a:t>
            </a:r>
            <a:r>
              <a:rPr lang="en-IN" sz="2500" dirty="0" smtClean="0"/>
              <a:t>.</a:t>
            </a:r>
          </a:p>
          <a:p>
            <a:endParaRPr lang="en-IN" sz="2500" dirty="0" smtClean="0"/>
          </a:p>
          <a:p>
            <a:r>
              <a:rPr lang="en-IN" sz="2500" b="1" dirty="0" smtClean="0"/>
              <a:t>Abstractive </a:t>
            </a:r>
            <a:r>
              <a:rPr lang="en-IN" sz="2500" b="1" dirty="0"/>
              <a:t>summaries (abstracts</a:t>
            </a:r>
            <a:r>
              <a:rPr lang="en-IN" sz="2500" b="1" dirty="0" smtClean="0"/>
              <a:t>) </a:t>
            </a:r>
            <a:r>
              <a:rPr lang="en-IN" sz="2500" dirty="0"/>
              <a:t>reuse phrases or </a:t>
            </a:r>
            <a:r>
              <a:rPr lang="en-IN" sz="2500" dirty="0" smtClean="0"/>
              <a:t>clauses from </a:t>
            </a:r>
            <a:r>
              <a:rPr lang="en-IN" sz="2500" dirty="0"/>
              <a:t>it, but the summaries are overall expressed in the words of the</a:t>
            </a:r>
            <a:br>
              <a:rPr lang="en-IN" sz="2500" dirty="0"/>
            </a:br>
            <a:r>
              <a:rPr lang="en-IN" sz="2500" dirty="0"/>
              <a:t>summary author.</a:t>
            </a: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978696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96853" y="627797"/>
            <a:ext cx="8229240" cy="5504936"/>
          </a:xfrm>
        </p:spPr>
        <p:txBody>
          <a:bodyPr anchor="t"/>
          <a:lstStyle/>
          <a:p>
            <a:pPr marL="0" indent="0">
              <a:buNone/>
            </a:pPr>
            <a:endParaRPr lang="en-IN" sz="2000" b="1" dirty="0" smtClean="0"/>
          </a:p>
          <a:p>
            <a:r>
              <a:rPr lang="en-IN" sz="2000" b="1" dirty="0" smtClean="0"/>
              <a:t>Single document summarization</a:t>
            </a:r>
            <a:r>
              <a:rPr lang="en-IN" sz="2000" dirty="0" smtClean="0"/>
              <a:t> - systems produced a summary of one document</a:t>
            </a:r>
          </a:p>
          <a:p>
            <a:r>
              <a:rPr lang="en-IN" sz="2000" b="1" dirty="0"/>
              <a:t>Multi-document summarization </a:t>
            </a:r>
            <a:r>
              <a:rPr lang="en-IN" sz="2000" dirty="0" smtClean="0"/>
              <a:t>– summary of multiple documents </a:t>
            </a:r>
            <a:r>
              <a:rPr lang="en-IN" sz="2000" dirty="0"/>
              <a:t>brief </a:t>
            </a:r>
            <a:r>
              <a:rPr lang="en-IN" sz="2000" dirty="0" smtClean="0"/>
              <a:t>digest of </a:t>
            </a:r>
            <a:r>
              <a:rPr lang="en-IN" sz="2000" dirty="0"/>
              <a:t>many documents on the same topic or the same event</a:t>
            </a:r>
            <a:r>
              <a:rPr lang="en-IN" sz="2000" dirty="0" smtClean="0"/>
              <a:t>.</a:t>
            </a:r>
          </a:p>
          <a:p>
            <a:r>
              <a:rPr lang="en-IN" sz="2000" b="1" dirty="0"/>
              <a:t>I</a:t>
            </a:r>
            <a:r>
              <a:rPr lang="en-IN" sz="2000" b="1" dirty="0" smtClean="0"/>
              <a:t>ndicative Summary</a:t>
            </a:r>
            <a:r>
              <a:rPr lang="en-IN" sz="2000" dirty="0" smtClean="0"/>
              <a:t> - enables reader </a:t>
            </a:r>
            <a:r>
              <a:rPr lang="en-IN" sz="2000" dirty="0"/>
              <a:t>to determine about-ness </a:t>
            </a:r>
            <a:r>
              <a:rPr lang="en-IN" sz="2000" dirty="0" smtClean="0"/>
              <a:t>of the document.</a:t>
            </a:r>
          </a:p>
          <a:p>
            <a:r>
              <a:rPr lang="en-IN" sz="2000" b="1" dirty="0" smtClean="0"/>
              <a:t>Informative Summary</a:t>
            </a:r>
            <a:r>
              <a:rPr lang="en-IN" sz="2000" dirty="0" smtClean="0"/>
              <a:t> - </a:t>
            </a:r>
            <a:r>
              <a:rPr lang="en-IN" sz="2000" dirty="0"/>
              <a:t>can be read in place of </a:t>
            </a:r>
            <a:r>
              <a:rPr lang="en-IN" sz="2000" dirty="0" smtClean="0"/>
              <a:t>the document.</a:t>
            </a:r>
          </a:p>
          <a:p>
            <a:r>
              <a:rPr lang="en-IN" sz="2000" b="1" dirty="0" smtClean="0"/>
              <a:t>Keyword Summary </a:t>
            </a:r>
            <a:r>
              <a:rPr lang="en-IN" sz="2000" dirty="0" smtClean="0"/>
              <a:t>– </a:t>
            </a:r>
            <a:r>
              <a:rPr lang="en-IN" sz="2000" dirty="0"/>
              <a:t>which consists of a </a:t>
            </a:r>
            <a:r>
              <a:rPr lang="en-IN" sz="2000" dirty="0" smtClean="0"/>
              <a:t>set of indicative words or </a:t>
            </a:r>
            <a:br>
              <a:rPr lang="en-IN" sz="2000" dirty="0" smtClean="0"/>
            </a:br>
            <a:r>
              <a:rPr lang="en-IN" sz="2000" dirty="0" smtClean="0"/>
              <a:t>phrases </a:t>
            </a:r>
            <a:r>
              <a:rPr lang="en-IN" sz="2000" dirty="0"/>
              <a:t>mentioned in the </a:t>
            </a:r>
            <a:r>
              <a:rPr lang="en-IN" sz="2000" dirty="0" smtClean="0"/>
              <a:t>input</a:t>
            </a:r>
          </a:p>
          <a:p>
            <a:r>
              <a:rPr lang="en-IN" sz="2000" b="1" dirty="0" smtClean="0"/>
              <a:t>Headline summarization </a:t>
            </a:r>
            <a:r>
              <a:rPr lang="en-IN" sz="2000" dirty="0" smtClean="0"/>
              <a:t>– document is summarised by a single sentence</a:t>
            </a:r>
          </a:p>
          <a:p>
            <a:r>
              <a:rPr lang="en-IN" sz="2000" b="1" dirty="0" smtClean="0"/>
              <a:t>Generic Summarization - </a:t>
            </a:r>
            <a:r>
              <a:rPr lang="en-IN" sz="2000" dirty="0"/>
              <a:t>importance of information is determined only with respect </a:t>
            </a:r>
            <a:r>
              <a:rPr lang="en-IN" sz="2000" dirty="0" smtClean="0"/>
              <a:t>to the content of the input alone</a:t>
            </a:r>
          </a:p>
          <a:p>
            <a:r>
              <a:rPr lang="en-IN" sz="2000" b="1" dirty="0" smtClean="0"/>
              <a:t>Query </a:t>
            </a:r>
            <a:r>
              <a:rPr lang="en-IN" sz="2000" b="1" dirty="0"/>
              <a:t>focused </a:t>
            </a:r>
            <a:r>
              <a:rPr lang="en-IN" sz="2000" b="1" dirty="0" smtClean="0"/>
              <a:t>Summarization</a:t>
            </a:r>
            <a:r>
              <a:rPr lang="en-IN" sz="2000" dirty="0" smtClean="0"/>
              <a:t> - </a:t>
            </a:r>
            <a:r>
              <a:rPr lang="en-IN" sz="2000" dirty="0"/>
              <a:t>the goal is to summarize only the information in the input document(s) that is </a:t>
            </a:r>
            <a:r>
              <a:rPr lang="en-IN" sz="2000" dirty="0" smtClean="0"/>
              <a:t>relevant to a specific </a:t>
            </a:r>
            <a:r>
              <a:rPr lang="en-IN" sz="2000" dirty="0"/>
              <a:t/>
            </a:r>
            <a:br>
              <a:rPr lang="en-IN" sz="2000" dirty="0"/>
            </a:br>
            <a:r>
              <a:rPr lang="en-IN" sz="2000" dirty="0" smtClean="0"/>
              <a:t>user query</a:t>
            </a:r>
          </a:p>
          <a:p>
            <a:r>
              <a:rPr lang="en-IN" sz="2000" b="1" dirty="0"/>
              <a:t>Update summarization </a:t>
            </a:r>
            <a:r>
              <a:rPr lang="en-IN" sz="2000" b="1" dirty="0" smtClean="0"/>
              <a:t>- </a:t>
            </a:r>
            <a:r>
              <a:rPr lang="en-IN" sz="2000" dirty="0" smtClean="0"/>
              <a:t>sensitive </a:t>
            </a:r>
            <a:r>
              <a:rPr lang="en-IN" sz="2000" dirty="0"/>
              <a:t>to </a:t>
            </a:r>
            <a:r>
              <a:rPr lang="en-IN" sz="2000" dirty="0" smtClean="0"/>
              <a:t>time, </a:t>
            </a:r>
            <a:r>
              <a:rPr lang="en-IN" sz="2000" dirty="0"/>
              <a:t>convey the important development of an event </a:t>
            </a:r>
            <a:r>
              <a:rPr lang="en-IN" sz="2000" dirty="0" smtClean="0"/>
              <a:t>beyond what the user has already seen.</a:t>
            </a: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smtClean="0"/>
              <a:t/>
            </a:r>
            <a:br>
              <a:rPr lang="en-IN" sz="2000" dirty="0" smtClean="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r>
              <a:rPr lang="en-IN" sz="2000" dirty="0"/>
              <a:t/>
            </a:r>
            <a:br>
              <a:rPr lang="en-IN" sz="2000" dirty="0"/>
            </a:br>
            <a:endParaRPr lang="en-IN" sz="2000" dirty="0"/>
          </a:p>
        </p:txBody>
      </p:sp>
    </p:spTree>
    <p:extLst>
      <p:ext uri="{BB962C8B-B14F-4D97-AF65-F5344CB8AC3E}">
        <p14:creationId xmlns:p14="http://schemas.microsoft.com/office/powerpoint/2010/main" val="2173770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766119"/>
            <a:ext cx="8229240" cy="5711001"/>
          </a:xfrm>
        </p:spPr>
        <p:txBody>
          <a:bodyPr/>
          <a:lstStyle/>
          <a:p>
            <a:r>
              <a:rPr lang="en-US" sz="2400" dirty="0" smtClean="0"/>
              <a:t>Our problem statement corresponds to generating a </a:t>
            </a:r>
            <a:r>
              <a:rPr lang="en-US" sz="2400" b="1" dirty="0"/>
              <a:t>single </a:t>
            </a:r>
            <a:r>
              <a:rPr lang="en-US" sz="2400" b="1" dirty="0" smtClean="0"/>
              <a:t>document,</a:t>
            </a:r>
            <a:r>
              <a:rPr lang="en-US" sz="2400" dirty="0" smtClean="0"/>
              <a:t> </a:t>
            </a:r>
            <a:r>
              <a:rPr lang="en-US" sz="2400" b="1" dirty="0" smtClean="0"/>
              <a:t>informative and an update</a:t>
            </a:r>
            <a:r>
              <a:rPr lang="en-US" sz="2400" dirty="0" smtClean="0"/>
              <a:t> summary </a:t>
            </a:r>
            <a:r>
              <a:rPr lang="en-US" sz="2200" dirty="0" smtClean="0"/>
              <a:t>	  </a:t>
            </a:r>
            <a:endParaRPr lang="en-IN" sz="2200" dirty="0"/>
          </a:p>
        </p:txBody>
      </p:sp>
    </p:spTree>
    <p:extLst>
      <p:ext uri="{BB962C8B-B14F-4D97-AF65-F5344CB8AC3E}">
        <p14:creationId xmlns:p14="http://schemas.microsoft.com/office/powerpoint/2010/main" val="3249514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dirty="0" smtClean="0"/>
              <a:t>Available info as the chat progresses</a:t>
            </a:r>
            <a:endParaRPr lang="en-IN" sz="3500" dirty="0"/>
          </a:p>
        </p:txBody>
      </p:sp>
      <p:sp>
        <p:nvSpPr>
          <p:cNvPr id="3" name="Subtitle 2"/>
          <p:cNvSpPr>
            <a:spLocks noGrp="1"/>
          </p:cNvSpPr>
          <p:nvPr>
            <p:ph type="subTitle"/>
          </p:nvPr>
        </p:nvSpPr>
        <p:spPr>
          <a:xfrm>
            <a:off x="463664" y="3590618"/>
            <a:ext cx="8229240" cy="990720"/>
          </a:xfrm>
        </p:spPr>
        <p:txBody>
          <a:bodyPr/>
          <a:lstStyle/>
          <a:p>
            <a:r>
              <a:rPr lang="en-US" sz="2400" dirty="0" smtClean="0"/>
              <a:t>Agent Performance – Info on language mistakes, brand non-adherence.</a:t>
            </a:r>
          </a:p>
          <a:p>
            <a:r>
              <a:rPr lang="en-US" sz="2400" dirty="0" smtClean="0"/>
              <a:t>Customer Experience/</a:t>
            </a:r>
            <a:r>
              <a:rPr lang="en-US" sz="2400" dirty="0" err="1" smtClean="0"/>
              <a:t>Behaviour</a:t>
            </a:r>
            <a:r>
              <a:rPr lang="en-US" sz="2400" dirty="0" smtClean="0"/>
              <a:t> – Info on sentiment, emotion at every turn </a:t>
            </a:r>
          </a:p>
          <a:p>
            <a:r>
              <a:rPr lang="en-US" sz="2400" dirty="0" smtClean="0"/>
              <a:t>Anomalous Conversation – Some </a:t>
            </a:r>
            <a:r>
              <a:rPr lang="en-US" sz="2400" dirty="0" err="1" smtClean="0"/>
              <a:t>anomalities</a:t>
            </a:r>
            <a:r>
              <a:rPr lang="en-US" sz="2400" dirty="0" smtClean="0"/>
              <a:t> in delays and turn time</a:t>
            </a:r>
          </a:p>
          <a:p>
            <a:r>
              <a:rPr lang="en-US" sz="2400" dirty="0" smtClean="0"/>
              <a:t>Content – Info on use of prohibited words, trending topics, etc. </a:t>
            </a:r>
          </a:p>
          <a:p>
            <a:r>
              <a:rPr lang="en-US" sz="2400" dirty="0" smtClean="0"/>
              <a:t>Conversation Structure – Segment info </a:t>
            </a:r>
            <a:r>
              <a:rPr lang="en-US" sz="2400" dirty="0" err="1" smtClean="0"/>
              <a:t>etc</a:t>
            </a:r>
            <a:endParaRPr lang="en-US" sz="2400" dirty="0" smtClean="0"/>
          </a:p>
          <a:p>
            <a:r>
              <a:rPr lang="en-US" sz="2400" dirty="0" smtClean="0"/>
              <a:t>CHAT CONTENT – content of the chat, metadata.</a:t>
            </a:r>
          </a:p>
          <a:p>
            <a:endParaRPr lang="en-IN" dirty="0"/>
          </a:p>
        </p:txBody>
      </p:sp>
    </p:spTree>
    <p:extLst>
      <p:ext uri="{BB962C8B-B14F-4D97-AF65-F5344CB8AC3E}">
        <p14:creationId xmlns:p14="http://schemas.microsoft.com/office/powerpoint/2010/main" val="3193037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202"/>
            <a:ext cx="8229240" cy="990720"/>
          </a:xfrm>
        </p:spPr>
        <p:txBody>
          <a:bodyPr/>
          <a:lstStyle/>
          <a:p>
            <a:r>
              <a:rPr lang="en-IN" sz="4000" dirty="0" smtClean="0"/>
              <a:t>Structure of chats</a:t>
            </a:r>
          </a:p>
        </p:txBody>
      </p:sp>
      <p:sp>
        <p:nvSpPr>
          <p:cNvPr id="3" name="Subtitle 2"/>
          <p:cNvSpPr>
            <a:spLocks noGrp="1"/>
          </p:cNvSpPr>
          <p:nvPr>
            <p:ph type="subTitle"/>
          </p:nvPr>
        </p:nvSpPr>
        <p:spPr>
          <a:xfrm>
            <a:off x="457200" y="1078272"/>
            <a:ext cx="8229240" cy="990720"/>
          </a:xfrm>
        </p:spPr>
        <p:txBody>
          <a:bodyPr anchor="t"/>
          <a:lstStyle/>
          <a:p>
            <a:r>
              <a:rPr lang="en-US" sz="2200" dirty="0" smtClean="0"/>
              <a:t>Most chats follow a certain structure as they progress…</a:t>
            </a:r>
            <a:endParaRPr lang="en-IN" sz="2200" dirty="0" smtClean="0"/>
          </a:p>
          <a:p>
            <a:r>
              <a:rPr lang="en-IN" sz="2200" dirty="0" smtClean="0"/>
              <a:t>1)Introduction – agent and customer introduce themselves.</a:t>
            </a:r>
          </a:p>
          <a:p>
            <a:endParaRPr lang="en-IN" sz="2200" dirty="0" smtClean="0"/>
          </a:p>
          <a:p>
            <a:pPr>
              <a:lnSpc>
                <a:spcPct val="250000"/>
              </a:lnSpc>
            </a:pPr>
            <a:r>
              <a:rPr lang="en-IN" sz="2200" dirty="0" smtClean="0"/>
              <a:t>2)Problem Description – customer describes the problem</a:t>
            </a:r>
          </a:p>
          <a:p>
            <a:endParaRPr lang="en-US" sz="2200" dirty="0"/>
          </a:p>
          <a:p>
            <a:endParaRPr lang="en-US" sz="2200" dirty="0" smtClean="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pPr>
              <a:lnSpc>
                <a:spcPct val="100000"/>
              </a:lnSpc>
            </a:pPr>
            <a:r>
              <a:rPr lang="en-IN" sz="2200" dirty="0" smtClean="0"/>
              <a:t>3)Problem Resolution – Agent proposes a solution and the customer tries the troubleshoot.</a:t>
            </a:r>
          </a:p>
          <a:p>
            <a:endParaRPr lang="en-US" sz="2200" dirty="0"/>
          </a:p>
          <a:p>
            <a:endParaRPr lang="en-US" sz="2200" dirty="0" smtClean="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US" sz="100" dirty="0" smtClean="0"/>
          </a:p>
          <a:p>
            <a:endParaRPr lang="en-US" sz="100" dirty="0"/>
          </a:p>
          <a:p>
            <a:endParaRPr lang="en-IN" sz="100" dirty="0" smtClean="0"/>
          </a:p>
          <a:p>
            <a:r>
              <a:rPr lang="en-IN" sz="2200" dirty="0" smtClean="0"/>
              <a:t>4)Closure – marks the thanking and end the chat</a:t>
            </a:r>
          </a:p>
          <a:p>
            <a:endParaRPr lang="en-US" sz="2200" dirty="0" smtClean="0"/>
          </a:p>
          <a:p>
            <a:endParaRPr lang="en-IN" sz="2200" dirty="0" smtClean="0"/>
          </a:p>
        </p:txBody>
      </p:sp>
      <p:pic>
        <p:nvPicPr>
          <p:cNvPr id="4" name="Picture 3"/>
          <p:cNvPicPr>
            <a:picLocks noChangeAspect="1"/>
          </p:cNvPicPr>
          <p:nvPr/>
        </p:nvPicPr>
        <p:blipFill>
          <a:blip r:embed="rId2"/>
          <a:stretch>
            <a:fillRect/>
          </a:stretch>
        </p:blipFill>
        <p:spPr>
          <a:xfrm>
            <a:off x="641444" y="2765352"/>
            <a:ext cx="6237027" cy="1032666"/>
          </a:xfrm>
          <a:prstGeom prst="rect">
            <a:avLst/>
          </a:prstGeom>
        </p:spPr>
      </p:pic>
      <p:pic>
        <p:nvPicPr>
          <p:cNvPr id="5" name="Picture 4"/>
          <p:cNvPicPr>
            <a:picLocks noChangeAspect="1"/>
          </p:cNvPicPr>
          <p:nvPr/>
        </p:nvPicPr>
        <p:blipFill>
          <a:blip r:embed="rId3"/>
          <a:stretch>
            <a:fillRect/>
          </a:stretch>
        </p:blipFill>
        <p:spPr>
          <a:xfrm>
            <a:off x="641444" y="1749224"/>
            <a:ext cx="6237027" cy="477872"/>
          </a:xfrm>
          <a:prstGeom prst="rect">
            <a:avLst/>
          </a:prstGeom>
        </p:spPr>
      </p:pic>
      <p:pic>
        <p:nvPicPr>
          <p:cNvPr id="6" name="Picture 5"/>
          <p:cNvPicPr>
            <a:picLocks noChangeAspect="1"/>
          </p:cNvPicPr>
          <p:nvPr/>
        </p:nvPicPr>
        <p:blipFill>
          <a:blip r:embed="rId4"/>
          <a:stretch>
            <a:fillRect/>
          </a:stretch>
        </p:blipFill>
        <p:spPr>
          <a:xfrm>
            <a:off x="641444" y="4568823"/>
            <a:ext cx="6237027" cy="919638"/>
          </a:xfrm>
          <a:prstGeom prst="rect">
            <a:avLst/>
          </a:prstGeom>
        </p:spPr>
      </p:pic>
      <p:pic>
        <p:nvPicPr>
          <p:cNvPr id="7" name="Picture 6"/>
          <p:cNvPicPr>
            <a:picLocks noChangeAspect="1"/>
          </p:cNvPicPr>
          <p:nvPr/>
        </p:nvPicPr>
        <p:blipFill>
          <a:blip r:embed="rId5"/>
          <a:stretch>
            <a:fillRect/>
          </a:stretch>
        </p:blipFill>
        <p:spPr>
          <a:xfrm>
            <a:off x="641444" y="6010276"/>
            <a:ext cx="6237027" cy="571674"/>
          </a:xfrm>
          <a:prstGeom prst="rect">
            <a:avLst/>
          </a:prstGeom>
        </p:spPr>
      </p:pic>
    </p:spTree>
    <p:extLst>
      <p:ext uri="{BB962C8B-B14F-4D97-AF65-F5344CB8AC3E}">
        <p14:creationId xmlns:p14="http://schemas.microsoft.com/office/powerpoint/2010/main" val="2497103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Templetes</a:t>
            </a:r>
            <a:r>
              <a:rPr lang="en-US" dirty="0" smtClean="0"/>
              <a:t>…</a:t>
            </a:r>
            <a:endParaRPr lang="en-IN" dirty="0"/>
          </a:p>
        </p:txBody>
      </p:sp>
    </p:spTree>
    <p:extLst>
      <p:ext uri="{BB962C8B-B14F-4D97-AF65-F5344CB8AC3E}">
        <p14:creationId xmlns:p14="http://schemas.microsoft.com/office/powerpoint/2010/main" val="3430073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The Data</a:t>
            </a:r>
            <a:endParaRPr/>
          </a:p>
        </p:txBody>
      </p:sp>
      <p:pic>
        <p:nvPicPr>
          <p:cNvPr id="104" name="Picture 2"/>
          <p:cNvPicPr/>
          <p:nvPr/>
        </p:nvPicPr>
        <p:blipFill>
          <a:blip r:embed="rId2"/>
          <a:stretch>
            <a:fillRect/>
          </a:stretch>
        </p:blipFill>
        <p:spPr>
          <a:xfrm>
            <a:off x="1066680" y="1752480"/>
            <a:ext cx="1818720" cy="2026080"/>
          </a:xfrm>
          <a:prstGeom prst="rect">
            <a:avLst/>
          </a:prstGeom>
          <a:ln>
            <a:noFill/>
          </a:ln>
        </p:spPr>
      </p:pic>
      <p:pic>
        <p:nvPicPr>
          <p:cNvPr id="105" name="Picture 3"/>
          <p:cNvPicPr/>
          <p:nvPr/>
        </p:nvPicPr>
        <p:blipFill>
          <a:blip r:embed="rId3"/>
          <a:stretch>
            <a:fillRect/>
          </a:stretch>
        </p:blipFill>
        <p:spPr>
          <a:xfrm>
            <a:off x="3100680" y="1817280"/>
            <a:ext cx="2980800" cy="1614600"/>
          </a:xfrm>
          <a:prstGeom prst="rect">
            <a:avLst/>
          </a:prstGeom>
          <a:ln>
            <a:noFill/>
          </a:ln>
        </p:spPr>
      </p:pic>
      <p:pic>
        <p:nvPicPr>
          <p:cNvPr id="108" name="Picture 5"/>
          <p:cNvPicPr/>
          <p:nvPr/>
        </p:nvPicPr>
        <p:blipFill>
          <a:blip r:embed="rId4"/>
          <a:stretch>
            <a:fillRect/>
          </a:stretch>
        </p:blipFill>
        <p:spPr>
          <a:xfrm>
            <a:off x="4833000" y="3548520"/>
            <a:ext cx="2563920" cy="1707480"/>
          </a:xfrm>
          <a:prstGeom prst="rect">
            <a:avLst/>
          </a:prstGeom>
          <a:ln>
            <a:noFill/>
          </a:ln>
        </p:spPr>
      </p:pic>
      <p:pic>
        <p:nvPicPr>
          <p:cNvPr id="3" name="Picture 2"/>
          <p:cNvPicPr>
            <a:picLocks noChangeAspect="1"/>
          </p:cNvPicPr>
          <p:nvPr/>
        </p:nvPicPr>
        <p:blipFill>
          <a:blip r:embed="rId5"/>
          <a:stretch>
            <a:fillRect/>
          </a:stretch>
        </p:blipFill>
        <p:spPr>
          <a:xfrm>
            <a:off x="1976040" y="3655154"/>
            <a:ext cx="2409825" cy="1895475"/>
          </a:xfrm>
          <a:prstGeom prst="rect">
            <a:avLst/>
          </a:prstGeom>
        </p:spPr>
      </p:pic>
      <p:sp>
        <p:nvSpPr>
          <p:cNvPr id="4" name="AutoShape 4" descr="Image result for chat d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6"/>
          <a:stretch>
            <a:fillRect/>
          </a:stretch>
        </p:blipFill>
        <p:spPr>
          <a:xfrm>
            <a:off x="6437385" y="1273749"/>
            <a:ext cx="2464335" cy="227477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642551"/>
            <a:ext cx="8229240" cy="5883996"/>
          </a:xfrm>
        </p:spPr>
        <p:txBody>
          <a:bodyPr anchor="t"/>
          <a:lstStyle/>
          <a:p>
            <a:pPr marL="342900" indent="-342900">
              <a:buFont typeface="Arial" panose="020B0604020202020204" pitchFamily="34" charset="0"/>
              <a:buChar char="•"/>
            </a:pPr>
            <a:r>
              <a:rPr lang="en-US" sz="2500" dirty="0" smtClean="0"/>
              <a:t>Scoping down the dataset we address two problems – Display and Specification requests.</a:t>
            </a:r>
          </a:p>
          <a:p>
            <a:endParaRPr lang="en-US" sz="2500" dirty="0"/>
          </a:p>
          <a:p>
            <a:pPr marL="342900" indent="-342900">
              <a:buFont typeface="Arial" panose="020B0604020202020204" pitchFamily="34" charset="0"/>
              <a:buChar char="•"/>
            </a:pPr>
            <a:r>
              <a:rPr lang="en-US" sz="2500" dirty="0" smtClean="0"/>
              <a:t>Our dataset consists of 100 chats from display problems and 100 from Specification requests.</a:t>
            </a:r>
          </a:p>
          <a:p>
            <a:pPr marL="342900" indent="-342900">
              <a:buFont typeface="Arial" panose="020B0604020202020204" pitchFamily="34" charset="0"/>
              <a:buChar char="•"/>
            </a:pPr>
            <a:endParaRPr lang="en-US" sz="2500" dirty="0" smtClean="0"/>
          </a:p>
          <a:p>
            <a:pPr marL="342900" indent="-342900">
              <a:buFont typeface="Arial" panose="020B0604020202020204" pitchFamily="34" charset="0"/>
              <a:buChar char="•"/>
            </a:pPr>
            <a:r>
              <a:rPr lang="en-US" sz="2500" dirty="0" smtClean="0"/>
              <a:t>Metadata details of chats in each category follow.</a:t>
            </a:r>
            <a:endParaRPr lang="en-IN" sz="2500" dirty="0"/>
          </a:p>
        </p:txBody>
      </p:sp>
    </p:spTree>
    <p:extLst>
      <p:ext uri="{BB962C8B-B14F-4D97-AF65-F5344CB8AC3E}">
        <p14:creationId xmlns:p14="http://schemas.microsoft.com/office/powerpoint/2010/main" val="282758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Freezing problems</a:t>
            </a:r>
            <a:endParaRPr lang="en-IN" sz="4000" dirty="0"/>
          </a:p>
        </p:txBody>
      </p:sp>
      <p:sp>
        <p:nvSpPr>
          <p:cNvPr id="3" name="Subtitle 2"/>
          <p:cNvSpPr>
            <a:spLocks noGrp="1"/>
          </p:cNvSpPr>
          <p:nvPr>
            <p:ph type="subTitle"/>
          </p:nvPr>
        </p:nvSpPr>
        <p:spPr>
          <a:xfrm>
            <a:off x="552734" y="3126595"/>
            <a:ext cx="8229240" cy="990720"/>
          </a:xfrm>
        </p:spPr>
        <p:txBody>
          <a:bodyPr/>
          <a:lstStyle/>
          <a:p>
            <a:r>
              <a:rPr lang="en-US" sz="2500" dirty="0" smtClean="0"/>
              <a:t>Problem types : Application, Platform Service.</a:t>
            </a:r>
          </a:p>
          <a:p>
            <a:r>
              <a:rPr lang="en-US" sz="2500" dirty="0" err="1" smtClean="0"/>
              <a:t>Prblm_Resltn_Type</a:t>
            </a:r>
            <a:r>
              <a:rPr lang="en-US" dirty="0" smtClean="0"/>
              <a:t> </a:t>
            </a:r>
            <a:r>
              <a:rPr lang="en-US" sz="2500" dirty="0" smtClean="0"/>
              <a:t>:</a:t>
            </a:r>
            <a:r>
              <a:rPr lang="en-US" dirty="0" smtClean="0"/>
              <a:t>    </a:t>
            </a:r>
            <a:r>
              <a:rPr lang="en-US" sz="2400" dirty="0" smtClean="0"/>
              <a:t>Walkthrough</a:t>
            </a:r>
          </a:p>
          <a:p>
            <a:pPr marL="3657600" lvl="8" indent="0">
              <a:buNone/>
            </a:pPr>
            <a:r>
              <a:rPr lang="en-US" sz="2400" dirty="0" smtClean="0"/>
              <a:t>Dev Capabilities</a:t>
            </a:r>
          </a:p>
          <a:p>
            <a:pPr marL="3657600" lvl="8" indent="0">
              <a:buNone/>
            </a:pPr>
            <a:r>
              <a:rPr lang="en-US" sz="2400" dirty="0" smtClean="0"/>
              <a:t>Factory reset</a:t>
            </a:r>
          </a:p>
          <a:p>
            <a:pPr marL="3657600" lvl="8" indent="0">
              <a:buNone/>
            </a:pPr>
            <a:r>
              <a:rPr lang="en-US" sz="2400" dirty="0" smtClean="0"/>
              <a:t>Soft reset </a:t>
            </a:r>
            <a:endParaRPr lang="en-US" sz="2400" dirty="0"/>
          </a:p>
          <a:p>
            <a:r>
              <a:rPr lang="en-US" sz="2500" dirty="0" smtClean="0"/>
              <a:t>Closure : Issue resolved</a:t>
            </a:r>
          </a:p>
          <a:p>
            <a:r>
              <a:rPr lang="en-US" sz="2500" dirty="0" err="1" smtClean="0"/>
              <a:t>Action_Type</a:t>
            </a:r>
            <a:r>
              <a:rPr lang="en-US" sz="2500" dirty="0" smtClean="0"/>
              <a:t> : Chat Store</a:t>
            </a:r>
          </a:p>
          <a:p>
            <a:r>
              <a:rPr lang="en-US" sz="2500" dirty="0" smtClean="0"/>
              <a:t>Multiple PST.</a:t>
            </a:r>
            <a:endParaRPr lang="en-US" dirty="0" smtClean="0"/>
          </a:p>
          <a:p>
            <a:pPr marL="3657600" lvl="8" indent="0">
              <a:buNone/>
            </a:pPr>
            <a:endParaRPr lang="en-US" dirty="0" smtClean="0"/>
          </a:p>
        </p:txBody>
      </p:sp>
    </p:spTree>
    <p:extLst>
      <p:ext uri="{BB962C8B-B14F-4D97-AF65-F5344CB8AC3E}">
        <p14:creationId xmlns:p14="http://schemas.microsoft.com/office/powerpoint/2010/main" val="2128110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Specification Requests</a:t>
            </a:r>
            <a:endParaRPr lang="en-IN" sz="4000" dirty="0"/>
          </a:p>
        </p:txBody>
      </p:sp>
      <p:sp>
        <p:nvSpPr>
          <p:cNvPr id="3" name="Subtitle 2"/>
          <p:cNvSpPr>
            <a:spLocks noGrp="1"/>
          </p:cNvSpPr>
          <p:nvPr>
            <p:ph type="subTitle"/>
          </p:nvPr>
        </p:nvSpPr>
        <p:spPr>
          <a:xfrm>
            <a:off x="457200" y="533520"/>
            <a:ext cx="8229240" cy="4876920"/>
          </a:xfrm>
        </p:spPr>
        <p:txBody>
          <a:bodyPr/>
          <a:lstStyle/>
          <a:p>
            <a:r>
              <a:rPr lang="en-US" sz="2500" dirty="0" err="1" smtClean="0"/>
              <a:t>Problem_Type</a:t>
            </a:r>
            <a:r>
              <a:rPr lang="en-US" sz="2500" dirty="0" smtClean="0"/>
              <a:t> : Customer service</a:t>
            </a:r>
          </a:p>
          <a:p>
            <a:r>
              <a:rPr lang="en-US" sz="2500" dirty="0" err="1" smtClean="0"/>
              <a:t>Problem_sub_type</a:t>
            </a:r>
            <a:r>
              <a:rPr lang="en-US" sz="2500" dirty="0" smtClean="0"/>
              <a:t> : Specification request</a:t>
            </a:r>
          </a:p>
          <a:p>
            <a:r>
              <a:rPr lang="en-US" sz="2500" dirty="0" err="1" smtClean="0"/>
              <a:t>Problem_resltn_type</a:t>
            </a:r>
            <a:r>
              <a:rPr lang="en-US" sz="2500" dirty="0" smtClean="0"/>
              <a:t> : </a:t>
            </a:r>
            <a:r>
              <a:rPr lang="en-US" sz="2500" dirty="0" err="1" smtClean="0"/>
              <a:t>DevCap</a:t>
            </a:r>
            <a:r>
              <a:rPr lang="en-US" sz="2500" dirty="0" smtClean="0"/>
              <a:t>, Walkthrough</a:t>
            </a:r>
          </a:p>
          <a:p>
            <a:r>
              <a:rPr lang="en-US" sz="2500" dirty="0" err="1" smtClean="0"/>
              <a:t>Action_Type</a:t>
            </a:r>
            <a:r>
              <a:rPr lang="en-US" sz="2500" dirty="0" smtClean="0"/>
              <a:t> : Chat Store</a:t>
            </a:r>
          </a:p>
          <a:p>
            <a:r>
              <a:rPr lang="en-US" sz="2500" dirty="0" err="1" smtClean="0"/>
              <a:t>Closure_type</a:t>
            </a:r>
            <a:r>
              <a:rPr lang="en-US" sz="2500" dirty="0" smtClean="0"/>
              <a:t> : Issue Resolved.</a:t>
            </a:r>
            <a:endParaRPr lang="en-IN" sz="2500" dirty="0"/>
          </a:p>
        </p:txBody>
      </p:sp>
    </p:spTree>
    <p:extLst>
      <p:ext uri="{BB962C8B-B14F-4D97-AF65-F5344CB8AC3E}">
        <p14:creationId xmlns:p14="http://schemas.microsoft.com/office/powerpoint/2010/main" val="192533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304920"/>
            <a:ext cx="8229240" cy="990360"/>
          </a:xfrm>
          <a:prstGeom prst="rect">
            <a:avLst/>
          </a:prstGeom>
        </p:spPr>
        <p:txBody>
          <a:bodyPr anchor="ctr"/>
          <a:lstStyle/>
          <a:p>
            <a:pPr algn="ctr">
              <a:lnSpc>
                <a:spcPct val="100000"/>
              </a:lnSpc>
            </a:pPr>
            <a:r>
              <a:rPr lang="en-US" sz="4000" dirty="0" smtClean="0">
                <a:solidFill>
                  <a:srgbClr val="D2533C"/>
                </a:solidFill>
                <a:latin typeface="Arial"/>
              </a:rPr>
              <a:t>Context</a:t>
            </a:r>
            <a:endParaRPr dirty="0"/>
          </a:p>
        </p:txBody>
      </p:sp>
      <p:pic>
        <p:nvPicPr>
          <p:cNvPr id="94" name="Picture 2"/>
          <p:cNvPicPr/>
          <p:nvPr/>
        </p:nvPicPr>
        <p:blipFill>
          <a:blip r:embed="rId2"/>
          <a:stretch>
            <a:fillRect/>
          </a:stretch>
        </p:blipFill>
        <p:spPr>
          <a:xfrm>
            <a:off x="2894580" y="1587449"/>
            <a:ext cx="3354480" cy="2012760"/>
          </a:xfrm>
          <a:prstGeom prst="rect">
            <a:avLst/>
          </a:prstGeom>
          <a:ln>
            <a:no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042" y="4295380"/>
            <a:ext cx="2850514" cy="18291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3892378"/>
            <a:ext cx="3101420" cy="2323071"/>
          </a:xfrm>
          <a:prstGeom prst="rect">
            <a:avLst/>
          </a:prstGeom>
        </p:spPr>
      </p:pic>
    </p:spTree>
    <p:extLst>
      <p:ext uri="{BB962C8B-B14F-4D97-AF65-F5344CB8AC3E}">
        <p14:creationId xmlns:p14="http://schemas.microsoft.com/office/powerpoint/2010/main" val="1608488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Problems with the data</a:t>
            </a:r>
            <a:endParaRPr lang="en-IN" sz="4000" dirty="0"/>
          </a:p>
        </p:txBody>
      </p:sp>
      <p:sp>
        <p:nvSpPr>
          <p:cNvPr id="3" name="Subtitle 2"/>
          <p:cNvSpPr>
            <a:spLocks noGrp="1"/>
          </p:cNvSpPr>
          <p:nvPr>
            <p:ph type="subTitle"/>
          </p:nvPr>
        </p:nvSpPr>
        <p:spPr>
          <a:xfrm>
            <a:off x="457200" y="1028880"/>
            <a:ext cx="8229240" cy="4876920"/>
          </a:xfrm>
        </p:spPr>
        <p:txBody>
          <a:bodyPr/>
          <a:lstStyle/>
          <a:p>
            <a:pPr marL="342900" indent="-342900">
              <a:buFont typeface="Arial" panose="020B0604020202020204" pitchFamily="34" charset="0"/>
              <a:buChar char="•"/>
            </a:pPr>
            <a:r>
              <a:rPr lang="en-US" sz="2500" dirty="0" smtClean="0"/>
              <a:t>Data labelled by different chat center agents, there is lot of variance in ground truth.</a:t>
            </a:r>
          </a:p>
          <a:p>
            <a:pPr marL="342900" indent="-342900">
              <a:buFont typeface="Arial" panose="020B0604020202020204" pitchFamily="34" charset="0"/>
              <a:buChar char="•"/>
            </a:pPr>
            <a:r>
              <a:rPr lang="en-US" sz="2500" dirty="0" smtClean="0"/>
              <a:t>An agent may name a chat as belonging to one category, some other agent has a different opinion.</a:t>
            </a:r>
          </a:p>
          <a:p>
            <a:pPr marL="342900" indent="-342900">
              <a:buFont typeface="Arial" panose="020B0604020202020204" pitchFamily="34" charset="0"/>
              <a:buChar char="•"/>
            </a:pPr>
            <a:endParaRPr lang="en-US" sz="2500" dirty="0" smtClean="0"/>
          </a:p>
          <a:p>
            <a:pPr marL="342900" indent="-342900">
              <a:buFont typeface="Arial" panose="020B0604020202020204" pitchFamily="34" charset="0"/>
              <a:buChar char="•"/>
            </a:pPr>
            <a:r>
              <a:rPr lang="en-US" sz="2500" dirty="0" smtClean="0"/>
              <a:t>Different categories are </a:t>
            </a:r>
            <a:r>
              <a:rPr lang="en-US" sz="2500" b="1" dirty="0" smtClean="0"/>
              <a:t>non - exclusive </a:t>
            </a:r>
            <a:r>
              <a:rPr lang="en-US" sz="2500" dirty="0" smtClean="0"/>
              <a:t>i.e. they have </a:t>
            </a:r>
            <a:r>
              <a:rPr lang="en-US" sz="2500" dirty="0" err="1" smtClean="0"/>
              <a:t>overlapps</a:t>
            </a:r>
            <a:r>
              <a:rPr lang="en-US" sz="2500" dirty="0" smtClean="0"/>
              <a:t>. Ex : A freezing chat may have </a:t>
            </a:r>
            <a:r>
              <a:rPr lang="en-US" sz="2500" i="1" u="sng" dirty="0" smtClean="0"/>
              <a:t>factory reset</a:t>
            </a:r>
            <a:r>
              <a:rPr lang="en-US" sz="2500" u="sng" dirty="0" smtClean="0"/>
              <a:t> </a:t>
            </a:r>
            <a:r>
              <a:rPr lang="en-US" sz="2500" dirty="0" smtClean="0"/>
              <a:t>as the final solution but is categorized under </a:t>
            </a:r>
            <a:r>
              <a:rPr lang="en-US" sz="2500" i="1" u="sng" dirty="0" smtClean="0"/>
              <a:t>walkthrough</a:t>
            </a:r>
            <a:r>
              <a:rPr lang="en-US" sz="2500" dirty="0" smtClean="0"/>
              <a:t> because the agent walked the customer though the resetting procedure. </a:t>
            </a:r>
            <a:endParaRPr lang="en-IN" sz="2500" dirty="0"/>
          </a:p>
        </p:txBody>
      </p:sp>
    </p:spTree>
    <p:extLst>
      <p:ext uri="{BB962C8B-B14F-4D97-AF65-F5344CB8AC3E}">
        <p14:creationId xmlns:p14="http://schemas.microsoft.com/office/powerpoint/2010/main" val="986392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61" y="3003765"/>
            <a:ext cx="8229240" cy="990720"/>
          </a:xfrm>
        </p:spPr>
        <p:txBody>
          <a:bodyPr/>
          <a:lstStyle/>
          <a:p>
            <a:pPr algn="ctr"/>
            <a:r>
              <a:rPr lang="en-US" sz="4000" dirty="0" smtClean="0"/>
              <a:t>Our Solution</a:t>
            </a:r>
            <a:endParaRPr lang="en-IN" sz="4000" dirty="0"/>
          </a:p>
        </p:txBody>
      </p:sp>
    </p:spTree>
    <p:extLst>
      <p:ext uri="{BB962C8B-B14F-4D97-AF65-F5344CB8AC3E}">
        <p14:creationId xmlns:p14="http://schemas.microsoft.com/office/powerpoint/2010/main" val="3748730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Our Solution Approach</a:t>
            </a:r>
            <a:endParaRPr lang="en-IN" sz="4000" dirty="0"/>
          </a:p>
        </p:txBody>
      </p:sp>
      <p:sp>
        <p:nvSpPr>
          <p:cNvPr id="3" name="Subtitle 2"/>
          <p:cNvSpPr>
            <a:spLocks noGrp="1"/>
          </p:cNvSpPr>
          <p:nvPr>
            <p:ph type="subTitle"/>
          </p:nvPr>
        </p:nvSpPr>
        <p:spPr>
          <a:xfrm>
            <a:off x="457200" y="675104"/>
            <a:ext cx="8229240" cy="4876920"/>
          </a:xfrm>
        </p:spPr>
        <p:txBody>
          <a:bodyPr/>
          <a:lstStyle/>
          <a:p>
            <a:r>
              <a:rPr lang="en-IN" sz="2200" dirty="0" smtClean="0"/>
              <a:t>The approach has an Extractive + Abstractive summary.</a:t>
            </a:r>
          </a:p>
          <a:p>
            <a:endParaRPr lang="en-US" sz="2200" dirty="0"/>
          </a:p>
          <a:p>
            <a:r>
              <a:rPr lang="en-US" sz="2200" dirty="0" smtClean="0"/>
              <a:t>Abstractive = </a:t>
            </a:r>
            <a:r>
              <a:rPr lang="en-US" sz="3000" i="1" dirty="0" smtClean="0"/>
              <a:t>f</a:t>
            </a:r>
            <a:r>
              <a:rPr lang="en-US" sz="2200" i="1" dirty="0" smtClean="0"/>
              <a:t>( text input, Additional info );</a:t>
            </a:r>
            <a:endParaRPr lang="en-US" sz="2200" dirty="0"/>
          </a:p>
          <a:p>
            <a:r>
              <a:rPr lang="en-US" sz="2200" dirty="0" smtClean="0"/>
              <a:t>Extractive = </a:t>
            </a:r>
            <a:r>
              <a:rPr lang="en-US" sz="3000" i="1" dirty="0" smtClean="0"/>
              <a:t>f</a:t>
            </a:r>
            <a:r>
              <a:rPr lang="en-US" sz="2200" i="1" dirty="0" smtClean="0"/>
              <a:t>( </a:t>
            </a:r>
            <a:r>
              <a:rPr lang="en-US" sz="2200" i="1" dirty="0" err="1" smtClean="0"/>
              <a:t>text_input</a:t>
            </a:r>
            <a:r>
              <a:rPr lang="en-US" sz="2200" i="1" dirty="0" smtClean="0"/>
              <a:t> ) ;</a:t>
            </a:r>
          </a:p>
          <a:p>
            <a:pPr marL="0" indent="0">
              <a:buNone/>
            </a:pPr>
            <a:endParaRPr lang="en-US" sz="2200" i="1" dirty="0"/>
          </a:p>
          <a:p>
            <a:pPr marL="0" indent="0">
              <a:buNone/>
            </a:pPr>
            <a:r>
              <a:rPr lang="en-US" sz="2200" i="1" dirty="0" smtClean="0"/>
              <a:t>Extractive summary consists of </a:t>
            </a:r>
            <a:r>
              <a:rPr lang="en-US" sz="2200" b="1" i="1" dirty="0" smtClean="0"/>
              <a:t>supporting statements</a:t>
            </a:r>
            <a:r>
              <a:rPr lang="en-US" sz="2200" i="1" dirty="0" smtClean="0"/>
              <a:t> to the Abstractive summary generated.</a:t>
            </a:r>
            <a:endParaRPr lang="en-IN" sz="2200" i="1" dirty="0"/>
          </a:p>
        </p:txBody>
      </p:sp>
      <p:pic>
        <p:nvPicPr>
          <p:cNvPr id="4" name="Picture 8"/>
          <p:cNvPicPr/>
          <p:nvPr/>
        </p:nvPicPr>
        <p:blipFill>
          <a:blip r:embed="rId2"/>
          <a:stretch>
            <a:fillRect/>
          </a:stretch>
        </p:blipFill>
        <p:spPr>
          <a:xfrm>
            <a:off x="3064110" y="4655518"/>
            <a:ext cx="2112120" cy="1584000"/>
          </a:xfrm>
          <a:prstGeom prst="rect">
            <a:avLst/>
          </a:prstGeom>
          <a:ln>
            <a:noFill/>
          </a:ln>
        </p:spPr>
      </p:pic>
      <p:sp>
        <p:nvSpPr>
          <p:cNvPr id="5" name="CustomShape 2"/>
          <p:cNvSpPr/>
          <p:nvPr/>
        </p:nvSpPr>
        <p:spPr>
          <a:xfrm flipV="1">
            <a:off x="2222430" y="5446438"/>
            <a:ext cx="685440" cy="443160"/>
          </a:xfrm>
          <a:prstGeom prst="straightConnector1">
            <a:avLst/>
          </a:prstGeom>
          <a:noFill/>
          <a:ln w="9360">
            <a:solidFill>
              <a:srgbClr val="D2533C"/>
            </a:solidFill>
            <a:round/>
            <a:tailEnd type="arrow" w="med" len="med"/>
          </a:ln>
        </p:spPr>
      </p:sp>
      <p:sp>
        <p:nvSpPr>
          <p:cNvPr id="6" name="CustomShape 3"/>
          <p:cNvSpPr/>
          <p:nvPr/>
        </p:nvSpPr>
        <p:spPr>
          <a:xfrm flipH="1" flipV="1">
            <a:off x="5298630" y="5447518"/>
            <a:ext cx="732960" cy="434880"/>
          </a:xfrm>
          <a:prstGeom prst="straightConnector1">
            <a:avLst/>
          </a:prstGeom>
          <a:noFill/>
          <a:ln w="9360">
            <a:solidFill>
              <a:srgbClr val="D2533C"/>
            </a:solidFill>
            <a:round/>
            <a:tailEnd type="arrow" w="med" len="med"/>
          </a:ln>
        </p:spPr>
      </p:sp>
      <p:sp>
        <p:nvSpPr>
          <p:cNvPr id="7" name="CustomShape 4"/>
          <p:cNvSpPr/>
          <p:nvPr/>
        </p:nvSpPr>
        <p:spPr>
          <a:xfrm>
            <a:off x="753270" y="5963758"/>
            <a:ext cx="1980720" cy="364680"/>
          </a:xfrm>
          <a:prstGeom prst="rect">
            <a:avLst/>
          </a:prstGeom>
          <a:noFill/>
          <a:ln>
            <a:noFill/>
          </a:ln>
        </p:spPr>
        <p:txBody>
          <a:bodyPr lIns="90000" tIns="45000" rIns="90000" bIns="45000"/>
          <a:lstStyle/>
          <a:p>
            <a:pPr>
              <a:lnSpc>
                <a:spcPct val="100000"/>
              </a:lnSpc>
            </a:pPr>
            <a:r>
              <a:rPr lang="en-US" dirty="0" smtClean="0">
                <a:solidFill>
                  <a:srgbClr val="292934"/>
                </a:solidFill>
                <a:latin typeface="Arial"/>
              </a:rPr>
              <a:t>Abstractive</a:t>
            </a:r>
            <a:endParaRPr dirty="0"/>
          </a:p>
        </p:txBody>
      </p:sp>
      <p:sp>
        <p:nvSpPr>
          <p:cNvPr id="12" name="CustomShape 4"/>
          <p:cNvSpPr/>
          <p:nvPr/>
        </p:nvSpPr>
        <p:spPr>
          <a:xfrm>
            <a:off x="6031590" y="5963758"/>
            <a:ext cx="1980720" cy="364680"/>
          </a:xfrm>
          <a:prstGeom prst="rect">
            <a:avLst/>
          </a:prstGeom>
          <a:noFill/>
          <a:ln>
            <a:noFill/>
          </a:ln>
        </p:spPr>
        <p:txBody>
          <a:bodyPr lIns="90000" tIns="45000" rIns="90000" bIns="45000"/>
          <a:lstStyle/>
          <a:p>
            <a:pPr>
              <a:lnSpc>
                <a:spcPct val="100000"/>
              </a:lnSpc>
            </a:pPr>
            <a:r>
              <a:rPr lang="en-US" dirty="0" smtClean="0">
                <a:solidFill>
                  <a:srgbClr val="292934"/>
                </a:solidFill>
                <a:latin typeface="Arial"/>
              </a:rPr>
              <a:t>Extractive</a:t>
            </a:r>
            <a:endParaRPr dirty="0"/>
          </a:p>
        </p:txBody>
      </p:sp>
    </p:spTree>
    <p:extLst>
      <p:ext uri="{BB962C8B-B14F-4D97-AF65-F5344CB8AC3E}">
        <p14:creationId xmlns:p14="http://schemas.microsoft.com/office/powerpoint/2010/main" val="3798948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2" y="817726"/>
            <a:ext cx="8229240" cy="990720"/>
          </a:xfrm>
        </p:spPr>
        <p:txBody>
          <a:bodyPr/>
          <a:lstStyle/>
          <a:p>
            <a:pPr algn="ctr"/>
            <a:r>
              <a:rPr lang="en-IN" dirty="0" smtClean="0"/>
              <a:t>why this approach ??</a:t>
            </a:r>
            <a:endParaRPr lang="en-IN" dirty="0"/>
          </a:p>
        </p:txBody>
      </p:sp>
      <p:sp>
        <p:nvSpPr>
          <p:cNvPr id="3" name="Subtitle 2"/>
          <p:cNvSpPr>
            <a:spLocks noGrp="1"/>
          </p:cNvSpPr>
          <p:nvPr>
            <p:ph type="subTitle"/>
          </p:nvPr>
        </p:nvSpPr>
        <p:spPr>
          <a:xfrm>
            <a:off x="539086" y="221265"/>
            <a:ext cx="8229240" cy="4876920"/>
          </a:xfrm>
        </p:spPr>
        <p:txBody>
          <a:bodyPr/>
          <a:lstStyle/>
          <a:p>
            <a:r>
              <a:rPr lang="en-US" sz="2500" dirty="0" smtClean="0"/>
              <a:t>This approach of showing both abstractive and supporting extractive summary is very </a:t>
            </a:r>
            <a:r>
              <a:rPr lang="en-US" sz="2500" b="1" dirty="0" smtClean="0"/>
              <a:t>task centered </a:t>
            </a:r>
            <a:r>
              <a:rPr lang="en-US" sz="2500" dirty="0" smtClean="0"/>
              <a:t>– very much useful in a supervision scenario.</a:t>
            </a:r>
            <a:endParaRPr lang="en-IN" sz="2500" b="1" dirty="0"/>
          </a:p>
        </p:txBody>
      </p:sp>
      <p:pic>
        <p:nvPicPr>
          <p:cNvPr id="4" name="Picture 4"/>
          <p:cNvPicPr/>
          <p:nvPr/>
        </p:nvPicPr>
        <p:blipFill>
          <a:blip r:embed="rId3"/>
          <a:stretch>
            <a:fillRect/>
          </a:stretch>
        </p:blipFill>
        <p:spPr>
          <a:xfrm>
            <a:off x="4830762" y="4092216"/>
            <a:ext cx="3695040" cy="2463120"/>
          </a:xfrm>
          <a:prstGeom prst="rect">
            <a:avLst/>
          </a:prstGeom>
          <a:ln>
            <a:noFill/>
          </a:ln>
        </p:spPr>
      </p:pic>
    </p:spTree>
    <p:extLst>
      <p:ext uri="{BB962C8B-B14F-4D97-AF65-F5344CB8AC3E}">
        <p14:creationId xmlns:p14="http://schemas.microsoft.com/office/powerpoint/2010/main" val="1964468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Abstractive Summary</a:t>
            </a:r>
            <a:endParaRPr lang="en-IN" sz="4000" dirty="0"/>
          </a:p>
        </p:txBody>
      </p:sp>
      <p:sp>
        <p:nvSpPr>
          <p:cNvPr id="5" name="TextBox 4"/>
          <p:cNvSpPr txBox="1"/>
          <p:nvPr/>
        </p:nvSpPr>
        <p:spPr>
          <a:xfrm>
            <a:off x="313538" y="3398292"/>
            <a:ext cx="848113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Status here is the current status of the chat. Presently this is only a function od Segment. Ideally status has to be a function of segment and also chat text content</a:t>
            </a:r>
          </a:p>
          <a:p>
            <a:pPr marL="457200" indent="-457200">
              <a:buFont typeface="Arial" panose="020B0604020202020204" pitchFamily="34" charset="0"/>
              <a:buChar char="•"/>
            </a:pPr>
            <a:r>
              <a:rPr lang="en-US" sz="2800" dirty="0" smtClean="0"/>
              <a:t>Three other details of device, problem, and problem resolution are also found.</a:t>
            </a:r>
            <a:endParaRPr lang="en-IN" sz="2800" dirty="0"/>
          </a:p>
        </p:txBody>
      </p:sp>
      <p:pic>
        <p:nvPicPr>
          <p:cNvPr id="6" name="Picture 5"/>
          <p:cNvPicPr>
            <a:picLocks noChangeAspect="1"/>
          </p:cNvPicPr>
          <p:nvPr/>
        </p:nvPicPr>
        <p:blipFill>
          <a:blip r:embed="rId2"/>
          <a:stretch>
            <a:fillRect/>
          </a:stretch>
        </p:blipFill>
        <p:spPr>
          <a:xfrm>
            <a:off x="204717" y="1515101"/>
            <a:ext cx="8720920" cy="1446675"/>
          </a:xfrm>
          <a:prstGeom prst="rect">
            <a:avLst/>
          </a:prstGeom>
        </p:spPr>
      </p:pic>
    </p:spTree>
    <p:extLst>
      <p:ext uri="{BB962C8B-B14F-4D97-AF65-F5344CB8AC3E}">
        <p14:creationId xmlns:p14="http://schemas.microsoft.com/office/powerpoint/2010/main" val="2485531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Extractive summary</a:t>
            </a:r>
            <a:endParaRPr lang="en-IN" sz="4000" dirty="0"/>
          </a:p>
        </p:txBody>
      </p:sp>
      <p:sp>
        <p:nvSpPr>
          <p:cNvPr id="3" name="Subtitle 2"/>
          <p:cNvSpPr>
            <a:spLocks noGrp="1"/>
          </p:cNvSpPr>
          <p:nvPr>
            <p:ph type="subTitle"/>
          </p:nvPr>
        </p:nvSpPr>
        <p:spPr>
          <a:xfrm>
            <a:off x="457200" y="4449170"/>
            <a:ext cx="8229240" cy="2027949"/>
          </a:xfrm>
        </p:spPr>
        <p:txBody>
          <a:bodyPr/>
          <a:lstStyle/>
          <a:p>
            <a:r>
              <a:rPr lang="en-US" sz="2500" dirty="0" smtClean="0"/>
              <a:t>Here in extractive summary, some excerpts by agent and customer are extracted and shown</a:t>
            </a:r>
            <a:endParaRPr lang="en-IN" sz="2500" dirty="0"/>
          </a:p>
        </p:txBody>
      </p:sp>
      <p:pic>
        <p:nvPicPr>
          <p:cNvPr id="5" name="Picture 4"/>
          <p:cNvPicPr>
            <a:picLocks noChangeAspect="1"/>
          </p:cNvPicPr>
          <p:nvPr/>
        </p:nvPicPr>
        <p:blipFill>
          <a:blip r:embed="rId2"/>
          <a:stretch>
            <a:fillRect/>
          </a:stretch>
        </p:blipFill>
        <p:spPr>
          <a:xfrm>
            <a:off x="1520834" y="1356806"/>
            <a:ext cx="6101971" cy="3259798"/>
          </a:xfrm>
          <a:prstGeom prst="rect">
            <a:avLst/>
          </a:prstGeom>
        </p:spPr>
      </p:pic>
    </p:spTree>
    <p:extLst>
      <p:ext uri="{BB962C8B-B14F-4D97-AF65-F5344CB8AC3E}">
        <p14:creationId xmlns:p14="http://schemas.microsoft.com/office/powerpoint/2010/main" val="1068484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Subparts of the solution</a:t>
            </a:r>
            <a:endParaRPr lang="en-IN" sz="4000" dirty="0"/>
          </a:p>
        </p:txBody>
      </p:sp>
      <p:sp>
        <p:nvSpPr>
          <p:cNvPr id="3" name="Subtitle 2"/>
          <p:cNvSpPr>
            <a:spLocks noGrp="1"/>
          </p:cNvSpPr>
          <p:nvPr>
            <p:ph type="subTitle"/>
          </p:nvPr>
        </p:nvSpPr>
        <p:spPr>
          <a:xfrm>
            <a:off x="457200" y="3058355"/>
            <a:ext cx="8229240" cy="990720"/>
          </a:xfrm>
        </p:spPr>
        <p:txBody>
          <a:bodyPr/>
          <a:lstStyle/>
          <a:p>
            <a:pPr marL="342900" indent="-342900">
              <a:buFont typeface="Arial" panose="020B0604020202020204" pitchFamily="34" charset="0"/>
              <a:buChar char="•"/>
            </a:pPr>
            <a:r>
              <a:rPr lang="en-US" sz="2500" dirty="0" smtClean="0"/>
              <a:t>The proposed solution consists of a combination of classifiers, entity extractor and </a:t>
            </a:r>
            <a:r>
              <a:rPr lang="en-US" sz="2500" dirty="0" err="1" smtClean="0"/>
              <a:t>instrumenter</a:t>
            </a:r>
            <a:r>
              <a:rPr lang="en-US" sz="2500" dirty="0" smtClean="0"/>
              <a:t>.</a:t>
            </a:r>
          </a:p>
          <a:p>
            <a:pPr marL="342900" indent="-342900">
              <a:buFont typeface="Wingdings" panose="05000000000000000000" pitchFamily="2" charset="2"/>
              <a:buChar char="Ø"/>
            </a:pPr>
            <a:endParaRPr lang="en-US" sz="2500" dirty="0" smtClean="0"/>
          </a:p>
          <a:p>
            <a:pPr marL="342900" indent="-342900">
              <a:buFont typeface="Wingdings" panose="05000000000000000000" pitchFamily="2" charset="2"/>
              <a:buChar char="Ø"/>
            </a:pPr>
            <a:r>
              <a:rPr lang="en-US" sz="2500" dirty="0" smtClean="0"/>
              <a:t>Abstractive summary:</a:t>
            </a:r>
          </a:p>
          <a:p>
            <a:r>
              <a:rPr lang="en-US" sz="2500" dirty="0" smtClean="0"/>
              <a:t>    Device extractor, </a:t>
            </a:r>
            <a:r>
              <a:rPr lang="en-US" sz="2500" dirty="0" err="1" smtClean="0"/>
              <a:t>PT_classifier</a:t>
            </a:r>
            <a:r>
              <a:rPr lang="en-US" sz="2500" dirty="0" smtClean="0"/>
              <a:t>, </a:t>
            </a:r>
            <a:r>
              <a:rPr lang="en-US" sz="2500" dirty="0" err="1" smtClean="0"/>
              <a:t>PRT_classifier</a:t>
            </a:r>
            <a:r>
              <a:rPr lang="en-US" sz="2500" dirty="0" smtClean="0"/>
              <a:t>.</a:t>
            </a:r>
          </a:p>
          <a:p>
            <a:pPr marL="342900" indent="-342900">
              <a:buFont typeface="Wingdings" panose="05000000000000000000" pitchFamily="2" charset="2"/>
              <a:buChar char="Ø"/>
            </a:pPr>
            <a:r>
              <a:rPr lang="en-US" sz="2500" dirty="0" smtClean="0"/>
              <a:t> Extractive </a:t>
            </a:r>
            <a:r>
              <a:rPr lang="en-US" sz="2500" dirty="0"/>
              <a:t>summary:</a:t>
            </a:r>
          </a:p>
          <a:p>
            <a:pPr marL="0" indent="0">
              <a:buNone/>
            </a:pPr>
            <a:r>
              <a:rPr lang="en-US" sz="2500" dirty="0"/>
              <a:t>  </a:t>
            </a:r>
            <a:r>
              <a:rPr lang="en-US" sz="2500" dirty="0" smtClean="0"/>
              <a:t>  </a:t>
            </a:r>
            <a:r>
              <a:rPr lang="en-US" sz="2500" dirty="0" err="1" smtClean="0"/>
              <a:t>Instrumenter</a:t>
            </a:r>
            <a:r>
              <a:rPr lang="en-US" sz="2500" dirty="0" smtClean="0"/>
              <a:t>, Annotated learner.</a:t>
            </a:r>
            <a:endParaRPr lang="en-US" sz="2500" dirty="0"/>
          </a:p>
          <a:p>
            <a:pPr marL="0" indent="0">
              <a:buNone/>
            </a:pPr>
            <a:endParaRPr lang="en-IN" dirty="0"/>
          </a:p>
        </p:txBody>
      </p:sp>
    </p:spTree>
    <p:extLst>
      <p:ext uri="{BB962C8B-B14F-4D97-AF65-F5344CB8AC3E}">
        <p14:creationId xmlns:p14="http://schemas.microsoft.com/office/powerpoint/2010/main" val="626349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441973960"/>
              </p:ext>
            </p:extLst>
          </p:nvPr>
        </p:nvGraphicFramePr>
        <p:xfrm>
          <a:off x="204716" y="777922"/>
          <a:ext cx="8666327" cy="4683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938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735"/>
            <a:ext cx="8229240" cy="990720"/>
          </a:xfrm>
        </p:spPr>
        <p:txBody>
          <a:bodyPr/>
          <a:lstStyle/>
          <a:p>
            <a:pPr algn="ctr"/>
            <a:r>
              <a:rPr lang="en-US" sz="4000" dirty="0" smtClean="0"/>
              <a:t>Phrase extraction</a:t>
            </a:r>
            <a:endParaRPr lang="en-IN" sz="4000" dirty="0"/>
          </a:p>
        </p:txBody>
      </p:sp>
      <p:sp>
        <p:nvSpPr>
          <p:cNvPr id="5" name="Oval 4"/>
          <p:cNvSpPr/>
          <p:nvPr/>
        </p:nvSpPr>
        <p:spPr>
          <a:xfrm>
            <a:off x="457200" y="4155791"/>
            <a:ext cx="1835623" cy="982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START WITH A RAW CHAT</a:t>
            </a:r>
            <a:endParaRPr lang="en-IN" sz="1600" dirty="0">
              <a:solidFill>
                <a:schemeClr val="tx1"/>
              </a:solidFill>
            </a:endParaRPr>
          </a:p>
        </p:txBody>
      </p:sp>
      <p:cxnSp>
        <p:nvCxnSpPr>
          <p:cNvPr id="7" name="Straight Arrow Connector 6"/>
          <p:cNvCxnSpPr>
            <a:stCxn id="5" idx="6"/>
            <a:endCxn id="34" idx="1"/>
          </p:cNvCxnSpPr>
          <p:nvPr/>
        </p:nvCxnSpPr>
        <p:spPr>
          <a:xfrm>
            <a:off x="2292823" y="4647111"/>
            <a:ext cx="480501" cy="21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315537" y="1751855"/>
            <a:ext cx="2163261" cy="10018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MANUALLY ANNOTATE THE PHARSES  </a:t>
            </a:r>
            <a:endParaRPr lang="en-IN" dirty="0">
              <a:solidFill>
                <a:schemeClr val="tx1"/>
              </a:solidFill>
            </a:endParaRPr>
          </a:p>
        </p:txBody>
      </p:sp>
      <p:cxnSp>
        <p:nvCxnSpPr>
          <p:cNvPr id="24" name="Elbow Connector 23"/>
          <p:cNvCxnSpPr>
            <a:stCxn id="28" idx="2"/>
            <a:endCxn id="27" idx="3"/>
          </p:cNvCxnSpPr>
          <p:nvPr/>
        </p:nvCxnSpPr>
        <p:spPr>
          <a:xfrm rot="5400000">
            <a:off x="6159850" y="4724418"/>
            <a:ext cx="1126438" cy="1327468"/>
          </a:xfrm>
          <a:prstGeom prst="bentConnector2">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stretch>
            <a:fillRect/>
          </a:stretch>
        </p:blipFill>
        <p:spPr>
          <a:xfrm>
            <a:off x="2996865" y="5142692"/>
            <a:ext cx="3062470" cy="1617358"/>
          </a:xfrm>
          <a:prstGeom prst="rect">
            <a:avLst/>
          </a:prstGeom>
        </p:spPr>
      </p:pic>
      <p:sp>
        <p:nvSpPr>
          <p:cNvPr id="28" name="Rectangle 27"/>
          <p:cNvSpPr/>
          <p:nvPr/>
        </p:nvSpPr>
        <p:spPr>
          <a:xfrm>
            <a:off x="6305172" y="4473552"/>
            <a:ext cx="2163261" cy="3513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ANNO_LEARNER</a:t>
            </a:r>
            <a:endParaRPr lang="en-IN" dirty="0">
              <a:solidFill>
                <a:schemeClr val="tx1"/>
              </a:solidFill>
            </a:endParaRPr>
          </a:p>
        </p:txBody>
      </p:sp>
      <p:sp>
        <p:nvSpPr>
          <p:cNvPr id="34" name="Rectangle 33"/>
          <p:cNvSpPr/>
          <p:nvPr/>
        </p:nvSpPr>
        <p:spPr>
          <a:xfrm>
            <a:off x="2773324" y="4473552"/>
            <a:ext cx="2163260" cy="3513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INSTRUMENTOR</a:t>
            </a:r>
            <a:endParaRPr lang="en-IN" dirty="0">
              <a:solidFill>
                <a:schemeClr val="tx1"/>
              </a:solidFill>
            </a:endParaRPr>
          </a:p>
        </p:txBody>
      </p:sp>
      <p:cxnSp>
        <p:nvCxnSpPr>
          <p:cNvPr id="41" name="Straight Arrow Connector 40"/>
          <p:cNvCxnSpPr>
            <a:stCxn id="34" idx="3"/>
            <a:endCxn id="28" idx="1"/>
          </p:cNvCxnSpPr>
          <p:nvPr/>
        </p:nvCxnSpPr>
        <p:spPr>
          <a:xfrm>
            <a:off x="4936584" y="4649243"/>
            <a:ext cx="1368588"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57200" y="1742412"/>
            <a:ext cx="1835623" cy="982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TRAINING CHATS</a:t>
            </a:r>
            <a:endParaRPr lang="en-IN" sz="1600" dirty="0">
              <a:solidFill>
                <a:schemeClr val="tx1"/>
              </a:solidFill>
            </a:endParaRPr>
          </a:p>
        </p:txBody>
      </p:sp>
      <p:cxnSp>
        <p:nvCxnSpPr>
          <p:cNvPr id="49" name="Straight Arrow Connector 48"/>
          <p:cNvCxnSpPr/>
          <p:nvPr/>
        </p:nvCxnSpPr>
        <p:spPr>
          <a:xfrm>
            <a:off x="2292823" y="2233730"/>
            <a:ext cx="569479" cy="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838105" y="1736927"/>
            <a:ext cx="2033698" cy="101675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SOME SPECIFIC </a:t>
            </a:r>
            <a:r>
              <a:rPr lang="en-US" b="1" dirty="0" smtClean="0">
                <a:solidFill>
                  <a:schemeClr val="tx1"/>
                </a:solidFill>
              </a:rPr>
              <a:t>POS</a:t>
            </a:r>
            <a:r>
              <a:rPr lang="en-US" dirty="0" smtClean="0">
                <a:solidFill>
                  <a:schemeClr val="tx1"/>
                </a:solidFill>
              </a:rPr>
              <a:t> PATTERNS PICKED</a:t>
            </a:r>
            <a:endParaRPr lang="en-IN" dirty="0">
              <a:solidFill>
                <a:schemeClr val="tx1"/>
              </a:solidFill>
            </a:endParaRPr>
          </a:p>
        </p:txBody>
      </p:sp>
      <p:sp>
        <p:nvSpPr>
          <p:cNvPr id="51" name="Rectangle 50"/>
          <p:cNvSpPr/>
          <p:nvPr/>
        </p:nvSpPr>
        <p:spPr>
          <a:xfrm>
            <a:off x="2838105" y="1386769"/>
            <a:ext cx="2033698" cy="3513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INSTRUMENTOR</a:t>
            </a:r>
            <a:endParaRPr lang="en-IN" dirty="0">
              <a:solidFill>
                <a:schemeClr val="tx1"/>
              </a:solidFill>
            </a:endParaRPr>
          </a:p>
        </p:txBody>
      </p:sp>
      <p:cxnSp>
        <p:nvCxnSpPr>
          <p:cNvPr id="56" name="Straight Arrow Connector 55"/>
          <p:cNvCxnSpPr>
            <a:stCxn id="50" idx="3"/>
            <a:endCxn id="23" idx="1"/>
          </p:cNvCxnSpPr>
          <p:nvPr/>
        </p:nvCxnSpPr>
        <p:spPr>
          <a:xfrm>
            <a:off x="4871803" y="2245307"/>
            <a:ext cx="1443734" cy="746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3" idx="2"/>
            <a:endCxn id="67" idx="0"/>
          </p:cNvCxnSpPr>
          <p:nvPr/>
        </p:nvCxnSpPr>
        <p:spPr>
          <a:xfrm flipH="1">
            <a:off x="7397167" y="2753686"/>
            <a:ext cx="1" cy="35901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320719" y="3112702"/>
            <a:ext cx="2152896" cy="100183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EXTACT FEATURES AND LEARN A MODEL</a:t>
            </a:r>
            <a:endParaRPr lang="en-IN" dirty="0">
              <a:solidFill>
                <a:schemeClr val="tx1"/>
              </a:solidFill>
            </a:endParaRPr>
          </a:p>
        </p:txBody>
      </p:sp>
      <p:cxnSp>
        <p:nvCxnSpPr>
          <p:cNvPr id="68" name="Straight Arrow Connector 67"/>
          <p:cNvCxnSpPr>
            <a:stCxn id="67" idx="2"/>
            <a:endCxn id="28" idx="0"/>
          </p:cNvCxnSpPr>
          <p:nvPr/>
        </p:nvCxnSpPr>
        <p:spPr>
          <a:xfrm flipH="1">
            <a:off x="7386803" y="4114533"/>
            <a:ext cx="10364" cy="35901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773323" y="3112703"/>
            <a:ext cx="2163261" cy="10018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CSV OF ALL PHRASES  </a:t>
            </a:r>
            <a:endParaRPr lang="en-IN" dirty="0">
              <a:solidFill>
                <a:schemeClr val="tx1"/>
              </a:solidFill>
            </a:endParaRPr>
          </a:p>
        </p:txBody>
      </p:sp>
      <p:cxnSp>
        <p:nvCxnSpPr>
          <p:cNvPr id="26" name="Straight Arrow Connector 25"/>
          <p:cNvCxnSpPr>
            <a:stCxn id="50" idx="2"/>
            <a:endCxn id="25" idx="0"/>
          </p:cNvCxnSpPr>
          <p:nvPr/>
        </p:nvCxnSpPr>
        <p:spPr>
          <a:xfrm>
            <a:off x="3854954" y="2753686"/>
            <a:ext cx="0" cy="35901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67" idx="1"/>
          </p:cNvCxnSpPr>
          <p:nvPr/>
        </p:nvCxnSpPr>
        <p:spPr>
          <a:xfrm flipV="1">
            <a:off x="4936584" y="3613618"/>
            <a:ext cx="1384135" cy="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384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t>Instrumentor</a:t>
            </a:r>
            <a:endParaRPr lang="en-IN" sz="4000" dirty="0"/>
          </a:p>
        </p:txBody>
      </p:sp>
      <p:sp>
        <p:nvSpPr>
          <p:cNvPr id="3" name="Subtitle 2"/>
          <p:cNvSpPr>
            <a:spLocks noGrp="1"/>
          </p:cNvSpPr>
          <p:nvPr>
            <p:ph type="subTitle"/>
          </p:nvPr>
        </p:nvSpPr>
        <p:spPr>
          <a:xfrm>
            <a:off x="457200" y="674038"/>
            <a:ext cx="8229240" cy="5767436"/>
          </a:xfrm>
        </p:spPr>
        <p:txBody>
          <a:bodyPr/>
          <a:lstStyle/>
          <a:p>
            <a:pPr marL="342900" indent="-342900">
              <a:buFont typeface="Arial" panose="020B0604020202020204" pitchFamily="34" charset="0"/>
              <a:buChar char="•"/>
            </a:pPr>
            <a:r>
              <a:rPr lang="en-US" sz="2500" dirty="0" smtClean="0"/>
              <a:t>Multiple chats were </a:t>
            </a:r>
            <a:r>
              <a:rPr lang="en-US" sz="2500" dirty="0" err="1" smtClean="0"/>
              <a:t>analysed</a:t>
            </a:r>
            <a:r>
              <a:rPr lang="en-US" sz="2500" dirty="0" smtClean="0"/>
              <a:t> and some important patterns were determined</a:t>
            </a:r>
          </a:p>
          <a:p>
            <a:pPr marL="342900" indent="-342900">
              <a:buFont typeface="Arial" panose="020B0604020202020204" pitchFamily="34" charset="0"/>
              <a:buChar char="•"/>
            </a:pPr>
            <a:endParaRPr lang="en-US" sz="2500" dirty="0" smtClean="0"/>
          </a:p>
          <a:p>
            <a:pPr marL="342900" indent="-342900">
              <a:buFont typeface="Arial" panose="020B0604020202020204" pitchFamily="34" charset="0"/>
              <a:buChar char="•"/>
            </a:pPr>
            <a:r>
              <a:rPr lang="en-US" sz="2500" dirty="0" smtClean="0"/>
              <a:t>A rule based </a:t>
            </a:r>
            <a:r>
              <a:rPr lang="en-US" sz="2500" dirty="0" err="1" smtClean="0"/>
              <a:t>extracter</a:t>
            </a:r>
            <a:endParaRPr lang="en-US" sz="2500" dirty="0" smtClean="0"/>
          </a:p>
          <a:p>
            <a:pPr marL="342900" indent="-342900">
              <a:buFont typeface="Arial" panose="020B0604020202020204" pitchFamily="34" charset="0"/>
              <a:buChar char="•"/>
            </a:pPr>
            <a:endParaRPr lang="en-US" sz="2500" dirty="0" smtClean="0"/>
          </a:p>
          <a:p>
            <a:pPr marL="342900" indent="-342900">
              <a:buFont typeface="Arial" panose="020B0604020202020204" pitchFamily="34" charset="0"/>
              <a:buChar char="•"/>
            </a:pPr>
            <a:r>
              <a:rPr lang="en-US" sz="2500" dirty="0" smtClean="0"/>
              <a:t>Examples of the patterns</a:t>
            </a:r>
          </a:p>
          <a:p>
            <a:pPr marL="0" indent="0">
              <a:buNone/>
            </a:pPr>
            <a:r>
              <a:rPr lang="en-US" sz="1500" dirty="0" smtClean="0"/>
              <a:t> NP: {&lt;JJ|NN.*&gt;*&lt;IN&gt;?&lt;JJ|NN.*&gt;*&lt;NN.*&gt;} VP: {&lt;VB.*&gt;&lt;IN&gt;*&lt;DT&gt;&lt;NP&gt;*}</a:t>
            </a:r>
          </a:p>
          <a:p>
            <a:pPr marL="0" indent="0">
              <a:buNone/>
            </a:pPr>
            <a:r>
              <a:rPr lang="en-US" sz="1500" dirty="0" smtClean="0"/>
              <a:t> IP: {&lt;NN.*|PR.*&gt;+&lt;VB.*&gt;}  IP: {&lt;VB.*&gt;&lt;NN.*|PR.*&gt;+}</a:t>
            </a:r>
          </a:p>
          <a:p>
            <a:pPr marL="0" indent="0">
              <a:buNone/>
            </a:pPr>
            <a:r>
              <a:rPr lang="en-US" sz="1500" dirty="0" smtClean="0"/>
              <a:t> IP: {&lt;VBZ&gt;&lt;VB.*&gt;}  IP: {&lt;NP&gt;&lt;RB&gt;*&lt;IP|VP|VB.*&gt;}</a:t>
            </a:r>
          </a:p>
          <a:p>
            <a:pPr marL="0" indent="0">
              <a:buNone/>
            </a:pPr>
            <a:r>
              <a:rPr lang="en-US" sz="1500" dirty="0" smtClean="0"/>
              <a:t> IP: {&lt;JJ.&gt;&lt;IN&gt;*&lt;DT&gt;*&lt;NP&gt;} IP: {&lt;CD&gt;&lt;NP|NN.*&gt;}</a:t>
            </a:r>
          </a:p>
          <a:p>
            <a:pPr marL="0" indent="0">
              <a:buNone/>
            </a:pPr>
            <a:r>
              <a:rPr lang="en-US" sz="1500" dirty="0" smtClean="0"/>
              <a:t> IP: {&lt;NP&gt;&lt;TO&gt;+}  IP: {&lt;TO&gt;+&lt;VP|VB.*&gt;}</a:t>
            </a:r>
          </a:p>
          <a:p>
            <a:pPr marL="0" indent="0">
              <a:buNone/>
            </a:pPr>
            <a:r>
              <a:rPr lang="en-US" sz="1500" dirty="0" smtClean="0"/>
              <a:t>  IP: {&lt;VP&gt;&lt;IN&gt;*}   IP: {&lt;IP&gt;&lt;IP&gt;}</a:t>
            </a:r>
          </a:p>
          <a:p>
            <a:pPr marL="0" indent="0">
              <a:buNone/>
            </a:pPr>
            <a:r>
              <a:rPr lang="en-US" sz="1500" dirty="0" smtClean="0"/>
              <a:t>  IP: {&lt;IP&gt;&lt;NP&gt;}  IP: {&lt;NP&gt;&lt;IP&gt;}</a:t>
            </a:r>
          </a:p>
          <a:p>
            <a:pPr marL="0" indent="0">
              <a:buNone/>
            </a:pPr>
            <a:r>
              <a:rPr lang="en-US" sz="1500" dirty="0" smtClean="0"/>
              <a:t>  IP: {&lt;VP&gt;&lt;IP&gt;}  IP: {&lt;IP&gt;&lt;VP&gt;}</a:t>
            </a:r>
          </a:p>
          <a:p>
            <a:pPr marL="0" indent="0">
              <a:buNone/>
            </a:pPr>
            <a:r>
              <a:rPr lang="en-US" sz="1500" dirty="0" smtClean="0"/>
              <a:t>  IP: {&lt;IP&gt;&lt;VB.*&gt;}  IP: {&lt;IP&gt;&lt;PR.*&gt;&lt;IP&gt;} </a:t>
            </a:r>
          </a:p>
          <a:p>
            <a:pPr marL="0" indent="0">
              <a:buNone/>
            </a:pPr>
            <a:endParaRPr lang="en-IN" sz="1500" dirty="0"/>
          </a:p>
        </p:txBody>
      </p:sp>
    </p:spTree>
    <p:extLst>
      <p:ext uri="{BB962C8B-B14F-4D97-AF65-F5344CB8AC3E}">
        <p14:creationId xmlns:p14="http://schemas.microsoft.com/office/powerpoint/2010/main" val="3325141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32486" y="970005"/>
            <a:ext cx="8093676" cy="2180968"/>
          </a:xfrm>
        </p:spPr>
        <p:txBody>
          <a:bodyPr/>
          <a:lstStyle/>
          <a:p>
            <a:pPr algn="just"/>
            <a:r>
              <a:rPr lang="en-IN" sz="2000" dirty="0"/>
              <a:t>Customer care helpdesk agents interacts with customers to address </a:t>
            </a:r>
            <a:r>
              <a:rPr lang="en-IN" sz="2000" dirty="0" smtClean="0"/>
              <a:t>their queries</a:t>
            </a:r>
            <a:r>
              <a:rPr lang="en-IN" sz="2000" dirty="0"/>
              <a:t>, requests, </a:t>
            </a:r>
            <a:r>
              <a:rPr lang="en-IN" sz="2000" dirty="0" smtClean="0"/>
              <a:t>and complaints </a:t>
            </a:r>
            <a:r>
              <a:rPr lang="en-IN" sz="2000" dirty="0"/>
              <a:t>over different communication channels such as Phone, SMS, Chat, Social Networks </a:t>
            </a:r>
            <a:r>
              <a:rPr lang="en-IN" sz="2000" dirty="0" smtClean="0"/>
              <a:t>and Email</a:t>
            </a:r>
            <a:r>
              <a:rPr lang="en-IN" sz="2000" dirty="0"/>
              <a:t>. </a:t>
            </a:r>
            <a:r>
              <a:rPr lang="en-IN" sz="2000" dirty="0" smtClean="0"/>
              <a:t>These </a:t>
            </a:r>
            <a:r>
              <a:rPr lang="en-IN" sz="2000" dirty="0"/>
              <a:t>helpdesks offer customer support for various verticals such as </a:t>
            </a:r>
            <a:r>
              <a:rPr lang="en-IN" sz="2000" dirty="0" smtClean="0"/>
              <a:t> Technology</a:t>
            </a:r>
            <a:r>
              <a:rPr lang="en-IN" sz="2000" dirty="0"/>
              <a:t>, </a:t>
            </a:r>
            <a:r>
              <a:rPr lang="en-IN" sz="2000" dirty="0" smtClean="0"/>
              <a:t>Banking, Transport</a:t>
            </a:r>
            <a:r>
              <a:rPr lang="en-IN" sz="2000" dirty="0"/>
              <a:t>, etc. Generally, the customer care agent interactions with customers are recorded </a:t>
            </a:r>
            <a:r>
              <a:rPr lang="en-IN" sz="2000" dirty="0" smtClean="0"/>
              <a:t>for quality </a:t>
            </a:r>
            <a:r>
              <a:rPr lang="en-IN" sz="2000" dirty="0"/>
              <a:t>analysis. Following are some examples of Mobile Product Support sessions offered via the </a:t>
            </a:r>
            <a:r>
              <a:rPr lang="en-IN" sz="2000" dirty="0" smtClean="0"/>
              <a:t>chat channel.                                .</a:t>
            </a:r>
            <a:r>
              <a:rPr lang="en-IN" dirty="0"/>
              <a:t/>
            </a:r>
            <a:br>
              <a:rPr lang="en-IN" dirty="0"/>
            </a:b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860984" y="2983703"/>
            <a:ext cx="7665178" cy="3124010"/>
          </a:xfrm>
          <a:prstGeom prst="rect">
            <a:avLst/>
          </a:prstGeom>
        </p:spPr>
      </p:pic>
    </p:spTree>
    <p:extLst>
      <p:ext uri="{BB962C8B-B14F-4D97-AF65-F5344CB8AC3E}">
        <p14:creationId xmlns:p14="http://schemas.microsoft.com/office/powerpoint/2010/main" val="29026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84495" y="767686"/>
            <a:ext cx="8229240" cy="4876920"/>
          </a:xfrm>
        </p:spPr>
        <p:txBody>
          <a:bodyPr anchor="t"/>
          <a:lstStyle/>
          <a:p>
            <a:r>
              <a:rPr lang="en-US" sz="4000" dirty="0" smtClean="0"/>
              <a:t>Example of an instrumented chat which is to be annotated</a:t>
            </a:r>
            <a:endParaRPr lang="en-IN" sz="4000" dirty="0"/>
          </a:p>
        </p:txBody>
      </p:sp>
      <p:pic>
        <p:nvPicPr>
          <p:cNvPr id="4" name="Picture 3"/>
          <p:cNvPicPr>
            <a:picLocks noChangeAspect="1"/>
          </p:cNvPicPr>
          <p:nvPr/>
        </p:nvPicPr>
        <p:blipFill>
          <a:blip r:embed="rId2"/>
          <a:stretch>
            <a:fillRect/>
          </a:stretch>
        </p:blipFill>
        <p:spPr>
          <a:xfrm>
            <a:off x="0" y="1856096"/>
            <a:ext cx="9144000" cy="5172501"/>
          </a:xfrm>
          <a:prstGeom prst="rect">
            <a:avLst/>
          </a:prstGeom>
        </p:spPr>
      </p:pic>
    </p:spTree>
    <p:extLst>
      <p:ext uri="{BB962C8B-B14F-4D97-AF65-F5344CB8AC3E}">
        <p14:creationId xmlns:p14="http://schemas.microsoft.com/office/powerpoint/2010/main" val="147347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Example of Annotations</a:t>
            </a:r>
            <a:endParaRPr lang="en-IN" sz="4000" dirty="0"/>
          </a:p>
        </p:txBody>
      </p:sp>
      <p:pic>
        <p:nvPicPr>
          <p:cNvPr id="4" name="Picture 3"/>
          <p:cNvPicPr>
            <a:picLocks noChangeAspect="1"/>
          </p:cNvPicPr>
          <p:nvPr/>
        </p:nvPicPr>
        <p:blipFill>
          <a:blip r:embed="rId2"/>
          <a:stretch>
            <a:fillRect/>
          </a:stretch>
        </p:blipFill>
        <p:spPr>
          <a:xfrm>
            <a:off x="641445" y="1524240"/>
            <a:ext cx="7617616" cy="4868062"/>
          </a:xfrm>
          <a:prstGeom prst="rect">
            <a:avLst/>
          </a:prstGeom>
        </p:spPr>
      </p:pic>
    </p:spTree>
    <p:extLst>
      <p:ext uri="{BB962C8B-B14F-4D97-AF65-F5344CB8AC3E}">
        <p14:creationId xmlns:p14="http://schemas.microsoft.com/office/powerpoint/2010/main" val="2733533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a:t>
            </a:r>
            <a:r>
              <a:rPr lang="en-US" sz="4000" dirty="0" smtClean="0"/>
              <a:t>eatures</a:t>
            </a:r>
            <a:endParaRPr lang="en-IN" sz="4000" dirty="0"/>
          </a:p>
        </p:txBody>
      </p:sp>
      <p:sp>
        <p:nvSpPr>
          <p:cNvPr id="3" name="Subtitle 2"/>
          <p:cNvSpPr>
            <a:spLocks noGrp="1"/>
          </p:cNvSpPr>
          <p:nvPr>
            <p:ph type="subTitle"/>
          </p:nvPr>
        </p:nvSpPr>
        <p:spPr>
          <a:xfrm>
            <a:off x="457200" y="754039"/>
            <a:ext cx="8229240" cy="4876920"/>
          </a:xfrm>
        </p:spPr>
        <p:txBody>
          <a:bodyPr/>
          <a:lstStyle/>
          <a:p>
            <a:pPr marL="342900" indent="-342900">
              <a:buFont typeface="Arial" panose="020B0604020202020204" pitchFamily="34" charset="0"/>
              <a:buChar char="•"/>
            </a:pPr>
            <a:r>
              <a:rPr lang="en-US" sz="2500" dirty="0" smtClean="0"/>
              <a:t>For </a:t>
            </a:r>
            <a:r>
              <a:rPr lang="en-US" sz="2500" dirty="0" err="1" smtClean="0"/>
              <a:t>pupose</a:t>
            </a:r>
            <a:r>
              <a:rPr lang="en-US" sz="2500" dirty="0" smtClean="0"/>
              <a:t> of building the pipeline, basic bag of words features have been used. Words were stemmed before building the model.</a:t>
            </a:r>
          </a:p>
          <a:p>
            <a:pPr marL="342900" indent="-342900">
              <a:buFont typeface="Arial" panose="020B0604020202020204" pitchFamily="34" charset="0"/>
              <a:buChar char="•"/>
            </a:pPr>
            <a:r>
              <a:rPr lang="en-US" sz="2500" dirty="0" smtClean="0"/>
              <a:t>Some other context features – length of the turn, length of phrase used.</a:t>
            </a:r>
          </a:p>
          <a:p>
            <a:pPr marL="342900" indent="-342900">
              <a:buFont typeface="Arial" panose="020B0604020202020204" pitchFamily="34" charset="0"/>
              <a:buChar char="•"/>
            </a:pPr>
            <a:r>
              <a:rPr lang="en-US" sz="2500" dirty="0" smtClean="0"/>
              <a:t>Some conversational features – index of turn, time from the beginning, </a:t>
            </a:r>
            <a:r>
              <a:rPr lang="en-US" sz="2500" dirty="0" err="1" smtClean="0"/>
              <a:t>isQ</a:t>
            </a:r>
            <a:r>
              <a:rPr lang="en-US" sz="2500" dirty="0" smtClean="0"/>
              <a:t>, </a:t>
            </a:r>
            <a:r>
              <a:rPr lang="en-US" sz="2500" dirty="0" err="1" smtClean="0"/>
              <a:t>iscanned</a:t>
            </a:r>
            <a:r>
              <a:rPr lang="en-US" sz="2500" dirty="0" smtClean="0"/>
              <a:t> were also used</a:t>
            </a:r>
            <a:endParaRPr lang="en-IN" sz="2500" dirty="0"/>
          </a:p>
        </p:txBody>
      </p:sp>
    </p:spTree>
    <p:extLst>
      <p:ext uri="{BB962C8B-B14F-4D97-AF65-F5344CB8AC3E}">
        <p14:creationId xmlns:p14="http://schemas.microsoft.com/office/powerpoint/2010/main" val="1093167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Some notable points</a:t>
            </a:r>
            <a:endParaRPr lang="en-IN" sz="4000" dirty="0"/>
          </a:p>
        </p:txBody>
      </p:sp>
      <p:sp>
        <p:nvSpPr>
          <p:cNvPr id="3" name="Subtitle 2"/>
          <p:cNvSpPr>
            <a:spLocks noGrp="1"/>
          </p:cNvSpPr>
          <p:nvPr>
            <p:ph type="subTitle"/>
          </p:nvPr>
        </p:nvSpPr>
        <p:spPr>
          <a:xfrm>
            <a:off x="477312" y="849574"/>
            <a:ext cx="8229240" cy="4876920"/>
          </a:xfrm>
        </p:spPr>
        <p:txBody>
          <a:bodyPr/>
          <a:lstStyle/>
          <a:p>
            <a:pPr marL="342900" indent="-342900">
              <a:buFont typeface="Arial" panose="020B0604020202020204" pitchFamily="34" charset="0"/>
              <a:buChar char="•"/>
            </a:pPr>
            <a:r>
              <a:rPr lang="en-US" sz="2500" dirty="0" smtClean="0"/>
              <a:t>The features were very much categorical and hence random forests were working well.</a:t>
            </a:r>
          </a:p>
          <a:p>
            <a:pPr marL="342900" indent="-342900">
              <a:buFont typeface="Arial" panose="020B0604020202020204" pitchFamily="34" charset="0"/>
              <a:buChar char="•"/>
            </a:pPr>
            <a:endParaRPr lang="en-US" sz="2500" dirty="0" smtClean="0"/>
          </a:p>
          <a:p>
            <a:pPr marL="342900" indent="-342900">
              <a:buFont typeface="Arial" panose="020B0604020202020204" pitchFamily="34" charset="0"/>
              <a:buChar char="•"/>
            </a:pPr>
            <a:r>
              <a:rPr lang="en-US" sz="2500" dirty="0" smtClean="0"/>
              <a:t>Retrieving a learned model from its dump file was taking a long time and hence model parameters were found during training using a grid search CV and these parameters used to train the model on the go. </a:t>
            </a:r>
            <a:endParaRPr lang="en-IN" sz="2500" dirty="0"/>
          </a:p>
        </p:txBody>
      </p:sp>
    </p:spTree>
    <p:extLst>
      <p:ext uri="{BB962C8B-B14F-4D97-AF65-F5344CB8AC3E}">
        <p14:creationId xmlns:p14="http://schemas.microsoft.com/office/powerpoint/2010/main" val="845078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Accuracies</a:t>
            </a:r>
            <a:endParaRPr lang="en-IN" sz="4000" dirty="0"/>
          </a:p>
        </p:txBody>
      </p:sp>
      <p:sp>
        <p:nvSpPr>
          <p:cNvPr id="3" name="Subtitle 2"/>
          <p:cNvSpPr>
            <a:spLocks noGrp="1"/>
          </p:cNvSpPr>
          <p:nvPr>
            <p:ph type="subTitle"/>
          </p:nvPr>
        </p:nvSpPr>
        <p:spPr>
          <a:xfrm>
            <a:off x="457200" y="426493"/>
            <a:ext cx="8229240" cy="4876920"/>
          </a:xfrm>
        </p:spPr>
        <p:txBody>
          <a:bodyPr/>
          <a:lstStyle/>
          <a:p>
            <a:pPr marL="342900" indent="-342900">
              <a:buFont typeface="Arial" panose="020B0604020202020204" pitchFamily="34" charset="0"/>
              <a:buChar char="•"/>
            </a:pPr>
            <a:r>
              <a:rPr lang="en-US" sz="2500" dirty="0" smtClean="0"/>
              <a:t>The instrument learner was found to give &gt;90% </a:t>
            </a:r>
            <a:r>
              <a:rPr lang="en-US" sz="2500" b="1" dirty="0" smtClean="0"/>
              <a:t>cv accuracy</a:t>
            </a:r>
            <a:r>
              <a:rPr lang="en-US" sz="2500" dirty="0" smtClean="0"/>
              <a:t> on training data and &gt;80% </a:t>
            </a:r>
            <a:r>
              <a:rPr lang="en-US" sz="2500" b="1" dirty="0" smtClean="0"/>
              <a:t>accuracy</a:t>
            </a:r>
            <a:r>
              <a:rPr lang="en-US" sz="2500" dirty="0" smtClean="0"/>
              <a:t> on test data.</a:t>
            </a:r>
          </a:p>
          <a:p>
            <a:pPr marL="342900" indent="-342900">
              <a:buFont typeface="Arial" panose="020B0604020202020204" pitchFamily="34" charset="0"/>
              <a:buChar char="•"/>
            </a:pPr>
            <a:r>
              <a:rPr lang="en-US" sz="2500" dirty="0" smtClean="0"/>
              <a:t>Training data here is 10 annotated chats. Test data is 5 annotated chats.</a:t>
            </a:r>
            <a:endParaRPr lang="en-IN" sz="2500" dirty="0"/>
          </a:p>
        </p:txBody>
      </p:sp>
    </p:spTree>
    <p:extLst>
      <p:ext uri="{BB962C8B-B14F-4D97-AF65-F5344CB8AC3E}">
        <p14:creationId xmlns:p14="http://schemas.microsoft.com/office/powerpoint/2010/main" val="1115904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8780" y="699366"/>
            <a:ext cx="3581400" cy="2124075"/>
          </a:xfrm>
          <a:prstGeom prst="rect">
            <a:avLst/>
          </a:prstGeom>
        </p:spPr>
      </p:pic>
      <p:sp>
        <p:nvSpPr>
          <p:cNvPr id="5" name="TextBox 4"/>
          <p:cNvSpPr txBox="1"/>
          <p:nvPr/>
        </p:nvSpPr>
        <p:spPr>
          <a:xfrm>
            <a:off x="1296537" y="1392072"/>
            <a:ext cx="800219" cy="369332"/>
          </a:xfrm>
          <a:prstGeom prst="rect">
            <a:avLst/>
          </a:prstGeom>
          <a:noFill/>
        </p:spPr>
        <p:txBody>
          <a:bodyPr wrap="none" rtlCol="0">
            <a:spAutoFit/>
          </a:bodyPr>
          <a:lstStyle/>
          <a:p>
            <a:r>
              <a:rPr lang="en-US" dirty="0" smtClean="0"/>
              <a:t>BOW </a:t>
            </a:r>
            <a:endParaRPr lang="en-IN" dirty="0"/>
          </a:p>
        </p:txBody>
      </p:sp>
      <p:pic>
        <p:nvPicPr>
          <p:cNvPr id="8" name="Picture 7"/>
          <p:cNvPicPr>
            <a:picLocks noChangeAspect="1"/>
          </p:cNvPicPr>
          <p:nvPr/>
        </p:nvPicPr>
        <p:blipFill>
          <a:blip r:embed="rId3"/>
          <a:stretch>
            <a:fillRect/>
          </a:stretch>
        </p:blipFill>
        <p:spPr>
          <a:xfrm>
            <a:off x="4118780" y="3550951"/>
            <a:ext cx="3381375" cy="2057400"/>
          </a:xfrm>
          <a:prstGeom prst="rect">
            <a:avLst/>
          </a:prstGeom>
        </p:spPr>
      </p:pic>
      <p:sp>
        <p:nvSpPr>
          <p:cNvPr id="9" name="TextBox 8"/>
          <p:cNvSpPr txBox="1"/>
          <p:nvPr/>
        </p:nvSpPr>
        <p:spPr>
          <a:xfrm>
            <a:off x="1024558" y="4210319"/>
            <a:ext cx="1935145" cy="369332"/>
          </a:xfrm>
          <a:prstGeom prst="rect">
            <a:avLst/>
          </a:prstGeom>
          <a:noFill/>
        </p:spPr>
        <p:txBody>
          <a:bodyPr wrap="none" rtlCol="0">
            <a:spAutoFit/>
          </a:bodyPr>
          <a:lstStyle/>
          <a:p>
            <a:r>
              <a:rPr lang="en-US" dirty="0" smtClean="0"/>
              <a:t>BOW + </a:t>
            </a:r>
            <a:r>
              <a:rPr lang="en-US" dirty="0" err="1" smtClean="0"/>
              <a:t>context_f</a:t>
            </a:r>
            <a:endParaRPr lang="en-IN" dirty="0"/>
          </a:p>
        </p:txBody>
      </p:sp>
      <p:pic>
        <p:nvPicPr>
          <p:cNvPr id="6" name="Picture 5"/>
          <p:cNvPicPr>
            <a:picLocks noChangeAspect="1"/>
          </p:cNvPicPr>
          <p:nvPr/>
        </p:nvPicPr>
        <p:blipFill>
          <a:blip r:embed="rId4"/>
          <a:stretch>
            <a:fillRect/>
          </a:stretch>
        </p:blipFill>
        <p:spPr>
          <a:xfrm>
            <a:off x="270444" y="1777967"/>
            <a:ext cx="3652624" cy="1179194"/>
          </a:xfrm>
          <a:prstGeom prst="rect">
            <a:avLst/>
          </a:prstGeom>
        </p:spPr>
      </p:pic>
      <p:pic>
        <p:nvPicPr>
          <p:cNvPr id="7" name="Picture 6"/>
          <p:cNvPicPr>
            <a:picLocks noChangeAspect="1"/>
          </p:cNvPicPr>
          <p:nvPr/>
        </p:nvPicPr>
        <p:blipFill>
          <a:blip r:embed="rId5"/>
          <a:stretch>
            <a:fillRect/>
          </a:stretch>
        </p:blipFill>
        <p:spPr>
          <a:xfrm>
            <a:off x="363842" y="4979417"/>
            <a:ext cx="3559226" cy="757858"/>
          </a:xfrm>
          <a:prstGeom prst="rect">
            <a:avLst/>
          </a:prstGeom>
        </p:spPr>
      </p:pic>
    </p:spTree>
    <p:extLst>
      <p:ext uri="{BB962C8B-B14F-4D97-AF65-F5344CB8AC3E}">
        <p14:creationId xmlns:p14="http://schemas.microsoft.com/office/powerpoint/2010/main" val="3218457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5943" y="5100429"/>
            <a:ext cx="3948517" cy="369332"/>
          </a:xfrm>
          <a:prstGeom prst="rect">
            <a:avLst/>
          </a:prstGeom>
          <a:noFill/>
        </p:spPr>
        <p:txBody>
          <a:bodyPr wrap="none" rtlCol="0">
            <a:spAutoFit/>
          </a:bodyPr>
          <a:lstStyle/>
          <a:p>
            <a:r>
              <a:rPr lang="en-US" dirty="0" smtClean="0"/>
              <a:t>BOW + </a:t>
            </a:r>
            <a:r>
              <a:rPr lang="en-US" dirty="0" err="1" smtClean="0"/>
              <a:t>context_f+conv_f+stemming</a:t>
            </a:r>
            <a:r>
              <a:rPr lang="en-US" dirty="0" smtClean="0"/>
              <a:t> </a:t>
            </a:r>
            <a:endParaRPr lang="en-IN" dirty="0"/>
          </a:p>
        </p:txBody>
      </p:sp>
      <p:sp>
        <p:nvSpPr>
          <p:cNvPr id="9" name="TextBox 8"/>
          <p:cNvSpPr txBox="1"/>
          <p:nvPr/>
        </p:nvSpPr>
        <p:spPr>
          <a:xfrm>
            <a:off x="1201980" y="1474383"/>
            <a:ext cx="2813591" cy="369332"/>
          </a:xfrm>
          <a:prstGeom prst="rect">
            <a:avLst/>
          </a:prstGeom>
          <a:noFill/>
        </p:spPr>
        <p:txBody>
          <a:bodyPr wrap="none" rtlCol="0">
            <a:spAutoFit/>
          </a:bodyPr>
          <a:lstStyle/>
          <a:p>
            <a:r>
              <a:rPr lang="en-US" dirty="0" smtClean="0"/>
              <a:t>BOW + </a:t>
            </a:r>
            <a:r>
              <a:rPr lang="en-US" dirty="0" err="1" smtClean="0"/>
              <a:t>context_f+conv_f</a:t>
            </a:r>
            <a:r>
              <a:rPr lang="en-US" dirty="0" smtClean="0"/>
              <a:t> </a:t>
            </a:r>
            <a:endParaRPr lang="en-IN" dirty="0"/>
          </a:p>
        </p:txBody>
      </p:sp>
      <p:pic>
        <p:nvPicPr>
          <p:cNvPr id="2" name="Picture 1"/>
          <p:cNvPicPr>
            <a:picLocks noChangeAspect="1"/>
          </p:cNvPicPr>
          <p:nvPr/>
        </p:nvPicPr>
        <p:blipFill>
          <a:blip r:embed="rId2"/>
          <a:stretch>
            <a:fillRect/>
          </a:stretch>
        </p:blipFill>
        <p:spPr>
          <a:xfrm>
            <a:off x="5208752" y="3880157"/>
            <a:ext cx="3105150" cy="2809875"/>
          </a:xfrm>
          <a:prstGeom prst="rect">
            <a:avLst/>
          </a:prstGeom>
        </p:spPr>
      </p:pic>
      <p:pic>
        <p:nvPicPr>
          <p:cNvPr id="3" name="Picture 2"/>
          <p:cNvPicPr>
            <a:picLocks noChangeAspect="1"/>
          </p:cNvPicPr>
          <p:nvPr/>
        </p:nvPicPr>
        <p:blipFill>
          <a:blip r:embed="rId3"/>
          <a:stretch>
            <a:fillRect/>
          </a:stretch>
        </p:blipFill>
        <p:spPr>
          <a:xfrm>
            <a:off x="5377289" y="760223"/>
            <a:ext cx="3248025" cy="2771775"/>
          </a:xfrm>
          <a:prstGeom prst="rect">
            <a:avLst/>
          </a:prstGeom>
        </p:spPr>
      </p:pic>
    </p:spTree>
    <p:extLst>
      <p:ext uri="{BB962C8B-B14F-4D97-AF65-F5344CB8AC3E}">
        <p14:creationId xmlns:p14="http://schemas.microsoft.com/office/powerpoint/2010/main" val="3383894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Device </a:t>
            </a:r>
            <a:r>
              <a:rPr lang="en-US" sz="4000" dirty="0" err="1" smtClean="0"/>
              <a:t>extracter</a:t>
            </a:r>
            <a:endParaRPr lang="en-IN" sz="4000" dirty="0"/>
          </a:p>
        </p:txBody>
      </p:sp>
      <p:sp>
        <p:nvSpPr>
          <p:cNvPr id="3" name="Subtitle 2"/>
          <p:cNvSpPr>
            <a:spLocks noGrp="1"/>
          </p:cNvSpPr>
          <p:nvPr>
            <p:ph type="subTitle"/>
          </p:nvPr>
        </p:nvSpPr>
        <p:spPr>
          <a:xfrm>
            <a:off x="457200" y="1580088"/>
            <a:ext cx="8229240" cy="990720"/>
          </a:xfrm>
        </p:spPr>
        <p:txBody>
          <a:bodyPr anchor="t"/>
          <a:lstStyle/>
          <a:p>
            <a:pPr marL="342900" indent="-342900">
              <a:buFont typeface="Arial" panose="020B0604020202020204" pitchFamily="34" charset="0"/>
              <a:buChar char="•"/>
            </a:pPr>
            <a:r>
              <a:rPr lang="en-US" sz="2500" dirty="0" smtClean="0"/>
              <a:t>Extracts the device name from  the chat.</a:t>
            </a:r>
          </a:p>
          <a:p>
            <a:pPr marL="342900" indent="-342900">
              <a:buFont typeface="Arial" panose="020B0604020202020204" pitchFamily="34" charset="0"/>
              <a:buChar char="•"/>
            </a:pPr>
            <a:r>
              <a:rPr lang="en-US" sz="2500" dirty="0" smtClean="0"/>
              <a:t>The device name is generally comes up in segment two.  </a:t>
            </a:r>
          </a:p>
          <a:p>
            <a:pPr marL="342900" indent="-342900">
              <a:buFont typeface="Arial" panose="020B0604020202020204" pitchFamily="34" charset="0"/>
              <a:buChar char="•"/>
            </a:pPr>
            <a:r>
              <a:rPr lang="en-US" sz="2500" dirty="0" smtClean="0"/>
              <a:t>This is a rule based extractor. Uses the default library of 65000  chats to build a unigram dictionary and tries to find a match.</a:t>
            </a:r>
            <a:endParaRPr lang="en-IN" sz="2500" dirty="0"/>
          </a:p>
        </p:txBody>
      </p:sp>
    </p:spTree>
    <p:extLst>
      <p:ext uri="{BB962C8B-B14F-4D97-AF65-F5344CB8AC3E}">
        <p14:creationId xmlns:p14="http://schemas.microsoft.com/office/powerpoint/2010/main" val="2949693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625987"/>
            <a:ext cx="1835623" cy="9826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Csv of Chats</a:t>
            </a:r>
            <a:endParaRPr lang="en-IN" sz="1600" dirty="0">
              <a:solidFill>
                <a:schemeClr val="tx1"/>
              </a:solidFill>
            </a:endParaRPr>
          </a:p>
        </p:txBody>
      </p:sp>
      <p:sp>
        <p:nvSpPr>
          <p:cNvPr id="6" name="Rectangle 5"/>
          <p:cNvSpPr/>
          <p:nvPr/>
        </p:nvSpPr>
        <p:spPr>
          <a:xfrm>
            <a:off x="3554971" y="603816"/>
            <a:ext cx="2033698" cy="101675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Devices Extracted</a:t>
            </a:r>
            <a:endParaRPr lang="en-IN" dirty="0">
              <a:solidFill>
                <a:schemeClr val="tx1"/>
              </a:solidFill>
            </a:endParaRPr>
          </a:p>
        </p:txBody>
      </p:sp>
      <p:sp>
        <p:nvSpPr>
          <p:cNvPr id="7" name="Rectangle 6"/>
          <p:cNvSpPr/>
          <p:nvPr/>
        </p:nvSpPr>
        <p:spPr>
          <a:xfrm>
            <a:off x="6804773" y="1435412"/>
            <a:ext cx="2152896" cy="627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Unigram dictionary found</a:t>
            </a:r>
            <a:endParaRPr lang="en-IN" dirty="0">
              <a:solidFill>
                <a:schemeClr val="tx1"/>
              </a:solidFill>
            </a:endParaRPr>
          </a:p>
        </p:txBody>
      </p:sp>
      <p:cxnSp>
        <p:nvCxnSpPr>
          <p:cNvPr id="10" name="Elbow Connector 9"/>
          <p:cNvCxnSpPr>
            <a:stCxn id="6" idx="3"/>
            <a:endCxn id="7" idx="0"/>
          </p:cNvCxnSpPr>
          <p:nvPr/>
        </p:nvCxnSpPr>
        <p:spPr>
          <a:xfrm>
            <a:off x="5588669" y="1112196"/>
            <a:ext cx="2292552" cy="323216"/>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21" idx="3"/>
          </p:cNvCxnSpPr>
          <p:nvPr/>
        </p:nvCxnSpPr>
        <p:spPr>
          <a:xfrm rot="5400000">
            <a:off x="6838917" y="2028332"/>
            <a:ext cx="1008160" cy="1076448"/>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51878" y="2351694"/>
            <a:ext cx="2152895" cy="1437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TF, IDF of each word in the unigram dictionary found over the 100 chats</a:t>
            </a:r>
            <a:endParaRPr lang="en-IN" dirty="0">
              <a:solidFill>
                <a:schemeClr val="tx1"/>
              </a:solidFill>
            </a:endParaRPr>
          </a:p>
        </p:txBody>
      </p:sp>
      <p:cxnSp>
        <p:nvCxnSpPr>
          <p:cNvPr id="23" name="Elbow Connector 22"/>
          <p:cNvCxnSpPr>
            <a:stCxn id="21" idx="1"/>
          </p:cNvCxnSpPr>
          <p:nvPr/>
        </p:nvCxnSpPr>
        <p:spPr>
          <a:xfrm rot="10800000">
            <a:off x="3698544" y="3070636"/>
            <a:ext cx="953335" cy="1"/>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545649" y="2343226"/>
            <a:ext cx="2152895" cy="1437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 min 5 values of TN/(TFIDF+1)</a:t>
            </a:r>
          </a:p>
          <a:p>
            <a:pPr algn="ctr"/>
            <a:r>
              <a:rPr lang="en-US" dirty="0" smtClean="0">
                <a:solidFill>
                  <a:schemeClr val="tx1"/>
                </a:solidFill>
              </a:rPr>
              <a:t>picked</a:t>
            </a:r>
            <a:endParaRPr lang="en-IN" dirty="0">
              <a:solidFill>
                <a:schemeClr val="tx1"/>
              </a:solidFill>
            </a:endParaRPr>
          </a:p>
        </p:txBody>
      </p:sp>
      <p:cxnSp>
        <p:nvCxnSpPr>
          <p:cNvPr id="30" name="Elbow Connector 29"/>
          <p:cNvCxnSpPr>
            <a:stCxn id="28" idx="1"/>
          </p:cNvCxnSpPr>
          <p:nvPr/>
        </p:nvCxnSpPr>
        <p:spPr>
          <a:xfrm rot="10800000" flipV="1">
            <a:off x="750627" y="3062167"/>
            <a:ext cx="795022" cy="991217"/>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5" idx="6"/>
            <a:endCxn id="6" idx="1"/>
          </p:cNvCxnSpPr>
          <p:nvPr/>
        </p:nvCxnSpPr>
        <p:spPr>
          <a:xfrm flipV="1">
            <a:off x="2292823" y="1112196"/>
            <a:ext cx="1262148" cy="5111"/>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98563" y="4069042"/>
            <a:ext cx="2152895" cy="1437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Ordering of the selected words among the five found using a rule mechanism </a:t>
            </a:r>
            <a:endParaRPr lang="en-IN" dirty="0">
              <a:solidFill>
                <a:schemeClr val="tx1"/>
              </a:solidFill>
            </a:endParaRPr>
          </a:p>
        </p:txBody>
      </p:sp>
      <p:cxnSp>
        <p:nvCxnSpPr>
          <p:cNvPr id="40" name="Straight Arrow Connector 39"/>
          <p:cNvCxnSpPr/>
          <p:nvPr/>
        </p:nvCxnSpPr>
        <p:spPr>
          <a:xfrm>
            <a:off x="2451458" y="4787983"/>
            <a:ext cx="1409173" cy="131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860631" y="4422423"/>
            <a:ext cx="2047165" cy="7311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output</a:t>
            </a:r>
            <a:endParaRPr lang="en-IN" dirty="0">
              <a:solidFill>
                <a:schemeClr val="tx1"/>
              </a:solidFill>
            </a:endParaRPr>
          </a:p>
        </p:txBody>
      </p:sp>
    </p:spTree>
    <p:extLst>
      <p:ext uri="{BB962C8B-B14F-4D97-AF65-F5344CB8AC3E}">
        <p14:creationId xmlns:p14="http://schemas.microsoft.com/office/powerpoint/2010/main" val="2971623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Accuracy</a:t>
            </a:r>
            <a:endParaRPr lang="en-IN" sz="4000" dirty="0"/>
          </a:p>
        </p:txBody>
      </p:sp>
      <p:sp>
        <p:nvSpPr>
          <p:cNvPr id="3" name="Subtitle 2"/>
          <p:cNvSpPr>
            <a:spLocks noGrp="1"/>
          </p:cNvSpPr>
          <p:nvPr>
            <p:ph type="subTitle"/>
          </p:nvPr>
        </p:nvSpPr>
        <p:spPr>
          <a:xfrm>
            <a:off x="457200" y="3276720"/>
            <a:ext cx="8229240" cy="990720"/>
          </a:xfrm>
        </p:spPr>
        <p:txBody>
          <a:bodyPr/>
          <a:lstStyle/>
          <a:p>
            <a:pPr marL="342900" indent="-342900">
              <a:buFont typeface="Arial" panose="020B0604020202020204" pitchFamily="34" charset="0"/>
              <a:buChar char="•"/>
            </a:pPr>
            <a:r>
              <a:rPr lang="en-US" sz="2500" dirty="0" smtClean="0"/>
              <a:t>Accuracy of this rule based system was found &gt;72%</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endParaRPr lang="en-US" sz="2500" dirty="0" smtClean="0"/>
          </a:p>
          <a:p>
            <a:pPr marL="342900" indent="-342900">
              <a:buFont typeface="Arial" panose="020B0604020202020204" pitchFamily="34" charset="0"/>
              <a:buChar char="•"/>
            </a:pPr>
            <a:r>
              <a:rPr lang="en-US" sz="2500" dirty="0" err="1" smtClean="0"/>
              <a:t>Resons</a:t>
            </a:r>
            <a:r>
              <a:rPr lang="en-US" sz="2500" dirty="0" smtClean="0"/>
              <a:t> for low accuracy: </a:t>
            </a:r>
          </a:p>
          <a:p>
            <a:pPr marL="342900" indent="-342900">
              <a:buFont typeface="Wingdings" panose="05000000000000000000" pitchFamily="2" charset="2"/>
              <a:buChar char="Ø"/>
            </a:pPr>
            <a:r>
              <a:rPr lang="en-US" sz="2000" dirty="0" err="1" smtClean="0"/>
              <a:t>Innapropriate</a:t>
            </a:r>
            <a:r>
              <a:rPr lang="en-US" sz="2000" dirty="0" smtClean="0"/>
              <a:t> ground truths </a:t>
            </a:r>
          </a:p>
          <a:p>
            <a:pPr marL="285750" lvl="4" indent="-285750">
              <a:buFont typeface="Wingdings" panose="05000000000000000000" pitchFamily="2" charset="2"/>
              <a:buChar char="Ø"/>
            </a:pPr>
            <a:r>
              <a:rPr lang="en-US" sz="2000" dirty="0" smtClean="0"/>
              <a:t> Many device short forms used which were not interpreted by the system Ex: galaxy S 4 as gs4,glxy s4</a:t>
            </a:r>
          </a:p>
          <a:p>
            <a:pPr marL="285750" lvl="4" indent="-285750">
              <a:buFont typeface="Wingdings" panose="05000000000000000000" pitchFamily="2" charset="2"/>
              <a:buChar char="Ø"/>
            </a:pPr>
            <a:r>
              <a:rPr lang="en-US" sz="2000" dirty="0" smtClean="0"/>
              <a:t>Insufficient info</a:t>
            </a:r>
          </a:p>
          <a:p>
            <a:pPr marL="285750" lvl="4" indent="-285750">
              <a:buFont typeface="Wingdings" panose="05000000000000000000" pitchFamily="2" charset="2"/>
              <a:buChar char="Ø"/>
            </a:pPr>
            <a:r>
              <a:rPr lang="en-US" sz="2000" dirty="0" smtClean="0"/>
              <a:t>Spelling mistakes – infuse for infuse </a:t>
            </a:r>
            <a:r>
              <a:rPr lang="en-US" sz="2000" dirty="0" err="1" smtClean="0"/>
              <a:t>etc</a:t>
            </a:r>
            <a:endParaRPr lang="en-US" sz="2000" dirty="0" smtClean="0"/>
          </a:p>
        </p:txBody>
      </p:sp>
    </p:spTree>
    <p:extLst>
      <p:ext uri="{BB962C8B-B14F-4D97-AF65-F5344CB8AC3E}">
        <p14:creationId xmlns:p14="http://schemas.microsoft.com/office/powerpoint/2010/main" val="185102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Motivation</a:t>
            </a:r>
            <a:endParaRPr/>
          </a:p>
        </p:txBody>
      </p:sp>
      <p:pic>
        <p:nvPicPr>
          <p:cNvPr id="95" name="Picture 3"/>
          <p:cNvPicPr/>
          <p:nvPr/>
        </p:nvPicPr>
        <p:blipFill>
          <a:blip r:embed="rId2"/>
          <a:stretch>
            <a:fillRect/>
          </a:stretch>
        </p:blipFill>
        <p:spPr>
          <a:xfrm>
            <a:off x="6220620" y="2459367"/>
            <a:ext cx="2493000" cy="1586520"/>
          </a:xfrm>
          <a:prstGeom prst="rect">
            <a:avLst/>
          </a:prstGeom>
          <a:ln>
            <a:noFill/>
          </a:ln>
        </p:spPr>
      </p:pic>
      <p:pic>
        <p:nvPicPr>
          <p:cNvPr id="98" name="Picture 6"/>
          <p:cNvPicPr/>
          <p:nvPr/>
        </p:nvPicPr>
        <p:blipFill>
          <a:blip r:embed="rId3"/>
          <a:stretch>
            <a:fillRect/>
          </a:stretch>
        </p:blipFill>
        <p:spPr>
          <a:xfrm>
            <a:off x="6553080" y="1001520"/>
            <a:ext cx="914040" cy="1528560"/>
          </a:xfrm>
          <a:prstGeom prst="rect">
            <a:avLst/>
          </a:prstGeom>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042" y="4295380"/>
            <a:ext cx="2850514" cy="182918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8" y="3892378"/>
            <a:ext cx="3101420" cy="2323071"/>
          </a:xfrm>
          <a:prstGeom prst="rect">
            <a:avLst/>
          </a:prstGeom>
        </p:spPr>
      </p:pic>
      <p:sp>
        <p:nvSpPr>
          <p:cNvPr id="4" name="AutoShape 2" descr="https://encrypted-tbn3.gstatic.com/images?q=tbn:ANd9GcQmUMjQxJO2GDms08AHuQt-2gJHyJiH4QPUMA9HjwT_Pis03_eZ2A"/>
          <p:cNvSpPr>
            <a:spLocks noChangeAspect="1" noChangeArrowheads="1"/>
          </p:cNvSpPr>
          <p:nvPr/>
        </p:nvSpPr>
        <p:spPr bwMode="auto">
          <a:xfrm>
            <a:off x="155575" y="-1790700"/>
            <a:ext cx="499110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6"/>
          <a:stretch>
            <a:fillRect/>
          </a:stretch>
        </p:blipFill>
        <p:spPr>
          <a:xfrm>
            <a:off x="1099751" y="1140795"/>
            <a:ext cx="3874369" cy="2902037"/>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1000" fill="hold"/>
                                        <p:tgtEl>
                                          <p:spTgt spid="98"/>
                                        </p:tgtEl>
                                        <p:attrNameLst>
                                          <p:attrName>ppt_w</p:attrName>
                                        </p:attrNameLst>
                                      </p:cBhvr>
                                      <p:tavLst>
                                        <p:tav tm="0">
                                          <p:val>
                                            <p:fltVal val="0"/>
                                          </p:val>
                                        </p:tav>
                                        <p:tav tm="100000">
                                          <p:val>
                                            <p:strVal val="#ppt_w"/>
                                          </p:val>
                                        </p:tav>
                                      </p:tavLst>
                                    </p:anim>
                                    <p:anim calcmode="lin" valueType="num">
                                      <p:cBhvr>
                                        <p:cTn id="8" dur="1000" fill="hold"/>
                                        <p:tgtEl>
                                          <p:spTgt spid="98"/>
                                        </p:tgtEl>
                                        <p:attrNameLst>
                                          <p:attrName>ppt_h</p:attrName>
                                        </p:attrNameLst>
                                      </p:cBhvr>
                                      <p:tavLst>
                                        <p:tav tm="0">
                                          <p:val>
                                            <p:fltVal val="0"/>
                                          </p:val>
                                        </p:tav>
                                        <p:tav tm="100000">
                                          <p:val>
                                            <p:strVal val="#ppt_h"/>
                                          </p:val>
                                        </p:tav>
                                      </p:tavLst>
                                    </p:anim>
                                    <p:anim calcmode="lin" valueType="num">
                                      <p:cBhvr>
                                        <p:cTn id="9" dur="1000" fill="hold"/>
                                        <p:tgtEl>
                                          <p:spTgt spid="98"/>
                                        </p:tgtEl>
                                        <p:attrNameLst>
                                          <p:attrName>style.rotation</p:attrName>
                                        </p:attrNameLst>
                                      </p:cBhvr>
                                      <p:tavLst>
                                        <p:tav tm="0">
                                          <p:val>
                                            <p:fltVal val="90"/>
                                          </p:val>
                                        </p:tav>
                                        <p:tav tm="100000">
                                          <p:val>
                                            <p:fltVal val="0"/>
                                          </p:val>
                                        </p:tav>
                                      </p:tavLst>
                                    </p:anim>
                                    <p:animEffect transition="in" filter="fade">
                                      <p:cBhvr>
                                        <p:cTn id="10"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PT &amp; PRT Classifiers</a:t>
            </a:r>
            <a:endParaRPr lang="en-IN" sz="4000" dirty="0"/>
          </a:p>
        </p:txBody>
      </p:sp>
      <p:sp>
        <p:nvSpPr>
          <p:cNvPr id="3" name="Subtitle 2"/>
          <p:cNvSpPr>
            <a:spLocks noGrp="1"/>
          </p:cNvSpPr>
          <p:nvPr>
            <p:ph type="subTitle"/>
          </p:nvPr>
        </p:nvSpPr>
        <p:spPr>
          <a:xfrm>
            <a:off x="450016" y="1898297"/>
            <a:ext cx="8229240" cy="990720"/>
          </a:xfrm>
        </p:spPr>
        <p:txBody>
          <a:bodyPr anchor="t"/>
          <a:lstStyle/>
          <a:p>
            <a:pPr marL="342900" indent="-342900">
              <a:buFont typeface="Arial" panose="020B0604020202020204" pitchFamily="34" charset="0"/>
              <a:buChar char="•"/>
            </a:pPr>
            <a:r>
              <a:rPr lang="en-US" sz="2500" dirty="0" smtClean="0"/>
              <a:t>Problem type found in segment 2</a:t>
            </a:r>
          </a:p>
          <a:p>
            <a:pPr marL="342900" indent="-342900">
              <a:buFont typeface="Arial" panose="020B0604020202020204" pitchFamily="34" charset="0"/>
              <a:buChar char="•"/>
            </a:pPr>
            <a:r>
              <a:rPr lang="en-US" sz="2500" dirty="0" smtClean="0"/>
              <a:t>Problem resolution type found in segment 3</a:t>
            </a:r>
          </a:p>
          <a:p>
            <a:pPr marL="342900" indent="-342900">
              <a:buFont typeface="Arial" panose="020B0604020202020204" pitchFamily="34" charset="0"/>
              <a:buChar char="•"/>
            </a:pPr>
            <a:endParaRPr lang="en-US" sz="2500" dirty="0"/>
          </a:p>
          <a:p>
            <a:pPr marL="342900" indent="-342900">
              <a:buFont typeface="Arial" panose="020B0604020202020204" pitchFamily="34" charset="0"/>
              <a:buChar char="•"/>
            </a:pPr>
            <a:r>
              <a:rPr lang="en-US" sz="2500" dirty="0" smtClean="0"/>
              <a:t>Our system uses bag of words to extract features.</a:t>
            </a:r>
          </a:p>
          <a:p>
            <a:pPr marL="342900" indent="-342900">
              <a:buFont typeface="Arial" panose="020B0604020202020204" pitchFamily="34" charset="0"/>
              <a:buChar char="•"/>
            </a:pPr>
            <a:r>
              <a:rPr lang="en-US" sz="2500" dirty="0" smtClean="0"/>
              <a:t>We first train the system for the best set of parameters over the 100 input chats.</a:t>
            </a:r>
          </a:p>
          <a:p>
            <a:pPr marL="342900" indent="-342900">
              <a:buFont typeface="Arial" panose="020B0604020202020204" pitchFamily="34" charset="0"/>
              <a:buChar char="•"/>
            </a:pPr>
            <a:r>
              <a:rPr lang="en-US" sz="2500" dirty="0" smtClean="0"/>
              <a:t>We then use the parameters of the model and the </a:t>
            </a:r>
            <a:r>
              <a:rPr lang="en-US" sz="2500" dirty="0" err="1" smtClean="0"/>
              <a:t>vectoriser</a:t>
            </a:r>
            <a:r>
              <a:rPr lang="en-US" sz="2500" dirty="0" smtClean="0"/>
              <a:t> to train the input data on go during testing and predict the output of the classifier.  </a:t>
            </a:r>
            <a:endParaRPr lang="en-IN" sz="2500" dirty="0"/>
          </a:p>
        </p:txBody>
      </p:sp>
    </p:spTree>
    <p:extLst>
      <p:ext uri="{BB962C8B-B14F-4D97-AF65-F5344CB8AC3E}">
        <p14:creationId xmlns:p14="http://schemas.microsoft.com/office/powerpoint/2010/main" val="30608883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Accuracies</a:t>
            </a:r>
            <a:endParaRPr lang="en-IN" sz="4000" dirty="0"/>
          </a:p>
        </p:txBody>
      </p:sp>
      <p:sp>
        <p:nvSpPr>
          <p:cNvPr id="3" name="Subtitle 2"/>
          <p:cNvSpPr>
            <a:spLocks noGrp="1"/>
          </p:cNvSpPr>
          <p:nvPr>
            <p:ph type="subTitle"/>
          </p:nvPr>
        </p:nvSpPr>
        <p:spPr>
          <a:xfrm>
            <a:off x="457200" y="2976469"/>
            <a:ext cx="8229240" cy="990720"/>
          </a:xfrm>
        </p:spPr>
        <p:txBody>
          <a:bodyPr/>
          <a:lstStyle/>
          <a:p>
            <a:pPr marL="342900" indent="-342900">
              <a:buFont typeface="Arial" panose="020B0604020202020204" pitchFamily="34" charset="0"/>
              <a:buChar char="•"/>
            </a:pPr>
            <a:r>
              <a:rPr lang="en-US" sz="2500" dirty="0" smtClean="0"/>
              <a:t>Accuracies of </a:t>
            </a:r>
            <a:r>
              <a:rPr lang="en-US" sz="2500" dirty="0" err="1" smtClean="0"/>
              <a:t>PT_classifier</a:t>
            </a:r>
            <a:r>
              <a:rPr lang="en-US" sz="2500" dirty="0" smtClean="0"/>
              <a:t>   &gt;70%</a:t>
            </a:r>
          </a:p>
          <a:p>
            <a:pPr marL="342900" indent="-342900">
              <a:buFont typeface="Arial" panose="020B0604020202020204" pitchFamily="34" charset="0"/>
              <a:buChar char="•"/>
            </a:pPr>
            <a:r>
              <a:rPr lang="en-US" sz="2500" dirty="0" smtClean="0"/>
              <a:t>Accuracy of </a:t>
            </a:r>
            <a:r>
              <a:rPr lang="en-US" sz="2500" dirty="0" err="1" smtClean="0"/>
              <a:t>PRT_classifier</a:t>
            </a:r>
            <a:r>
              <a:rPr lang="en-US" sz="2500" dirty="0" smtClean="0"/>
              <a:t> &gt;60%</a:t>
            </a:r>
          </a:p>
          <a:p>
            <a:endParaRPr lang="en-US" sz="2500" dirty="0" smtClean="0"/>
          </a:p>
          <a:p>
            <a:pPr marL="342900" indent="-342900">
              <a:buFont typeface="Arial" panose="020B0604020202020204" pitchFamily="34" charset="0"/>
              <a:buChar char="•"/>
            </a:pPr>
            <a:r>
              <a:rPr lang="en-US" sz="2500" dirty="0" smtClean="0"/>
              <a:t>Reasons for low accuracies:</a:t>
            </a:r>
          </a:p>
          <a:p>
            <a:pPr marL="342900" lvl="1" indent="-342900">
              <a:buFont typeface="Wingdings" panose="05000000000000000000" pitchFamily="2" charset="2"/>
              <a:buChar char="Ø"/>
            </a:pPr>
            <a:r>
              <a:rPr lang="en-US" sz="2500" dirty="0" smtClean="0"/>
              <a:t>Basic BOW no bloating/stemming done</a:t>
            </a:r>
          </a:p>
          <a:p>
            <a:pPr marL="342900" lvl="1" indent="-342900">
              <a:buFont typeface="Wingdings" panose="05000000000000000000" pitchFamily="2" charset="2"/>
              <a:buChar char="Ø"/>
            </a:pPr>
            <a:r>
              <a:rPr lang="en-US" sz="2500" dirty="0" smtClean="0"/>
              <a:t>The </a:t>
            </a:r>
            <a:r>
              <a:rPr lang="en-US" sz="2500" dirty="0" err="1" smtClean="0"/>
              <a:t>segment_my_turn</a:t>
            </a:r>
            <a:r>
              <a:rPr lang="en-US" sz="2500" dirty="0" smtClean="0"/>
              <a:t> library gives varied results in different trials. Sometimes gives varied segments for turns—still under dev.</a:t>
            </a:r>
          </a:p>
          <a:p>
            <a:pPr marL="342900" lvl="1" indent="-342900">
              <a:buFont typeface="Wingdings" panose="05000000000000000000" pitchFamily="2" charset="2"/>
              <a:buChar char="Ø"/>
            </a:pPr>
            <a:r>
              <a:rPr lang="en-US" sz="2500" dirty="0" smtClean="0"/>
              <a:t>PRT has 4 different classes</a:t>
            </a:r>
            <a:endParaRPr lang="en-IN" sz="2500" dirty="0"/>
          </a:p>
        </p:txBody>
      </p:sp>
    </p:spTree>
    <p:extLst>
      <p:ext uri="{BB962C8B-B14F-4D97-AF65-F5344CB8AC3E}">
        <p14:creationId xmlns:p14="http://schemas.microsoft.com/office/powerpoint/2010/main" val="3834528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Structure of </a:t>
            </a:r>
            <a:r>
              <a:rPr lang="en-US" sz="4000" dirty="0" err="1" smtClean="0"/>
              <a:t>Summariser</a:t>
            </a:r>
            <a:endParaRPr lang="en-IN" sz="4000" dirty="0"/>
          </a:p>
        </p:txBody>
      </p:sp>
      <p:sp>
        <p:nvSpPr>
          <p:cNvPr id="3" name="Subtitle 2"/>
          <p:cNvSpPr>
            <a:spLocks noGrp="1"/>
          </p:cNvSpPr>
          <p:nvPr>
            <p:ph type="subTitle"/>
          </p:nvPr>
        </p:nvSpPr>
        <p:spPr>
          <a:xfrm>
            <a:off x="457200" y="2799048"/>
            <a:ext cx="8229240" cy="990720"/>
          </a:xfrm>
        </p:spPr>
        <p:txBody>
          <a:bodyPr/>
          <a:lstStyle/>
          <a:p>
            <a:pPr marL="342900" indent="-342900">
              <a:buFont typeface="Arial" panose="020B0604020202020204" pitchFamily="34" charset="0"/>
              <a:buChar char="•"/>
            </a:pPr>
            <a:r>
              <a:rPr lang="en-US" sz="2500" dirty="0" smtClean="0"/>
              <a:t>The prediction code is very cleanly structures to bring in any variation with minimal effort.</a:t>
            </a:r>
          </a:p>
          <a:p>
            <a:pPr marL="342900" indent="-342900">
              <a:buFont typeface="Arial" panose="020B0604020202020204" pitchFamily="34" charset="0"/>
              <a:buChar char="•"/>
            </a:pPr>
            <a:r>
              <a:rPr lang="en-US" sz="2500" dirty="0" smtClean="0"/>
              <a:t>Essentially consists of different modules for abstractive and extractive </a:t>
            </a:r>
            <a:r>
              <a:rPr lang="en-US" sz="2500" dirty="0" err="1" smtClean="0"/>
              <a:t>summerisers</a:t>
            </a:r>
            <a:r>
              <a:rPr lang="en-US" sz="2500" dirty="0" smtClean="0"/>
              <a:t>.</a:t>
            </a:r>
          </a:p>
          <a:p>
            <a:pPr marL="342900" indent="-342900">
              <a:buFont typeface="Arial" panose="020B0604020202020204" pitchFamily="34" charset="0"/>
              <a:buChar char="•"/>
            </a:pPr>
            <a:r>
              <a:rPr lang="en-US" sz="2500" dirty="0" smtClean="0"/>
              <a:t>The abstractive and extractive </a:t>
            </a:r>
            <a:r>
              <a:rPr lang="en-US" sz="2500" dirty="0" err="1" smtClean="0"/>
              <a:t>summarisers</a:t>
            </a:r>
            <a:r>
              <a:rPr lang="en-US" sz="2500" dirty="0" smtClean="0"/>
              <a:t> again have different modules returning summaries for different segments</a:t>
            </a:r>
          </a:p>
          <a:p>
            <a:pPr marL="342900" indent="-342900">
              <a:buFont typeface="Arial" panose="020B0604020202020204" pitchFamily="34" charset="0"/>
              <a:buChar char="•"/>
            </a:pPr>
            <a:r>
              <a:rPr lang="en-US" sz="2500" dirty="0" smtClean="0"/>
              <a:t>Here Extractive summary has been triggered at the end of every turn and abstractive has been triggered at end of segment.</a:t>
            </a:r>
            <a:endParaRPr lang="en-IN" sz="2500" dirty="0"/>
          </a:p>
        </p:txBody>
      </p:sp>
    </p:spTree>
    <p:extLst>
      <p:ext uri="{BB962C8B-B14F-4D97-AF65-F5344CB8AC3E}">
        <p14:creationId xmlns:p14="http://schemas.microsoft.com/office/powerpoint/2010/main" val="9631168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067" y="3238500"/>
            <a:ext cx="1793543"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SUMMARISER</a:t>
            </a:r>
            <a:endParaRPr lang="en-IN" dirty="0">
              <a:solidFill>
                <a:schemeClr val="tx1"/>
              </a:solidFill>
            </a:endParaRPr>
          </a:p>
        </p:txBody>
      </p:sp>
      <p:sp>
        <p:nvSpPr>
          <p:cNvPr id="6" name="Rectangle 5"/>
          <p:cNvSpPr/>
          <p:nvPr/>
        </p:nvSpPr>
        <p:spPr>
          <a:xfrm>
            <a:off x="1972102" y="1821408"/>
            <a:ext cx="140572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Extrctve_S</a:t>
            </a:r>
            <a:endParaRPr lang="en-IN" dirty="0">
              <a:solidFill>
                <a:schemeClr val="tx1"/>
              </a:solidFill>
            </a:endParaRPr>
          </a:p>
        </p:txBody>
      </p:sp>
      <p:sp>
        <p:nvSpPr>
          <p:cNvPr id="8" name="Rectangle 7"/>
          <p:cNvSpPr/>
          <p:nvPr/>
        </p:nvSpPr>
        <p:spPr>
          <a:xfrm>
            <a:off x="4365009" y="3043451"/>
            <a:ext cx="1405720" cy="5322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EX_4</a:t>
            </a:r>
            <a:endParaRPr lang="en-IN" dirty="0">
              <a:solidFill>
                <a:schemeClr val="tx1"/>
              </a:solidFill>
            </a:endParaRPr>
          </a:p>
        </p:txBody>
      </p:sp>
      <p:sp>
        <p:nvSpPr>
          <p:cNvPr id="9" name="Rectangle 8"/>
          <p:cNvSpPr/>
          <p:nvPr/>
        </p:nvSpPr>
        <p:spPr>
          <a:xfrm>
            <a:off x="4365009" y="2296236"/>
            <a:ext cx="1405720" cy="485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EX_3</a:t>
            </a:r>
            <a:endParaRPr lang="en-IN" dirty="0">
              <a:solidFill>
                <a:schemeClr val="tx1"/>
              </a:solidFill>
            </a:endParaRPr>
          </a:p>
        </p:txBody>
      </p:sp>
      <p:sp>
        <p:nvSpPr>
          <p:cNvPr id="10" name="Rectangle 9"/>
          <p:cNvSpPr/>
          <p:nvPr/>
        </p:nvSpPr>
        <p:spPr>
          <a:xfrm>
            <a:off x="4365009" y="1602475"/>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EX_2</a:t>
            </a:r>
            <a:endParaRPr lang="en-IN" dirty="0">
              <a:solidFill>
                <a:schemeClr val="tx1"/>
              </a:solidFill>
            </a:endParaRPr>
          </a:p>
        </p:txBody>
      </p:sp>
      <p:sp>
        <p:nvSpPr>
          <p:cNvPr id="11" name="Rectangle 10"/>
          <p:cNvSpPr/>
          <p:nvPr/>
        </p:nvSpPr>
        <p:spPr>
          <a:xfrm>
            <a:off x="4365009" y="950796"/>
            <a:ext cx="1405720" cy="454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EX_1</a:t>
            </a:r>
            <a:endParaRPr lang="en-IN" dirty="0">
              <a:solidFill>
                <a:schemeClr val="tx1"/>
              </a:solidFill>
            </a:endParaRPr>
          </a:p>
        </p:txBody>
      </p:sp>
      <p:sp>
        <p:nvSpPr>
          <p:cNvPr id="16" name="Rectangle 15"/>
          <p:cNvSpPr/>
          <p:nvPr/>
        </p:nvSpPr>
        <p:spPr>
          <a:xfrm>
            <a:off x="7133230" y="4152900"/>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Problem Type</a:t>
            </a:r>
            <a:endParaRPr lang="en-IN" dirty="0">
              <a:solidFill>
                <a:schemeClr val="tx1"/>
              </a:solidFill>
            </a:endParaRPr>
          </a:p>
        </p:txBody>
      </p:sp>
      <p:sp>
        <p:nvSpPr>
          <p:cNvPr id="17" name="Rectangle 16"/>
          <p:cNvSpPr/>
          <p:nvPr/>
        </p:nvSpPr>
        <p:spPr>
          <a:xfrm>
            <a:off x="7133230" y="4743732"/>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a:t>
            </a:r>
            <a:endParaRPr lang="en-IN" dirty="0">
              <a:solidFill>
                <a:schemeClr val="tx1"/>
              </a:solidFill>
            </a:endParaRPr>
          </a:p>
        </p:txBody>
      </p:sp>
      <p:sp>
        <p:nvSpPr>
          <p:cNvPr id="18" name="Rectangle 17"/>
          <p:cNvSpPr/>
          <p:nvPr/>
        </p:nvSpPr>
        <p:spPr>
          <a:xfrm>
            <a:off x="7133230" y="5334564"/>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P_Resltn</a:t>
            </a:r>
            <a:r>
              <a:rPr lang="en-US" dirty="0" smtClean="0">
                <a:solidFill>
                  <a:schemeClr val="tx1"/>
                </a:solidFill>
              </a:rPr>
              <a:t> Type</a:t>
            </a:r>
            <a:endParaRPr lang="en-IN" dirty="0">
              <a:solidFill>
                <a:schemeClr val="tx1"/>
              </a:solidFill>
            </a:endParaRPr>
          </a:p>
        </p:txBody>
      </p:sp>
      <p:sp>
        <p:nvSpPr>
          <p:cNvPr id="20" name="Rectangle 19"/>
          <p:cNvSpPr/>
          <p:nvPr/>
        </p:nvSpPr>
        <p:spPr>
          <a:xfrm>
            <a:off x="7237863" y="2238802"/>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Annotated learner</a:t>
            </a:r>
            <a:endParaRPr lang="en-IN" dirty="0">
              <a:solidFill>
                <a:schemeClr val="tx1"/>
              </a:solidFill>
            </a:endParaRPr>
          </a:p>
        </p:txBody>
      </p:sp>
      <p:sp>
        <p:nvSpPr>
          <p:cNvPr id="21" name="Rectangle 20"/>
          <p:cNvSpPr/>
          <p:nvPr/>
        </p:nvSpPr>
        <p:spPr>
          <a:xfrm>
            <a:off x="7237863" y="1572905"/>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Phrase picker</a:t>
            </a:r>
            <a:endParaRPr lang="en-IN" dirty="0">
              <a:solidFill>
                <a:schemeClr val="tx1"/>
              </a:solidFill>
            </a:endParaRPr>
          </a:p>
        </p:txBody>
      </p:sp>
      <p:cxnSp>
        <p:nvCxnSpPr>
          <p:cNvPr id="24" name="Elbow Connector 23"/>
          <p:cNvCxnSpPr>
            <a:stCxn id="4" idx="0"/>
            <a:endCxn id="6" idx="1"/>
          </p:cNvCxnSpPr>
          <p:nvPr/>
        </p:nvCxnSpPr>
        <p:spPr>
          <a:xfrm rot="5400000" flipH="1" flipV="1">
            <a:off x="1050024" y="2316423"/>
            <a:ext cx="959892" cy="884263"/>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4" idx="2"/>
            <a:endCxn id="42" idx="1"/>
          </p:cNvCxnSpPr>
          <p:nvPr/>
        </p:nvCxnSpPr>
        <p:spPr>
          <a:xfrm rot="16200000" flipH="1">
            <a:off x="992306" y="4248432"/>
            <a:ext cx="1087838" cy="896773"/>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0"/>
            <a:endCxn id="11" idx="1"/>
          </p:cNvCxnSpPr>
          <p:nvPr/>
        </p:nvCxnSpPr>
        <p:spPr>
          <a:xfrm rot="5400000" flipH="1" flipV="1">
            <a:off x="3198410" y="654810"/>
            <a:ext cx="643150" cy="1690047"/>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3"/>
            <a:endCxn id="10" idx="1"/>
          </p:cNvCxnSpPr>
          <p:nvPr/>
        </p:nvCxnSpPr>
        <p:spPr>
          <a:xfrm flipV="1">
            <a:off x="3377822" y="1850978"/>
            <a:ext cx="987187" cy="427630"/>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6" idx="3"/>
            <a:endCxn id="9" idx="1"/>
          </p:cNvCxnSpPr>
          <p:nvPr/>
        </p:nvCxnSpPr>
        <p:spPr>
          <a:xfrm>
            <a:off x="3377822" y="2278608"/>
            <a:ext cx="987187" cy="260445"/>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 idx="2"/>
            <a:endCxn id="8" idx="1"/>
          </p:cNvCxnSpPr>
          <p:nvPr/>
        </p:nvCxnSpPr>
        <p:spPr>
          <a:xfrm rot="16200000" flipH="1">
            <a:off x="3233098" y="2177671"/>
            <a:ext cx="573774" cy="1690047"/>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984612" y="4783538"/>
            <a:ext cx="140572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Abstrctv_S</a:t>
            </a:r>
            <a:endParaRPr lang="en-IN" dirty="0">
              <a:solidFill>
                <a:schemeClr val="tx1"/>
              </a:solidFill>
            </a:endParaRPr>
          </a:p>
        </p:txBody>
      </p:sp>
      <p:sp>
        <p:nvSpPr>
          <p:cNvPr id="43" name="Rectangle 42"/>
          <p:cNvSpPr/>
          <p:nvPr/>
        </p:nvSpPr>
        <p:spPr>
          <a:xfrm>
            <a:off x="4377519" y="6005581"/>
            <a:ext cx="1405720" cy="5322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AB_4</a:t>
            </a:r>
            <a:endParaRPr lang="en-IN" dirty="0">
              <a:solidFill>
                <a:schemeClr val="tx1"/>
              </a:solidFill>
            </a:endParaRPr>
          </a:p>
        </p:txBody>
      </p:sp>
      <p:sp>
        <p:nvSpPr>
          <p:cNvPr id="44" name="Rectangle 43"/>
          <p:cNvSpPr/>
          <p:nvPr/>
        </p:nvSpPr>
        <p:spPr>
          <a:xfrm>
            <a:off x="4377519" y="5258366"/>
            <a:ext cx="1405720" cy="485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AB_3</a:t>
            </a:r>
            <a:endParaRPr lang="en-IN" dirty="0">
              <a:solidFill>
                <a:schemeClr val="tx1"/>
              </a:solidFill>
            </a:endParaRPr>
          </a:p>
        </p:txBody>
      </p:sp>
      <p:sp>
        <p:nvSpPr>
          <p:cNvPr id="45" name="Rectangle 44"/>
          <p:cNvSpPr/>
          <p:nvPr/>
        </p:nvSpPr>
        <p:spPr>
          <a:xfrm>
            <a:off x="4377519" y="4564605"/>
            <a:ext cx="1405720" cy="497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AB_2</a:t>
            </a:r>
            <a:endParaRPr lang="en-IN" dirty="0">
              <a:solidFill>
                <a:schemeClr val="tx1"/>
              </a:solidFill>
            </a:endParaRPr>
          </a:p>
        </p:txBody>
      </p:sp>
      <p:sp>
        <p:nvSpPr>
          <p:cNvPr id="46" name="Rectangle 45"/>
          <p:cNvSpPr/>
          <p:nvPr/>
        </p:nvSpPr>
        <p:spPr>
          <a:xfrm>
            <a:off x="4377519" y="3912926"/>
            <a:ext cx="1405720" cy="4549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AB_1</a:t>
            </a:r>
            <a:endParaRPr lang="en-IN" dirty="0">
              <a:solidFill>
                <a:schemeClr val="tx1"/>
              </a:solidFill>
            </a:endParaRPr>
          </a:p>
        </p:txBody>
      </p:sp>
      <p:cxnSp>
        <p:nvCxnSpPr>
          <p:cNvPr id="47" name="Elbow Connector 46"/>
          <p:cNvCxnSpPr>
            <a:stCxn id="42" idx="0"/>
            <a:endCxn id="46" idx="1"/>
          </p:cNvCxnSpPr>
          <p:nvPr/>
        </p:nvCxnSpPr>
        <p:spPr>
          <a:xfrm rot="5400000" flipH="1" flipV="1">
            <a:off x="3210920" y="3616940"/>
            <a:ext cx="643150" cy="1690047"/>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2" idx="3"/>
            <a:endCxn id="45" idx="1"/>
          </p:cNvCxnSpPr>
          <p:nvPr/>
        </p:nvCxnSpPr>
        <p:spPr>
          <a:xfrm flipV="1">
            <a:off x="3390332" y="4813108"/>
            <a:ext cx="987187" cy="427630"/>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2" idx="3"/>
            <a:endCxn id="44" idx="1"/>
          </p:cNvCxnSpPr>
          <p:nvPr/>
        </p:nvCxnSpPr>
        <p:spPr>
          <a:xfrm>
            <a:off x="3390332" y="5240738"/>
            <a:ext cx="987187" cy="260445"/>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2" idx="2"/>
            <a:endCxn id="43" idx="1"/>
          </p:cNvCxnSpPr>
          <p:nvPr/>
        </p:nvCxnSpPr>
        <p:spPr>
          <a:xfrm rot="16200000" flipH="1">
            <a:off x="3245608" y="5139801"/>
            <a:ext cx="573774" cy="1690047"/>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5" idx="3"/>
            <a:endCxn id="16" idx="1"/>
          </p:cNvCxnSpPr>
          <p:nvPr/>
        </p:nvCxnSpPr>
        <p:spPr>
          <a:xfrm flipV="1">
            <a:off x="5783239" y="4401403"/>
            <a:ext cx="1349991" cy="411705"/>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5" idx="3"/>
            <a:endCxn id="17" idx="1"/>
          </p:cNvCxnSpPr>
          <p:nvPr/>
        </p:nvCxnSpPr>
        <p:spPr>
          <a:xfrm>
            <a:off x="5783239" y="4813108"/>
            <a:ext cx="1349991" cy="179127"/>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4" idx="3"/>
            <a:endCxn id="18" idx="1"/>
          </p:cNvCxnSpPr>
          <p:nvPr/>
        </p:nvCxnSpPr>
        <p:spPr>
          <a:xfrm>
            <a:off x="5783239" y="5501183"/>
            <a:ext cx="1349991" cy="81884"/>
          </a:xfrm>
          <a:prstGeom prst="bentConnector3">
            <a:avLst>
              <a:gd name="adj1" fmla="val 5000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1" idx="3"/>
            <a:endCxn id="21" idx="0"/>
          </p:cNvCxnSpPr>
          <p:nvPr/>
        </p:nvCxnSpPr>
        <p:spPr>
          <a:xfrm>
            <a:off x="5770729" y="1178258"/>
            <a:ext cx="2169994" cy="39464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1" idx="3"/>
            <a:endCxn id="20" idx="1"/>
          </p:cNvCxnSpPr>
          <p:nvPr/>
        </p:nvCxnSpPr>
        <p:spPr>
          <a:xfrm>
            <a:off x="5770729" y="1178258"/>
            <a:ext cx="1467134" cy="130904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0" idx="3"/>
            <a:endCxn id="21" idx="1"/>
          </p:cNvCxnSpPr>
          <p:nvPr/>
        </p:nvCxnSpPr>
        <p:spPr>
          <a:xfrm flipV="1">
            <a:off x="5770729" y="1821408"/>
            <a:ext cx="1467134" cy="295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0" idx="3"/>
            <a:endCxn id="20" idx="1"/>
          </p:cNvCxnSpPr>
          <p:nvPr/>
        </p:nvCxnSpPr>
        <p:spPr>
          <a:xfrm>
            <a:off x="5770729" y="1850978"/>
            <a:ext cx="1467134" cy="6363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9" idx="3"/>
            <a:endCxn id="21" idx="1"/>
          </p:cNvCxnSpPr>
          <p:nvPr/>
        </p:nvCxnSpPr>
        <p:spPr>
          <a:xfrm flipV="1">
            <a:off x="5770729" y="1821408"/>
            <a:ext cx="1467134" cy="7176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9" idx="3"/>
            <a:endCxn id="20" idx="1"/>
          </p:cNvCxnSpPr>
          <p:nvPr/>
        </p:nvCxnSpPr>
        <p:spPr>
          <a:xfrm flipV="1">
            <a:off x="5770729" y="2487305"/>
            <a:ext cx="1467134" cy="517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 idx="3"/>
            <a:endCxn id="21" idx="1"/>
          </p:cNvCxnSpPr>
          <p:nvPr/>
        </p:nvCxnSpPr>
        <p:spPr>
          <a:xfrm flipV="1">
            <a:off x="5770729" y="1821408"/>
            <a:ext cx="1467134" cy="14881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 idx="3"/>
            <a:endCxn id="20" idx="2"/>
          </p:cNvCxnSpPr>
          <p:nvPr/>
        </p:nvCxnSpPr>
        <p:spPr>
          <a:xfrm flipV="1">
            <a:off x="5770729" y="2735808"/>
            <a:ext cx="2169994" cy="5737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863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02609" y="3235777"/>
            <a:ext cx="8229240" cy="990720"/>
          </a:xfrm>
        </p:spPr>
        <p:txBody>
          <a:bodyPr/>
          <a:lstStyle/>
          <a:p>
            <a:pPr marL="342900" indent="-342900">
              <a:buFont typeface="Arial" panose="020B0604020202020204" pitchFamily="34" charset="0"/>
              <a:buChar char="•"/>
            </a:pPr>
            <a:r>
              <a:rPr lang="en-US" sz="2500" dirty="0" err="1" smtClean="0"/>
              <a:t>Summariser</a:t>
            </a:r>
            <a:r>
              <a:rPr lang="en-US" sz="2500" dirty="0" smtClean="0"/>
              <a:t> : appropriately triggers </a:t>
            </a:r>
            <a:r>
              <a:rPr lang="en-US" sz="2500" dirty="0" err="1" smtClean="0"/>
              <a:t>Abtractive</a:t>
            </a:r>
            <a:r>
              <a:rPr lang="en-US" sz="2500" dirty="0" smtClean="0"/>
              <a:t> at EOS and extractive at EOT. Has functions to re-initialize the summarizer and end() the chats.</a:t>
            </a:r>
          </a:p>
          <a:p>
            <a:pPr marL="342900" indent="-342900">
              <a:buFont typeface="Arial" panose="020B0604020202020204" pitchFamily="34" charset="0"/>
              <a:buChar char="•"/>
            </a:pPr>
            <a:r>
              <a:rPr lang="en-US" sz="2500" dirty="0" err="1" smtClean="0"/>
              <a:t>Extrctve_S</a:t>
            </a:r>
            <a:r>
              <a:rPr lang="en-US" sz="2500" dirty="0" smtClean="0"/>
              <a:t>, </a:t>
            </a:r>
            <a:r>
              <a:rPr lang="en-US" sz="2500" dirty="0" err="1" smtClean="0"/>
              <a:t>Abstrtv_S</a:t>
            </a:r>
            <a:r>
              <a:rPr lang="en-US" sz="2500" dirty="0" smtClean="0"/>
              <a:t> are director codes which appropriately direct the summary to the segments. These modules would be essentially useful in generating a </a:t>
            </a:r>
            <a:r>
              <a:rPr lang="en-US" sz="2500" b="1" dirty="0" smtClean="0"/>
              <a:t>dynamically updating summary. </a:t>
            </a:r>
            <a:r>
              <a:rPr lang="en-US" sz="2500" dirty="0" smtClean="0"/>
              <a:t>Herein we can combine different summaries in required form. Summary of a segment can also be input to other segment to generate a dependent summary…</a:t>
            </a:r>
          </a:p>
          <a:p>
            <a:pPr marL="342900" indent="-342900">
              <a:buFont typeface="Arial" panose="020B0604020202020204" pitchFamily="34" charset="0"/>
              <a:buChar char="•"/>
            </a:pPr>
            <a:r>
              <a:rPr lang="en-US" sz="2500" b="1" dirty="0" smtClean="0"/>
              <a:t> </a:t>
            </a:r>
            <a:r>
              <a:rPr lang="en-US" sz="2500" dirty="0" smtClean="0"/>
              <a:t>EX_1 generates the extractive summary of the intro,</a:t>
            </a:r>
            <a:r>
              <a:rPr lang="en-US" sz="2500" dirty="0"/>
              <a:t> </a:t>
            </a:r>
            <a:r>
              <a:rPr lang="en-US" sz="2500" dirty="0" smtClean="0"/>
              <a:t>EX_2 </a:t>
            </a:r>
            <a:r>
              <a:rPr lang="en-US" sz="2500" dirty="0"/>
              <a:t>generates the extractive summary of the </a:t>
            </a:r>
            <a:r>
              <a:rPr lang="en-US" sz="2500" dirty="0" smtClean="0"/>
              <a:t>PD, EX_3 </a:t>
            </a:r>
            <a:r>
              <a:rPr lang="en-US" sz="2500" dirty="0"/>
              <a:t>generates the extractive summary of the </a:t>
            </a:r>
            <a:r>
              <a:rPr lang="en-US" sz="2500" dirty="0" smtClean="0"/>
              <a:t>PR, EX_4 </a:t>
            </a:r>
            <a:r>
              <a:rPr lang="en-US" sz="2500" dirty="0"/>
              <a:t>generates the extractive summary of the </a:t>
            </a:r>
            <a:r>
              <a:rPr lang="en-US" sz="2500" dirty="0" smtClean="0"/>
              <a:t>CL. Having different modules for different segments enables the future use of </a:t>
            </a:r>
            <a:r>
              <a:rPr lang="en-US" sz="2500" b="1" dirty="0" smtClean="0"/>
              <a:t>different classifiers for different segments</a:t>
            </a:r>
            <a:r>
              <a:rPr lang="en-US" sz="2500" dirty="0" smtClean="0"/>
              <a:t>. </a:t>
            </a:r>
            <a:endParaRPr lang="en-US" sz="2500" b="1" dirty="0" smtClean="0"/>
          </a:p>
          <a:p>
            <a:endParaRPr lang="en-IN" dirty="0"/>
          </a:p>
        </p:txBody>
      </p:sp>
    </p:spTree>
    <p:extLst>
      <p:ext uri="{BB962C8B-B14F-4D97-AF65-F5344CB8AC3E}">
        <p14:creationId xmlns:p14="http://schemas.microsoft.com/office/powerpoint/2010/main" val="26829263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39086" y="2758105"/>
            <a:ext cx="8229240" cy="990720"/>
          </a:xfrm>
        </p:spPr>
        <p:txBody>
          <a:bodyPr/>
          <a:lstStyle/>
          <a:p>
            <a:r>
              <a:rPr lang="en-US" sz="2500" dirty="0" smtClean="0"/>
              <a:t>Phrase picker – this is a test form of the trainer that was initially discussed. Takes a single turn input and returns instrumented phrases.</a:t>
            </a:r>
          </a:p>
          <a:p>
            <a:r>
              <a:rPr lang="en-US" sz="2500" dirty="0" err="1" smtClean="0"/>
              <a:t>Anno_learner</a:t>
            </a:r>
            <a:r>
              <a:rPr lang="en-US" sz="2500" dirty="0" smtClean="0"/>
              <a:t> - </a:t>
            </a:r>
            <a:r>
              <a:rPr lang="en-US" sz="2500" dirty="0"/>
              <a:t>Learns the model from the stored vectors and </a:t>
            </a:r>
            <a:r>
              <a:rPr lang="en-US" sz="2500" dirty="0" err="1"/>
              <a:t>vectoriser</a:t>
            </a:r>
            <a:r>
              <a:rPr lang="en-US" sz="2500" dirty="0" smtClean="0"/>
              <a:t>. Gives a decision on the instrumented phrases.</a:t>
            </a:r>
          </a:p>
          <a:p>
            <a:r>
              <a:rPr lang="en-US" sz="2500" dirty="0" smtClean="0"/>
              <a:t>Device : A rule based device name extractor triggered at </a:t>
            </a:r>
            <a:r>
              <a:rPr lang="en-US" sz="2500" dirty="0" err="1" smtClean="0"/>
              <a:t>eo</a:t>
            </a:r>
            <a:r>
              <a:rPr lang="en-US" sz="2500" dirty="0" smtClean="0"/>
              <a:t> second segment.</a:t>
            </a:r>
          </a:p>
          <a:p>
            <a:r>
              <a:rPr lang="en-US" sz="2500" dirty="0" smtClean="0"/>
              <a:t>PT – execution similar to annotated learner.</a:t>
            </a:r>
          </a:p>
          <a:p>
            <a:r>
              <a:rPr lang="en-US" sz="2500" dirty="0" smtClean="0"/>
              <a:t>PRT – similar to annotated learner and PT.</a:t>
            </a:r>
          </a:p>
          <a:p>
            <a:endParaRPr lang="en-US" dirty="0" smtClean="0"/>
          </a:p>
          <a:p>
            <a:endParaRPr lang="en-IN" dirty="0"/>
          </a:p>
        </p:txBody>
      </p:sp>
    </p:spTree>
    <p:extLst>
      <p:ext uri="{BB962C8B-B14F-4D97-AF65-F5344CB8AC3E}">
        <p14:creationId xmlns:p14="http://schemas.microsoft.com/office/powerpoint/2010/main" val="34390805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simulator system</a:t>
            </a:r>
            <a:endParaRPr lang="en-IN" dirty="0"/>
          </a:p>
        </p:txBody>
      </p:sp>
      <p:sp>
        <p:nvSpPr>
          <p:cNvPr id="3" name="Subtitle 2"/>
          <p:cNvSpPr>
            <a:spLocks noGrp="1"/>
          </p:cNvSpPr>
          <p:nvPr>
            <p:ph type="subTitle"/>
          </p:nvPr>
        </p:nvSpPr>
        <p:spPr>
          <a:xfrm>
            <a:off x="334370" y="1524240"/>
            <a:ext cx="8229240" cy="990720"/>
          </a:xfrm>
        </p:spPr>
        <p:txBody>
          <a:bodyPr/>
          <a:lstStyle/>
          <a:p>
            <a:r>
              <a:rPr lang="en-US" sz="2500" dirty="0" smtClean="0"/>
              <a:t>A system has been built which simulates a chat server generates summary at every turn and outputs it to a client UI using a socket connection</a:t>
            </a:r>
            <a:endParaRPr lang="en-IN" sz="2500" dirty="0"/>
          </a:p>
        </p:txBody>
      </p:sp>
    </p:spTree>
    <p:extLst>
      <p:ext uri="{BB962C8B-B14F-4D97-AF65-F5344CB8AC3E}">
        <p14:creationId xmlns:p14="http://schemas.microsoft.com/office/powerpoint/2010/main" val="12555498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669810" y="1351128"/>
            <a:ext cx="3452884" cy="51452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1023582" y="1351128"/>
            <a:ext cx="3452884" cy="51452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877134" y="3165995"/>
            <a:ext cx="1793543" cy="9144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Chat_Server</a:t>
            </a:r>
            <a:endParaRPr lang="en-IN" dirty="0">
              <a:solidFill>
                <a:schemeClr val="tx1"/>
              </a:solidFill>
            </a:endParaRPr>
          </a:p>
        </p:txBody>
      </p:sp>
      <p:sp>
        <p:nvSpPr>
          <p:cNvPr id="5" name="Rectangle 4"/>
          <p:cNvSpPr/>
          <p:nvPr/>
        </p:nvSpPr>
        <p:spPr>
          <a:xfrm>
            <a:off x="1972101" y="1821408"/>
            <a:ext cx="160361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Summariser</a:t>
            </a:r>
            <a:endParaRPr lang="en-IN" dirty="0">
              <a:solidFill>
                <a:schemeClr val="tx1"/>
              </a:solidFill>
            </a:endParaRPr>
          </a:p>
        </p:txBody>
      </p:sp>
      <p:cxnSp>
        <p:nvCxnSpPr>
          <p:cNvPr id="6" name="Elbow Connector 5"/>
          <p:cNvCxnSpPr>
            <a:stCxn id="4" idx="1"/>
            <a:endCxn id="5" idx="1"/>
          </p:cNvCxnSpPr>
          <p:nvPr/>
        </p:nvCxnSpPr>
        <p:spPr>
          <a:xfrm rot="10800000" flipH="1">
            <a:off x="1877133" y="2278609"/>
            <a:ext cx="94967" cy="1344587"/>
          </a:xfrm>
          <a:prstGeom prst="bentConnector3">
            <a:avLst>
              <a:gd name="adj1" fmla="val -240715"/>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778690" y="5302152"/>
            <a:ext cx="1405720" cy="9144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a:t>
            </a:r>
            <a:endParaRPr lang="en-IN" dirty="0">
              <a:solidFill>
                <a:schemeClr val="tx1"/>
              </a:solidFill>
            </a:endParaRPr>
          </a:p>
        </p:txBody>
      </p:sp>
      <p:cxnSp>
        <p:nvCxnSpPr>
          <p:cNvPr id="10" name="Elbow Connector 9"/>
          <p:cNvCxnSpPr>
            <a:stCxn id="5" idx="3"/>
            <a:endCxn id="4" idx="3"/>
          </p:cNvCxnSpPr>
          <p:nvPr/>
        </p:nvCxnSpPr>
        <p:spPr>
          <a:xfrm>
            <a:off x="3575712" y="2278608"/>
            <a:ext cx="94965" cy="1344587"/>
          </a:xfrm>
          <a:prstGeom prst="bentConnector3">
            <a:avLst>
              <a:gd name="adj1" fmla="val 340720"/>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46427" y="3987409"/>
            <a:ext cx="2470245" cy="7038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Summary requested</a:t>
            </a:r>
          </a:p>
          <a:p>
            <a:r>
              <a:rPr lang="en-US" dirty="0">
                <a:solidFill>
                  <a:schemeClr val="tx1"/>
                </a:solidFill>
              </a:rPr>
              <a:t> over a chat</a:t>
            </a:r>
            <a:endParaRPr lang="en-IN" dirty="0">
              <a:solidFill>
                <a:schemeClr val="tx1"/>
              </a:solidFill>
            </a:endParaRPr>
          </a:p>
          <a:p>
            <a:pPr algn="ctr"/>
            <a:endParaRPr lang="en-IN" dirty="0">
              <a:solidFill>
                <a:schemeClr val="tx1"/>
              </a:solidFill>
            </a:endParaRPr>
          </a:p>
        </p:txBody>
      </p:sp>
      <p:cxnSp>
        <p:nvCxnSpPr>
          <p:cNvPr id="13" name="Straight Arrow Connector 12"/>
          <p:cNvCxnSpPr>
            <a:stCxn id="8" idx="0"/>
            <a:endCxn id="12" idx="2"/>
          </p:cNvCxnSpPr>
          <p:nvPr/>
        </p:nvCxnSpPr>
        <p:spPr>
          <a:xfrm flipV="1">
            <a:off x="6481550" y="4691273"/>
            <a:ext cx="0" cy="6108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2" idx="0"/>
          </p:cNvCxnSpPr>
          <p:nvPr/>
        </p:nvCxnSpPr>
        <p:spPr>
          <a:xfrm rot="16200000" flipV="1">
            <a:off x="4958977" y="2464835"/>
            <a:ext cx="234275" cy="2810873"/>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25" idx="0"/>
          </p:cNvCxnSpPr>
          <p:nvPr/>
        </p:nvCxnSpPr>
        <p:spPr>
          <a:xfrm>
            <a:off x="2773906" y="4080395"/>
            <a:ext cx="2278" cy="6108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541061" y="4691273"/>
            <a:ext cx="2470245" cy="7038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Summary requested</a:t>
            </a:r>
          </a:p>
          <a:p>
            <a:r>
              <a:rPr lang="en-US" dirty="0">
                <a:solidFill>
                  <a:schemeClr val="tx1"/>
                </a:solidFill>
              </a:rPr>
              <a:t> over a chat</a:t>
            </a:r>
            <a:endParaRPr lang="en-IN" dirty="0">
              <a:solidFill>
                <a:schemeClr val="tx1"/>
              </a:solidFill>
            </a:endParaRPr>
          </a:p>
          <a:p>
            <a:pPr algn="ctr"/>
            <a:endParaRPr lang="en-IN" dirty="0">
              <a:solidFill>
                <a:schemeClr val="tx1"/>
              </a:solidFill>
            </a:endParaRPr>
          </a:p>
        </p:txBody>
      </p:sp>
      <p:cxnSp>
        <p:nvCxnSpPr>
          <p:cNvPr id="30" name="Elbow Connector 29"/>
          <p:cNvCxnSpPr>
            <a:stCxn id="25" idx="2"/>
            <a:endCxn id="8" idx="1"/>
          </p:cNvCxnSpPr>
          <p:nvPr/>
        </p:nvCxnSpPr>
        <p:spPr>
          <a:xfrm rot="16200000" flipH="1">
            <a:off x="4095330" y="4075991"/>
            <a:ext cx="364215" cy="3002506"/>
          </a:xfrm>
          <a:prstGeom prst="bentConnector2">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41061" y="1008383"/>
            <a:ext cx="2351926" cy="369332"/>
          </a:xfrm>
          <a:prstGeom prst="rect">
            <a:avLst/>
          </a:prstGeom>
          <a:noFill/>
        </p:spPr>
        <p:txBody>
          <a:bodyPr wrap="none" rtlCol="0">
            <a:spAutoFit/>
          </a:bodyPr>
          <a:lstStyle/>
          <a:p>
            <a:r>
              <a:rPr lang="en-US" dirty="0" smtClean="0"/>
              <a:t>Server side simulator</a:t>
            </a:r>
            <a:endParaRPr lang="en-IN" dirty="0"/>
          </a:p>
        </p:txBody>
      </p:sp>
      <p:sp>
        <p:nvSpPr>
          <p:cNvPr id="35" name="TextBox 34"/>
          <p:cNvSpPr txBox="1"/>
          <p:nvPr/>
        </p:nvSpPr>
        <p:spPr>
          <a:xfrm>
            <a:off x="5568478" y="1008383"/>
            <a:ext cx="1826141" cy="369332"/>
          </a:xfrm>
          <a:prstGeom prst="rect">
            <a:avLst/>
          </a:prstGeom>
          <a:noFill/>
        </p:spPr>
        <p:txBody>
          <a:bodyPr wrap="none" rtlCol="0">
            <a:spAutoFit/>
          </a:bodyPr>
          <a:lstStyle/>
          <a:p>
            <a:r>
              <a:rPr lang="en-US" dirty="0" smtClean="0"/>
              <a:t>Client side code</a:t>
            </a:r>
            <a:endParaRPr lang="en-IN" dirty="0"/>
          </a:p>
        </p:txBody>
      </p:sp>
    </p:spTree>
    <p:extLst>
      <p:ext uri="{BB962C8B-B14F-4D97-AF65-F5344CB8AC3E}">
        <p14:creationId xmlns:p14="http://schemas.microsoft.com/office/powerpoint/2010/main" val="36268751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CLIENT</a:t>
            </a:r>
            <a:endParaRPr lang="en-IN" sz="4000" dirty="0"/>
          </a:p>
        </p:txBody>
      </p:sp>
      <p:pic>
        <p:nvPicPr>
          <p:cNvPr id="5" name="Picture 4"/>
          <p:cNvPicPr>
            <a:picLocks noChangeAspect="1"/>
          </p:cNvPicPr>
          <p:nvPr/>
        </p:nvPicPr>
        <p:blipFill>
          <a:blip r:embed="rId2"/>
          <a:stretch>
            <a:fillRect/>
          </a:stretch>
        </p:blipFill>
        <p:spPr>
          <a:xfrm>
            <a:off x="235332" y="1314854"/>
            <a:ext cx="8908667" cy="4076735"/>
          </a:xfrm>
          <a:prstGeom prst="rect">
            <a:avLst/>
          </a:prstGeom>
        </p:spPr>
      </p:pic>
      <p:sp>
        <p:nvSpPr>
          <p:cNvPr id="6" name="TextBox 5"/>
          <p:cNvSpPr txBox="1"/>
          <p:nvPr/>
        </p:nvSpPr>
        <p:spPr>
          <a:xfrm>
            <a:off x="0" y="5556529"/>
            <a:ext cx="922874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t>On the right is the ongoing chat with summary highlighted</a:t>
            </a:r>
          </a:p>
          <a:p>
            <a:pPr marL="285750" indent="-285750">
              <a:buFont typeface="Arial" panose="020B0604020202020204" pitchFamily="34" charset="0"/>
              <a:buChar char="•"/>
            </a:pPr>
            <a:r>
              <a:rPr lang="en-US" sz="2500" dirty="0" smtClean="0"/>
              <a:t>On the left is the generated summary – Abstract and Excerpts</a:t>
            </a:r>
            <a:endParaRPr lang="en-IN" sz="2500" dirty="0"/>
          </a:p>
        </p:txBody>
      </p:sp>
    </p:spTree>
    <p:extLst>
      <p:ext uri="{BB962C8B-B14F-4D97-AF65-F5344CB8AC3E}">
        <p14:creationId xmlns:p14="http://schemas.microsoft.com/office/powerpoint/2010/main" val="364446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91" y="3112946"/>
            <a:ext cx="8229240" cy="990720"/>
          </a:xfrm>
        </p:spPr>
        <p:txBody>
          <a:bodyPr/>
          <a:lstStyle/>
          <a:p>
            <a:pPr algn="ctr"/>
            <a:r>
              <a:rPr lang="en-US" dirty="0" smtClean="0"/>
              <a:t>DEMO</a:t>
            </a:r>
            <a:endParaRPr lang="en-IN" dirty="0"/>
          </a:p>
        </p:txBody>
      </p:sp>
    </p:spTree>
    <p:extLst>
      <p:ext uri="{BB962C8B-B14F-4D97-AF65-F5344CB8AC3E}">
        <p14:creationId xmlns:p14="http://schemas.microsoft.com/office/powerpoint/2010/main" val="2332821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44843" y="722870"/>
            <a:ext cx="8044249" cy="5776784"/>
          </a:xfrm>
        </p:spPr>
        <p:txBody>
          <a:bodyPr anchor="t"/>
          <a:lstStyle/>
          <a:p>
            <a:pPr algn="just"/>
            <a:r>
              <a:rPr lang="en-IN" sz="2200" dirty="0"/>
              <a:t>In such customer care conversations 'hand-off' (i.e. change of agent in an ongoing support </a:t>
            </a:r>
            <a:r>
              <a:rPr lang="en-IN" sz="2200" dirty="0" smtClean="0"/>
              <a:t>session) could </a:t>
            </a:r>
            <a:r>
              <a:rPr lang="en-IN" sz="2200" dirty="0"/>
              <a:t>happen for many </a:t>
            </a:r>
            <a:r>
              <a:rPr lang="en-IN" sz="2200" dirty="0" smtClean="0"/>
              <a:t>reasons, particularly </a:t>
            </a:r>
            <a:r>
              <a:rPr lang="en-IN" sz="2200" dirty="0"/>
              <a:t>when the agent handling the session is unable to </a:t>
            </a:r>
            <a:r>
              <a:rPr lang="en-IN" sz="2200" dirty="0" smtClean="0"/>
              <a:t>provide good </a:t>
            </a:r>
            <a:r>
              <a:rPr lang="en-IN" sz="2200" dirty="0"/>
              <a:t>customer experience. For example, agent unable to solve the problem, agent's supervisor </a:t>
            </a:r>
            <a:r>
              <a:rPr lang="en-IN" sz="2200" dirty="0" smtClean="0"/>
              <a:t>would like </a:t>
            </a:r>
            <a:r>
              <a:rPr lang="en-IN" sz="2200" dirty="0"/>
              <a:t>to take-over the conversation, customer asking for a different agent whom </a:t>
            </a:r>
            <a:r>
              <a:rPr lang="en-IN" sz="2200" dirty="0" smtClean="0"/>
              <a:t>e/she </a:t>
            </a:r>
            <a:r>
              <a:rPr lang="en-IN" sz="2200" dirty="0"/>
              <a:t>has </a:t>
            </a:r>
            <a:r>
              <a:rPr lang="en-IN" sz="2200" dirty="0" smtClean="0"/>
              <a:t>already talked </a:t>
            </a:r>
            <a:r>
              <a:rPr lang="en-IN" sz="2200" dirty="0"/>
              <a:t>to, etc. Following is an example of such a </a:t>
            </a:r>
            <a:r>
              <a:rPr lang="en-IN" sz="2200" dirty="0" smtClean="0"/>
              <a:t>hand-off scenario.</a:t>
            </a:r>
          </a:p>
          <a:p>
            <a:pPr algn="just"/>
            <a:r>
              <a:rPr lang="en-IN" sz="2200" dirty="0" smtClean="0"/>
              <a:t>It can also be used for </a:t>
            </a:r>
            <a:r>
              <a:rPr lang="en-IN" sz="2200" dirty="0" smtClean="0"/>
              <a:t>administration </a:t>
            </a:r>
            <a:r>
              <a:rPr lang="en-IN" sz="2200" dirty="0" smtClean="0"/>
              <a:t>of ongoing chats in real time by the supervisor. </a:t>
            </a:r>
          </a:p>
          <a:p>
            <a:pPr algn="just"/>
            <a:endParaRPr lang="en-US" sz="2200" dirty="0"/>
          </a:p>
          <a:p>
            <a:pPr algn="just"/>
            <a:r>
              <a:rPr lang="en-US" sz="2200" dirty="0" smtClean="0"/>
              <a:t>Following is an example of a customer care hand-off</a:t>
            </a:r>
            <a:endParaRPr lang="en-IN" sz="2200" dirty="0" smtClean="0"/>
          </a:p>
          <a:p>
            <a:pPr marL="0" indent="0" algn="just">
              <a:buNone/>
            </a:pPr>
            <a:r>
              <a:rPr lang="en-IN" sz="2200" dirty="0" smtClean="0"/>
              <a:t>                                         .                 </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525248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2"/>
          <p:cNvPicPr/>
          <p:nvPr/>
        </p:nvPicPr>
        <p:blipFill>
          <a:blip r:embed="rId2"/>
          <a:stretch>
            <a:fillRect/>
          </a:stretch>
        </p:blipFill>
        <p:spPr>
          <a:xfrm>
            <a:off x="3367800" y="1143720"/>
            <a:ext cx="2285640" cy="1131840"/>
          </a:xfrm>
          <a:prstGeom prst="rect">
            <a:avLst/>
          </a:prstGeom>
          <a:ln>
            <a:noFill/>
          </a:ln>
        </p:spPr>
      </p:pic>
      <p:pic>
        <p:nvPicPr>
          <p:cNvPr id="118" name="Picture 3"/>
          <p:cNvPicPr/>
          <p:nvPr/>
        </p:nvPicPr>
        <p:blipFill>
          <a:blip r:embed="rId3"/>
          <a:stretch>
            <a:fillRect/>
          </a:stretch>
        </p:blipFill>
        <p:spPr>
          <a:xfrm>
            <a:off x="2186640" y="2244240"/>
            <a:ext cx="5206680" cy="2596680"/>
          </a:xfrm>
          <a:prstGeom prst="rect">
            <a:avLst/>
          </a:prstGeom>
          <a:ln>
            <a:noFill/>
          </a:ln>
        </p:spPr>
      </p:pic>
      <p:sp>
        <p:nvSpPr>
          <p:cNvPr id="119" name="CustomShape 1"/>
          <p:cNvSpPr/>
          <p:nvPr/>
        </p:nvSpPr>
        <p:spPr>
          <a:xfrm>
            <a:off x="4793040" y="5638320"/>
            <a:ext cx="2223000" cy="252360"/>
          </a:xfrm>
          <a:prstGeom prst="rect">
            <a:avLst/>
          </a:prstGeom>
          <a:noFill/>
          <a:ln w="26280">
            <a:solidFill>
              <a:srgbClr val="75817A"/>
            </a:solidFill>
            <a:round/>
          </a:ln>
        </p:spPr>
      </p:sp>
      <p:sp>
        <p:nvSpPr>
          <p:cNvPr id="120" name="CustomShape 2"/>
          <p:cNvSpPr/>
          <p:nvPr/>
        </p:nvSpPr>
        <p:spPr>
          <a:xfrm>
            <a:off x="4449600" y="5638320"/>
            <a:ext cx="740880" cy="252360"/>
          </a:xfrm>
          <a:prstGeom prst="rect">
            <a:avLst/>
          </a:prstGeom>
          <a:noFill/>
          <a:ln w="26280">
            <a:solidFill>
              <a:srgbClr val="75817A"/>
            </a:solidFill>
            <a:round/>
          </a:ln>
        </p:spPr>
      </p:sp>
      <p:sp>
        <p:nvSpPr>
          <p:cNvPr id="121" name="CustomShape 3"/>
          <p:cNvSpPr/>
          <p:nvPr/>
        </p:nvSpPr>
        <p:spPr>
          <a:xfrm>
            <a:off x="3536640" y="5638320"/>
            <a:ext cx="740880" cy="252360"/>
          </a:xfrm>
          <a:prstGeom prst="rect">
            <a:avLst/>
          </a:prstGeom>
          <a:noFill/>
          <a:ln w="26280">
            <a:solidFill>
              <a:srgbClr val="75817A"/>
            </a:solidFill>
            <a:round/>
          </a:ln>
        </p:spPr>
      </p:sp>
      <p:sp>
        <p:nvSpPr>
          <p:cNvPr id="122" name="CustomShape 4"/>
          <p:cNvSpPr/>
          <p:nvPr/>
        </p:nvSpPr>
        <p:spPr>
          <a:xfrm>
            <a:off x="2054160" y="5638320"/>
            <a:ext cx="2223000" cy="252360"/>
          </a:xfrm>
          <a:prstGeom prst="rect">
            <a:avLst/>
          </a:prstGeom>
          <a:noFill/>
          <a:ln w="26280">
            <a:solidFill>
              <a:srgbClr val="75817A"/>
            </a:solidFill>
            <a:round/>
          </a:ln>
        </p:spPr>
      </p:sp>
      <p:sp>
        <p:nvSpPr>
          <p:cNvPr id="123" name="CustomShape 5"/>
          <p:cNvSpPr/>
          <p:nvPr/>
        </p:nvSpPr>
        <p:spPr>
          <a:xfrm>
            <a:off x="4042440" y="4730760"/>
            <a:ext cx="612000" cy="601560"/>
          </a:xfrm>
          <a:prstGeom prst="arc">
            <a:avLst>
              <a:gd name="adj1" fmla="val 2400000"/>
              <a:gd name="adj2" fmla="val 8400000"/>
            </a:avLst>
          </a:prstGeom>
          <a:noFill/>
          <a:ln w="26280">
            <a:solidFill>
              <a:srgbClr val="75817A"/>
            </a:solidFill>
            <a:round/>
          </a:ln>
        </p:spPr>
      </p:sp>
      <p:sp>
        <p:nvSpPr>
          <p:cNvPr id="124" name="CustomShape 6"/>
          <p:cNvSpPr/>
          <p:nvPr/>
        </p:nvSpPr>
        <p:spPr>
          <a:xfrm>
            <a:off x="1303560" y="6043680"/>
            <a:ext cx="612000" cy="601560"/>
          </a:xfrm>
          <a:prstGeom prst="arc">
            <a:avLst>
              <a:gd name="adj1" fmla="val 13200000"/>
              <a:gd name="adj2" fmla="val 19200000"/>
            </a:avLst>
          </a:prstGeom>
          <a:noFill/>
          <a:ln w="26280">
            <a:solidFill>
              <a:srgbClr val="75817A"/>
            </a:solidFill>
            <a:round/>
          </a:ln>
        </p:spPr>
      </p:sp>
      <p:sp>
        <p:nvSpPr>
          <p:cNvPr id="125" name="CustomShape 7"/>
          <p:cNvSpPr/>
          <p:nvPr/>
        </p:nvSpPr>
        <p:spPr>
          <a:xfrm>
            <a:off x="1303560" y="6043680"/>
            <a:ext cx="612000" cy="601560"/>
          </a:xfrm>
          <a:prstGeom prst="arc">
            <a:avLst>
              <a:gd name="adj1" fmla="val 2400000"/>
              <a:gd name="adj2" fmla="val 8400000"/>
            </a:avLst>
          </a:prstGeom>
          <a:noFill/>
          <a:ln w="26280">
            <a:solidFill>
              <a:srgbClr val="75817A"/>
            </a:solidFill>
            <a:round/>
          </a:ln>
        </p:spPr>
      </p:sp>
      <p:sp>
        <p:nvSpPr>
          <p:cNvPr id="126" name="CustomShape 8"/>
          <p:cNvSpPr/>
          <p:nvPr/>
        </p:nvSpPr>
        <p:spPr>
          <a:xfrm>
            <a:off x="735120" y="6124680"/>
            <a:ext cx="1749240" cy="482400"/>
          </a:xfrm>
          <a:prstGeom prst="rect">
            <a:avLst/>
          </a:prstGeom>
          <a:noFill/>
          <a:ln w="26280">
            <a:noFill/>
          </a:ln>
        </p:spPr>
      </p:sp>
      <p:sp>
        <p:nvSpPr>
          <p:cNvPr id="127" name="CustomShape 9"/>
          <p:cNvSpPr/>
          <p:nvPr/>
        </p:nvSpPr>
        <p:spPr>
          <a:xfrm>
            <a:off x="735120" y="6124680"/>
            <a:ext cx="1749240" cy="482400"/>
          </a:xfrm>
          <a:prstGeom prst="rect">
            <a:avLst/>
          </a:prstGeom>
          <a:noFill/>
          <a:ln>
            <a:noFill/>
          </a:ln>
        </p:spPr>
        <p:txBody>
          <a:bodyPr lIns="18360" tIns="18360" rIns="18360" bIns="18360" anchor="ctr"/>
          <a:lstStyle/>
          <a:p>
            <a:pPr algn="ctr">
              <a:lnSpc>
                <a:spcPct val="90000"/>
              </a:lnSpc>
            </a:pPr>
            <a:r>
              <a:rPr lang="en-US" sz="2900">
                <a:solidFill>
                  <a:srgbClr val="292934"/>
                </a:solidFill>
                <a:latin typeface="Arial"/>
              </a:rPr>
              <a:t>Count_1</a:t>
            </a:r>
            <a:endParaRPr/>
          </a:p>
        </p:txBody>
      </p:sp>
      <p:sp>
        <p:nvSpPr>
          <p:cNvPr id="128" name="CustomShape 10"/>
          <p:cNvSpPr/>
          <p:nvPr/>
        </p:nvSpPr>
        <p:spPr>
          <a:xfrm>
            <a:off x="3129480" y="6043680"/>
            <a:ext cx="612000" cy="601560"/>
          </a:xfrm>
          <a:prstGeom prst="arc">
            <a:avLst>
              <a:gd name="adj1" fmla="val 13200000"/>
              <a:gd name="adj2" fmla="val 19200000"/>
            </a:avLst>
          </a:prstGeom>
          <a:noFill/>
          <a:ln w="26280">
            <a:solidFill>
              <a:srgbClr val="75817A"/>
            </a:solidFill>
            <a:round/>
          </a:ln>
        </p:spPr>
      </p:sp>
      <p:sp>
        <p:nvSpPr>
          <p:cNvPr id="129" name="CustomShape 11"/>
          <p:cNvSpPr/>
          <p:nvPr/>
        </p:nvSpPr>
        <p:spPr>
          <a:xfrm>
            <a:off x="3129480" y="6043680"/>
            <a:ext cx="612000" cy="601560"/>
          </a:xfrm>
          <a:prstGeom prst="arc">
            <a:avLst>
              <a:gd name="adj1" fmla="val 2400000"/>
              <a:gd name="adj2" fmla="val 8400000"/>
            </a:avLst>
          </a:prstGeom>
          <a:noFill/>
          <a:ln w="26280">
            <a:solidFill>
              <a:srgbClr val="75817A"/>
            </a:solidFill>
            <a:round/>
          </a:ln>
        </p:spPr>
      </p:sp>
      <p:sp>
        <p:nvSpPr>
          <p:cNvPr id="130" name="CustomShape 12"/>
          <p:cNvSpPr/>
          <p:nvPr/>
        </p:nvSpPr>
        <p:spPr>
          <a:xfrm>
            <a:off x="2666880" y="6124680"/>
            <a:ext cx="1451880" cy="384840"/>
          </a:xfrm>
          <a:prstGeom prst="rect">
            <a:avLst/>
          </a:prstGeom>
          <a:noFill/>
          <a:ln w="26280">
            <a:noFill/>
          </a:ln>
        </p:spPr>
      </p:sp>
      <p:sp>
        <p:nvSpPr>
          <p:cNvPr id="131" name="CustomShape 13"/>
          <p:cNvSpPr/>
          <p:nvPr/>
        </p:nvSpPr>
        <p:spPr>
          <a:xfrm>
            <a:off x="2666880" y="6124680"/>
            <a:ext cx="1451880" cy="384840"/>
          </a:xfrm>
          <a:prstGeom prst="rect">
            <a:avLst/>
          </a:prstGeom>
          <a:noFill/>
          <a:ln>
            <a:noFill/>
          </a:ln>
        </p:spPr>
        <p:txBody>
          <a:bodyPr lIns="18360" tIns="18360" rIns="18360" bIns="18360" anchor="ctr"/>
          <a:lstStyle/>
          <a:p>
            <a:pPr algn="ctr">
              <a:lnSpc>
                <a:spcPct val="90000"/>
              </a:lnSpc>
            </a:pPr>
            <a:r>
              <a:rPr lang="en-US" sz="2900">
                <a:solidFill>
                  <a:srgbClr val="292934"/>
                </a:solidFill>
                <a:latin typeface="Arial"/>
              </a:rPr>
              <a:t>Count_2</a:t>
            </a:r>
            <a:endParaRPr/>
          </a:p>
        </p:txBody>
      </p:sp>
      <p:sp>
        <p:nvSpPr>
          <p:cNvPr id="132" name="CustomShape 14"/>
          <p:cNvSpPr/>
          <p:nvPr/>
        </p:nvSpPr>
        <p:spPr>
          <a:xfrm>
            <a:off x="4955400" y="6043680"/>
            <a:ext cx="612000" cy="601560"/>
          </a:xfrm>
          <a:prstGeom prst="arc">
            <a:avLst>
              <a:gd name="adj1" fmla="val 13200000"/>
              <a:gd name="adj2" fmla="val 19200000"/>
            </a:avLst>
          </a:prstGeom>
          <a:noFill/>
          <a:ln w="26280">
            <a:solidFill>
              <a:srgbClr val="75817A"/>
            </a:solidFill>
            <a:round/>
          </a:ln>
        </p:spPr>
      </p:sp>
      <p:sp>
        <p:nvSpPr>
          <p:cNvPr id="133" name="CustomShape 15"/>
          <p:cNvSpPr/>
          <p:nvPr/>
        </p:nvSpPr>
        <p:spPr>
          <a:xfrm>
            <a:off x="4955400" y="6043680"/>
            <a:ext cx="612000" cy="601560"/>
          </a:xfrm>
          <a:prstGeom prst="arc">
            <a:avLst>
              <a:gd name="adj1" fmla="val 2400000"/>
              <a:gd name="adj2" fmla="val 8400000"/>
            </a:avLst>
          </a:prstGeom>
          <a:noFill/>
          <a:ln w="26280">
            <a:solidFill>
              <a:srgbClr val="75817A"/>
            </a:solidFill>
            <a:round/>
          </a:ln>
        </p:spPr>
      </p:sp>
      <p:sp>
        <p:nvSpPr>
          <p:cNvPr id="134" name="CustomShape 16"/>
          <p:cNvSpPr/>
          <p:nvPr/>
        </p:nvSpPr>
        <p:spPr>
          <a:xfrm>
            <a:off x="4719960" y="6124680"/>
            <a:ext cx="1224720" cy="384840"/>
          </a:xfrm>
          <a:prstGeom prst="rect">
            <a:avLst/>
          </a:prstGeom>
          <a:noFill/>
          <a:ln w="26280">
            <a:noFill/>
          </a:ln>
        </p:spPr>
      </p:sp>
      <p:sp>
        <p:nvSpPr>
          <p:cNvPr id="135" name="CustomShape 17"/>
          <p:cNvSpPr/>
          <p:nvPr/>
        </p:nvSpPr>
        <p:spPr>
          <a:xfrm>
            <a:off x="4719960" y="6124680"/>
            <a:ext cx="1224720" cy="384840"/>
          </a:xfrm>
          <a:prstGeom prst="rect">
            <a:avLst/>
          </a:prstGeom>
          <a:noFill/>
          <a:ln>
            <a:noFill/>
          </a:ln>
        </p:spPr>
        <p:txBody>
          <a:bodyPr lIns="18360" tIns="18360" rIns="18360" bIns="18360" anchor="ctr"/>
          <a:lstStyle/>
          <a:p>
            <a:pPr algn="ctr">
              <a:lnSpc>
                <a:spcPct val="90000"/>
              </a:lnSpc>
            </a:pPr>
            <a:r>
              <a:rPr lang="en-US" sz="2900">
                <a:solidFill>
                  <a:srgbClr val="292934"/>
                </a:solidFill>
                <a:latin typeface="Arial"/>
              </a:rPr>
              <a:t>…</a:t>
            </a:r>
            <a:endParaRPr/>
          </a:p>
        </p:txBody>
      </p:sp>
      <p:sp>
        <p:nvSpPr>
          <p:cNvPr id="136" name="CustomShape 18"/>
          <p:cNvSpPr/>
          <p:nvPr/>
        </p:nvSpPr>
        <p:spPr>
          <a:xfrm>
            <a:off x="6781320" y="6043680"/>
            <a:ext cx="612000" cy="601560"/>
          </a:xfrm>
          <a:prstGeom prst="arc">
            <a:avLst>
              <a:gd name="adj1" fmla="val 13200000"/>
              <a:gd name="adj2" fmla="val 19200000"/>
            </a:avLst>
          </a:prstGeom>
          <a:noFill/>
          <a:ln w="26280">
            <a:solidFill>
              <a:srgbClr val="75817A"/>
            </a:solidFill>
            <a:round/>
          </a:ln>
        </p:spPr>
      </p:sp>
      <p:sp>
        <p:nvSpPr>
          <p:cNvPr id="137" name="CustomShape 19"/>
          <p:cNvSpPr/>
          <p:nvPr/>
        </p:nvSpPr>
        <p:spPr>
          <a:xfrm>
            <a:off x="6781320" y="6043680"/>
            <a:ext cx="612000" cy="601560"/>
          </a:xfrm>
          <a:prstGeom prst="arc">
            <a:avLst>
              <a:gd name="adj1" fmla="val 2400000"/>
              <a:gd name="adj2" fmla="val 8400000"/>
            </a:avLst>
          </a:prstGeom>
          <a:noFill/>
          <a:ln w="26280">
            <a:solidFill>
              <a:srgbClr val="75817A"/>
            </a:solidFill>
            <a:round/>
          </a:ln>
        </p:spPr>
      </p:sp>
      <p:sp>
        <p:nvSpPr>
          <p:cNvPr id="138" name="CustomShape 20"/>
          <p:cNvSpPr/>
          <p:nvPr/>
        </p:nvSpPr>
        <p:spPr>
          <a:xfrm>
            <a:off x="6324480" y="6152040"/>
            <a:ext cx="1706040" cy="384840"/>
          </a:xfrm>
          <a:prstGeom prst="rect">
            <a:avLst/>
          </a:prstGeom>
          <a:noFill/>
          <a:ln w="26280">
            <a:noFill/>
          </a:ln>
        </p:spPr>
      </p:sp>
      <p:sp>
        <p:nvSpPr>
          <p:cNvPr id="139" name="CustomShape 21"/>
          <p:cNvSpPr/>
          <p:nvPr/>
        </p:nvSpPr>
        <p:spPr>
          <a:xfrm>
            <a:off x="6324480" y="6152040"/>
            <a:ext cx="1706040" cy="384840"/>
          </a:xfrm>
          <a:prstGeom prst="rect">
            <a:avLst/>
          </a:prstGeom>
          <a:noFill/>
          <a:ln>
            <a:noFill/>
          </a:ln>
        </p:spPr>
        <p:txBody>
          <a:bodyPr lIns="18360" tIns="18360" rIns="18360" bIns="18360" anchor="ctr"/>
          <a:lstStyle/>
          <a:p>
            <a:pPr algn="ctr">
              <a:lnSpc>
                <a:spcPct val="90000"/>
              </a:lnSpc>
            </a:pPr>
            <a:r>
              <a:rPr lang="en-US" sz="2900">
                <a:solidFill>
                  <a:srgbClr val="292934"/>
                </a:solidFill>
                <a:latin typeface="Arial"/>
              </a:rPr>
              <a:t>Count_10</a:t>
            </a:r>
            <a:endParaRPr/>
          </a:p>
        </p:txBody>
      </p:sp>
      <p:sp>
        <p:nvSpPr>
          <p:cNvPr id="140" name="CustomShape 22"/>
          <p:cNvSpPr/>
          <p:nvPr/>
        </p:nvSpPr>
        <p:spPr>
          <a:xfrm>
            <a:off x="4048920" y="4730760"/>
            <a:ext cx="612000" cy="601560"/>
          </a:xfrm>
          <a:prstGeom prst="arc">
            <a:avLst>
              <a:gd name="adj1" fmla="val 13200000"/>
              <a:gd name="adj2" fmla="val 19200000"/>
            </a:avLst>
          </a:prstGeom>
          <a:noFill/>
          <a:ln w="26280">
            <a:solidFill>
              <a:srgbClr val="75817A"/>
            </a:solidFill>
            <a:round/>
          </a:ln>
        </p:spPr>
      </p:sp>
      <p:sp>
        <p:nvSpPr>
          <p:cNvPr id="141" name="CustomShape 23"/>
          <p:cNvSpPr/>
          <p:nvPr/>
        </p:nvSpPr>
        <p:spPr>
          <a:xfrm>
            <a:off x="4048920" y="4730760"/>
            <a:ext cx="612000" cy="601560"/>
          </a:xfrm>
          <a:prstGeom prst="arc">
            <a:avLst>
              <a:gd name="adj1" fmla="val 2400000"/>
              <a:gd name="adj2" fmla="val 8400000"/>
            </a:avLst>
          </a:prstGeom>
          <a:noFill/>
          <a:ln w="26280">
            <a:solidFill>
              <a:srgbClr val="75817A"/>
            </a:solidFill>
            <a:round/>
          </a:ln>
        </p:spPr>
      </p:sp>
      <p:sp>
        <p:nvSpPr>
          <p:cNvPr id="142" name="CustomShape 24"/>
          <p:cNvSpPr/>
          <p:nvPr/>
        </p:nvSpPr>
        <p:spPr>
          <a:xfrm>
            <a:off x="3800880" y="4865040"/>
            <a:ext cx="1224720" cy="384840"/>
          </a:xfrm>
          <a:prstGeom prst="rect">
            <a:avLst/>
          </a:prstGeom>
          <a:noFill/>
          <a:ln w="26280">
            <a:noFill/>
          </a:ln>
        </p:spPr>
      </p:sp>
      <p:sp>
        <p:nvSpPr>
          <p:cNvPr id="143" name="CustomShape 25"/>
          <p:cNvSpPr/>
          <p:nvPr/>
        </p:nvSpPr>
        <p:spPr>
          <a:xfrm>
            <a:off x="3722040" y="4852440"/>
            <a:ext cx="1224720" cy="384840"/>
          </a:xfrm>
          <a:prstGeom prst="rect">
            <a:avLst/>
          </a:prstGeom>
          <a:noFill/>
          <a:ln>
            <a:noFill/>
          </a:ln>
        </p:spPr>
        <p:txBody>
          <a:bodyPr lIns="18360" tIns="18360" rIns="18360" bIns="18360" anchor="ctr"/>
          <a:lstStyle/>
          <a:p>
            <a:pPr algn="ctr">
              <a:lnSpc>
                <a:spcPct val="90000"/>
              </a:lnSpc>
            </a:pPr>
            <a:r>
              <a:rPr lang="en-US" sz="2900" b="1">
                <a:solidFill>
                  <a:srgbClr val="292934"/>
                </a:solidFill>
                <a:latin typeface="Arial"/>
              </a:rPr>
              <a:t>Count</a:t>
            </a:r>
            <a:endParaRPr/>
          </a:p>
        </p:txBody>
      </p:sp>
      <p:sp>
        <p:nvSpPr>
          <p:cNvPr id="144" name="CustomShape 26"/>
          <p:cNvSpPr/>
          <p:nvPr/>
        </p:nvSpPr>
        <p:spPr>
          <a:xfrm>
            <a:off x="457200" y="304920"/>
            <a:ext cx="8229240" cy="990360"/>
          </a:xfrm>
          <a:prstGeom prst="rect">
            <a:avLst/>
          </a:prstGeom>
          <a:noFill/>
          <a:ln>
            <a:noFill/>
          </a:ln>
        </p:spPr>
        <p:txBody>
          <a:bodyPr anchor="ctr"/>
          <a:lstStyle/>
          <a:p>
            <a:pPr algn="ctr">
              <a:lnSpc>
                <a:spcPct val="100000"/>
              </a:lnSpc>
            </a:pPr>
            <a:r>
              <a:rPr lang="en-US" sz="4000">
                <a:solidFill>
                  <a:srgbClr val="D2533C"/>
                </a:solidFill>
                <a:latin typeface="Arial"/>
              </a:rPr>
              <a:t>Data Preprocessing</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194920" y="1200240"/>
            <a:ext cx="2657160" cy="393120"/>
          </a:xfrm>
          <a:prstGeom prst="rect">
            <a:avLst/>
          </a:prstGeom>
          <a:noFill/>
          <a:ln>
            <a:noFill/>
          </a:ln>
        </p:spPr>
      </p:sp>
      <p:sp>
        <p:nvSpPr>
          <p:cNvPr id="146" name="CustomShape 2"/>
          <p:cNvSpPr/>
          <p:nvPr/>
        </p:nvSpPr>
        <p:spPr>
          <a:xfrm>
            <a:off x="2194920" y="1200240"/>
            <a:ext cx="2657160" cy="393120"/>
          </a:xfrm>
          <a:prstGeom prst="rect">
            <a:avLst/>
          </a:prstGeom>
          <a:blipFill>
            <a:blip r:embed="rId2"/>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sp>
        <p:nvSpPr>
          <p:cNvPr id="147" name="CustomShape 3"/>
          <p:cNvSpPr/>
          <p:nvPr/>
        </p:nvSpPr>
        <p:spPr>
          <a:xfrm>
            <a:off x="2057400" y="1625040"/>
            <a:ext cx="2584800" cy="393480"/>
          </a:xfrm>
          <a:prstGeom prst="rect">
            <a:avLst/>
          </a:prstGeom>
          <a:noFill/>
          <a:ln>
            <a:noFill/>
          </a:ln>
        </p:spPr>
      </p:sp>
      <p:sp>
        <p:nvSpPr>
          <p:cNvPr id="148" name="CustomShape 4"/>
          <p:cNvSpPr/>
          <p:nvPr/>
        </p:nvSpPr>
        <p:spPr>
          <a:xfrm>
            <a:off x="2057400" y="1625040"/>
            <a:ext cx="2584800" cy="393480"/>
          </a:xfrm>
          <a:prstGeom prst="rect">
            <a:avLst/>
          </a:prstGeom>
          <a:blipFill>
            <a:blip r:embed="rId3"/>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sp>
        <p:nvSpPr>
          <p:cNvPr id="149" name="CustomShape 5"/>
          <p:cNvSpPr/>
          <p:nvPr/>
        </p:nvSpPr>
        <p:spPr>
          <a:xfrm>
            <a:off x="2194920" y="3408480"/>
            <a:ext cx="1971720" cy="369000"/>
          </a:xfrm>
          <a:prstGeom prst="rect">
            <a:avLst/>
          </a:prstGeom>
          <a:noFill/>
          <a:ln>
            <a:noFill/>
          </a:ln>
        </p:spPr>
      </p:sp>
      <p:sp>
        <p:nvSpPr>
          <p:cNvPr id="150" name="CustomShape 6"/>
          <p:cNvSpPr/>
          <p:nvPr/>
        </p:nvSpPr>
        <p:spPr>
          <a:xfrm>
            <a:off x="2194920" y="3408480"/>
            <a:ext cx="1971720" cy="369000"/>
          </a:xfrm>
          <a:prstGeom prst="rect">
            <a:avLst/>
          </a:prstGeom>
          <a:blipFill>
            <a:blip r:embed="rId4"/>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sp>
        <p:nvSpPr>
          <p:cNvPr id="151" name="CustomShape 7"/>
          <p:cNvSpPr/>
          <p:nvPr/>
        </p:nvSpPr>
        <p:spPr>
          <a:xfrm>
            <a:off x="4556880" y="1200240"/>
            <a:ext cx="467280" cy="793800"/>
          </a:xfrm>
          <a:prstGeom prst="rightBrace">
            <a:avLst>
              <a:gd name="adj1" fmla="val 8333"/>
              <a:gd name="adj2" fmla="val 50000"/>
            </a:avLst>
          </a:prstGeom>
          <a:noFill/>
          <a:ln w="26280">
            <a:solidFill>
              <a:srgbClr val="AD8F67"/>
            </a:solidFill>
            <a:round/>
          </a:ln>
        </p:spPr>
      </p:sp>
      <p:sp>
        <p:nvSpPr>
          <p:cNvPr id="152" name="CustomShape 8"/>
          <p:cNvSpPr/>
          <p:nvPr/>
        </p:nvSpPr>
        <p:spPr>
          <a:xfrm>
            <a:off x="6979320" y="1396800"/>
            <a:ext cx="245160" cy="364680"/>
          </a:xfrm>
          <a:prstGeom prst="rect">
            <a:avLst/>
          </a:prstGeom>
          <a:noFill/>
          <a:ln>
            <a:noFill/>
          </a:ln>
        </p:spPr>
        <p:txBody>
          <a:bodyPr wrap="none" lIns="90000" tIns="45000" rIns="90000" bIns="45000"/>
          <a:lstStyle/>
          <a:p>
            <a:pPr>
              <a:lnSpc>
                <a:spcPct val="100000"/>
              </a:lnSpc>
            </a:pPr>
            <a:r>
              <a:rPr lang="en-US">
                <a:solidFill>
                  <a:srgbClr val="292934"/>
                </a:solidFill>
                <a:latin typeface="Arial"/>
              </a:rPr>
              <a:t> </a:t>
            </a:r>
            <a:endParaRPr/>
          </a:p>
        </p:txBody>
      </p:sp>
      <p:sp>
        <p:nvSpPr>
          <p:cNvPr id="153" name="CustomShape 9"/>
          <p:cNvSpPr/>
          <p:nvPr/>
        </p:nvSpPr>
        <p:spPr>
          <a:xfrm>
            <a:off x="5229360" y="1396800"/>
            <a:ext cx="3745080" cy="369000"/>
          </a:xfrm>
          <a:prstGeom prst="rect">
            <a:avLst/>
          </a:prstGeom>
          <a:blipFill>
            <a:blip r:embed="rId5"/>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sp>
        <p:nvSpPr>
          <p:cNvPr id="154" name="CustomShape 10"/>
          <p:cNvSpPr/>
          <p:nvPr/>
        </p:nvSpPr>
        <p:spPr>
          <a:xfrm>
            <a:off x="838080" y="1389600"/>
            <a:ext cx="1051920" cy="638280"/>
          </a:xfrm>
          <a:prstGeom prst="rect">
            <a:avLst/>
          </a:prstGeom>
          <a:noFill/>
          <a:ln>
            <a:noFill/>
          </a:ln>
        </p:spPr>
        <p:txBody>
          <a:bodyPr lIns="90000" tIns="45000" rIns="90000" bIns="45000"/>
          <a:lstStyle/>
          <a:p>
            <a:pPr>
              <a:lnSpc>
                <a:spcPct val="100000"/>
              </a:lnSpc>
            </a:pPr>
            <a:r>
              <a:rPr lang="en-US" b="1">
                <a:solidFill>
                  <a:srgbClr val="292934"/>
                </a:solidFill>
                <a:latin typeface="Arial"/>
              </a:rPr>
              <a:t>Model-1:</a:t>
            </a:r>
            <a:endParaRPr/>
          </a:p>
        </p:txBody>
      </p:sp>
      <p:sp>
        <p:nvSpPr>
          <p:cNvPr id="155" name="CustomShape 11"/>
          <p:cNvSpPr/>
          <p:nvPr/>
        </p:nvSpPr>
        <p:spPr>
          <a:xfrm>
            <a:off x="852480" y="3408480"/>
            <a:ext cx="1051920" cy="638280"/>
          </a:xfrm>
          <a:prstGeom prst="rect">
            <a:avLst/>
          </a:prstGeom>
          <a:noFill/>
          <a:ln>
            <a:noFill/>
          </a:ln>
        </p:spPr>
        <p:txBody>
          <a:bodyPr lIns="90000" tIns="45000" rIns="90000" bIns="45000"/>
          <a:lstStyle/>
          <a:p>
            <a:pPr>
              <a:lnSpc>
                <a:spcPct val="100000"/>
              </a:lnSpc>
            </a:pPr>
            <a:r>
              <a:rPr lang="en-US" b="1">
                <a:solidFill>
                  <a:srgbClr val="292934"/>
                </a:solidFill>
                <a:latin typeface="Arial"/>
              </a:rPr>
              <a:t>Model-3:</a:t>
            </a:r>
            <a:endParaRPr/>
          </a:p>
        </p:txBody>
      </p:sp>
      <p:sp>
        <p:nvSpPr>
          <p:cNvPr id="156" name="CustomShape 12"/>
          <p:cNvSpPr/>
          <p:nvPr/>
        </p:nvSpPr>
        <p:spPr>
          <a:xfrm>
            <a:off x="362520" y="1369080"/>
            <a:ext cx="456840" cy="424800"/>
          </a:xfrm>
          <a:prstGeom prst="mathMultiply">
            <a:avLst>
              <a:gd name="adj1" fmla="val 23520"/>
            </a:avLst>
          </a:prstGeom>
          <a:solidFill>
            <a:srgbClr val="FF0000"/>
          </a:solidFill>
          <a:ln w="26280">
            <a:solidFill>
              <a:srgbClr val="6C7771"/>
            </a:solidFill>
            <a:round/>
          </a:ln>
        </p:spPr>
      </p:sp>
      <p:sp>
        <p:nvSpPr>
          <p:cNvPr id="157" name="CustomShape 13"/>
          <p:cNvSpPr/>
          <p:nvPr/>
        </p:nvSpPr>
        <p:spPr>
          <a:xfrm rot="13439400">
            <a:off x="442080" y="3128400"/>
            <a:ext cx="297360" cy="709920"/>
          </a:xfrm>
          <a:prstGeom prst="halfFrame">
            <a:avLst>
              <a:gd name="adj1" fmla="val 33333"/>
              <a:gd name="adj2" fmla="val 33333"/>
            </a:avLst>
          </a:prstGeom>
          <a:solidFill>
            <a:srgbClr val="92D050"/>
          </a:solidFill>
          <a:ln w="26280">
            <a:solidFill>
              <a:srgbClr val="6C7771"/>
            </a:solidFill>
            <a:round/>
          </a:ln>
        </p:spPr>
      </p:sp>
      <p:sp>
        <p:nvSpPr>
          <p:cNvPr id="158" name="CustomShape 14"/>
          <p:cNvSpPr/>
          <p:nvPr/>
        </p:nvSpPr>
        <p:spPr>
          <a:xfrm>
            <a:off x="2209680" y="2495520"/>
            <a:ext cx="2462400" cy="369000"/>
          </a:xfrm>
          <a:prstGeom prst="rect">
            <a:avLst/>
          </a:prstGeom>
          <a:noFill/>
          <a:ln>
            <a:noFill/>
          </a:ln>
        </p:spPr>
      </p:sp>
      <p:sp>
        <p:nvSpPr>
          <p:cNvPr id="159" name="CustomShape 15"/>
          <p:cNvSpPr/>
          <p:nvPr/>
        </p:nvSpPr>
        <p:spPr>
          <a:xfrm>
            <a:off x="2209680" y="2495520"/>
            <a:ext cx="2462400" cy="369000"/>
          </a:xfrm>
          <a:prstGeom prst="rect">
            <a:avLst/>
          </a:prstGeom>
          <a:blipFill>
            <a:blip r:embed="rId6"/>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sp>
        <p:nvSpPr>
          <p:cNvPr id="160" name="CustomShape 16"/>
          <p:cNvSpPr/>
          <p:nvPr/>
        </p:nvSpPr>
        <p:spPr>
          <a:xfrm>
            <a:off x="828000" y="2481840"/>
            <a:ext cx="1051920" cy="638280"/>
          </a:xfrm>
          <a:prstGeom prst="rect">
            <a:avLst/>
          </a:prstGeom>
          <a:noFill/>
          <a:ln>
            <a:noFill/>
          </a:ln>
        </p:spPr>
        <p:txBody>
          <a:bodyPr lIns="90000" tIns="45000" rIns="90000" bIns="45000"/>
          <a:lstStyle/>
          <a:p>
            <a:pPr>
              <a:lnSpc>
                <a:spcPct val="100000"/>
              </a:lnSpc>
            </a:pPr>
            <a:r>
              <a:rPr lang="en-US" b="1">
                <a:solidFill>
                  <a:srgbClr val="292934"/>
                </a:solidFill>
                <a:latin typeface="Arial"/>
              </a:rPr>
              <a:t>Model-2:</a:t>
            </a:r>
            <a:endParaRPr/>
          </a:p>
        </p:txBody>
      </p:sp>
      <p:sp>
        <p:nvSpPr>
          <p:cNvPr id="161" name="CustomShape 17"/>
          <p:cNvSpPr/>
          <p:nvPr/>
        </p:nvSpPr>
        <p:spPr>
          <a:xfrm>
            <a:off x="362520" y="2473200"/>
            <a:ext cx="456840" cy="424800"/>
          </a:xfrm>
          <a:prstGeom prst="mathMultiply">
            <a:avLst>
              <a:gd name="adj1" fmla="val 23520"/>
            </a:avLst>
          </a:prstGeom>
          <a:solidFill>
            <a:srgbClr val="FF0000"/>
          </a:solidFill>
          <a:ln w="26280">
            <a:solidFill>
              <a:srgbClr val="6C7771"/>
            </a:solidFill>
            <a:round/>
          </a:ln>
        </p:spPr>
      </p:sp>
      <p:sp>
        <p:nvSpPr>
          <p:cNvPr id="162" name="CustomShape 18"/>
          <p:cNvSpPr/>
          <p:nvPr/>
        </p:nvSpPr>
        <p:spPr>
          <a:xfrm flipV="1">
            <a:off x="4672440" y="2666160"/>
            <a:ext cx="556560" cy="13680"/>
          </a:xfrm>
          <a:prstGeom prst="straightConnector1">
            <a:avLst/>
          </a:prstGeom>
          <a:noFill/>
          <a:ln w="9360">
            <a:solidFill>
              <a:srgbClr val="C00000"/>
            </a:solidFill>
            <a:round/>
            <a:tailEnd type="arrow" w="med" len="med"/>
          </a:ln>
        </p:spPr>
      </p:sp>
      <p:sp>
        <p:nvSpPr>
          <p:cNvPr id="163" name="CustomShape 19"/>
          <p:cNvSpPr/>
          <p:nvPr/>
        </p:nvSpPr>
        <p:spPr>
          <a:xfrm>
            <a:off x="6584760" y="2472480"/>
            <a:ext cx="245160" cy="364680"/>
          </a:xfrm>
          <a:prstGeom prst="rect">
            <a:avLst/>
          </a:prstGeom>
          <a:noFill/>
          <a:ln>
            <a:noFill/>
          </a:ln>
        </p:spPr>
        <p:txBody>
          <a:bodyPr wrap="none" lIns="90000" tIns="45000" rIns="90000" bIns="45000"/>
          <a:lstStyle/>
          <a:p>
            <a:pPr>
              <a:lnSpc>
                <a:spcPct val="100000"/>
              </a:lnSpc>
            </a:pPr>
            <a:r>
              <a:rPr lang="en-US">
                <a:solidFill>
                  <a:srgbClr val="292934"/>
                </a:solidFill>
                <a:latin typeface="Arial"/>
              </a:rPr>
              <a:t> </a:t>
            </a:r>
            <a:endParaRPr/>
          </a:p>
        </p:txBody>
      </p:sp>
      <p:sp>
        <p:nvSpPr>
          <p:cNvPr id="164" name="CustomShape 20"/>
          <p:cNvSpPr/>
          <p:nvPr/>
        </p:nvSpPr>
        <p:spPr>
          <a:xfrm>
            <a:off x="5414400" y="2472480"/>
            <a:ext cx="2586240" cy="369000"/>
          </a:xfrm>
          <a:prstGeom prst="rect">
            <a:avLst/>
          </a:prstGeom>
          <a:blipFill>
            <a:blip r:embed="rId7"/>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sp>
        <p:nvSpPr>
          <p:cNvPr id="165" name="CustomShape 21"/>
          <p:cNvSpPr/>
          <p:nvPr/>
        </p:nvSpPr>
        <p:spPr>
          <a:xfrm flipV="1">
            <a:off x="4572000" y="3548160"/>
            <a:ext cx="556560" cy="13680"/>
          </a:xfrm>
          <a:prstGeom prst="straightConnector1">
            <a:avLst/>
          </a:prstGeom>
          <a:noFill/>
          <a:ln w="9360">
            <a:solidFill>
              <a:srgbClr val="C00000"/>
            </a:solidFill>
            <a:round/>
            <a:tailEnd type="arrow" w="med" len="med"/>
          </a:ln>
        </p:spPr>
      </p:sp>
      <p:sp>
        <p:nvSpPr>
          <p:cNvPr id="166" name="CustomShape 22"/>
          <p:cNvSpPr/>
          <p:nvPr/>
        </p:nvSpPr>
        <p:spPr>
          <a:xfrm>
            <a:off x="6464520" y="3363840"/>
            <a:ext cx="245160" cy="364680"/>
          </a:xfrm>
          <a:prstGeom prst="rect">
            <a:avLst/>
          </a:prstGeom>
          <a:noFill/>
          <a:ln>
            <a:noFill/>
          </a:ln>
        </p:spPr>
        <p:txBody>
          <a:bodyPr wrap="none" lIns="90000" tIns="45000" rIns="90000" bIns="45000"/>
          <a:lstStyle/>
          <a:p>
            <a:pPr>
              <a:lnSpc>
                <a:spcPct val="100000"/>
              </a:lnSpc>
            </a:pPr>
            <a:r>
              <a:rPr lang="en-US">
                <a:solidFill>
                  <a:srgbClr val="292934"/>
                </a:solidFill>
                <a:latin typeface="Arial"/>
              </a:rPr>
              <a:t> </a:t>
            </a:r>
            <a:endParaRPr/>
          </a:p>
        </p:txBody>
      </p:sp>
      <p:sp>
        <p:nvSpPr>
          <p:cNvPr id="167" name="CustomShape 23"/>
          <p:cNvSpPr/>
          <p:nvPr/>
        </p:nvSpPr>
        <p:spPr>
          <a:xfrm>
            <a:off x="5566680" y="3363840"/>
            <a:ext cx="2041200" cy="369000"/>
          </a:xfrm>
          <a:prstGeom prst="rect">
            <a:avLst/>
          </a:prstGeom>
          <a:blipFill>
            <a:blip r:embed="rId8"/>
            <a:stretch>
              <a:fillRect/>
            </a:stretch>
          </a:blipFill>
          <a:ln>
            <a:noFill/>
          </a:ln>
        </p:spPr>
        <p:txBody>
          <a:bodyPr lIns="90000" tIns="45000" rIns="90000" bIns="45000"/>
          <a:lstStyle/>
          <a:p>
            <a:pPr>
              <a:lnSpc>
                <a:spcPct val="100000"/>
              </a:lnSpc>
            </a:pPr>
            <a:r>
              <a:rPr lang="en-US">
                <a:solidFill>
                  <a:srgbClr val="292934"/>
                </a:solidFill>
                <a:latin typeface="Arial"/>
              </a:rPr>
              <a:t> </a:t>
            </a:r>
            <a:endParaRPr/>
          </a:p>
        </p:txBody>
      </p:sp>
      <p:pic>
        <p:nvPicPr>
          <p:cNvPr id="168" name="Picture 3"/>
          <p:cNvPicPr/>
          <p:nvPr/>
        </p:nvPicPr>
        <p:blipFill>
          <a:blip r:embed="rId9"/>
          <a:stretch>
            <a:fillRect/>
          </a:stretch>
        </p:blipFill>
        <p:spPr>
          <a:xfrm>
            <a:off x="2752560" y="4019400"/>
            <a:ext cx="3114360" cy="856800"/>
          </a:xfrm>
          <a:prstGeom prst="rect">
            <a:avLst/>
          </a:prstGeom>
          <a:ln>
            <a:noFill/>
          </a:ln>
        </p:spPr>
      </p:pic>
      <p:sp>
        <p:nvSpPr>
          <p:cNvPr id="169" name="CustomShape 24"/>
          <p:cNvSpPr/>
          <p:nvPr/>
        </p:nvSpPr>
        <p:spPr>
          <a:xfrm>
            <a:off x="457200" y="304920"/>
            <a:ext cx="8229240" cy="990360"/>
          </a:xfrm>
          <a:prstGeom prst="rect">
            <a:avLst/>
          </a:prstGeom>
          <a:noFill/>
          <a:ln>
            <a:noFill/>
          </a:ln>
        </p:spPr>
        <p:txBody>
          <a:bodyPr anchor="ctr"/>
          <a:lstStyle/>
          <a:p>
            <a:pPr algn="ctr">
              <a:lnSpc>
                <a:spcPct val="100000"/>
              </a:lnSpc>
            </a:pPr>
            <a:r>
              <a:rPr lang="en-US" sz="4000">
                <a:solidFill>
                  <a:srgbClr val="D2533C"/>
                </a:solidFill>
                <a:latin typeface="Arial"/>
              </a:rPr>
              <a:t>Data Interpretation</a:t>
            </a:r>
            <a:endParaRPr/>
          </a:p>
        </p:txBody>
      </p:sp>
      <p:pic>
        <p:nvPicPr>
          <p:cNvPr id="170" name="Picture 169"/>
          <p:cNvPicPr/>
          <p:nvPr/>
        </p:nvPicPr>
        <p:blipFill>
          <a:blip r:embed="rId9"/>
          <a:stretch>
            <a:fillRect/>
          </a:stretch>
        </p:blipFill>
        <p:spPr>
          <a:xfrm>
            <a:off x="1015920" y="5537160"/>
            <a:ext cx="7010280" cy="622440"/>
          </a:xfrm>
          <a:prstGeom prst="rect">
            <a:avLst/>
          </a:prstGeom>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Linear Regression</a:t>
            </a:r>
            <a:endParaRPr/>
          </a:p>
        </p:txBody>
      </p:sp>
      <p:pic>
        <p:nvPicPr>
          <p:cNvPr id="172" name="Picture 2"/>
          <p:cNvPicPr/>
          <p:nvPr/>
        </p:nvPicPr>
        <p:blipFill>
          <a:blip r:embed="rId2"/>
          <a:stretch>
            <a:fillRect/>
          </a:stretch>
        </p:blipFill>
        <p:spPr>
          <a:xfrm>
            <a:off x="914400" y="1574640"/>
            <a:ext cx="3155760" cy="2082600"/>
          </a:xfrm>
          <a:prstGeom prst="rect">
            <a:avLst/>
          </a:prstGeom>
          <a:ln>
            <a:noFill/>
          </a:ln>
        </p:spPr>
      </p:pic>
      <p:pic>
        <p:nvPicPr>
          <p:cNvPr id="173" name="Picture 4"/>
          <p:cNvPicPr/>
          <p:nvPr/>
        </p:nvPicPr>
        <p:blipFill>
          <a:blip r:embed="rId3"/>
          <a:stretch>
            <a:fillRect/>
          </a:stretch>
        </p:blipFill>
        <p:spPr>
          <a:xfrm>
            <a:off x="5132880" y="1274760"/>
            <a:ext cx="3354480" cy="1352160"/>
          </a:xfrm>
          <a:prstGeom prst="rect">
            <a:avLst/>
          </a:prstGeom>
          <a:ln>
            <a:noFill/>
          </a:ln>
        </p:spPr>
      </p:pic>
      <p:pic>
        <p:nvPicPr>
          <p:cNvPr id="174" name="Picture 6"/>
          <p:cNvPicPr/>
          <p:nvPr/>
        </p:nvPicPr>
        <p:blipFill>
          <a:blip r:embed="rId4"/>
          <a:stretch>
            <a:fillRect/>
          </a:stretch>
        </p:blipFill>
        <p:spPr>
          <a:xfrm>
            <a:off x="5897160" y="2816640"/>
            <a:ext cx="1579320" cy="1527120"/>
          </a:xfrm>
          <a:prstGeom prst="rect">
            <a:avLst/>
          </a:prstGeom>
          <a:ln>
            <a:noFill/>
          </a:ln>
        </p:spPr>
      </p:pic>
      <p:pic>
        <p:nvPicPr>
          <p:cNvPr id="175" name="Picture 7"/>
          <p:cNvPicPr/>
          <p:nvPr/>
        </p:nvPicPr>
        <p:blipFill>
          <a:blip r:embed="rId5"/>
          <a:stretch>
            <a:fillRect/>
          </a:stretch>
        </p:blipFill>
        <p:spPr>
          <a:xfrm>
            <a:off x="1249920" y="4646880"/>
            <a:ext cx="3143880" cy="944280"/>
          </a:xfrm>
          <a:prstGeom prst="rect">
            <a:avLst/>
          </a:prstGeom>
          <a:ln>
            <a:noFill/>
          </a:ln>
        </p:spPr>
      </p:pic>
      <p:pic>
        <p:nvPicPr>
          <p:cNvPr id="176" name="Picture 8"/>
          <p:cNvPicPr/>
          <p:nvPr/>
        </p:nvPicPr>
        <p:blipFill>
          <a:blip r:embed="rId6"/>
          <a:stretch>
            <a:fillRect/>
          </a:stretch>
        </p:blipFill>
        <p:spPr>
          <a:xfrm>
            <a:off x="5132880" y="4495680"/>
            <a:ext cx="1930320" cy="971280"/>
          </a:xfrm>
          <a:prstGeom prst="rect">
            <a:avLst/>
          </a:prstGeom>
          <a:ln>
            <a:noFill/>
          </a:ln>
        </p:spPr>
      </p:pic>
      <p:pic>
        <p:nvPicPr>
          <p:cNvPr id="177" name="Picture 10"/>
          <p:cNvPicPr/>
          <p:nvPr/>
        </p:nvPicPr>
        <p:blipFill>
          <a:blip r:embed="rId7"/>
          <a:stretch>
            <a:fillRect/>
          </a:stretch>
        </p:blipFill>
        <p:spPr>
          <a:xfrm>
            <a:off x="3014280" y="1955880"/>
            <a:ext cx="2897640" cy="2897640"/>
          </a:xfrm>
          <a:prstGeom prst="rect">
            <a:avLst/>
          </a:prstGeom>
          <a:ln>
            <a:noFill/>
          </a:ln>
        </p:spPr>
      </p:pic>
      <p:pic>
        <p:nvPicPr>
          <p:cNvPr id="178" name="Picture 177"/>
          <p:cNvPicPr/>
          <p:nvPr/>
        </p:nvPicPr>
        <p:blipFill>
          <a:blip r:embed="rId8"/>
          <a:stretch>
            <a:fillRect/>
          </a:stretch>
        </p:blipFill>
        <p:spPr>
          <a:xfrm>
            <a:off x="1854360" y="3911760"/>
            <a:ext cx="1219320" cy="380880"/>
          </a:xfrm>
          <a:prstGeom prst="rect">
            <a:avLst/>
          </a:prstGeom>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K-Nearest Neighbour</a:t>
            </a:r>
            <a:endParaRPr/>
          </a:p>
        </p:txBody>
      </p:sp>
      <p:pic>
        <p:nvPicPr>
          <p:cNvPr id="180" name="Picture 2"/>
          <p:cNvPicPr/>
          <p:nvPr/>
        </p:nvPicPr>
        <p:blipFill>
          <a:blip r:embed="rId2"/>
          <a:stretch>
            <a:fillRect/>
          </a:stretch>
        </p:blipFill>
        <p:spPr>
          <a:xfrm>
            <a:off x="1476000" y="1600200"/>
            <a:ext cx="2666520" cy="2408040"/>
          </a:xfrm>
          <a:prstGeom prst="rect">
            <a:avLst/>
          </a:prstGeom>
          <a:ln>
            <a:noFill/>
          </a:ln>
        </p:spPr>
      </p:pic>
      <p:pic>
        <p:nvPicPr>
          <p:cNvPr id="181" name="Picture 7"/>
          <p:cNvPicPr/>
          <p:nvPr/>
        </p:nvPicPr>
        <p:blipFill>
          <a:blip r:embed="rId3"/>
          <a:stretch>
            <a:fillRect/>
          </a:stretch>
        </p:blipFill>
        <p:spPr>
          <a:xfrm>
            <a:off x="1237320" y="4418280"/>
            <a:ext cx="3143880" cy="944280"/>
          </a:xfrm>
          <a:prstGeom prst="rect">
            <a:avLst/>
          </a:prstGeom>
          <a:ln>
            <a:noFill/>
          </a:ln>
        </p:spPr>
      </p:pic>
      <p:pic>
        <p:nvPicPr>
          <p:cNvPr id="182" name="Picture 8"/>
          <p:cNvPicPr/>
          <p:nvPr/>
        </p:nvPicPr>
        <p:blipFill>
          <a:blip r:embed="rId4"/>
          <a:stretch>
            <a:fillRect/>
          </a:stretch>
        </p:blipFill>
        <p:spPr>
          <a:xfrm>
            <a:off x="5120280" y="4267080"/>
            <a:ext cx="1930320" cy="971280"/>
          </a:xfrm>
          <a:prstGeom prst="rect">
            <a:avLst/>
          </a:prstGeom>
          <a:ln>
            <a:noFill/>
          </a:ln>
        </p:spPr>
      </p:pic>
      <p:pic>
        <p:nvPicPr>
          <p:cNvPr id="183" name="Picture 182"/>
          <p:cNvPicPr/>
          <p:nvPr/>
        </p:nvPicPr>
        <p:blipFill>
          <a:blip r:embed="rId5"/>
          <a:stretch>
            <a:fillRect/>
          </a:stretch>
        </p:blipFill>
        <p:spPr>
          <a:xfrm>
            <a:off x="4381560" y="2400480"/>
            <a:ext cx="4330800" cy="393840"/>
          </a:xfrm>
          <a:prstGeom prst="rect">
            <a:avLst/>
          </a:prstGeom>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Decision Trees</a:t>
            </a:r>
            <a:endParaRPr/>
          </a:p>
        </p:txBody>
      </p:sp>
      <p:pic>
        <p:nvPicPr>
          <p:cNvPr id="185" name="Picture 2"/>
          <p:cNvPicPr/>
          <p:nvPr/>
        </p:nvPicPr>
        <p:blipFill>
          <a:blip r:embed="rId2"/>
          <a:stretch>
            <a:fillRect/>
          </a:stretch>
        </p:blipFill>
        <p:spPr>
          <a:xfrm>
            <a:off x="228600" y="1305000"/>
            <a:ext cx="3895920" cy="2555280"/>
          </a:xfrm>
          <a:prstGeom prst="rect">
            <a:avLst/>
          </a:prstGeom>
          <a:ln>
            <a:noFill/>
          </a:ln>
        </p:spPr>
      </p:pic>
      <p:pic>
        <p:nvPicPr>
          <p:cNvPr id="186" name="Picture 7"/>
          <p:cNvPicPr/>
          <p:nvPr/>
        </p:nvPicPr>
        <p:blipFill>
          <a:blip r:embed="rId3"/>
          <a:stretch>
            <a:fillRect/>
          </a:stretch>
        </p:blipFill>
        <p:spPr>
          <a:xfrm>
            <a:off x="3657600" y="1319400"/>
            <a:ext cx="3143880" cy="944280"/>
          </a:xfrm>
          <a:prstGeom prst="rect">
            <a:avLst/>
          </a:prstGeom>
          <a:ln>
            <a:noFill/>
          </a:ln>
        </p:spPr>
      </p:pic>
      <p:pic>
        <p:nvPicPr>
          <p:cNvPr id="187" name="Picture 8"/>
          <p:cNvPicPr/>
          <p:nvPr/>
        </p:nvPicPr>
        <p:blipFill>
          <a:blip r:embed="rId4"/>
          <a:stretch>
            <a:fillRect/>
          </a:stretch>
        </p:blipFill>
        <p:spPr>
          <a:xfrm>
            <a:off x="4572000" y="2569320"/>
            <a:ext cx="1930320" cy="971280"/>
          </a:xfrm>
          <a:prstGeom prst="rect">
            <a:avLst/>
          </a:prstGeom>
          <a:ln>
            <a:noFill/>
          </a:ln>
        </p:spPr>
      </p:pic>
      <p:pic>
        <p:nvPicPr>
          <p:cNvPr id="188" name="Picture 3"/>
          <p:cNvPicPr/>
          <p:nvPr/>
        </p:nvPicPr>
        <p:blipFill>
          <a:blip r:embed="rId5"/>
          <a:stretch>
            <a:fillRect/>
          </a:stretch>
        </p:blipFill>
        <p:spPr>
          <a:xfrm>
            <a:off x="990720" y="4255920"/>
            <a:ext cx="2217240" cy="2217240"/>
          </a:xfrm>
          <a:prstGeom prst="rect">
            <a:avLst/>
          </a:prstGeom>
          <a:ln>
            <a:noFill/>
          </a:ln>
        </p:spPr>
      </p:pic>
      <p:pic>
        <p:nvPicPr>
          <p:cNvPr id="189" name="Picture 4"/>
          <p:cNvPicPr/>
          <p:nvPr/>
        </p:nvPicPr>
        <p:blipFill>
          <a:blip r:embed="rId6"/>
          <a:stretch>
            <a:fillRect/>
          </a:stretch>
        </p:blipFill>
        <p:spPr>
          <a:xfrm>
            <a:off x="4572000" y="4133160"/>
            <a:ext cx="3695040" cy="2463120"/>
          </a:xfrm>
          <a:prstGeom prst="rect">
            <a:avLst/>
          </a:prstGeom>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Ensemble Regression</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Random Forest</a:t>
            </a:r>
            <a:endParaRPr/>
          </a:p>
        </p:txBody>
      </p:sp>
      <p:pic>
        <p:nvPicPr>
          <p:cNvPr id="192" name="Picture 2"/>
          <p:cNvPicPr/>
          <p:nvPr/>
        </p:nvPicPr>
        <p:blipFill>
          <a:blip r:embed="rId2"/>
          <a:stretch>
            <a:fillRect/>
          </a:stretch>
        </p:blipFill>
        <p:spPr>
          <a:xfrm>
            <a:off x="2209680" y="1267200"/>
            <a:ext cx="4838400" cy="2798280"/>
          </a:xfrm>
          <a:prstGeom prst="rect">
            <a:avLst/>
          </a:prstGeom>
          <a:ln>
            <a:noFill/>
          </a:ln>
        </p:spPr>
      </p:pic>
      <p:pic>
        <p:nvPicPr>
          <p:cNvPr id="193" name="Picture 7"/>
          <p:cNvPicPr/>
          <p:nvPr/>
        </p:nvPicPr>
        <p:blipFill>
          <a:blip r:embed="rId3"/>
          <a:stretch>
            <a:fillRect/>
          </a:stretch>
        </p:blipFill>
        <p:spPr>
          <a:xfrm>
            <a:off x="561600" y="3386520"/>
            <a:ext cx="3143880" cy="944280"/>
          </a:xfrm>
          <a:prstGeom prst="rect">
            <a:avLst/>
          </a:prstGeom>
          <a:ln>
            <a:noFill/>
          </a:ln>
        </p:spPr>
      </p:pic>
      <p:pic>
        <p:nvPicPr>
          <p:cNvPr id="194" name="Picture 8"/>
          <p:cNvPicPr/>
          <p:nvPr/>
        </p:nvPicPr>
        <p:blipFill>
          <a:blip r:embed="rId4"/>
          <a:stretch>
            <a:fillRect/>
          </a:stretch>
        </p:blipFill>
        <p:spPr>
          <a:xfrm>
            <a:off x="5909040" y="3200400"/>
            <a:ext cx="1930320" cy="971280"/>
          </a:xfrm>
          <a:prstGeom prst="rect">
            <a:avLst/>
          </a:prstGeom>
          <a:ln>
            <a:noFill/>
          </a:ln>
        </p:spPr>
      </p:pic>
      <p:pic>
        <p:nvPicPr>
          <p:cNvPr id="195" name="Picture 4"/>
          <p:cNvPicPr/>
          <p:nvPr/>
        </p:nvPicPr>
        <p:blipFill>
          <a:blip r:embed="rId5"/>
          <a:stretch>
            <a:fillRect/>
          </a:stretch>
        </p:blipFill>
        <p:spPr>
          <a:xfrm>
            <a:off x="2971800" y="4932000"/>
            <a:ext cx="2990520" cy="1592280"/>
          </a:xfrm>
          <a:prstGeom prst="rect">
            <a:avLst/>
          </a:prstGeom>
          <a:ln>
            <a:noFill/>
          </a:ln>
        </p:spPr>
      </p:pic>
      <p:pic>
        <p:nvPicPr>
          <p:cNvPr id="196" name="Picture 195"/>
          <p:cNvPicPr/>
          <p:nvPr/>
        </p:nvPicPr>
        <p:blipFill>
          <a:blip r:embed="rId6"/>
          <a:stretch>
            <a:fillRect/>
          </a:stretch>
        </p:blipFill>
        <p:spPr>
          <a:xfrm>
            <a:off x="685800" y="1523880"/>
            <a:ext cx="1650960" cy="393840"/>
          </a:xfrm>
          <a:prstGeom prst="rect">
            <a:avLst/>
          </a:prstGeom>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Support Vector Machine</a:t>
            </a:r>
            <a:endParaRPr/>
          </a:p>
        </p:txBody>
      </p:sp>
      <p:pic>
        <p:nvPicPr>
          <p:cNvPr id="198" name="Picture 2"/>
          <p:cNvPicPr/>
          <p:nvPr/>
        </p:nvPicPr>
        <p:blipFill>
          <a:blip r:embed="rId2"/>
          <a:stretch>
            <a:fillRect/>
          </a:stretch>
        </p:blipFill>
        <p:spPr>
          <a:xfrm>
            <a:off x="3124080" y="1295280"/>
            <a:ext cx="2209320" cy="1580760"/>
          </a:xfrm>
          <a:prstGeom prst="rect">
            <a:avLst/>
          </a:prstGeom>
          <a:ln>
            <a:noFill/>
          </a:ln>
        </p:spPr>
      </p:pic>
      <p:pic>
        <p:nvPicPr>
          <p:cNvPr id="199" name="Picture 7"/>
          <p:cNvPicPr/>
          <p:nvPr/>
        </p:nvPicPr>
        <p:blipFill>
          <a:blip r:embed="rId3"/>
          <a:stretch>
            <a:fillRect/>
          </a:stretch>
        </p:blipFill>
        <p:spPr>
          <a:xfrm>
            <a:off x="578160" y="2522520"/>
            <a:ext cx="2283840" cy="685800"/>
          </a:xfrm>
          <a:prstGeom prst="rect">
            <a:avLst/>
          </a:prstGeom>
          <a:ln>
            <a:noFill/>
          </a:ln>
        </p:spPr>
      </p:pic>
      <p:pic>
        <p:nvPicPr>
          <p:cNvPr id="200" name="Picture 8"/>
          <p:cNvPicPr/>
          <p:nvPr/>
        </p:nvPicPr>
        <p:blipFill>
          <a:blip r:embed="rId4"/>
          <a:stretch>
            <a:fillRect/>
          </a:stretch>
        </p:blipFill>
        <p:spPr>
          <a:xfrm>
            <a:off x="5943600" y="2438280"/>
            <a:ext cx="1405800" cy="707400"/>
          </a:xfrm>
          <a:prstGeom prst="rect">
            <a:avLst/>
          </a:prstGeom>
          <a:ln>
            <a:noFill/>
          </a:ln>
        </p:spPr>
      </p:pic>
      <p:pic>
        <p:nvPicPr>
          <p:cNvPr id="201" name="Picture 3"/>
          <p:cNvPicPr/>
          <p:nvPr/>
        </p:nvPicPr>
        <p:blipFill>
          <a:blip r:embed="rId5"/>
          <a:stretch>
            <a:fillRect/>
          </a:stretch>
        </p:blipFill>
        <p:spPr>
          <a:xfrm>
            <a:off x="3213720" y="3686400"/>
            <a:ext cx="2030040" cy="2926440"/>
          </a:xfrm>
          <a:prstGeom prst="rect">
            <a:avLst/>
          </a:prstGeom>
          <a:ln>
            <a:noFill/>
          </a:ln>
        </p:spPr>
      </p:pic>
      <p:sp>
        <p:nvSpPr>
          <p:cNvPr id="202" name="CustomShape 2"/>
          <p:cNvSpPr/>
          <p:nvPr/>
        </p:nvSpPr>
        <p:spPr>
          <a:xfrm>
            <a:off x="2133720" y="3943080"/>
            <a:ext cx="990360" cy="364680"/>
          </a:xfrm>
          <a:prstGeom prst="rect">
            <a:avLst/>
          </a:prstGeom>
          <a:noFill/>
          <a:ln>
            <a:noFill/>
          </a:ln>
        </p:spPr>
        <p:txBody>
          <a:bodyPr lIns="90000" tIns="45000" rIns="90000" bIns="45000"/>
          <a:lstStyle/>
          <a:p>
            <a:pPr>
              <a:lnSpc>
                <a:spcPct val="100000"/>
              </a:lnSpc>
            </a:pPr>
            <a:r>
              <a:rPr lang="en-US">
                <a:solidFill>
                  <a:srgbClr val="292934"/>
                </a:solidFill>
                <a:latin typeface="Arial"/>
              </a:rPr>
              <a:t>SVM</a:t>
            </a:r>
            <a:endParaRPr/>
          </a:p>
        </p:txBody>
      </p:sp>
      <p:sp>
        <p:nvSpPr>
          <p:cNvPr id="203" name="CustomShape 3"/>
          <p:cNvSpPr/>
          <p:nvPr/>
        </p:nvSpPr>
        <p:spPr>
          <a:xfrm>
            <a:off x="2819520" y="4127760"/>
            <a:ext cx="837720" cy="184320"/>
          </a:xfrm>
          <a:prstGeom prst="straightConnector1">
            <a:avLst/>
          </a:prstGeom>
          <a:noFill/>
          <a:ln w="9360">
            <a:solidFill>
              <a:srgbClr val="D2533C"/>
            </a:solidFill>
            <a:round/>
            <a:tailEnd type="arrow" w="med" len="med"/>
          </a:ln>
        </p:spPr>
      </p:sp>
      <p:sp>
        <p:nvSpPr>
          <p:cNvPr id="204" name="CustomShape 4"/>
          <p:cNvSpPr/>
          <p:nvPr/>
        </p:nvSpPr>
        <p:spPr>
          <a:xfrm>
            <a:off x="4724280" y="4179960"/>
            <a:ext cx="4419360" cy="364680"/>
          </a:xfrm>
          <a:prstGeom prst="rect">
            <a:avLst/>
          </a:prstGeom>
          <a:noFill/>
          <a:ln>
            <a:noFill/>
          </a:ln>
        </p:spPr>
        <p:txBody>
          <a:bodyPr lIns="90000" tIns="45000" rIns="90000" bIns="45000"/>
          <a:lstStyle/>
          <a:p>
            <a:pPr>
              <a:lnSpc>
                <a:spcPct val="100000"/>
              </a:lnSpc>
            </a:pPr>
            <a:r>
              <a:rPr lang="en-US">
                <a:solidFill>
                  <a:srgbClr val="292934"/>
                </a:solidFill>
                <a:latin typeface="Arial"/>
              </a:rPr>
              <a:t>Linear Regression, Ensemble regression</a:t>
            </a:r>
            <a:endParaRPr/>
          </a:p>
        </p:txBody>
      </p:sp>
      <p:sp>
        <p:nvSpPr>
          <p:cNvPr id="205" name="CustomShape 5"/>
          <p:cNvSpPr/>
          <p:nvPr/>
        </p:nvSpPr>
        <p:spPr>
          <a:xfrm flipH="1">
            <a:off x="5104800" y="4648320"/>
            <a:ext cx="1402200" cy="599760"/>
          </a:xfrm>
          <a:prstGeom prst="straightConnector1">
            <a:avLst/>
          </a:prstGeom>
          <a:noFill/>
          <a:ln w="9360">
            <a:solidFill>
              <a:srgbClr val="D2533C"/>
            </a:solidFill>
            <a:round/>
            <a:tailEnd type="arrow" w="med" len="med"/>
          </a:ln>
        </p:spPr>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Ensemble SVMs</a:t>
            </a:r>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Neural Networks</a:t>
            </a:r>
            <a:endParaRPr/>
          </a:p>
        </p:txBody>
      </p:sp>
      <p:pic>
        <p:nvPicPr>
          <p:cNvPr id="208" name="Picture 2"/>
          <p:cNvPicPr/>
          <p:nvPr/>
        </p:nvPicPr>
        <p:blipFill>
          <a:blip r:embed="rId2"/>
          <a:stretch>
            <a:fillRect/>
          </a:stretch>
        </p:blipFill>
        <p:spPr>
          <a:xfrm>
            <a:off x="1219320" y="1523880"/>
            <a:ext cx="2588760" cy="1824840"/>
          </a:xfrm>
          <a:prstGeom prst="rect">
            <a:avLst/>
          </a:prstGeom>
          <a:ln>
            <a:noFill/>
          </a:ln>
        </p:spPr>
      </p:pic>
      <p:pic>
        <p:nvPicPr>
          <p:cNvPr id="209" name="Picture 7"/>
          <p:cNvPicPr/>
          <p:nvPr/>
        </p:nvPicPr>
        <p:blipFill>
          <a:blip r:embed="rId3"/>
          <a:stretch>
            <a:fillRect/>
          </a:stretch>
        </p:blipFill>
        <p:spPr>
          <a:xfrm>
            <a:off x="609480" y="4029840"/>
            <a:ext cx="2283840" cy="685800"/>
          </a:xfrm>
          <a:prstGeom prst="rect">
            <a:avLst/>
          </a:prstGeom>
          <a:ln>
            <a:noFill/>
          </a:ln>
        </p:spPr>
      </p:pic>
      <p:pic>
        <p:nvPicPr>
          <p:cNvPr id="210" name="Picture 8"/>
          <p:cNvPicPr/>
          <p:nvPr/>
        </p:nvPicPr>
        <p:blipFill>
          <a:blip r:embed="rId4"/>
          <a:stretch>
            <a:fillRect/>
          </a:stretch>
        </p:blipFill>
        <p:spPr>
          <a:xfrm>
            <a:off x="6934320" y="3980160"/>
            <a:ext cx="1405800" cy="707400"/>
          </a:xfrm>
          <a:prstGeom prst="rect">
            <a:avLst/>
          </a:prstGeom>
          <a:ln>
            <a:noFill/>
          </a:ln>
        </p:spPr>
      </p:pic>
      <p:pic>
        <p:nvPicPr>
          <p:cNvPr id="211" name="Picture 5"/>
          <p:cNvPicPr/>
          <p:nvPr/>
        </p:nvPicPr>
        <p:blipFill>
          <a:blip r:embed="rId5"/>
          <a:stretch>
            <a:fillRect/>
          </a:stretch>
        </p:blipFill>
        <p:spPr>
          <a:xfrm>
            <a:off x="5667480" y="2213640"/>
            <a:ext cx="990360" cy="753840"/>
          </a:xfrm>
          <a:prstGeom prst="rect">
            <a:avLst/>
          </a:prstGeom>
          <a:ln>
            <a:noFill/>
          </a:ln>
        </p:spPr>
      </p:pic>
      <p:pic>
        <p:nvPicPr>
          <p:cNvPr id="212" name="Picture 8"/>
          <p:cNvPicPr/>
          <p:nvPr/>
        </p:nvPicPr>
        <p:blipFill>
          <a:blip r:embed="rId6"/>
          <a:stretch>
            <a:fillRect/>
          </a:stretch>
        </p:blipFill>
        <p:spPr>
          <a:xfrm>
            <a:off x="3432600" y="4716360"/>
            <a:ext cx="2112120" cy="1584000"/>
          </a:xfrm>
          <a:prstGeom prst="rect">
            <a:avLst/>
          </a:prstGeom>
          <a:ln>
            <a:noFill/>
          </a:ln>
        </p:spPr>
      </p:pic>
      <p:sp>
        <p:nvSpPr>
          <p:cNvPr id="213" name="CustomShape 2"/>
          <p:cNvSpPr/>
          <p:nvPr/>
        </p:nvSpPr>
        <p:spPr>
          <a:xfrm flipV="1">
            <a:off x="2590920" y="5507280"/>
            <a:ext cx="685440" cy="443160"/>
          </a:xfrm>
          <a:prstGeom prst="straightConnector1">
            <a:avLst/>
          </a:prstGeom>
          <a:noFill/>
          <a:ln w="9360">
            <a:solidFill>
              <a:srgbClr val="D2533C"/>
            </a:solidFill>
            <a:round/>
            <a:tailEnd type="arrow" w="med" len="med"/>
          </a:ln>
        </p:spPr>
      </p:sp>
      <p:sp>
        <p:nvSpPr>
          <p:cNvPr id="214" name="CustomShape 3"/>
          <p:cNvSpPr/>
          <p:nvPr/>
        </p:nvSpPr>
        <p:spPr>
          <a:xfrm flipH="1" flipV="1">
            <a:off x="5667120" y="5508360"/>
            <a:ext cx="732960" cy="434880"/>
          </a:xfrm>
          <a:prstGeom prst="straightConnector1">
            <a:avLst/>
          </a:prstGeom>
          <a:noFill/>
          <a:ln w="9360">
            <a:solidFill>
              <a:srgbClr val="D2533C"/>
            </a:solidFill>
            <a:round/>
            <a:tailEnd type="arrow" w="med" len="med"/>
          </a:ln>
        </p:spPr>
      </p:sp>
      <p:sp>
        <p:nvSpPr>
          <p:cNvPr id="215" name="CustomShape 4"/>
          <p:cNvSpPr/>
          <p:nvPr/>
        </p:nvSpPr>
        <p:spPr>
          <a:xfrm>
            <a:off x="1121760" y="6024600"/>
            <a:ext cx="1980720" cy="364680"/>
          </a:xfrm>
          <a:prstGeom prst="rect">
            <a:avLst/>
          </a:prstGeom>
          <a:noFill/>
          <a:ln>
            <a:noFill/>
          </a:ln>
        </p:spPr>
        <p:txBody>
          <a:bodyPr lIns="90000" tIns="45000" rIns="90000" bIns="45000"/>
          <a:lstStyle/>
          <a:p>
            <a:pPr>
              <a:lnSpc>
                <a:spcPct val="100000"/>
              </a:lnSpc>
            </a:pPr>
            <a:r>
              <a:rPr lang="en-US">
                <a:solidFill>
                  <a:srgbClr val="292934"/>
                </a:solidFill>
                <a:latin typeface="Arial"/>
              </a:rPr>
              <a:t>Neural Network</a:t>
            </a:r>
            <a:endParaRPr/>
          </a:p>
        </p:txBody>
      </p:sp>
      <p:sp>
        <p:nvSpPr>
          <p:cNvPr id="216" name="CustomShape 5"/>
          <p:cNvSpPr/>
          <p:nvPr/>
        </p:nvSpPr>
        <p:spPr>
          <a:xfrm>
            <a:off x="5705280" y="5951880"/>
            <a:ext cx="1980720" cy="364680"/>
          </a:xfrm>
          <a:prstGeom prst="rect">
            <a:avLst/>
          </a:prstGeom>
          <a:noFill/>
          <a:ln>
            <a:noFill/>
          </a:ln>
        </p:spPr>
        <p:txBody>
          <a:bodyPr lIns="90000" tIns="45000" rIns="90000" bIns="45000"/>
          <a:lstStyle/>
          <a:p>
            <a:pPr algn="ctr">
              <a:lnSpc>
                <a:spcPct val="100000"/>
              </a:lnSpc>
            </a:pPr>
            <a:r>
              <a:rPr lang="en-US">
                <a:solidFill>
                  <a:srgbClr val="292934"/>
                </a:solidFill>
                <a:latin typeface="Arial"/>
              </a:rPr>
              <a:t>SVM</a:t>
            </a:r>
            <a:endParaRPr/>
          </a:p>
        </p:txBody>
      </p:sp>
      <p:pic>
        <p:nvPicPr>
          <p:cNvPr id="217" name="Picture 216"/>
          <p:cNvPicPr/>
          <p:nvPr/>
        </p:nvPicPr>
        <p:blipFill>
          <a:blip r:embed="rId7"/>
          <a:stretch>
            <a:fillRect/>
          </a:stretch>
        </p:blipFill>
        <p:spPr>
          <a:xfrm>
            <a:off x="4762440" y="1371600"/>
            <a:ext cx="3200400" cy="698400"/>
          </a:xfrm>
          <a:prstGeom prst="rect">
            <a:avLst/>
          </a:prstGeom>
          <a:ln>
            <a:noFill/>
          </a:ln>
        </p:spPr>
      </p:pic>
      <p:pic>
        <p:nvPicPr>
          <p:cNvPr id="218" name="Picture 217"/>
          <p:cNvPicPr/>
          <p:nvPr/>
        </p:nvPicPr>
        <p:blipFill>
          <a:blip r:embed="rId8"/>
          <a:stretch>
            <a:fillRect/>
          </a:stretch>
        </p:blipFill>
        <p:spPr>
          <a:xfrm>
            <a:off x="5257800" y="3200400"/>
            <a:ext cx="1689120" cy="68580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45989"/>
            <a:ext cx="8014733" cy="5029200"/>
          </a:xfrm>
          <a:prstGeom prst="rect">
            <a:avLst/>
          </a:prstGeom>
        </p:spPr>
      </p:pic>
      <p:pic>
        <p:nvPicPr>
          <p:cNvPr id="4" name="Picture 3"/>
          <p:cNvPicPr>
            <a:picLocks noChangeAspect="1"/>
          </p:cNvPicPr>
          <p:nvPr/>
        </p:nvPicPr>
        <p:blipFill>
          <a:blip r:embed="rId3"/>
          <a:stretch>
            <a:fillRect/>
          </a:stretch>
        </p:blipFill>
        <p:spPr>
          <a:xfrm>
            <a:off x="705352" y="1927654"/>
            <a:ext cx="8438648" cy="4417779"/>
          </a:xfrm>
          <a:prstGeom prst="rect">
            <a:avLst/>
          </a:prstGeom>
        </p:spPr>
      </p:pic>
    </p:spTree>
    <p:extLst>
      <p:ext uri="{BB962C8B-B14F-4D97-AF65-F5344CB8AC3E}">
        <p14:creationId xmlns:p14="http://schemas.microsoft.com/office/powerpoint/2010/main" val="21664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Classification Models</a:t>
            </a:r>
            <a:endParaRPr/>
          </a:p>
        </p:txBody>
      </p:sp>
      <p:pic>
        <p:nvPicPr>
          <p:cNvPr id="220" name="Picture 2"/>
          <p:cNvPicPr/>
          <p:nvPr/>
        </p:nvPicPr>
        <p:blipFill>
          <a:blip r:embed="rId2"/>
          <a:stretch>
            <a:fillRect/>
          </a:stretch>
        </p:blipFill>
        <p:spPr>
          <a:xfrm>
            <a:off x="1060560" y="1251360"/>
            <a:ext cx="3352680" cy="2514600"/>
          </a:xfrm>
          <a:prstGeom prst="rect">
            <a:avLst/>
          </a:prstGeom>
          <a:ln>
            <a:noFill/>
          </a:ln>
        </p:spPr>
      </p:pic>
      <p:sp>
        <p:nvSpPr>
          <p:cNvPr id="221" name="CustomShape 2"/>
          <p:cNvSpPr/>
          <p:nvPr/>
        </p:nvSpPr>
        <p:spPr>
          <a:xfrm>
            <a:off x="1708560" y="1306800"/>
            <a:ext cx="2057040" cy="151920"/>
          </a:xfrm>
          <a:prstGeom prst="rect">
            <a:avLst/>
          </a:prstGeom>
          <a:solidFill>
            <a:srgbClr val="FFFFFF"/>
          </a:solidFill>
          <a:ln w="26280">
            <a:solidFill>
              <a:srgbClr val="FFFFFF"/>
            </a:solidFill>
            <a:round/>
          </a:ln>
        </p:spPr>
      </p:sp>
      <p:sp>
        <p:nvSpPr>
          <p:cNvPr id="222" name="CustomShape 3"/>
          <p:cNvSpPr/>
          <p:nvPr/>
        </p:nvSpPr>
        <p:spPr>
          <a:xfrm rot="10018800">
            <a:off x="3233160" y="1720440"/>
            <a:ext cx="1980720" cy="228240"/>
          </a:xfrm>
          <a:prstGeom prst="rightArrow">
            <a:avLst>
              <a:gd name="adj1" fmla="val 50000"/>
              <a:gd name="adj2" fmla="val 50000"/>
            </a:avLst>
          </a:prstGeom>
          <a:solidFill>
            <a:srgbClr val="D2533C"/>
          </a:solidFill>
          <a:ln w="26280">
            <a:solidFill>
              <a:srgbClr val="6C7771"/>
            </a:solidFill>
            <a:round/>
          </a:ln>
        </p:spPr>
      </p:sp>
      <p:sp>
        <p:nvSpPr>
          <p:cNvPr id="223" name="CustomShape 4"/>
          <p:cNvSpPr/>
          <p:nvPr/>
        </p:nvSpPr>
        <p:spPr>
          <a:xfrm rot="9022200">
            <a:off x="3333600" y="2054880"/>
            <a:ext cx="1980720" cy="228240"/>
          </a:xfrm>
          <a:prstGeom prst="rightArrow">
            <a:avLst>
              <a:gd name="adj1" fmla="val 50000"/>
              <a:gd name="adj2" fmla="val 50000"/>
            </a:avLst>
          </a:prstGeom>
          <a:solidFill>
            <a:srgbClr val="D2533C"/>
          </a:solidFill>
          <a:ln w="26280">
            <a:solidFill>
              <a:srgbClr val="6C7771"/>
            </a:solidFill>
            <a:round/>
          </a:ln>
        </p:spPr>
      </p:sp>
      <p:sp>
        <p:nvSpPr>
          <p:cNvPr id="224" name="CustomShape 5"/>
          <p:cNvSpPr/>
          <p:nvPr/>
        </p:nvSpPr>
        <p:spPr>
          <a:xfrm>
            <a:off x="5245560" y="1413360"/>
            <a:ext cx="2742840" cy="364680"/>
          </a:xfrm>
          <a:prstGeom prst="rect">
            <a:avLst/>
          </a:prstGeom>
          <a:noFill/>
          <a:ln>
            <a:noFill/>
          </a:ln>
        </p:spPr>
        <p:txBody>
          <a:bodyPr lIns="90000" tIns="45000" rIns="90000" bIns="45000"/>
          <a:lstStyle/>
          <a:p>
            <a:pPr>
              <a:lnSpc>
                <a:spcPct val="100000"/>
              </a:lnSpc>
            </a:pPr>
            <a:r>
              <a:rPr lang="en-US">
                <a:solidFill>
                  <a:srgbClr val="292934"/>
                </a:solidFill>
                <a:latin typeface="Arial"/>
              </a:rPr>
              <a:t>Regression Inside Them</a:t>
            </a:r>
            <a:endParaRPr/>
          </a:p>
        </p:txBody>
      </p:sp>
      <p:pic>
        <p:nvPicPr>
          <p:cNvPr id="225" name="Picture 3"/>
          <p:cNvPicPr/>
          <p:nvPr/>
        </p:nvPicPr>
        <p:blipFill>
          <a:blip r:embed="rId3"/>
          <a:stretch>
            <a:fillRect/>
          </a:stretch>
        </p:blipFill>
        <p:spPr>
          <a:xfrm>
            <a:off x="1229400" y="4183200"/>
            <a:ext cx="2809080" cy="1802160"/>
          </a:xfrm>
          <a:prstGeom prst="rect">
            <a:avLst/>
          </a:prstGeom>
          <a:ln>
            <a:noFill/>
          </a:ln>
        </p:spPr>
      </p:pic>
      <p:sp>
        <p:nvSpPr>
          <p:cNvPr id="226" name="CustomShape 6"/>
          <p:cNvSpPr/>
          <p:nvPr/>
        </p:nvSpPr>
        <p:spPr>
          <a:xfrm>
            <a:off x="1251360" y="6095880"/>
            <a:ext cx="2971440" cy="364680"/>
          </a:xfrm>
          <a:prstGeom prst="rect">
            <a:avLst/>
          </a:prstGeom>
          <a:noFill/>
          <a:ln>
            <a:noFill/>
          </a:ln>
        </p:spPr>
        <p:txBody>
          <a:bodyPr lIns="90000" tIns="45000" rIns="90000" bIns="45000"/>
          <a:lstStyle/>
          <a:p>
            <a:pPr algn="ctr">
              <a:lnSpc>
                <a:spcPct val="100000"/>
              </a:lnSpc>
            </a:pPr>
            <a:r>
              <a:rPr lang="en-US">
                <a:solidFill>
                  <a:srgbClr val="292934"/>
                </a:solidFill>
                <a:latin typeface="Arial"/>
              </a:rPr>
              <a:t>Quantiles based on “count”</a:t>
            </a:r>
            <a:endParaRPr/>
          </a:p>
        </p:txBody>
      </p:sp>
      <p:pic>
        <p:nvPicPr>
          <p:cNvPr id="227" name="Picture 4"/>
          <p:cNvPicPr/>
          <p:nvPr/>
        </p:nvPicPr>
        <p:blipFill>
          <a:blip r:embed="rId4"/>
          <a:stretch>
            <a:fillRect/>
          </a:stretch>
        </p:blipFill>
        <p:spPr>
          <a:xfrm>
            <a:off x="5245560" y="2107080"/>
            <a:ext cx="881280" cy="1302840"/>
          </a:xfrm>
          <a:prstGeom prst="rect">
            <a:avLst/>
          </a:prstGeom>
          <a:ln>
            <a:noFill/>
          </a:ln>
        </p:spPr>
      </p:pic>
      <p:pic>
        <p:nvPicPr>
          <p:cNvPr id="228" name="Picture 4"/>
          <p:cNvPicPr/>
          <p:nvPr/>
        </p:nvPicPr>
        <p:blipFill>
          <a:blip r:embed="rId4"/>
          <a:stretch>
            <a:fillRect/>
          </a:stretch>
        </p:blipFill>
        <p:spPr>
          <a:xfrm>
            <a:off x="5193000" y="3531600"/>
            <a:ext cx="881280" cy="1302840"/>
          </a:xfrm>
          <a:prstGeom prst="rect">
            <a:avLst/>
          </a:prstGeom>
          <a:ln>
            <a:noFill/>
          </a:ln>
        </p:spPr>
      </p:pic>
      <p:pic>
        <p:nvPicPr>
          <p:cNvPr id="229" name="Picture 4"/>
          <p:cNvPicPr/>
          <p:nvPr/>
        </p:nvPicPr>
        <p:blipFill>
          <a:blip r:embed="rId4"/>
          <a:stretch>
            <a:fillRect/>
          </a:stretch>
        </p:blipFill>
        <p:spPr>
          <a:xfrm>
            <a:off x="5112360" y="5407920"/>
            <a:ext cx="881280" cy="1302840"/>
          </a:xfrm>
          <a:prstGeom prst="rect">
            <a:avLst/>
          </a:prstGeom>
          <a:ln>
            <a:noFill/>
          </a:ln>
        </p:spPr>
      </p:pic>
      <p:sp>
        <p:nvSpPr>
          <p:cNvPr id="230" name="CustomShape 7"/>
          <p:cNvSpPr/>
          <p:nvPr/>
        </p:nvSpPr>
        <p:spPr>
          <a:xfrm rot="18892800">
            <a:off x="6576840" y="4574880"/>
            <a:ext cx="910800" cy="876240"/>
          </a:xfrm>
          <a:prstGeom prst="corner">
            <a:avLst>
              <a:gd name="adj1" fmla="val 31007"/>
              <a:gd name="adj2" fmla="val 30562"/>
            </a:avLst>
          </a:prstGeom>
          <a:solidFill>
            <a:srgbClr val="D2533C"/>
          </a:solidFill>
          <a:ln w="26280">
            <a:solidFill>
              <a:srgbClr val="6C7771"/>
            </a:solidFill>
            <a:round/>
          </a:ln>
        </p:spPr>
      </p:sp>
      <p:pic>
        <p:nvPicPr>
          <p:cNvPr id="231" name="Picture 230"/>
          <p:cNvPicPr/>
          <p:nvPr/>
        </p:nvPicPr>
        <p:blipFill>
          <a:blip r:embed="rId5"/>
          <a:stretch>
            <a:fillRect/>
          </a:stretch>
        </p:blipFill>
        <p:spPr>
          <a:xfrm>
            <a:off x="6400800" y="2514600"/>
            <a:ext cx="1739880" cy="546120"/>
          </a:xfrm>
          <a:prstGeom prst="rect">
            <a:avLst/>
          </a:prstGeom>
          <a:ln>
            <a:noFill/>
          </a:ln>
        </p:spPr>
      </p:pic>
      <p:pic>
        <p:nvPicPr>
          <p:cNvPr id="232" name="Picture 231"/>
          <p:cNvPicPr/>
          <p:nvPr/>
        </p:nvPicPr>
        <p:blipFill>
          <a:blip r:embed="rId6"/>
          <a:stretch>
            <a:fillRect/>
          </a:stretch>
        </p:blipFill>
        <p:spPr>
          <a:xfrm>
            <a:off x="6184800" y="3949560"/>
            <a:ext cx="2057400" cy="520560"/>
          </a:xfrm>
          <a:prstGeom prst="rect">
            <a:avLst/>
          </a:prstGeom>
          <a:ln>
            <a:noFill/>
          </a:ln>
        </p:spPr>
      </p:pic>
      <p:pic>
        <p:nvPicPr>
          <p:cNvPr id="233" name="Picture 232"/>
          <p:cNvPicPr/>
          <p:nvPr/>
        </p:nvPicPr>
        <p:blipFill>
          <a:blip r:embed="rId7"/>
          <a:stretch>
            <a:fillRect/>
          </a:stretch>
        </p:blipFill>
        <p:spPr>
          <a:xfrm>
            <a:off x="6095880" y="5816520"/>
            <a:ext cx="2057400" cy="546120"/>
          </a:xfrm>
          <a:prstGeom prst="rect">
            <a:avLst/>
          </a:prstGeom>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LDA + Random Forest</a:t>
            </a:r>
            <a:endParaRPr/>
          </a:p>
        </p:txBody>
      </p:sp>
      <p:pic>
        <p:nvPicPr>
          <p:cNvPr id="235" name="Picture 2"/>
          <p:cNvPicPr/>
          <p:nvPr/>
        </p:nvPicPr>
        <p:blipFill>
          <a:blip r:embed="rId2"/>
          <a:stretch>
            <a:fillRect/>
          </a:stretch>
        </p:blipFill>
        <p:spPr>
          <a:xfrm>
            <a:off x="791280" y="1097280"/>
            <a:ext cx="2437920" cy="2434320"/>
          </a:xfrm>
          <a:prstGeom prst="rect">
            <a:avLst/>
          </a:prstGeom>
          <a:ln>
            <a:noFill/>
          </a:ln>
        </p:spPr>
      </p:pic>
      <p:pic>
        <p:nvPicPr>
          <p:cNvPr id="236" name="Picture 2"/>
          <p:cNvPicPr/>
          <p:nvPr/>
        </p:nvPicPr>
        <p:blipFill>
          <a:blip r:embed="rId3"/>
          <a:stretch>
            <a:fillRect/>
          </a:stretch>
        </p:blipFill>
        <p:spPr>
          <a:xfrm>
            <a:off x="4965120" y="1348560"/>
            <a:ext cx="3504960" cy="2027160"/>
          </a:xfrm>
          <a:prstGeom prst="rect">
            <a:avLst/>
          </a:prstGeom>
          <a:ln>
            <a:noFill/>
          </a:ln>
        </p:spPr>
      </p:pic>
      <p:sp>
        <p:nvSpPr>
          <p:cNvPr id="237" name="CustomShape 2"/>
          <p:cNvSpPr/>
          <p:nvPr/>
        </p:nvSpPr>
        <p:spPr>
          <a:xfrm>
            <a:off x="3441240" y="1684440"/>
            <a:ext cx="1142640" cy="1134000"/>
          </a:xfrm>
          <a:prstGeom prst="plus">
            <a:avLst>
              <a:gd name="adj" fmla="val 37397"/>
            </a:avLst>
          </a:prstGeom>
          <a:solidFill>
            <a:srgbClr val="D2533C"/>
          </a:solidFill>
          <a:ln w="26280">
            <a:solidFill>
              <a:srgbClr val="6C7771"/>
            </a:solidFill>
            <a:round/>
          </a:ln>
        </p:spPr>
      </p:sp>
      <p:pic>
        <p:nvPicPr>
          <p:cNvPr id="238" name="Picture 7"/>
          <p:cNvPicPr/>
          <p:nvPr/>
        </p:nvPicPr>
        <p:blipFill>
          <a:blip r:embed="rId4"/>
          <a:stretch>
            <a:fillRect/>
          </a:stretch>
        </p:blipFill>
        <p:spPr>
          <a:xfrm>
            <a:off x="791280" y="3493800"/>
            <a:ext cx="2283840" cy="685800"/>
          </a:xfrm>
          <a:prstGeom prst="rect">
            <a:avLst/>
          </a:prstGeom>
          <a:ln>
            <a:noFill/>
          </a:ln>
        </p:spPr>
      </p:pic>
      <p:pic>
        <p:nvPicPr>
          <p:cNvPr id="239" name="Picture 8"/>
          <p:cNvPicPr/>
          <p:nvPr/>
        </p:nvPicPr>
        <p:blipFill>
          <a:blip r:embed="rId5"/>
          <a:stretch>
            <a:fillRect/>
          </a:stretch>
        </p:blipFill>
        <p:spPr>
          <a:xfrm>
            <a:off x="5943600" y="3483000"/>
            <a:ext cx="1405800" cy="707400"/>
          </a:xfrm>
          <a:prstGeom prst="rect">
            <a:avLst/>
          </a:prstGeom>
          <a:ln>
            <a:noFill/>
          </a:ln>
        </p:spPr>
      </p:pic>
      <p:pic>
        <p:nvPicPr>
          <p:cNvPr id="240" name="Picture 3"/>
          <p:cNvPicPr/>
          <p:nvPr/>
        </p:nvPicPr>
        <p:blipFill>
          <a:blip r:embed="rId6"/>
          <a:stretch>
            <a:fillRect/>
          </a:stretch>
        </p:blipFill>
        <p:spPr>
          <a:xfrm>
            <a:off x="3147120" y="3686400"/>
            <a:ext cx="2030040" cy="2926440"/>
          </a:xfrm>
          <a:prstGeom prst="rect">
            <a:avLst/>
          </a:prstGeom>
          <a:ln>
            <a:noFill/>
          </a:ln>
        </p:spPr>
      </p:pic>
      <p:sp>
        <p:nvSpPr>
          <p:cNvPr id="241" name="CustomShape 3"/>
          <p:cNvSpPr/>
          <p:nvPr/>
        </p:nvSpPr>
        <p:spPr>
          <a:xfrm>
            <a:off x="2046600" y="5733360"/>
            <a:ext cx="990360" cy="364680"/>
          </a:xfrm>
          <a:prstGeom prst="rect">
            <a:avLst/>
          </a:prstGeom>
          <a:noFill/>
          <a:ln>
            <a:noFill/>
          </a:ln>
        </p:spPr>
        <p:txBody>
          <a:bodyPr lIns="90000" tIns="45000" rIns="90000" bIns="45000"/>
          <a:lstStyle/>
          <a:p>
            <a:pPr>
              <a:lnSpc>
                <a:spcPct val="100000"/>
              </a:lnSpc>
            </a:pPr>
            <a:r>
              <a:rPr lang="en-US">
                <a:solidFill>
                  <a:srgbClr val="292934"/>
                </a:solidFill>
                <a:latin typeface="Arial"/>
              </a:rPr>
              <a:t>LDA</a:t>
            </a:r>
            <a:endParaRPr/>
          </a:p>
        </p:txBody>
      </p:sp>
      <p:sp>
        <p:nvSpPr>
          <p:cNvPr id="242" name="CustomShape 4"/>
          <p:cNvSpPr/>
          <p:nvPr/>
        </p:nvSpPr>
        <p:spPr>
          <a:xfrm>
            <a:off x="5486400" y="5456520"/>
            <a:ext cx="3123720" cy="913320"/>
          </a:xfrm>
          <a:prstGeom prst="rect">
            <a:avLst/>
          </a:prstGeom>
          <a:noFill/>
          <a:ln>
            <a:noFill/>
          </a:ln>
        </p:spPr>
        <p:txBody>
          <a:bodyPr lIns="90000" tIns="45000" rIns="90000" bIns="45000"/>
          <a:lstStyle/>
          <a:p>
            <a:pPr>
              <a:lnSpc>
                <a:spcPct val="100000"/>
              </a:lnSpc>
            </a:pPr>
            <a:r>
              <a:rPr lang="en-US">
                <a:solidFill>
                  <a:srgbClr val="292934"/>
                </a:solidFill>
                <a:latin typeface="Arial"/>
              </a:rPr>
              <a:t>Linear Regression, Ensemble regression, SVM, Ensemble SVMs</a:t>
            </a:r>
            <a:endParaRPr/>
          </a:p>
        </p:txBody>
      </p:sp>
      <p:sp>
        <p:nvSpPr>
          <p:cNvPr id="243" name="CustomShape 5"/>
          <p:cNvSpPr/>
          <p:nvPr/>
        </p:nvSpPr>
        <p:spPr>
          <a:xfrm flipV="1">
            <a:off x="2541960" y="4876560"/>
            <a:ext cx="963000" cy="856080"/>
          </a:xfrm>
          <a:prstGeom prst="straightConnector1">
            <a:avLst/>
          </a:prstGeom>
          <a:noFill/>
          <a:ln w="9360">
            <a:solidFill>
              <a:srgbClr val="D2533C"/>
            </a:solidFill>
            <a:round/>
            <a:tailEnd type="arrow" w="med" len="med"/>
          </a:ln>
        </p:spPr>
      </p:sp>
      <p:sp>
        <p:nvSpPr>
          <p:cNvPr id="244" name="CustomShape 6"/>
          <p:cNvSpPr/>
          <p:nvPr/>
        </p:nvSpPr>
        <p:spPr>
          <a:xfrm flipH="1" flipV="1">
            <a:off x="4964040" y="5537520"/>
            <a:ext cx="520920" cy="380160"/>
          </a:xfrm>
          <a:prstGeom prst="straightConnector1">
            <a:avLst/>
          </a:prstGeom>
          <a:noFill/>
          <a:ln w="9360">
            <a:solidFill>
              <a:srgbClr val="D2533C"/>
            </a:solidFill>
            <a:round/>
            <a:tailEnd type="arrow" w="med" len="med"/>
          </a:ln>
        </p:spPr>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QDA + Random Forest</a:t>
            </a:r>
            <a:endParaRPr/>
          </a:p>
        </p:txBody>
      </p:sp>
      <p:pic>
        <p:nvPicPr>
          <p:cNvPr id="246" name="Picture 2"/>
          <p:cNvPicPr/>
          <p:nvPr/>
        </p:nvPicPr>
        <p:blipFill>
          <a:blip r:embed="rId2"/>
          <a:stretch>
            <a:fillRect/>
          </a:stretch>
        </p:blipFill>
        <p:spPr>
          <a:xfrm>
            <a:off x="4965120" y="1348560"/>
            <a:ext cx="3504960" cy="2027160"/>
          </a:xfrm>
          <a:prstGeom prst="rect">
            <a:avLst/>
          </a:prstGeom>
          <a:ln>
            <a:noFill/>
          </a:ln>
        </p:spPr>
      </p:pic>
      <p:sp>
        <p:nvSpPr>
          <p:cNvPr id="247" name="CustomShape 2"/>
          <p:cNvSpPr/>
          <p:nvPr/>
        </p:nvSpPr>
        <p:spPr>
          <a:xfrm>
            <a:off x="3441240" y="1684440"/>
            <a:ext cx="1142640" cy="1134000"/>
          </a:xfrm>
          <a:prstGeom prst="plus">
            <a:avLst>
              <a:gd name="adj" fmla="val 37397"/>
            </a:avLst>
          </a:prstGeom>
          <a:solidFill>
            <a:srgbClr val="D2533C"/>
          </a:solidFill>
          <a:ln w="26280">
            <a:solidFill>
              <a:srgbClr val="6C7771"/>
            </a:solidFill>
            <a:round/>
          </a:ln>
        </p:spPr>
      </p:sp>
      <p:pic>
        <p:nvPicPr>
          <p:cNvPr id="248" name="Picture 7"/>
          <p:cNvPicPr/>
          <p:nvPr/>
        </p:nvPicPr>
        <p:blipFill>
          <a:blip r:embed="rId3"/>
          <a:stretch>
            <a:fillRect/>
          </a:stretch>
        </p:blipFill>
        <p:spPr>
          <a:xfrm>
            <a:off x="791280" y="3493800"/>
            <a:ext cx="2283840" cy="685800"/>
          </a:xfrm>
          <a:prstGeom prst="rect">
            <a:avLst/>
          </a:prstGeom>
          <a:ln>
            <a:noFill/>
          </a:ln>
        </p:spPr>
      </p:pic>
      <p:pic>
        <p:nvPicPr>
          <p:cNvPr id="249" name="Picture 8"/>
          <p:cNvPicPr/>
          <p:nvPr/>
        </p:nvPicPr>
        <p:blipFill>
          <a:blip r:embed="rId4"/>
          <a:stretch>
            <a:fillRect/>
          </a:stretch>
        </p:blipFill>
        <p:spPr>
          <a:xfrm>
            <a:off x="5943600" y="3483000"/>
            <a:ext cx="1405800" cy="707400"/>
          </a:xfrm>
          <a:prstGeom prst="rect">
            <a:avLst/>
          </a:prstGeom>
          <a:ln>
            <a:noFill/>
          </a:ln>
        </p:spPr>
      </p:pic>
      <p:pic>
        <p:nvPicPr>
          <p:cNvPr id="250" name="Picture 3"/>
          <p:cNvPicPr/>
          <p:nvPr/>
        </p:nvPicPr>
        <p:blipFill>
          <a:blip r:embed="rId5"/>
          <a:stretch>
            <a:fillRect/>
          </a:stretch>
        </p:blipFill>
        <p:spPr>
          <a:xfrm>
            <a:off x="3147120" y="3686400"/>
            <a:ext cx="2030040" cy="2926440"/>
          </a:xfrm>
          <a:prstGeom prst="rect">
            <a:avLst/>
          </a:prstGeom>
          <a:ln>
            <a:noFill/>
          </a:ln>
        </p:spPr>
      </p:pic>
      <p:sp>
        <p:nvSpPr>
          <p:cNvPr id="251" name="CustomShape 3"/>
          <p:cNvSpPr/>
          <p:nvPr/>
        </p:nvSpPr>
        <p:spPr>
          <a:xfrm>
            <a:off x="2046600" y="5733360"/>
            <a:ext cx="990360" cy="364680"/>
          </a:xfrm>
          <a:prstGeom prst="rect">
            <a:avLst/>
          </a:prstGeom>
          <a:noFill/>
          <a:ln>
            <a:noFill/>
          </a:ln>
        </p:spPr>
        <p:txBody>
          <a:bodyPr lIns="90000" tIns="45000" rIns="90000" bIns="45000"/>
          <a:lstStyle/>
          <a:p>
            <a:pPr>
              <a:lnSpc>
                <a:spcPct val="100000"/>
              </a:lnSpc>
            </a:pPr>
            <a:r>
              <a:rPr lang="en-US">
                <a:solidFill>
                  <a:srgbClr val="292934"/>
                </a:solidFill>
                <a:latin typeface="Arial"/>
              </a:rPr>
              <a:t>QDA</a:t>
            </a:r>
            <a:endParaRPr/>
          </a:p>
        </p:txBody>
      </p:sp>
      <p:sp>
        <p:nvSpPr>
          <p:cNvPr id="252" name="CustomShape 4"/>
          <p:cNvSpPr/>
          <p:nvPr/>
        </p:nvSpPr>
        <p:spPr>
          <a:xfrm>
            <a:off x="5486400" y="5456520"/>
            <a:ext cx="3123720" cy="913320"/>
          </a:xfrm>
          <a:prstGeom prst="rect">
            <a:avLst/>
          </a:prstGeom>
          <a:noFill/>
          <a:ln>
            <a:noFill/>
          </a:ln>
        </p:spPr>
        <p:txBody>
          <a:bodyPr lIns="90000" tIns="45000" rIns="90000" bIns="45000"/>
          <a:lstStyle/>
          <a:p>
            <a:pPr>
              <a:lnSpc>
                <a:spcPct val="100000"/>
              </a:lnSpc>
            </a:pPr>
            <a:r>
              <a:rPr lang="en-US">
                <a:solidFill>
                  <a:srgbClr val="292934"/>
                </a:solidFill>
                <a:latin typeface="Arial"/>
              </a:rPr>
              <a:t>Linear Regression, Ensemble regression, SVM, Ensemble SVMs, </a:t>
            </a:r>
            <a:r>
              <a:rPr lang="en-US" b="1">
                <a:solidFill>
                  <a:srgbClr val="292934"/>
                </a:solidFill>
                <a:latin typeface="Arial"/>
              </a:rPr>
              <a:t>even DTs</a:t>
            </a:r>
            <a:endParaRPr/>
          </a:p>
        </p:txBody>
      </p:sp>
      <p:sp>
        <p:nvSpPr>
          <p:cNvPr id="253" name="CustomShape 5"/>
          <p:cNvSpPr/>
          <p:nvPr/>
        </p:nvSpPr>
        <p:spPr>
          <a:xfrm flipV="1">
            <a:off x="2541960" y="4876560"/>
            <a:ext cx="963000" cy="856080"/>
          </a:xfrm>
          <a:prstGeom prst="straightConnector1">
            <a:avLst/>
          </a:prstGeom>
          <a:noFill/>
          <a:ln w="9360">
            <a:solidFill>
              <a:srgbClr val="D2533C"/>
            </a:solidFill>
            <a:round/>
            <a:tailEnd type="arrow" w="med" len="med"/>
          </a:ln>
        </p:spPr>
      </p:sp>
      <p:sp>
        <p:nvSpPr>
          <p:cNvPr id="254" name="CustomShape 6"/>
          <p:cNvSpPr/>
          <p:nvPr/>
        </p:nvSpPr>
        <p:spPr>
          <a:xfrm flipH="1" flipV="1">
            <a:off x="4964040" y="5537520"/>
            <a:ext cx="520920" cy="380160"/>
          </a:xfrm>
          <a:prstGeom prst="straightConnector1">
            <a:avLst/>
          </a:prstGeom>
          <a:noFill/>
          <a:ln w="9360">
            <a:solidFill>
              <a:srgbClr val="D2533C"/>
            </a:solidFill>
            <a:round/>
            <a:tailEnd type="arrow" w="med" len="med"/>
          </a:ln>
        </p:spPr>
      </p:sp>
      <p:pic>
        <p:nvPicPr>
          <p:cNvPr id="255" name="Picture 2"/>
          <p:cNvPicPr/>
          <p:nvPr/>
        </p:nvPicPr>
        <p:blipFill>
          <a:blip r:embed="rId6"/>
          <a:stretch>
            <a:fillRect/>
          </a:stretch>
        </p:blipFill>
        <p:spPr>
          <a:xfrm>
            <a:off x="546840" y="1117080"/>
            <a:ext cx="2489760" cy="2489760"/>
          </a:xfrm>
          <a:prstGeom prst="rect">
            <a:avLst/>
          </a:prstGeom>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Bayes Discriminant Rule + RF</a:t>
            </a:r>
            <a:endParaRPr/>
          </a:p>
        </p:txBody>
      </p:sp>
      <p:pic>
        <p:nvPicPr>
          <p:cNvPr id="257" name="Picture 2"/>
          <p:cNvPicPr/>
          <p:nvPr/>
        </p:nvPicPr>
        <p:blipFill>
          <a:blip r:embed="rId2"/>
          <a:stretch>
            <a:fillRect/>
          </a:stretch>
        </p:blipFill>
        <p:spPr>
          <a:xfrm>
            <a:off x="492120" y="1541520"/>
            <a:ext cx="2819160" cy="1419840"/>
          </a:xfrm>
          <a:prstGeom prst="rect">
            <a:avLst/>
          </a:prstGeom>
          <a:ln>
            <a:noFill/>
          </a:ln>
        </p:spPr>
      </p:pic>
      <p:pic>
        <p:nvPicPr>
          <p:cNvPr id="258" name="Picture 2"/>
          <p:cNvPicPr/>
          <p:nvPr/>
        </p:nvPicPr>
        <p:blipFill>
          <a:blip r:embed="rId3"/>
          <a:stretch>
            <a:fillRect/>
          </a:stretch>
        </p:blipFill>
        <p:spPr>
          <a:xfrm>
            <a:off x="4965120" y="1348560"/>
            <a:ext cx="3504960" cy="2027160"/>
          </a:xfrm>
          <a:prstGeom prst="rect">
            <a:avLst/>
          </a:prstGeom>
          <a:ln>
            <a:noFill/>
          </a:ln>
        </p:spPr>
      </p:pic>
      <p:sp>
        <p:nvSpPr>
          <p:cNvPr id="259" name="CustomShape 2"/>
          <p:cNvSpPr/>
          <p:nvPr/>
        </p:nvSpPr>
        <p:spPr>
          <a:xfrm>
            <a:off x="3441240" y="1684440"/>
            <a:ext cx="1142640" cy="1134000"/>
          </a:xfrm>
          <a:prstGeom prst="plus">
            <a:avLst>
              <a:gd name="adj" fmla="val 37397"/>
            </a:avLst>
          </a:prstGeom>
          <a:solidFill>
            <a:srgbClr val="D2533C"/>
          </a:solidFill>
          <a:ln w="26280">
            <a:solidFill>
              <a:srgbClr val="6C7771"/>
            </a:solidFill>
            <a:round/>
          </a:ln>
        </p:spPr>
      </p:sp>
      <p:pic>
        <p:nvPicPr>
          <p:cNvPr id="260" name="Picture 6"/>
          <p:cNvPicPr/>
          <p:nvPr/>
        </p:nvPicPr>
        <p:blipFill>
          <a:blip r:embed="rId4"/>
          <a:stretch>
            <a:fillRect/>
          </a:stretch>
        </p:blipFill>
        <p:spPr>
          <a:xfrm>
            <a:off x="759960" y="3367800"/>
            <a:ext cx="2283840" cy="685800"/>
          </a:xfrm>
          <a:prstGeom prst="rect">
            <a:avLst/>
          </a:prstGeom>
          <a:ln>
            <a:noFill/>
          </a:ln>
        </p:spPr>
      </p:pic>
      <p:pic>
        <p:nvPicPr>
          <p:cNvPr id="261" name="Picture 7"/>
          <p:cNvPicPr/>
          <p:nvPr/>
        </p:nvPicPr>
        <p:blipFill>
          <a:blip r:embed="rId5"/>
          <a:stretch>
            <a:fillRect/>
          </a:stretch>
        </p:blipFill>
        <p:spPr>
          <a:xfrm>
            <a:off x="6014520" y="3209760"/>
            <a:ext cx="1405800" cy="707400"/>
          </a:xfrm>
          <a:prstGeom prst="rect">
            <a:avLst/>
          </a:prstGeom>
          <a:ln>
            <a:noFill/>
          </a:ln>
        </p:spPr>
      </p:pic>
      <p:pic>
        <p:nvPicPr>
          <p:cNvPr id="262" name="Picture 3"/>
          <p:cNvPicPr/>
          <p:nvPr/>
        </p:nvPicPr>
        <p:blipFill>
          <a:blip r:embed="rId6"/>
          <a:stretch>
            <a:fillRect/>
          </a:stretch>
        </p:blipFill>
        <p:spPr>
          <a:xfrm>
            <a:off x="1483200" y="4952880"/>
            <a:ext cx="1966680" cy="1361880"/>
          </a:xfrm>
          <a:prstGeom prst="rect">
            <a:avLst/>
          </a:prstGeom>
          <a:ln>
            <a:noFill/>
          </a:ln>
        </p:spPr>
      </p:pic>
      <p:pic>
        <p:nvPicPr>
          <p:cNvPr id="263" name="Picture 4"/>
          <p:cNvPicPr/>
          <p:nvPr/>
        </p:nvPicPr>
        <p:blipFill>
          <a:blip r:embed="rId7"/>
          <a:stretch>
            <a:fillRect/>
          </a:stretch>
        </p:blipFill>
        <p:spPr>
          <a:xfrm>
            <a:off x="5486400" y="4763160"/>
            <a:ext cx="1786320" cy="1786320"/>
          </a:xfrm>
          <a:prstGeom prst="rect">
            <a:avLst/>
          </a:prstGeom>
          <a:ln>
            <a:noFill/>
          </a:ln>
        </p:spPr>
      </p:pic>
      <p:pic>
        <p:nvPicPr>
          <p:cNvPr id="264" name="Picture 5"/>
          <p:cNvPicPr/>
          <p:nvPr/>
        </p:nvPicPr>
        <p:blipFill>
          <a:blip r:embed="rId8"/>
          <a:stretch>
            <a:fillRect/>
          </a:stretch>
        </p:blipFill>
        <p:spPr>
          <a:xfrm>
            <a:off x="967680" y="4763160"/>
            <a:ext cx="3044520" cy="1741680"/>
          </a:xfrm>
          <a:prstGeom prst="rect">
            <a:avLst/>
          </a:prstGeom>
          <a:ln>
            <a:noFill/>
          </a:ln>
        </p:spPr>
      </p:pic>
      <p:sp>
        <p:nvSpPr>
          <p:cNvPr id="265" name="CustomShape 3"/>
          <p:cNvSpPr/>
          <p:nvPr/>
        </p:nvSpPr>
        <p:spPr>
          <a:xfrm>
            <a:off x="5105520" y="5181480"/>
            <a:ext cx="2938320" cy="699840"/>
          </a:xfrm>
          <a:prstGeom prst="rect">
            <a:avLst/>
          </a:prstGeom>
          <a:noFill/>
          <a:ln>
            <a:noFill/>
          </a:ln>
        </p:spPr>
        <p:txBody>
          <a:bodyPr lIns="90000" tIns="45000" rIns="90000" bIns="45000"/>
          <a:lstStyle/>
          <a:p>
            <a:pPr algn="ctr">
              <a:lnSpc>
                <a:spcPct val="100000"/>
              </a:lnSpc>
            </a:pPr>
            <a:r>
              <a:rPr lang="en-US" sz="4000" b="1">
                <a:solidFill>
                  <a:srgbClr val="D2533C"/>
                </a:solidFill>
                <a:latin typeface="Arial"/>
              </a:rPr>
              <a:t>Practically</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Time Series Analysis</a:t>
            </a: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Summary of Results</a:t>
            </a:r>
            <a:endParaRPr/>
          </a:p>
        </p:txBody>
      </p:sp>
      <p:graphicFrame>
        <p:nvGraphicFramePr>
          <p:cNvPr id="268" name="Table 2"/>
          <p:cNvGraphicFramePr/>
          <p:nvPr/>
        </p:nvGraphicFramePr>
        <p:xfrm>
          <a:off x="1219320" y="1447920"/>
          <a:ext cx="6552720" cy="6378240"/>
        </p:xfrm>
        <a:graphic>
          <a:graphicData uri="http://schemas.openxmlformats.org/drawingml/2006/table">
            <a:tbl>
              <a:tblPr/>
              <a:tblGrid>
                <a:gridCol w="3352680"/>
                <a:gridCol w="1523880"/>
                <a:gridCol w="1676160"/>
              </a:tblGrid>
              <a:tr h="320400">
                <a:tc>
                  <a:txBody>
                    <a:bodyPr/>
                    <a:lstStyle/>
                    <a:p>
                      <a:pPr algn="ctr">
                        <a:lnSpc>
                          <a:spcPct val="100000"/>
                        </a:lnSpc>
                      </a:pPr>
                      <a:r>
                        <a:rPr lang="en-US" sz="1600" b="1">
                          <a:solidFill>
                            <a:srgbClr val="292934"/>
                          </a:solidFill>
                          <a:latin typeface="Arial"/>
                        </a:rPr>
                        <a:t>Techniques</a:t>
                      </a:r>
                      <a:endParaRPr/>
                    </a:p>
                  </a:txBody>
                  <a:tcPr/>
                </a:tc>
                <a:tc>
                  <a:txBody>
                    <a:bodyPr/>
                    <a:lstStyle/>
                    <a:p>
                      <a:pPr algn="ctr">
                        <a:lnSpc>
                          <a:spcPct val="100000"/>
                        </a:lnSpc>
                      </a:pPr>
                      <a:r>
                        <a:rPr lang="en-US" sz="1600" b="1">
                          <a:solidFill>
                            <a:srgbClr val="292934"/>
                          </a:solidFill>
                          <a:latin typeface="Arial"/>
                        </a:rPr>
                        <a:t>RMSE</a:t>
                      </a:r>
                      <a:endParaRPr/>
                    </a:p>
                  </a:txBody>
                  <a:tcPr/>
                </a:tc>
                <a:tc>
                  <a:txBody>
                    <a:bodyPr/>
                    <a:lstStyle/>
                    <a:p>
                      <a:pPr algn="ctr">
                        <a:lnSpc>
                          <a:spcPct val="100000"/>
                        </a:lnSpc>
                      </a:pPr>
                      <a:r>
                        <a:rPr lang="en-US" sz="1600" b="1">
                          <a:solidFill>
                            <a:srgbClr val="292934"/>
                          </a:solidFill>
                          <a:latin typeface="Arial"/>
                        </a:rPr>
                        <a:t>Kaggle Score</a:t>
                      </a:r>
                      <a:endParaRPr/>
                    </a:p>
                  </a:txBody>
                  <a:tcPr/>
                </a:tc>
              </a:tr>
              <a:tr h="431640">
                <a:tc>
                  <a:txBody>
                    <a:bodyPr/>
                    <a:lstStyle/>
                    <a:p>
                      <a:pPr algn="ctr">
                        <a:lnSpc>
                          <a:spcPct val="100000"/>
                        </a:lnSpc>
                      </a:pPr>
                      <a:r>
                        <a:rPr lang="en-US" sz="1600">
                          <a:solidFill>
                            <a:srgbClr val="292934"/>
                          </a:solidFill>
                          <a:latin typeface="Arial"/>
                        </a:rPr>
                        <a:t>Linear Regression</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K-NN Regression</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Decision Tree</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Ensemble Regression</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Random Forest</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Weighted Avg (RF + Ens. Reg.)</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SVM</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Ensemble SVMs</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Weighted Avg (RF + Ens. SVMs)</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Neural Network</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LDA + RF</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QDA + RF</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Bayes Rule + RF</a:t>
                      </a:r>
                      <a:endParaRPr/>
                    </a:p>
                  </a:txBody>
                  <a:tcPr/>
                </a:tc>
                <a:tc>
                  <a:txBody>
                    <a:bodyPr/>
                    <a:lstStyle/>
                    <a:p>
                      <a:endParaRPr lang="en-US"/>
                    </a:p>
                  </a:txBody>
                  <a:tcPr/>
                </a:tc>
                <a:tc>
                  <a:txBody>
                    <a:bodyPr/>
                    <a:lstStyle/>
                    <a:p>
                      <a:endParaRPr lang="en-US"/>
                    </a:p>
                  </a:txBody>
                  <a:tcPr/>
                </a:tc>
              </a:tr>
              <a:tr h="431640">
                <a:tc>
                  <a:txBody>
                    <a:bodyPr/>
                    <a:lstStyle/>
                    <a:p>
                      <a:pPr algn="ctr">
                        <a:lnSpc>
                          <a:spcPct val="100000"/>
                        </a:lnSpc>
                      </a:pPr>
                      <a:r>
                        <a:rPr lang="en-US" sz="1600">
                          <a:solidFill>
                            <a:srgbClr val="292934"/>
                          </a:solidFill>
                          <a:latin typeface="Arial"/>
                        </a:rPr>
                        <a:t>ARIMA (Time Series Analysis)</a:t>
                      </a:r>
                      <a:endParaRPr/>
                    </a:p>
                  </a:txBody>
                  <a:tcPr/>
                </a:tc>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Conclusions</a:t>
            </a:r>
            <a:endParaRPr/>
          </a:p>
        </p:txBody>
      </p:sp>
      <p:sp>
        <p:nvSpPr>
          <p:cNvPr id="270" name="CustomShape 2"/>
          <p:cNvSpPr/>
          <p:nvPr/>
        </p:nvSpPr>
        <p:spPr>
          <a:xfrm>
            <a:off x="533520" y="1295280"/>
            <a:ext cx="8152920" cy="63900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This paper deals with the problem of forecasting demand of bikes for a bike sharing system.</a:t>
            </a:r>
            <a:endParaRPr/>
          </a:p>
        </p:txBody>
      </p:sp>
      <p:sp>
        <p:nvSpPr>
          <p:cNvPr id="271" name="CustomShape 3"/>
          <p:cNvSpPr/>
          <p:nvPr/>
        </p:nvSpPr>
        <p:spPr>
          <a:xfrm>
            <a:off x="533520" y="2133720"/>
            <a:ext cx="8152920" cy="173628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We used </a:t>
            </a:r>
            <a:r>
              <a:rPr lang="en-US" b="1">
                <a:solidFill>
                  <a:srgbClr val="292934"/>
                </a:solidFill>
                <a:latin typeface="Arial"/>
              </a:rPr>
              <a:t>14 ML techniques</a:t>
            </a:r>
            <a:r>
              <a:rPr lang="en-US">
                <a:solidFill>
                  <a:srgbClr val="292934"/>
                </a:solidFill>
                <a:latin typeface="Arial"/>
              </a:rPr>
              <a:t> namely; Decision Tree, k-Nearest Neighbours, Linear Discriminant Analysis, Quadratic Discriminant Analysis, Linear Regression, Time Series Analysis, Neural Networks, Ensemble Regression, Random Forest, Weighted Average of Random Forest and Ensemble Regression, SVM, Ensemble SVM, Weighted Average of Ensemble SVM and Random Forest, and Bayes Discriminant Analysis.</a:t>
            </a:r>
            <a:endParaRPr/>
          </a:p>
        </p:txBody>
      </p:sp>
      <p:sp>
        <p:nvSpPr>
          <p:cNvPr id="272" name="CustomShape 4"/>
          <p:cNvSpPr/>
          <p:nvPr/>
        </p:nvSpPr>
        <p:spPr>
          <a:xfrm>
            <a:off x="533520" y="4038480"/>
            <a:ext cx="8152920" cy="63900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Some of the classification models (+ regression model) performed better than some of the famous techniques.</a:t>
            </a:r>
            <a:endParaRPr/>
          </a:p>
        </p:txBody>
      </p:sp>
      <p:sp>
        <p:nvSpPr>
          <p:cNvPr id="273" name="CustomShape 5"/>
          <p:cNvSpPr/>
          <p:nvPr/>
        </p:nvSpPr>
        <p:spPr>
          <a:xfrm>
            <a:off x="533520" y="4876920"/>
            <a:ext cx="8152920" cy="36468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The models which can </a:t>
            </a:r>
            <a:r>
              <a:rPr lang="en-US" b="1">
                <a:solidFill>
                  <a:srgbClr val="292934"/>
                </a:solidFill>
                <a:latin typeface="Arial"/>
              </a:rPr>
              <a:t>capture non linearity performed better</a:t>
            </a:r>
            <a:r>
              <a:rPr lang="en-US">
                <a:solidFill>
                  <a:srgbClr val="292934"/>
                </a:solidFill>
                <a:latin typeface="Arial"/>
              </a:rPr>
              <a:t>.</a:t>
            </a:r>
            <a:endParaRPr/>
          </a:p>
        </p:txBody>
      </p:sp>
      <p:sp>
        <p:nvSpPr>
          <p:cNvPr id="274" name="CustomShape 6"/>
          <p:cNvSpPr/>
          <p:nvPr/>
        </p:nvSpPr>
        <p:spPr>
          <a:xfrm>
            <a:off x="533520" y="5486400"/>
            <a:ext cx="8152920" cy="63900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Random Forest gave the best results with the RMSE value of </a:t>
            </a:r>
            <a:r>
              <a:rPr lang="en-US" b="1">
                <a:solidFill>
                  <a:srgbClr val="292934"/>
                </a:solidFill>
                <a:latin typeface="Arial"/>
              </a:rPr>
              <a:t>74.1342</a:t>
            </a:r>
            <a:r>
              <a:rPr lang="en-US">
                <a:solidFill>
                  <a:srgbClr val="292934"/>
                </a:solidFill>
                <a:latin typeface="Arial"/>
              </a:rPr>
              <a:t> over the test data.</a:t>
            </a: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Future Work</a:t>
            </a:r>
            <a:endParaRPr/>
          </a:p>
        </p:txBody>
      </p:sp>
      <p:sp>
        <p:nvSpPr>
          <p:cNvPr id="276" name="CustomShape 2"/>
          <p:cNvSpPr/>
          <p:nvPr/>
        </p:nvSpPr>
        <p:spPr>
          <a:xfrm>
            <a:off x="533520" y="1694880"/>
            <a:ext cx="8076960" cy="63900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In this report, we have focussed more on the techniques of Machine Learning that we can use along with their comparison.</a:t>
            </a:r>
            <a:endParaRPr/>
          </a:p>
        </p:txBody>
      </p:sp>
      <p:sp>
        <p:nvSpPr>
          <p:cNvPr id="277" name="CustomShape 3"/>
          <p:cNvSpPr/>
          <p:nvPr/>
        </p:nvSpPr>
        <p:spPr>
          <a:xfrm>
            <a:off x="533520" y="2688480"/>
            <a:ext cx="8076960" cy="36468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There is a lot of scope of improvement regarding </a:t>
            </a:r>
            <a:r>
              <a:rPr lang="en-US" b="1">
                <a:solidFill>
                  <a:srgbClr val="292934"/>
                </a:solidFill>
                <a:latin typeface="Arial"/>
              </a:rPr>
              <a:t>feature engineering</a:t>
            </a:r>
            <a:r>
              <a:rPr lang="en-US">
                <a:solidFill>
                  <a:srgbClr val="292934"/>
                </a:solidFill>
                <a:latin typeface="Arial"/>
              </a:rPr>
              <a:t>.</a:t>
            </a:r>
            <a:endParaRPr/>
          </a:p>
        </p:txBody>
      </p:sp>
      <p:sp>
        <p:nvSpPr>
          <p:cNvPr id="278" name="CustomShape 4"/>
          <p:cNvSpPr/>
          <p:nvPr/>
        </p:nvSpPr>
        <p:spPr>
          <a:xfrm>
            <a:off x="533520" y="3523680"/>
            <a:ext cx="8076960" cy="118764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Although we have done preprocessing needed to apply those techniques, but as discussed in the class, </a:t>
            </a:r>
            <a:r>
              <a:rPr lang="en-US" b="1">
                <a:solidFill>
                  <a:srgbClr val="292934"/>
                </a:solidFill>
                <a:latin typeface="Arial"/>
              </a:rPr>
              <a:t>mean shifting, decorrelation of the attributes and variance normalization</a:t>
            </a:r>
            <a:r>
              <a:rPr lang="en-US">
                <a:solidFill>
                  <a:srgbClr val="292934"/>
                </a:solidFill>
                <a:latin typeface="Arial"/>
              </a:rPr>
              <a:t> can be done to improve the results.</a:t>
            </a:r>
            <a:endParaRPr/>
          </a:p>
        </p:txBody>
      </p:sp>
      <p:sp>
        <p:nvSpPr>
          <p:cNvPr id="279" name="CustomShape 5"/>
          <p:cNvSpPr/>
          <p:nvPr/>
        </p:nvSpPr>
        <p:spPr>
          <a:xfrm>
            <a:off x="533520" y="4895280"/>
            <a:ext cx="8076960" cy="639000"/>
          </a:xfrm>
          <a:prstGeom prst="rect">
            <a:avLst/>
          </a:prstGeom>
          <a:noFill/>
          <a:ln>
            <a:noFill/>
          </a:ln>
        </p:spPr>
        <p:txBody>
          <a:bodyPr lIns="90000" tIns="45000" rIns="90000" bIns="45000"/>
          <a:lstStyle/>
          <a:p>
            <a:pPr algn="just">
              <a:lnSpc>
                <a:spcPct val="100000"/>
              </a:lnSpc>
              <a:buFont typeface="Arial"/>
              <a:buChar char="•"/>
            </a:pPr>
            <a:r>
              <a:rPr lang="en-US">
                <a:solidFill>
                  <a:srgbClr val="292934"/>
                </a:solidFill>
                <a:latin typeface="Arial"/>
              </a:rPr>
              <a:t>the impact of </a:t>
            </a:r>
            <a:r>
              <a:rPr lang="en-US" b="1">
                <a:solidFill>
                  <a:srgbClr val="292934"/>
                </a:solidFill>
                <a:latin typeface="Arial"/>
              </a:rPr>
              <a:t>"casual" and "registered"</a:t>
            </a:r>
            <a:r>
              <a:rPr lang="en-US">
                <a:solidFill>
                  <a:srgbClr val="292934"/>
                </a:solidFill>
                <a:latin typeface="Arial"/>
              </a:rPr>
              <a:t> can be dealt in detail so as to produce better results.</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References</a:t>
            </a:r>
            <a:endParaRPr/>
          </a:p>
        </p:txBody>
      </p:sp>
      <p:sp>
        <p:nvSpPr>
          <p:cNvPr id="281" name="CustomShape 2"/>
          <p:cNvSpPr/>
          <p:nvPr/>
        </p:nvSpPr>
        <p:spPr>
          <a:xfrm>
            <a:off x="1066680" y="1371600"/>
            <a:ext cx="7238520" cy="4479480"/>
          </a:xfrm>
          <a:prstGeom prst="rect">
            <a:avLst/>
          </a:prstGeom>
          <a:noFill/>
          <a:ln>
            <a:noFill/>
          </a:ln>
        </p:spPr>
        <p:txBody>
          <a:bodyPr lIns="90000" tIns="45000" rIns="90000" bIns="45000"/>
          <a:lstStyle/>
          <a:p>
            <a:pPr>
              <a:lnSpc>
                <a:spcPct val="150000"/>
              </a:lnSpc>
            </a:pPr>
            <a:r>
              <a:rPr lang="en-US">
                <a:solidFill>
                  <a:srgbClr val="292934"/>
                </a:solidFill>
                <a:latin typeface="Arial"/>
              </a:rPr>
              <a:t>[1] Unger, D.A., Dool, H.V.D, Lenic, E., and Collins, D. (2009). Ensemble Regression.</a:t>
            </a:r>
            <a:r>
              <a:rPr lang="en-US" i="1">
                <a:solidFill>
                  <a:srgbClr val="292934"/>
                </a:solidFill>
                <a:latin typeface="Arial"/>
              </a:rPr>
              <a:t> American Meteorological Society</a:t>
            </a:r>
            <a:endParaRPr/>
          </a:p>
          <a:p>
            <a:pPr>
              <a:lnSpc>
                <a:spcPct val="150000"/>
              </a:lnSpc>
            </a:pPr>
            <a:endParaRPr/>
          </a:p>
          <a:p>
            <a:pPr>
              <a:lnSpc>
                <a:spcPct val="150000"/>
              </a:lnSpc>
            </a:pPr>
            <a:r>
              <a:rPr lang="en-US">
                <a:solidFill>
                  <a:srgbClr val="292934"/>
                </a:solidFill>
                <a:latin typeface="Arial"/>
              </a:rPr>
              <a:t>[2] Espinola, R., Nogales, F.J., Conejo, A.J. (2003).</a:t>
            </a:r>
            <a:endParaRPr/>
          </a:p>
          <a:p>
            <a:pPr>
              <a:lnSpc>
                <a:spcPct val="150000"/>
              </a:lnSpc>
            </a:pPr>
            <a:r>
              <a:rPr lang="en-US">
                <a:solidFill>
                  <a:srgbClr val="292934"/>
                </a:solidFill>
                <a:latin typeface="Arial"/>
              </a:rPr>
              <a:t>ARIMA models to predict next-day electricity prices. </a:t>
            </a:r>
            <a:r>
              <a:rPr lang="en-US" i="1">
                <a:solidFill>
                  <a:srgbClr val="292934"/>
                </a:solidFill>
                <a:latin typeface="Arial"/>
              </a:rPr>
              <a:t>IEEE</a:t>
            </a:r>
            <a:endParaRPr/>
          </a:p>
          <a:p>
            <a:pPr>
              <a:lnSpc>
                <a:spcPct val="150000"/>
              </a:lnSpc>
            </a:pPr>
            <a:endParaRPr/>
          </a:p>
          <a:p>
            <a:pPr>
              <a:lnSpc>
                <a:spcPct val="150000"/>
              </a:lnSpc>
            </a:pPr>
            <a:r>
              <a:rPr lang="en-US">
                <a:solidFill>
                  <a:srgbClr val="292934"/>
                </a:solidFill>
                <a:latin typeface="Arial"/>
              </a:rPr>
              <a:t>[3] Smits, G.F., Dow Chem. Co., Jordaan, E.M. (2002). </a:t>
            </a:r>
            <a:endParaRPr/>
          </a:p>
          <a:p>
            <a:pPr>
              <a:lnSpc>
                <a:spcPct val="150000"/>
              </a:lnSpc>
            </a:pPr>
            <a:r>
              <a:rPr lang="en-US">
                <a:solidFill>
                  <a:srgbClr val="292934"/>
                </a:solidFill>
                <a:latin typeface="Arial"/>
              </a:rPr>
              <a:t>Improved SVM regression using mixtures of kernels. </a:t>
            </a:r>
            <a:r>
              <a:rPr lang="en-US" i="1">
                <a:solidFill>
                  <a:srgbClr val="292934"/>
                </a:solidFill>
                <a:latin typeface="Arial"/>
              </a:rPr>
              <a:t>IEEE</a:t>
            </a:r>
            <a:endParaRPr/>
          </a:p>
          <a:p>
            <a:pPr>
              <a:lnSpc>
                <a:spcPct val="150000"/>
              </a:lnSpc>
            </a:pPr>
            <a:endParaRPr/>
          </a:p>
          <a:p>
            <a:pPr>
              <a:lnSpc>
                <a:spcPct val="150000"/>
              </a:lnSpc>
            </a:pPr>
            <a:r>
              <a:rPr lang="en-US">
                <a:solidFill>
                  <a:srgbClr val="292934"/>
                </a:solidFill>
                <a:latin typeface="Arial"/>
              </a:rPr>
              <a:t>[4] Specht, Donald F. (1991).</a:t>
            </a:r>
            <a:endParaRPr/>
          </a:p>
          <a:p>
            <a:pPr>
              <a:lnSpc>
                <a:spcPct val="150000"/>
              </a:lnSpc>
            </a:pPr>
            <a:r>
              <a:rPr lang="en-US">
                <a:solidFill>
                  <a:srgbClr val="292934"/>
                </a:solidFill>
                <a:latin typeface="Arial"/>
              </a:rPr>
              <a:t>A general regression neural network. </a:t>
            </a:r>
            <a:r>
              <a:rPr lang="en-US" i="1">
                <a:solidFill>
                  <a:srgbClr val="292934"/>
                </a:solidFill>
                <a:latin typeface="Arial"/>
              </a:rPr>
              <a:t>IEEE</a:t>
            </a: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85800" y="838080"/>
            <a:ext cx="7924320" cy="5181120"/>
          </a:xfrm>
          <a:prstGeom prst="rect">
            <a:avLst/>
          </a:prstGeom>
        </p:spPr>
        <p:txBody>
          <a:bodyPr anchor="ctr"/>
          <a:lstStyle/>
          <a:p>
            <a:pPr algn="ctr">
              <a:lnSpc>
                <a:spcPct val="100000"/>
              </a:lnSpc>
            </a:pPr>
            <a:r>
              <a:rPr lang="en-US" sz="8800">
                <a:solidFill>
                  <a:srgbClr val="D2533C"/>
                </a:solidFill>
                <a:latin typeface="Arial"/>
              </a:rPr>
              <a:t>THANK YOU 
</a:t>
            </a:r>
            <a:r>
              <a:rPr lang="en-US" sz="8800">
                <a:solidFill>
                  <a:srgbClr val="D2533C"/>
                </a:solidFill>
                <a:latin typeface="Wingdings"/>
              </a:rPr>
              <a: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462" y="497359"/>
            <a:ext cx="8601075" cy="2057400"/>
          </a:xfrm>
          <a:prstGeom prst="rect">
            <a:avLst/>
          </a:prstGeom>
        </p:spPr>
      </p:pic>
      <p:pic>
        <p:nvPicPr>
          <p:cNvPr id="5" name="Picture 4"/>
          <p:cNvPicPr>
            <a:picLocks noChangeAspect="1"/>
          </p:cNvPicPr>
          <p:nvPr/>
        </p:nvPicPr>
        <p:blipFill>
          <a:blip r:embed="rId3"/>
          <a:stretch>
            <a:fillRect/>
          </a:stretch>
        </p:blipFill>
        <p:spPr>
          <a:xfrm>
            <a:off x="262580" y="1818674"/>
            <a:ext cx="8609957" cy="2799792"/>
          </a:xfrm>
          <a:prstGeom prst="rect">
            <a:avLst/>
          </a:prstGeom>
        </p:spPr>
      </p:pic>
      <p:pic>
        <p:nvPicPr>
          <p:cNvPr id="6" name="Picture 5"/>
          <p:cNvPicPr>
            <a:picLocks noChangeAspect="1"/>
          </p:cNvPicPr>
          <p:nvPr/>
        </p:nvPicPr>
        <p:blipFill>
          <a:blip r:embed="rId4"/>
          <a:stretch>
            <a:fillRect/>
          </a:stretch>
        </p:blipFill>
        <p:spPr>
          <a:xfrm>
            <a:off x="262579" y="2554759"/>
            <a:ext cx="8609957" cy="1611454"/>
          </a:xfrm>
          <a:prstGeom prst="rect">
            <a:avLst/>
          </a:prstGeom>
        </p:spPr>
      </p:pic>
      <p:pic>
        <p:nvPicPr>
          <p:cNvPr id="7" name="Picture 6"/>
          <p:cNvPicPr>
            <a:picLocks noChangeAspect="1"/>
          </p:cNvPicPr>
          <p:nvPr/>
        </p:nvPicPr>
        <p:blipFill>
          <a:blip r:embed="rId5"/>
          <a:stretch>
            <a:fillRect/>
          </a:stretch>
        </p:blipFill>
        <p:spPr>
          <a:xfrm>
            <a:off x="271463" y="3275927"/>
            <a:ext cx="8601074" cy="1568666"/>
          </a:xfrm>
          <a:prstGeom prst="rect">
            <a:avLst/>
          </a:prstGeom>
        </p:spPr>
      </p:pic>
      <p:pic>
        <p:nvPicPr>
          <p:cNvPr id="9" name="Picture 8"/>
          <p:cNvPicPr>
            <a:picLocks noChangeAspect="1"/>
          </p:cNvPicPr>
          <p:nvPr/>
        </p:nvPicPr>
        <p:blipFill>
          <a:blip r:embed="rId6"/>
          <a:stretch>
            <a:fillRect/>
          </a:stretch>
        </p:blipFill>
        <p:spPr>
          <a:xfrm>
            <a:off x="271463" y="4083286"/>
            <a:ext cx="8601074" cy="1758707"/>
          </a:xfrm>
          <a:prstGeom prst="rect">
            <a:avLst/>
          </a:prstGeom>
        </p:spPr>
      </p:pic>
    </p:spTree>
    <p:extLst>
      <p:ext uri="{BB962C8B-B14F-4D97-AF65-F5344CB8AC3E}">
        <p14:creationId xmlns:p14="http://schemas.microsoft.com/office/powerpoint/2010/main" val="4093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Some picks from the illustrated summary</a:t>
            </a:r>
            <a:endParaRPr lang="en-IN" sz="3500" dirty="0"/>
          </a:p>
        </p:txBody>
      </p:sp>
      <p:sp>
        <p:nvSpPr>
          <p:cNvPr id="3" name="Subtitle 2"/>
          <p:cNvSpPr>
            <a:spLocks noGrp="1"/>
          </p:cNvSpPr>
          <p:nvPr>
            <p:ph type="subTitle"/>
          </p:nvPr>
        </p:nvSpPr>
        <p:spPr>
          <a:xfrm>
            <a:off x="288889" y="517514"/>
            <a:ext cx="8229240" cy="4876920"/>
          </a:xfrm>
        </p:spPr>
        <p:txBody>
          <a:bodyPr/>
          <a:lstStyle/>
          <a:p>
            <a:r>
              <a:rPr lang="en-IN" sz="1800" dirty="0" smtClean="0"/>
              <a:t>- we here aim to build a mix of abstractive summary </a:t>
            </a:r>
          </a:p>
          <a:p>
            <a:r>
              <a:rPr lang="en-IN" sz="1800" dirty="0" smtClean="0"/>
              <a:t>- the summary would be dynamically updating at every turn(turn triggered)</a:t>
            </a:r>
          </a:p>
          <a:p>
            <a:r>
              <a:rPr lang="en-IN" sz="1800" dirty="0" smtClean="0"/>
              <a:t>- current status line gives update on present status of agent/customer Ex: </a:t>
            </a:r>
          </a:p>
          <a:p>
            <a:endParaRPr lang="en-US" sz="1800" dirty="0" smtClean="0"/>
          </a:p>
          <a:p>
            <a:endParaRPr lang="en-US" sz="1800" dirty="0"/>
          </a:p>
          <a:p>
            <a:endParaRPr lang="en-US" sz="1800" dirty="0" smtClean="0"/>
          </a:p>
          <a:p>
            <a:endParaRPr lang="en-US" sz="1800" dirty="0"/>
          </a:p>
          <a:p>
            <a:endParaRPr lang="en-IN" sz="1800" dirty="0" smtClean="0"/>
          </a:p>
          <a:p>
            <a:endParaRPr lang="en-IN" sz="1800" dirty="0" smtClean="0"/>
          </a:p>
          <a:p>
            <a:endParaRPr lang="en-IN" sz="1800" dirty="0"/>
          </a:p>
          <a:p>
            <a:r>
              <a:rPr lang="en-IN" sz="1800" dirty="0" smtClean="0"/>
              <a:t>- turn summaries joined by different conjunctions   Ex: #</a:t>
            </a:r>
            <a:endParaRPr lang="en-IN" sz="1800" dirty="0"/>
          </a:p>
        </p:txBody>
      </p:sp>
      <p:pic>
        <p:nvPicPr>
          <p:cNvPr id="4" name="Picture 3"/>
          <p:cNvPicPr>
            <a:picLocks noChangeAspect="1"/>
          </p:cNvPicPr>
          <p:nvPr/>
        </p:nvPicPr>
        <p:blipFill>
          <a:blip r:embed="rId2"/>
          <a:stretch>
            <a:fillRect/>
          </a:stretch>
        </p:blipFill>
        <p:spPr>
          <a:xfrm>
            <a:off x="288889" y="4701293"/>
            <a:ext cx="6978221" cy="1418294"/>
          </a:xfrm>
          <a:prstGeom prst="rect">
            <a:avLst/>
          </a:prstGeom>
        </p:spPr>
      </p:pic>
      <p:pic>
        <p:nvPicPr>
          <p:cNvPr id="5" name="Picture 4"/>
          <p:cNvPicPr>
            <a:picLocks noChangeAspect="1"/>
          </p:cNvPicPr>
          <p:nvPr/>
        </p:nvPicPr>
        <p:blipFill>
          <a:blip r:embed="rId3"/>
          <a:stretch>
            <a:fillRect/>
          </a:stretch>
        </p:blipFill>
        <p:spPr>
          <a:xfrm>
            <a:off x="1792283" y="4701007"/>
            <a:ext cx="7030635" cy="1434380"/>
          </a:xfrm>
          <a:prstGeom prst="rect">
            <a:avLst/>
          </a:prstGeom>
        </p:spPr>
      </p:pic>
      <p:pic>
        <p:nvPicPr>
          <p:cNvPr id="6" name="Picture 5"/>
          <p:cNvPicPr>
            <a:picLocks noChangeAspect="1"/>
          </p:cNvPicPr>
          <p:nvPr/>
        </p:nvPicPr>
        <p:blipFill>
          <a:blip r:embed="rId4"/>
          <a:stretch>
            <a:fillRect/>
          </a:stretch>
        </p:blipFill>
        <p:spPr>
          <a:xfrm>
            <a:off x="368399" y="2421921"/>
            <a:ext cx="8406842" cy="1553933"/>
          </a:xfrm>
          <a:prstGeom prst="rect">
            <a:avLst/>
          </a:prstGeom>
        </p:spPr>
      </p:pic>
    </p:spTree>
    <p:extLst>
      <p:ext uri="{BB962C8B-B14F-4D97-AF65-F5344CB8AC3E}">
        <p14:creationId xmlns:p14="http://schemas.microsoft.com/office/powerpoint/2010/main" val="353005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304920"/>
            <a:ext cx="8229240" cy="990360"/>
          </a:xfrm>
          <a:prstGeom prst="rect">
            <a:avLst/>
          </a:prstGeom>
        </p:spPr>
        <p:txBody>
          <a:bodyPr anchor="ctr"/>
          <a:lstStyle/>
          <a:p>
            <a:pPr algn="ctr">
              <a:lnSpc>
                <a:spcPct val="100000"/>
              </a:lnSpc>
            </a:pPr>
            <a:r>
              <a:rPr lang="en-US" sz="4000">
                <a:solidFill>
                  <a:srgbClr val="D2533C"/>
                </a:solidFill>
                <a:latin typeface="Arial"/>
              </a:rPr>
              <a:t>Formal Problem Statement</a:t>
            </a:r>
            <a:endParaRPr/>
          </a:p>
        </p:txBody>
      </p:sp>
      <p:sp>
        <p:nvSpPr>
          <p:cNvPr id="100" name="CustomShape 2"/>
          <p:cNvSpPr/>
          <p:nvPr/>
        </p:nvSpPr>
        <p:spPr>
          <a:xfrm>
            <a:off x="304740" y="1236060"/>
            <a:ext cx="8686440" cy="943560"/>
          </a:xfrm>
          <a:prstGeom prst="rect">
            <a:avLst/>
          </a:prstGeom>
          <a:noFill/>
          <a:ln>
            <a:noFill/>
          </a:ln>
        </p:spPr>
        <p:txBody>
          <a:bodyPr lIns="90000" tIns="45000" rIns="90000" bIns="45000"/>
          <a:lstStyle/>
          <a:p>
            <a:pPr algn="ctr">
              <a:lnSpc>
                <a:spcPct val="100000"/>
              </a:lnSpc>
            </a:pPr>
            <a:r>
              <a:rPr lang="en-IN" sz="2800" b="1" i="1" dirty="0" smtClean="0">
                <a:solidFill>
                  <a:srgbClr val="292934"/>
                </a:solidFill>
              </a:rPr>
              <a:t>To develop </a:t>
            </a:r>
            <a:r>
              <a:rPr lang="en-IN" sz="2800" b="1" i="1" dirty="0">
                <a:solidFill>
                  <a:srgbClr val="292934"/>
                </a:solidFill>
              </a:rPr>
              <a:t>techniques to automatically generate a "real-time" </a:t>
            </a:r>
            <a:r>
              <a:rPr lang="en-IN" sz="2800" b="1" i="1" dirty="0" smtClean="0">
                <a:solidFill>
                  <a:srgbClr val="292934"/>
                </a:solidFill>
              </a:rPr>
              <a:t>summary of </a:t>
            </a:r>
            <a:r>
              <a:rPr lang="en-IN" sz="2800" b="1" i="1" dirty="0">
                <a:solidFill>
                  <a:srgbClr val="292934"/>
                </a:solidFill>
              </a:rPr>
              <a:t>customer care </a:t>
            </a:r>
            <a:r>
              <a:rPr lang="en-IN" sz="2800" b="1" i="1" dirty="0" smtClean="0">
                <a:solidFill>
                  <a:srgbClr val="292934"/>
                </a:solidFill>
              </a:rPr>
              <a:t> conversation </a:t>
            </a:r>
            <a:r>
              <a:rPr lang="en-IN" sz="2800" b="1" i="1" dirty="0">
                <a:solidFill>
                  <a:srgbClr val="292934"/>
                </a:solidFill>
              </a:rPr>
              <a:t>i.e. as the conversation progresses the summary is </a:t>
            </a:r>
            <a:r>
              <a:rPr lang="en-IN" sz="2800" b="1" i="1" dirty="0" smtClean="0">
                <a:solidFill>
                  <a:srgbClr val="292934"/>
                </a:solidFill>
              </a:rPr>
              <a:t>updated</a:t>
            </a:r>
            <a:r>
              <a:rPr lang="en-US" sz="2800" b="1" i="1" dirty="0" smtClean="0">
                <a:solidFill>
                  <a:srgbClr val="292934"/>
                </a:solidFill>
                <a:latin typeface="Arial"/>
              </a:rPr>
              <a:t>. </a:t>
            </a:r>
            <a:endParaRPr dirty="0"/>
          </a:p>
        </p:txBody>
      </p:sp>
      <p:sp>
        <p:nvSpPr>
          <p:cNvPr id="101" name="CustomShape 3"/>
          <p:cNvSpPr/>
          <p:nvPr/>
        </p:nvSpPr>
        <p:spPr>
          <a:xfrm>
            <a:off x="609480" y="4206780"/>
            <a:ext cx="8076960" cy="1187640"/>
          </a:xfrm>
          <a:prstGeom prst="rect">
            <a:avLst/>
          </a:prstGeom>
          <a:noFill/>
          <a:ln>
            <a:noFill/>
          </a:ln>
        </p:spPr>
        <p:txBody>
          <a:bodyPr lIns="90000" tIns="45000" rIns="90000" bIns="45000"/>
          <a:lstStyle/>
          <a:p>
            <a:pPr algn="just">
              <a:lnSpc>
                <a:spcPct val="100000"/>
              </a:lnSpc>
            </a:pPr>
            <a:r>
              <a:rPr lang="en-IN" sz="2400" b="1" u="sng" dirty="0" smtClean="0">
                <a:solidFill>
                  <a:srgbClr val="292934"/>
                </a:solidFill>
              </a:rPr>
              <a:t>Research challenges</a:t>
            </a:r>
            <a:r>
              <a:rPr lang="en-IN" sz="2400" dirty="0" smtClean="0">
                <a:solidFill>
                  <a:srgbClr val="292934"/>
                </a:solidFill>
              </a:rPr>
              <a:t>:                                      .                                                                  </a:t>
            </a:r>
            <a:endParaRPr lang="en-IN" sz="2400" dirty="0">
              <a:solidFill>
                <a:srgbClr val="292934"/>
              </a:solidFill>
            </a:endParaRPr>
          </a:p>
          <a:p>
            <a:pPr algn="just">
              <a:lnSpc>
                <a:spcPct val="100000"/>
              </a:lnSpc>
            </a:pPr>
            <a:r>
              <a:rPr lang="en-IN" sz="2000" dirty="0">
                <a:solidFill>
                  <a:srgbClr val="292934"/>
                </a:solidFill>
              </a:rPr>
              <a:t>- Devising an effective summary template - based on the historical data</a:t>
            </a:r>
          </a:p>
          <a:p>
            <a:pPr algn="just">
              <a:lnSpc>
                <a:spcPct val="100000"/>
              </a:lnSpc>
            </a:pPr>
            <a:r>
              <a:rPr lang="en-IN" sz="2000" dirty="0">
                <a:solidFill>
                  <a:srgbClr val="292934"/>
                </a:solidFill>
              </a:rPr>
              <a:t>- Developing techniques to fill in the summary template in real-time</a:t>
            </a:r>
          </a:p>
          <a:p>
            <a:pPr algn="just">
              <a:lnSpc>
                <a:spcPct val="100000"/>
              </a:lnSpc>
            </a:pPr>
            <a:r>
              <a:rPr lang="en-IN" sz="2000" dirty="0">
                <a:solidFill>
                  <a:srgbClr val="292934"/>
                </a:solidFill>
              </a:rPr>
              <a:t>- Objectively validating the summary for usefulness in this problem context</a:t>
            </a:r>
            <a:endParaRPr sz="2000" dirty="0"/>
          </a:p>
        </p:txBody>
      </p:sp>
      <p:sp>
        <p:nvSpPr>
          <p:cNvPr id="102" name="CustomShape 4"/>
          <p:cNvSpPr/>
          <p:nvPr/>
        </p:nvSpPr>
        <p:spPr>
          <a:xfrm>
            <a:off x="609480" y="4800600"/>
            <a:ext cx="8076960" cy="1553400"/>
          </a:xfrm>
          <a:prstGeom prst="rect">
            <a:avLst/>
          </a:prstGeom>
          <a:noFill/>
          <a:ln>
            <a:noFill/>
          </a:ln>
        </p:spPr>
        <p:txBody>
          <a:bodyPr lIns="90000" tIns="45000" rIns="90000" bIns="45000"/>
          <a:lstStyle/>
          <a:p>
            <a:pPr>
              <a:lnSpc>
                <a:spcPct val="100000"/>
              </a:lnSpc>
            </a:pPr>
            <a:endParaRPr dirty="0"/>
          </a:p>
        </p:txBody>
      </p:sp>
      <p:sp>
        <p:nvSpPr>
          <p:cNvPr id="2" name="AutoShape 2" descr="Image result for loads of work"/>
          <p:cNvSpPr>
            <a:spLocks noChangeAspect="1" noChangeArrowheads="1"/>
          </p:cNvSpPr>
          <p:nvPr/>
        </p:nvSpPr>
        <p:spPr bwMode="auto">
          <a:xfrm>
            <a:off x="155574" y="-144463"/>
            <a:ext cx="1750835" cy="17508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7005683" y="2680416"/>
            <a:ext cx="1680757" cy="1823274"/>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additive="repl">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additive="repl">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2418</Words>
  <Application>Microsoft Office PowerPoint</Application>
  <PresentationFormat>On-screen Show (4:3)</PresentationFormat>
  <Paragraphs>389</Paragraphs>
  <Slides>69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69</vt:i4>
      </vt:variant>
    </vt:vector>
  </HeadingPairs>
  <TitlesOfParts>
    <vt:vector size="76" baseType="lpstr">
      <vt:lpstr>Arial</vt:lpstr>
      <vt:lpstr>Calibri</vt:lpstr>
      <vt:lpstr>DejaVu Sans</vt:lpstr>
      <vt:lpstr>StarSymbol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picks from the illustrated summary</vt:lpstr>
      <vt:lpstr>PowerPoint Presentation</vt:lpstr>
      <vt:lpstr> Summarization??</vt:lpstr>
      <vt:lpstr>PowerPoint Presentation</vt:lpstr>
      <vt:lpstr>PowerPoint Presentation</vt:lpstr>
      <vt:lpstr>Available info as the chat progresses</vt:lpstr>
      <vt:lpstr>Structure of chats</vt:lpstr>
      <vt:lpstr>Templetes…</vt:lpstr>
      <vt:lpstr>PowerPoint Presentation</vt:lpstr>
      <vt:lpstr>PowerPoint Presentation</vt:lpstr>
      <vt:lpstr>Freezing problems</vt:lpstr>
      <vt:lpstr>Specification Requests</vt:lpstr>
      <vt:lpstr>Problems with the data</vt:lpstr>
      <vt:lpstr>Our Solution</vt:lpstr>
      <vt:lpstr>Our Solution Approach</vt:lpstr>
      <vt:lpstr>why this approach ??</vt:lpstr>
      <vt:lpstr>Abstractive Summary</vt:lpstr>
      <vt:lpstr>Extractive summary</vt:lpstr>
      <vt:lpstr>Subparts of the solution</vt:lpstr>
      <vt:lpstr>PowerPoint Presentation</vt:lpstr>
      <vt:lpstr>Phrase extraction</vt:lpstr>
      <vt:lpstr>Instrumentor</vt:lpstr>
      <vt:lpstr>PowerPoint Presentation</vt:lpstr>
      <vt:lpstr>Example of Annotations</vt:lpstr>
      <vt:lpstr>Features</vt:lpstr>
      <vt:lpstr>Some notable points</vt:lpstr>
      <vt:lpstr>Accuracies</vt:lpstr>
      <vt:lpstr>PowerPoint Presentation</vt:lpstr>
      <vt:lpstr>PowerPoint Presentation</vt:lpstr>
      <vt:lpstr>Device extracter</vt:lpstr>
      <vt:lpstr>PowerPoint Presentation</vt:lpstr>
      <vt:lpstr>Accuracy</vt:lpstr>
      <vt:lpstr>PT &amp; PRT Classifiers</vt:lpstr>
      <vt:lpstr>Accuracies</vt:lpstr>
      <vt:lpstr>Structure of Summariser</vt:lpstr>
      <vt:lpstr>PowerPoint Presentation</vt:lpstr>
      <vt:lpstr>PowerPoint Presentation</vt:lpstr>
      <vt:lpstr>PowerPoint Presentation</vt:lpstr>
      <vt:lpstr>Server simulator system</vt:lpstr>
      <vt:lpstr>PowerPoint Presentation</vt:lpstr>
      <vt:lpstr>CLIENT</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Thirukovalluru, Raghuveer</dc:creator>
  <cp:lastModifiedBy>Thirukovalluru, Raghuveer</cp:lastModifiedBy>
  <cp:revision>88</cp:revision>
  <dcterms:modified xsi:type="dcterms:W3CDTF">2015-06-23T05:12:34Z</dcterms:modified>
</cp:coreProperties>
</file>