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7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5" r:id="rId10"/>
    <p:sldId id="264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51"/>
    <p:restoredTop sz="94671"/>
  </p:normalViewPr>
  <p:slideViewPr>
    <p:cSldViewPr snapToGrid="0">
      <p:cViewPr varScale="1">
        <p:scale>
          <a:sx n="91" d="100"/>
          <a:sy n="91" d="100"/>
        </p:scale>
        <p:origin x="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F231C-C6F1-004F-8EF4-D2883F73EEEF}" type="datetimeFigureOut">
              <a:rPr lang="en-US" smtClean="0"/>
              <a:t>7/3/25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47A75-9D84-D440-A363-B0851CE52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21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47A75-9D84-D440-A363-B0851CE52C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87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147A75-9D84-D440-A363-B0851CE52C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0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0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390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0510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1546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462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506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37546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907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1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50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20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0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18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92C5EAEF-6478-4102-8F5D-A5FE9FC97ACB}" type="datetime1">
              <a:rPr lang="en-US" smtClean="0"/>
              <a:t>7/3/25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7F45AC6-C491-4585-A584-9CE2AF7D5500}" type="datetime1">
              <a:rPr lang="en-US" smtClean="0"/>
              <a:t>7/3/25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43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vscode-file://vscode-app/Applications/Visual%20Studio%20Code.app/Contents/Resources/app/out/vs/code/electron-sandbox/workbench/workbench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ghavm1/capg-expense?tab=readme-ov-file#getting-started" TargetMode="External"/><Relationship Id="rId2" Type="http://schemas.openxmlformats.org/officeDocument/2006/relationships/hyperlink" Target="https://capg-expense.vercel.app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vscode-file://vscode-app/Applications/Visual%20Studio%20Code.app/Contents/Resources/app/out/vs/code/electron-sandbox/workbench/workbench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4D6C56-6664-B206-4774-9B055C6E7A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44" r="14390"/>
          <a:stretch>
            <a:fillRect/>
          </a:stretch>
        </p:blipFill>
        <p:spPr>
          <a:xfrm>
            <a:off x="20" y="10561"/>
            <a:ext cx="6095980" cy="6857990"/>
          </a:xfrm>
          <a:prstGeom prst="rect">
            <a:avLst/>
          </a:prstGeom>
        </p:spPr>
      </p:pic>
      <p:sp useBgFill="1">
        <p:nvSpPr>
          <p:cNvPr id="1035" name="Rounded Rectangle 9">
            <a:extLst>
              <a:ext uri="{FF2B5EF4-FFF2-40B4-BE49-F238E27FC236}">
                <a16:creationId xmlns:a16="http://schemas.microsoft.com/office/drawing/2014/main" id="{16B73C71-1168-4ACB-A30C-F2A5EBD7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96889" y="1846512"/>
            <a:ext cx="8998224" cy="3164976"/>
          </a:xfrm>
          <a:prstGeom prst="roundRect">
            <a:avLst>
              <a:gd name="adj" fmla="val 4629"/>
            </a:avLst>
          </a:pr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innerShdw blurRad="63500" dist="508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BD866-ECAA-EA0E-1E84-ADA2F7642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2007703"/>
            <a:ext cx="8676222" cy="1802297"/>
          </a:xfrm>
        </p:spPr>
        <p:txBody>
          <a:bodyPr>
            <a:normAutofit/>
          </a:bodyPr>
          <a:lstStyle/>
          <a:p>
            <a:r>
              <a:rPr lang="en-US" dirty="0"/>
              <a:t>CapSpense – Expense tracker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85166-A9A5-1F33-6FEC-AF3B819798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795587"/>
          </a:xfrm>
        </p:spPr>
        <p:txBody>
          <a:bodyPr>
            <a:normAutofit/>
          </a:bodyPr>
          <a:lstStyle/>
          <a:p>
            <a:r>
              <a:rPr lang="en-US" dirty="0"/>
              <a:t>Raghav Mantri</a:t>
            </a:r>
          </a:p>
        </p:txBody>
      </p:sp>
      <p:pic>
        <p:nvPicPr>
          <p:cNvPr id="1034" name="Picture 10" descr="Download Capgemini Logo in SVG Vector or PNG File Format - Logo.wine">
            <a:extLst>
              <a:ext uri="{FF2B5EF4-FFF2-40B4-BE49-F238E27FC236}">
                <a16:creationId xmlns:a16="http://schemas.microsoft.com/office/drawing/2014/main" id="{1EA29D40-B081-EF20-ED60-A3D1BD44C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071" y="4803580"/>
            <a:ext cx="3898909" cy="2599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198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BFC040-D93F-5903-8E37-75A3B7310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C4C097-CBC3-4D8C-26BE-456BC9EBB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A0274D-F7F1-0125-DEE1-B501421E8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6E9E2B-A3EB-B27F-6412-77093E0B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Key files and folders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A956C0C-9664-064A-C4D0-F68881C26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386094"/>
              </p:ext>
            </p:extLst>
          </p:nvPr>
        </p:nvGraphicFramePr>
        <p:xfrm>
          <a:off x="1023343" y="2336504"/>
          <a:ext cx="9808779" cy="400802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69593">
                  <a:extLst>
                    <a:ext uri="{9D8B030D-6E8A-4147-A177-3AD203B41FA5}">
                      <a16:colId xmlns:a16="http://schemas.microsoft.com/office/drawing/2014/main" val="148782418"/>
                    </a:ext>
                  </a:extLst>
                </a:gridCol>
                <a:gridCol w="3269593">
                  <a:extLst>
                    <a:ext uri="{9D8B030D-6E8A-4147-A177-3AD203B41FA5}">
                      <a16:colId xmlns:a16="http://schemas.microsoft.com/office/drawing/2014/main" val="179915300"/>
                    </a:ext>
                  </a:extLst>
                </a:gridCol>
                <a:gridCol w="3269593">
                  <a:extLst>
                    <a:ext uri="{9D8B030D-6E8A-4147-A177-3AD203B41FA5}">
                      <a16:colId xmlns:a16="http://schemas.microsoft.com/office/drawing/2014/main" val="689515349"/>
                    </a:ext>
                  </a:extLst>
                </a:gridCol>
              </a:tblGrid>
              <a:tr h="395440">
                <a:tc>
                  <a:txBody>
                    <a:bodyPr/>
                    <a:lstStyle/>
                    <a:p>
                      <a:r>
                        <a:rPr lang="en-US" sz="1600" b="1" u="sng" dirty="0">
                          <a:effectLst/>
                          <a:latin typeface="Avenir Book" panose="02000503020000020003" pitchFamily="2" charset="0"/>
                        </a:rPr>
                        <a:t>File</a:t>
                      </a:r>
                    </a:p>
                  </a:txBody>
                  <a:tcPr marL="19592" marR="19592" marT="13061" marB="13061" anchor="ctr"/>
                </a:tc>
                <a:tc>
                  <a:txBody>
                    <a:bodyPr/>
                    <a:lstStyle/>
                    <a:p>
                      <a:r>
                        <a:rPr lang="en-US" sz="1600" b="1" u="sng" dirty="0">
                          <a:effectLst/>
                          <a:latin typeface="Avenir Book" panose="02000503020000020003" pitchFamily="2" charset="0"/>
                        </a:rPr>
                        <a:t>Purpose</a:t>
                      </a:r>
                    </a:p>
                  </a:txBody>
                  <a:tcPr marL="19592" marR="19592" marT="13061" marB="13061" anchor="ctr"/>
                </a:tc>
                <a:tc>
                  <a:txBody>
                    <a:bodyPr/>
                    <a:lstStyle/>
                    <a:p>
                      <a:r>
                        <a:rPr lang="en-US" sz="1600" b="1" u="sng" dirty="0">
                          <a:effectLst/>
                          <a:latin typeface="Avenir Book" panose="02000503020000020003" pitchFamily="2" charset="0"/>
                        </a:rPr>
                        <a:t>Key Components</a:t>
                      </a:r>
                    </a:p>
                  </a:txBody>
                  <a:tcPr marL="19592" marR="19592" marT="13061" marB="13061" anchor="ctr"/>
                </a:tc>
                <a:extLst>
                  <a:ext uri="{0D108BD9-81ED-4DB2-BD59-A6C34878D82A}">
                    <a16:rowId xmlns:a16="http://schemas.microsoft.com/office/drawing/2014/main" val="2615637331"/>
                  </a:ext>
                </a:extLst>
              </a:tr>
              <a:tr h="636726">
                <a:tc>
                  <a:txBody>
                    <a:bodyPr/>
                    <a:lstStyle/>
                    <a:p>
                      <a:r>
                        <a:rPr lang="en-US" sz="1600" b="0" u="sng" strike="noStrike">
                          <a:effectLst/>
                          <a:latin typeface="Avenir Book" panose="02000503020000020003" pitchFamily="2" charset="0"/>
                          <a:hlinkClick r:id="rId2"/>
                        </a:rPr>
                        <a:t>ExpenseTracker.tsx</a:t>
                      </a:r>
                      <a:endParaRPr lang="en-US" sz="1600" u="sng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9592" marR="19592" marT="13061" marB="1306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venir Book" panose="02000503020000020003" pitchFamily="2" charset="0"/>
                        </a:rPr>
                        <a:t>Main App Container</a:t>
                      </a:r>
                    </a:p>
                  </a:txBody>
                  <a:tcPr marL="19592" marR="19592" marT="13061" marB="1306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venir Book" panose="02000503020000020003" pitchFamily="2" charset="0"/>
                        </a:rPr>
                        <a:t>State management, API calls, layout</a:t>
                      </a:r>
                    </a:p>
                  </a:txBody>
                  <a:tcPr marL="19592" marR="19592" marT="13061" marB="13061" anchor="ctr"/>
                </a:tc>
                <a:extLst>
                  <a:ext uri="{0D108BD9-81ED-4DB2-BD59-A6C34878D82A}">
                    <a16:rowId xmlns:a16="http://schemas.microsoft.com/office/drawing/2014/main" val="753504903"/>
                  </a:ext>
                </a:extLst>
              </a:tr>
              <a:tr h="636726">
                <a:tc>
                  <a:txBody>
                    <a:bodyPr/>
                    <a:lstStyle/>
                    <a:p>
                      <a:r>
                        <a:rPr lang="en-US" sz="1600" b="0" u="sng" strike="noStrike" dirty="0">
                          <a:effectLst/>
                          <a:latin typeface="Avenir Book" panose="02000503020000020003" pitchFamily="2" charset="0"/>
                          <a:hlinkClick r:id="rId2"/>
                        </a:rPr>
                        <a:t>ExpenseForm.tsx</a:t>
                      </a:r>
                      <a:endParaRPr lang="en-US" sz="1600" u="sng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9592" marR="19592" marT="13061" marB="1306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venir Book" panose="02000503020000020003" pitchFamily="2" charset="0"/>
                        </a:rPr>
                        <a:t>Add Expense Form</a:t>
                      </a:r>
                    </a:p>
                  </a:txBody>
                  <a:tcPr marL="19592" marR="19592" marT="13061" marB="1306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venir Book" panose="02000503020000020003" pitchFamily="2" charset="0"/>
                        </a:rPr>
                        <a:t>Custom categories, validation</a:t>
                      </a:r>
                    </a:p>
                  </a:txBody>
                  <a:tcPr marL="19592" marR="19592" marT="13061" marB="13061" anchor="ctr"/>
                </a:tc>
                <a:extLst>
                  <a:ext uri="{0D108BD9-81ED-4DB2-BD59-A6C34878D82A}">
                    <a16:rowId xmlns:a16="http://schemas.microsoft.com/office/drawing/2014/main" val="3031982830"/>
                  </a:ext>
                </a:extLst>
              </a:tr>
              <a:tr h="516084">
                <a:tc>
                  <a:txBody>
                    <a:bodyPr/>
                    <a:lstStyle/>
                    <a:p>
                      <a:r>
                        <a:rPr lang="en-US" sz="1600" b="0" u="sng" strike="noStrike" dirty="0">
                          <a:effectLst/>
                          <a:latin typeface="Avenir Book" panose="02000503020000020003" pitchFamily="2" charset="0"/>
                          <a:hlinkClick r:id="rId2"/>
                        </a:rPr>
                        <a:t>ExpenseList.tsx</a:t>
                      </a:r>
                      <a:endParaRPr lang="en-US" sz="1600" u="sng" dirty="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9592" marR="19592" marT="13061" marB="1306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venir Book" panose="02000503020000020003" pitchFamily="2" charset="0"/>
                        </a:rPr>
                        <a:t>Expense Display</a:t>
                      </a:r>
                    </a:p>
                  </a:txBody>
                  <a:tcPr marL="19592" marR="19592" marT="13061" marB="1306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venir Book" panose="02000503020000020003" pitchFamily="2" charset="0"/>
                        </a:rPr>
                        <a:t>List rendering, delete actions</a:t>
                      </a:r>
                    </a:p>
                  </a:txBody>
                  <a:tcPr marL="19592" marR="19592" marT="13061" marB="13061" anchor="ctr"/>
                </a:tc>
                <a:extLst>
                  <a:ext uri="{0D108BD9-81ED-4DB2-BD59-A6C34878D82A}">
                    <a16:rowId xmlns:a16="http://schemas.microsoft.com/office/drawing/2014/main" val="394575525"/>
                  </a:ext>
                </a:extLst>
              </a:tr>
              <a:tr h="516084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venir Book" panose="02000503020000020003" pitchFamily="2" charset="0"/>
                        </a:rPr>
                        <a:t>ExpenseChart.tsx</a:t>
                      </a:r>
                      <a:endParaRPr lang="en-US" sz="16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9592" marR="19592" marT="13061" marB="1306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venir Book" panose="02000503020000020003" pitchFamily="2" charset="0"/>
                        </a:rPr>
                        <a:t>Trend Visualization</a:t>
                      </a:r>
                    </a:p>
                  </a:txBody>
                  <a:tcPr marL="19592" marR="19592" marT="13061" marB="1306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venir Book" panose="02000503020000020003" pitchFamily="2" charset="0"/>
                        </a:rPr>
                        <a:t>Line chart, date sorting</a:t>
                      </a:r>
                    </a:p>
                  </a:txBody>
                  <a:tcPr marL="19592" marR="19592" marT="13061" marB="13061" anchor="ctr"/>
                </a:tc>
                <a:extLst>
                  <a:ext uri="{0D108BD9-81ED-4DB2-BD59-A6C34878D82A}">
                    <a16:rowId xmlns:a16="http://schemas.microsoft.com/office/drawing/2014/main" val="496377885"/>
                  </a:ext>
                </a:extLst>
              </a:tr>
              <a:tr h="3954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venir Book" panose="02000503020000020003" pitchFamily="2" charset="0"/>
                        </a:rPr>
                        <a:t>CategoryBreakdown.tsx</a:t>
                      </a:r>
                      <a:endParaRPr lang="en-US" sz="16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9592" marR="19592" marT="13061" marB="1306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venir Book" panose="02000503020000020003" pitchFamily="2" charset="0"/>
                        </a:rPr>
                        <a:t>Category Pie Chart</a:t>
                      </a:r>
                    </a:p>
                  </a:txBody>
                  <a:tcPr marL="19592" marR="19592" marT="13061" marB="1306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venir Book" panose="02000503020000020003" pitchFamily="2" charset="0"/>
                        </a:rPr>
                        <a:t>Recharts integration</a:t>
                      </a:r>
                    </a:p>
                  </a:txBody>
                  <a:tcPr marL="19592" marR="19592" marT="13061" marB="13061" anchor="ctr"/>
                </a:tc>
                <a:extLst>
                  <a:ext uri="{0D108BD9-81ED-4DB2-BD59-A6C34878D82A}">
                    <a16:rowId xmlns:a16="http://schemas.microsoft.com/office/drawing/2014/main" val="273401055"/>
                  </a:ext>
                </a:extLst>
              </a:tr>
              <a:tr h="395440">
                <a:tc>
                  <a:txBody>
                    <a:bodyPr/>
                    <a:lstStyle/>
                    <a:p>
                      <a:r>
                        <a:rPr lang="en-US" sz="1600" b="1">
                          <a:effectLst/>
                          <a:latin typeface="Avenir Book" panose="02000503020000020003" pitchFamily="2" charset="0"/>
                        </a:rPr>
                        <a:t>DashboardCard.tsx</a:t>
                      </a:r>
                      <a:endParaRPr lang="en-US" sz="16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9592" marR="19592" marT="13061" marB="1306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venir Book" panose="02000503020000020003" pitchFamily="2" charset="0"/>
                        </a:rPr>
                        <a:t>Stats Cards</a:t>
                      </a:r>
                    </a:p>
                  </a:txBody>
                  <a:tcPr marL="19592" marR="19592" marT="13061" marB="1306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  <a:latin typeface="Avenir Book" panose="02000503020000020003" pitchFamily="2" charset="0"/>
                        </a:rPr>
                        <a:t>Reusable metric display</a:t>
                      </a:r>
                    </a:p>
                  </a:txBody>
                  <a:tcPr marL="19592" marR="19592" marT="13061" marB="13061" anchor="ctr"/>
                </a:tc>
                <a:extLst>
                  <a:ext uri="{0D108BD9-81ED-4DB2-BD59-A6C34878D82A}">
                    <a16:rowId xmlns:a16="http://schemas.microsoft.com/office/drawing/2014/main" val="3560710842"/>
                  </a:ext>
                </a:extLst>
              </a:tr>
              <a:tr h="516084">
                <a:tc>
                  <a:txBody>
                    <a:bodyPr/>
                    <a:lstStyle/>
                    <a:p>
                      <a:r>
                        <a:rPr lang="en-US" sz="1600" b="0" u="none" strike="noStrike">
                          <a:effectLst/>
                          <a:latin typeface="Avenir Book" panose="02000503020000020003" pitchFamily="2" charset="0"/>
                          <a:hlinkClick r:id="rId2"/>
                        </a:rPr>
                        <a:t>api.ts</a:t>
                      </a:r>
                      <a:endParaRPr lang="en-US" sz="1600">
                        <a:effectLst/>
                        <a:latin typeface="Avenir Book" panose="02000503020000020003" pitchFamily="2" charset="0"/>
                      </a:endParaRPr>
                    </a:p>
                  </a:txBody>
                  <a:tcPr marL="19592" marR="19592" marT="13061" marB="1306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venir Book" panose="02000503020000020003" pitchFamily="2" charset="0"/>
                        </a:rPr>
                        <a:t>API Service Layer</a:t>
                      </a:r>
                    </a:p>
                  </a:txBody>
                  <a:tcPr marL="19592" marR="19592" marT="13061" marB="1306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  <a:latin typeface="Avenir Book" panose="02000503020000020003" pitchFamily="2" charset="0"/>
                        </a:rPr>
                        <a:t>HTTP client, error handling</a:t>
                      </a:r>
                    </a:p>
                  </a:txBody>
                  <a:tcPr marL="19592" marR="19592" marT="13061" marB="13061" anchor="ctr"/>
                </a:tc>
                <a:extLst>
                  <a:ext uri="{0D108BD9-81ED-4DB2-BD59-A6C34878D82A}">
                    <a16:rowId xmlns:a16="http://schemas.microsoft.com/office/drawing/2014/main" val="20691192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2CE31F4E-C536-25DD-3609-2AC75FC66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86" y="2013340"/>
            <a:ext cx="1000669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98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2F18F1-F66E-CC43-FE7E-072F7E074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7E89333-7F7D-486E-48AE-FF4DFBD63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508EAF-5455-3958-4C5F-3E46AA00E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027B28-AAC4-F501-6BFE-F4DD48F4A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Setup and demo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1BBDC5-D005-D4C9-827D-DDC25D2D3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86" y="2013340"/>
            <a:ext cx="1000669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83A6DD-2436-546B-51A1-49E7C4B911C6}"/>
              </a:ext>
            </a:extLst>
          </p:cNvPr>
          <p:cNvSpPr txBox="1"/>
          <p:nvPr/>
        </p:nvSpPr>
        <p:spPr>
          <a:xfrm>
            <a:off x="1141413" y="2489982"/>
            <a:ext cx="9690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Hosted app ready for testing - </a:t>
            </a:r>
            <a:r>
              <a:rPr lang="en-US" dirty="0">
                <a:latin typeface="Avenir Book" panose="02000503020000020003" pitchFamily="2" charset="0"/>
                <a:hlinkClick r:id="rId2"/>
              </a:rPr>
              <a:t>https://capg-expense.vercel.app/</a:t>
            </a:r>
            <a:r>
              <a:rPr lang="en-US" dirty="0">
                <a:latin typeface="Avenir Book" panose="02000503020000020003" pitchFamily="2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054D82-3563-F78F-C205-7725E0FA0D82}"/>
              </a:ext>
            </a:extLst>
          </p:cNvPr>
          <p:cNvSpPr txBox="1"/>
          <p:nvPr/>
        </p:nvSpPr>
        <p:spPr>
          <a:xfrm>
            <a:off x="1141413" y="3381329"/>
            <a:ext cx="9345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Instructions for setup are in the README – 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r>
              <a:rPr lang="en-US" dirty="0">
                <a:latin typeface="Avenir Book" panose="02000503020000020003" pitchFamily="2" charset="0"/>
                <a:hlinkClick r:id="rId3"/>
              </a:rPr>
              <a:t>https://github.com/raghavm1/capg-expense?tab=readme-ov-file#getting-started</a:t>
            </a:r>
            <a:endParaRPr lang="en-US" dirty="0">
              <a:latin typeface="Avenir Book" panose="02000503020000020003" pitchFamily="2" charset="0"/>
            </a:endParaRPr>
          </a:p>
          <a:p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45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E6583A-5485-96B9-2343-2D648C1E0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08F8D-6C4C-6C28-2A44-78E9D40B6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DFED8-082E-EC8B-94AD-CAF8482FA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F333C-7839-3530-44B9-0B61472B5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Future improvements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47D4BF-9656-C550-0657-AEA3F8493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86" y="2013340"/>
            <a:ext cx="1000669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DC475-8F4B-8425-CB73-F82C0F376803}"/>
              </a:ext>
            </a:extLst>
          </p:cNvPr>
          <p:cNvSpPr txBox="1"/>
          <p:nvPr/>
        </p:nvSpPr>
        <p:spPr>
          <a:xfrm>
            <a:off x="1141413" y="2659671"/>
            <a:ext cx="65395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The object-oriented architecture enables easy extension:</a:t>
            </a:r>
          </a:p>
          <a:p>
            <a:br>
              <a:rPr lang="en-US" dirty="0">
                <a:latin typeface="Avenir Book" panose="02000503020000020003" pitchFamily="2" charset="0"/>
              </a:rPr>
            </a:br>
            <a:r>
              <a:rPr lang="en-US" dirty="0">
                <a:latin typeface="Avenir Book" panose="02000503020000020003" pitchFamily="2" charset="0"/>
              </a:rPr>
              <a:t>-   Category hierarchies and subcategories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Budget tracking and alerts</a:t>
            </a:r>
          </a:p>
          <a:p>
            <a:pPr marL="285750" indent="-285750">
              <a:buFontTx/>
              <a:buChar char="-"/>
            </a:pPr>
            <a:endParaRPr lang="en-US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Multi-currency support</a:t>
            </a:r>
          </a:p>
          <a:p>
            <a:pPr marL="285750" indent="-285750">
              <a:buFontTx/>
              <a:buChar char="-"/>
            </a:pPr>
            <a:endParaRPr lang="en-US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Database integration (PostgreSQL/Neon)</a:t>
            </a:r>
          </a:p>
          <a:p>
            <a:pPr marL="285750" indent="-285750">
              <a:buFontTx/>
              <a:buChar char="-"/>
            </a:pPr>
            <a:endParaRPr lang="en-US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Advanced analytics and reporting</a:t>
            </a:r>
          </a:p>
          <a:p>
            <a:pPr marL="285750" indent="-285750">
              <a:buFontTx/>
              <a:buChar char="-"/>
            </a:pPr>
            <a:endParaRPr lang="en-US" dirty="0">
              <a:latin typeface="Avenir Book" panose="02000503020000020003" pitchFamily="2" charset="0"/>
            </a:endParaRPr>
          </a:p>
          <a:p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683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682E66-0ED9-B622-FAD5-38259A677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BBFAE-E2D1-CD6E-46E7-727994219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07" y="2366923"/>
            <a:ext cx="3278187" cy="3416406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Approach</a:t>
            </a:r>
          </a:p>
          <a:p>
            <a:r>
              <a:rPr lang="en-US" dirty="0"/>
              <a:t>Architecture and Design</a:t>
            </a:r>
          </a:p>
          <a:p>
            <a:r>
              <a:rPr lang="en-US" dirty="0"/>
              <a:t>Key files and folders</a:t>
            </a:r>
          </a:p>
          <a:p>
            <a:r>
              <a:rPr lang="en-US" dirty="0"/>
              <a:t>Setup and demo</a:t>
            </a:r>
          </a:p>
          <a:p>
            <a:r>
              <a:rPr lang="en-US" dirty="0"/>
              <a:t>Future improvements</a:t>
            </a:r>
          </a:p>
          <a:p>
            <a:endParaRPr lang="en-US" dirty="0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93CE2434-F5AC-955A-69F5-A7565FE2B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8893" y="2247759"/>
            <a:ext cx="7772400" cy="365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0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CFA5F4-1A8E-48F5-9209-7F24485B1D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074621-AE44-40C4-8323-DF5185BC9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8B624-6A36-7E76-713C-6C19BB107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A56D-FF59-20EF-7363-56DEC6F33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2374795"/>
            <a:ext cx="11352627" cy="34164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cap="none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A full-stack expense tracking application built with Flask (python) backend and Next (typescript) frontend, featuring object-oriented design principles </a:t>
            </a:r>
          </a:p>
          <a:p>
            <a:pPr marL="0" indent="0">
              <a:buNone/>
            </a:pPr>
            <a:endParaRPr lang="en-US" cap="none" dirty="0">
              <a:effectLst/>
              <a:latin typeface="Avenir Book" panose="02000503020000020003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cap="none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Functional requirements –</a:t>
            </a:r>
          </a:p>
          <a:p>
            <a:pPr marL="457200" indent="-457200">
              <a:buAutoNum type="arabicPeriod"/>
            </a:pPr>
            <a:r>
              <a:rPr lang="en-US" cap="none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The app should provide total expense</a:t>
            </a:r>
          </a:p>
          <a:p>
            <a:pPr marL="457200" indent="-457200">
              <a:buAutoNum type="arabicPeriod"/>
            </a:pPr>
            <a:r>
              <a:rPr lang="en-US" cap="none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Total expense by category</a:t>
            </a:r>
          </a:p>
          <a:p>
            <a:pPr marL="457200" indent="-457200">
              <a:buAutoNum type="arabicPeriod"/>
            </a:pPr>
            <a:r>
              <a:rPr lang="en-US" cap="none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Expense trend</a:t>
            </a:r>
          </a:p>
          <a:p>
            <a:pPr marL="457200" indent="-457200">
              <a:buAutoNum type="arabicPeriod"/>
            </a:pPr>
            <a:r>
              <a:rPr lang="en-US" cap="none" dirty="0">
                <a:effectLst/>
                <a:latin typeface="Avenir Book" panose="02000503020000020003" pitchFamily="2" charset="0"/>
                <a:cs typeface="Calibri" panose="020F0502020204030204" pitchFamily="34" charset="0"/>
              </a:rPr>
              <a:t>Highest and lowest spend category</a:t>
            </a:r>
          </a:p>
        </p:txBody>
      </p:sp>
    </p:spTree>
    <p:extLst>
      <p:ext uri="{BB962C8B-B14F-4D97-AF65-F5344CB8AC3E}">
        <p14:creationId xmlns:p14="http://schemas.microsoft.com/office/powerpoint/2010/main" val="4123022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907B0C-60EE-DE39-3B63-1EC48B156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EDDA95E-6E4C-1A7D-0950-AFFE894B0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D180D8-8049-145A-8583-20F63077A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E739CD-A2E9-CD28-DA36-D6F375D54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90D81-1588-91FF-F0C5-94D873E85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2374795"/>
            <a:ext cx="11352627" cy="3839738"/>
          </a:xfrm>
        </p:spPr>
        <p:txBody>
          <a:bodyPr>
            <a:normAutofit/>
          </a:bodyPr>
          <a:lstStyle/>
          <a:p>
            <a:endParaRPr lang="en-US" b="1" cap="none" dirty="0">
              <a:effectLst/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b="1" cap="none" dirty="0">
                <a:effectLst/>
                <a:latin typeface="Avenir Book" panose="02000503020000020003" pitchFamily="2" charset="0"/>
              </a:rPr>
              <a:t>First step - gather requirements and design the backend architecture</a:t>
            </a:r>
          </a:p>
          <a:p>
            <a:endParaRPr lang="en-US" b="1" cap="none" dirty="0">
              <a:effectLst/>
              <a:latin typeface="Avenir Book" panose="02000503020000020003" pitchFamily="2" charset="0"/>
            </a:endParaRPr>
          </a:p>
          <a:p>
            <a:r>
              <a:rPr lang="en-US" b="1" cap="none" dirty="0">
                <a:effectLst/>
                <a:latin typeface="Avenir Book" panose="02000503020000020003" pitchFamily="2" charset="0"/>
              </a:rPr>
              <a:t>Backend</a:t>
            </a:r>
            <a:r>
              <a:rPr lang="en-US" cap="none" dirty="0">
                <a:effectLst/>
                <a:latin typeface="Avenir Book" panose="02000503020000020003" pitchFamily="2" charset="0"/>
              </a:rPr>
              <a:t>: Flask REST API </a:t>
            </a:r>
          </a:p>
          <a:p>
            <a:pPr marL="457200" lvl="1" indent="0">
              <a:buNone/>
            </a:pPr>
            <a:r>
              <a:rPr lang="en-US" cap="none" dirty="0">
                <a:effectLst/>
                <a:latin typeface="Avenir Book" panose="02000503020000020003" pitchFamily="2" charset="0"/>
              </a:rPr>
              <a:t>- object-oriented expense management</a:t>
            </a:r>
          </a:p>
          <a:p>
            <a:pPr marL="457200" lvl="1" indent="0">
              <a:buNone/>
            </a:pPr>
            <a:r>
              <a:rPr lang="en-US" cap="none" dirty="0">
                <a:effectLst/>
                <a:latin typeface="Avenir Book" panose="02000503020000020003" pitchFamily="2" charset="0"/>
              </a:rPr>
              <a:t>- for better scalability – demonstrates Object Relational Mapping, can be ported to SQL DBs</a:t>
            </a:r>
          </a:p>
          <a:p>
            <a:pPr marL="457200" lvl="1" indent="0">
              <a:buNone/>
            </a:pPr>
            <a:r>
              <a:rPr lang="en-US" cap="none" dirty="0">
                <a:effectLst/>
                <a:latin typeface="Avenir Book" panose="02000503020000020003" pitchFamily="2" charset="0"/>
              </a:rPr>
              <a:t>- Category and Expense classes with proper encapsulation</a:t>
            </a:r>
          </a:p>
          <a:p>
            <a:pPr marL="0" indent="0">
              <a:buNone/>
            </a:pPr>
            <a:br>
              <a:rPr lang="en-US" cap="none" dirty="0">
                <a:effectLst/>
                <a:latin typeface="Avenir Book" panose="02000503020000020003" pitchFamily="2" charset="0"/>
              </a:rPr>
            </a:br>
            <a:r>
              <a:rPr lang="en-US" cap="none" dirty="0">
                <a:effectLst/>
                <a:latin typeface="Avenir Book" panose="02000503020000020003" pitchFamily="2" charset="0"/>
              </a:rPr>
              <a:t>For this project, file-based JSON storage is used for simplicity (ready for database migration)</a:t>
            </a:r>
          </a:p>
          <a:p>
            <a:pPr marL="0" indent="0">
              <a:buNone/>
            </a:pPr>
            <a:endParaRPr lang="en-US" cap="none" dirty="0">
              <a:effectLst/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US" b="1" cap="none" dirty="0">
              <a:effectLst/>
              <a:latin typeface="Avenir Book" panose="02000503020000020003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7456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ABA9FC-6773-0E7C-457F-B893585F7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D5A9541-29A8-E1F3-B339-D1DE5A97E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B3AA15-93D7-EC8C-F8A8-1844F5702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C7141D-8922-4FE4-463C-9F3355FD2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Approach - backend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4034B-199D-22EA-36A4-5C8200A4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2374795"/>
            <a:ext cx="11352627" cy="3839738"/>
          </a:xfrm>
        </p:spPr>
        <p:txBody>
          <a:bodyPr>
            <a:normAutofit/>
          </a:bodyPr>
          <a:lstStyle/>
          <a:p>
            <a:r>
              <a:rPr lang="en-US" cap="none" dirty="0">
                <a:effectLst/>
                <a:latin typeface="Avenir Book" panose="02000503020000020003" pitchFamily="2" charset="0"/>
              </a:rPr>
              <a:t>Category class for rich category management</a:t>
            </a:r>
          </a:p>
          <a:p>
            <a:r>
              <a:rPr lang="en-US" cap="none" dirty="0">
                <a:effectLst/>
                <a:latin typeface="Avenir Book" panose="02000503020000020003" pitchFamily="2" charset="0"/>
              </a:rPr>
              <a:t>Expense class with validation and business logic</a:t>
            </a:r>
          </a:p>
          <a:p>
            <a:r>
              <a:rPr lang="en-US" cap="none" dirty="0" err="1">
                <a:effectLst/>
                <a:latin typeface="Avenir Book" panose="02000503020000020003" pitchFamily="2" charset="0"/>
              </a:rPr>
              <a:t>ExpenseTracker</a:t>
            </a:r>
            <a:r>
              <a:rPr lang="en-US" cap="none" dirty="0">
                <a:effectLst/>
                <a:latin typeface="Avenir Book" panose="02000503020000020003" pitchFamily="2" charset="0"/>
              </a:rPr>
              <a:t> class for expense operations</a:t>
            </a:r>
          </a:p>
          <a:p>
            <a:pPr marL="0" indent="0">
              <a:buNone/>
            </a:pPr>
            <a:endParaRPr lang="en-US" cap="none" dirty="0">
              <a:effectLst/>
              <a:latin typeface="Avenir Book" panose="02000503020000020003" pitchFamily="2" charset="0"/>
            </a:endParaRPr>
          </a:p>
          <a:p>
            <a:r>
              <a:rPr lang="en-US" cap="none" dirty="0">
                <a:effectLst/>
                <a:latin typeface="Avenir Book" panose="02000503020000020003" pitchFamily="2" charset="0"/>
              </a:rPr>
              <a:t>Input validation for amounts, dates, and categories</a:t>
            </a:r>
          </a:p>
          <a:p>
            <a:r>
              <a:rPr lang="en-US" cap="none" dirty="0">
                <a:effectLst/>
                <a:latin typeface="Avenir Book" panose="02000503020000020003" pitchFamily="2" charset="0"/>
              </a:rPr>
              <a:t>Custom exceptions for better error handling</a:t>
            </a:r>
          </a:p>
          <a:p>
            <a:r>
              <a:rPr lang="en-US" cap="none" dirty="0">
                <a:effectLst/>
                <a:latin typeface="Avenir Book" panose="02000503020000020003" pitchFamily="2" charset="0"/>
              </a:rPr>
              <a:t>Type hints throughout for better code maintainability</a:t>
            </a:r>
          </a:p>
          <a:p>
            <a:endParaRPr lang="en-US" cap="none" dirty="0"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1226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998D35-D172-4F49-4722-EFF58C54D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4115A3-40C8-6A01-A8A1-EE0850D50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CEBFA0-2AF8-5E71-B84B-CA703B708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C6C1B-C7BD-F9B5-4348-02030F6A2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Approach - frontend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1E2F-14D3-3738-5EBA-C03202851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2374795"/>
            <a:ext cx="11352627" cy="3839738"/>
          </a:xfrm>
        </p:spPr>
        <p:txBody>
          <a:bodyPr>
            <a:normAutofit/>
          </a:bodyPr>
          <a:lstStyle/>
          <a:p>
            <a:endParaRPr lang="en-US" b="1" cap="none" dirty="0">
              <a:effectLst/>
              <a:latin typeface="Avenir Book" panose="02000503020000020003" pitchFamily="2" charset="0"/>
            </a:endParaRPr>
          </a:p>
          <a:p>
            <a:pPr marL="0" indent="0">
              <a:buNone/>
            </a:pPr>
            <a:r>
              <a:rPr lang="en-US" b="1" cap="none" dirty="0">
                <a:effectLst/>
                <a:latin typeface="Avenir Book" panose="02000503020000020003" pitchFamily="2" charset="0"/>
              </a:rPr>
              <a:t>Second step – Build frontend UI for ease of access for users</a:t>
            </a:r>
          </a:p>
          <a:p>
            <a:endParaRPr lang="en-US" b="1" cap="none" dirty="0">
              <a:effectLst/>
              <a:latin typeface="Avenir Book" panose="02000503020000020003" pitchFamily="2" charset="0"/>
            </a:endParaRPr>
          </a:p>
          <a:p>
            <a:r>
              <a:rPr lang="en-US" cap="none" dirty="0" err="1">
                <a:effectLst/>
                <a:latin typeface="Avenir Book" panose="02000503020000020003" pitchFamily="2" charset="0"/>
              </a:rPr>
              <a:t>Next.js</a:t>
            </a:r>
            <a:r>
              <a:rPr lang="en-US" cap="none" dirty="0">
                <a:effectLst/>
                <a:latin typeface="Avenir Book" panose="02000503020000020003" pitchFamily="2" charset="0"/>
              </a:rPr>
              <a:t> with TypeScript, modern React components</a:t>
            </a:r>
          </a:p>
          <a:p>
            <a:r>
              <a:rPr lang="en-US" cap="none" dirty="0">
                <a:effectLst/>
                <a:latin typeface="Avenir Book" panose="02000503020000020003" pitchFamily="2" charset="0"/>
              </a:rPr>
              <a:t>Utilized Tailwind CSS for styling</a:t>
            </a:r>
          </a:p>
          <a:p>
            <a:r>
              <a:rPr lang="en-US" cap="none" dirty="0">
                <a:effectLst/>
                <a:latin typeface="Avenir Book" panose="02000503020000020003" pitchFamily="2" charset="0"/>
              </a:rPr>
              <a:t>Utilized tools like Copilot for enhancing UI and adding popular charting packages for better visualization and quick prototyping</a:t>
            </a:r>
            <a:br>
              <a:rPr lang="en-US" cap="none" dirty="0">
                <a:effectLst/>
                <a:latin typeface="Avenir Book" panose="02000503020000020003" pitchFamily="2" charset="0"/>
              </a:rPr>
            </a:br>
            <a:endParaRPr lang="en-US" cap="none" dirty="0">
              <a:effectLst/>
              <a:latin typeface="Avenir Book" panose="02000503020000020003" pitchFamily="2" charset="0"/>
            </a:endParaRPr>
          </a:p>
          <a:p>
            <a:pPr marL="0" indent="0">
              <a:buNone/>
            </a:pPr>
            <a:endParaRPr lang="en-US" b="1" cap="none" dirty="0">
              <a:effectLst/>
              <a:latin typeface="Avenir Book" panose="02000503020000020003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18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F10738-FA82-F230-EFAF-C6EA07B1E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7916-BE55-A371-4454-06237082B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620" y="551607"/>
            <a:ext cx="3623816" cy="1837954"/>
          </a:xfrm>
        </p:spPr>
        <p:txBody>
          <a:bodyPr anchor="ctr">
            <a:normAutofit/>
          </a:bodyPr>
          <a:lstStyle/>
          <a:p>
            <a:r>
              <a:rPr lang="en-US" sz="3700" dirty="0"/>
              <a:t>Architecture and Design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475056-B0EB-44BE-8568-61ABEFB2E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4" y="0"/>
            <a:ext cx="8132066" cy="6858000"/>
          </a:xfrm>
          <a:prstGeom prst="rect">
            <a:avLst/>
          </a:prstGeom>
          <a:solidFill>
            <a:schemeClr val="bg2"/>
          </a:solidFill>
          <a:ln>
            <a:noFill/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2C8E2EC-73A4-48C2-B4D7-D7726BD90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9971" y="0"/>
            <a:ext cx="0" cy="6858000"/>
          </a:xfrm>
          <a:prstGeom prst="line">
            <a:avLst/>
          </a:prstGeom>
          <a:solidFill>
            <a:srgbClr val="FFFFFF"/>
          </a:solidFill>
          <a:ln w="38100" cap="flat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82ABBDC-7A44-4AE8-A04F-B5495481B9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94952" y="3195797"/>
            <a:ext cx="6858000" cy="466406"/>
          </a:xfrm>
          <a:prstGeom prst="rect">
            <a:avLst/>
          </a:prstGeom>
          <a:gradFill>
            <a:gsLst>
              <a:gs pos="0">
                <a:srgbClr val="363D46">
                  <a:alpha val="0"/>
                </a:srgbClr>
              </a:gs>
              <a:gs pos="100000">
                <a:srgbClr val="363D46">
                  <a:lumMod val="75000"/>
                </a:srgb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1" name="Picture 20" descr="A diagram of a business flow&#10;&#10;AI-generated content may be incorrect.">
            <a:extLst>
              <a:ext uri="{FF2B5EF4-FFF2-40B4-BE49-F238E27FC236}">
                <a16:creationId xmlns:a16="http://schemas.microsoft.com/office/drawing/2014/main" id="{6D5AF1F1-72C3-6DD2-9F0F-B834842C6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770" y="271585"/>
            <a:ext cx="4262510" cy="63148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D99B9E-9FCF-ED0D-3478-7C455B66399F}"/>
              </a:ext>
            </a:extLst>
          </p:cNvPr>
          <p:cNvSpPr txBox="1"/>
          <p:nvPr/>
        </p:nvSpPr>
        <p:spPr>
          <a:xfrm>
            <a:off x="384621" y="2613074"/>
            <a:ext cx="35108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Fully hosted backend and frontend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Backend containerized and hosted on Artifact Registry in Google Cloud Platform (GCP)</a:t>
            </a:r>
            <a:br>
              <a:rPr lang="en-US" dirty="0">
                <a:latin typeface="Avenir Book" panose="02000503020000020003" pitchFamily="2" charset="0"/>
              </a:rPr>
            </a:br>
            <a:endParaRPr lang="en-US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Frontend hosted on </a:t>
            </a:r>
            <a:r>
              <a:rPr lang="en-US" dirty="0" err="1">
                <a:latin typeface="Avenir Book" panose="02000503020000020003" pitchFamily="2" charset="0"/>
              </a:rPr>
              <a:t>Vercel</a:t>
            </a:r>
            <a:br>
              <a:rPr lang="en-US" dirty="0">
                <a:latin typeface="Avenir Book" panose="02000503020000020003" pitchFamily="2" charset="0"/>
              </a:rPr>
            </a:br>
            <a:endParaRPr lang="en-US" dirty="0">
              <a:latin typeface="Avenir Book" panose="02000503020000020003" pitchFamily="2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venir Book" panose="02000503020000020003" pitchFamily="2" charset="0"/>
              </a:rPr>
              <a:t>Using GitHub Actions for CI/CD and fast deployments</a:t>
            </a:r>
          </a:p>
        </p:txBody>
      </p:sp>
    </p:spTree>
    <p:extLst>
      <p:ext uri="{BB962C8B-B14F-4D97-AF65-F5344CB8AC3E}">
        <p14:creationId xmlns:p14="http://schemas.microsoft.com/office/powerpoint/2010/main" val="419426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1FEC5E-E608-F5C9-6F36-C154ED48D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1D94072-DDA1-37D6-094F-B9E64DADC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088B28-C76B-CA29-7844-619743993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6C110E-CDE2-53BE-9CC9-5EDA17C52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Key files and folders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A4E017-19F4-5669-4B82-E29E9F9E8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117005"/>
              </p:ext>
            </p:extLst>
          </p:nvPr>
        </p:nvGraphicFramePr>
        <p:xfrm>
          <a:off x="1141413" y="2366923"/>
          <a:ext cx="10042402" cy="38476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45763">
                  <a:extLst>
                    <a:ext uri="{9D8B030D-6E8A-4147-A177-3AD203B41FA5}">
                      <a16:colId xmlns:a16="http://schemas.microsoft.com/office/drawing/2014/main" val="2849388407"/>
                    </a:ext>
                  </a:extLst>
                </a:gridCol>
                <a:gridCol w="2244325">
                  <a:extLst>
                    <a:ext uri="{9D8B030D-6E8A-4147-A177-3AD203B41FA5}">
                      <a16:colId xmlns:a16="http://schemas.microsoft.com/office/drawing/2014/main" val="1107319501"/>
                    </a:ext>
                  </a:extLst>
                </a:gridCol>
                <a:gridCol w="5452314">
                  <a:extLst>
                    <a:ext uri="{9D8B030D-6E8A-4147-A177-3AD203B41FA5}">
                      <a16:colId xmlns:a16="http://schemas.microsoft.com/office/drawing/2014/main" val="2595782117"/>
                    </a:ext>
                  </a:extLst>
                </a:gridCol>
              </a:tblGrid>
              <a:tr h="435718">
                <a:tc>
                  <a:txBody>
                    <a:bodyPr/>
                    <a:lstStyle/>
                    <a:p>
                      <a:r>
                        <a:rPr lang="en-US" sz="1600" b="1" u="sng" dirty="0">
                          <a:effectLst/>
                        </a:rPr>
                        <a:t>File</a:t>
                      </a:r>
                    </a:p>
                  </a:txBody>
                  <a:tcPr marL="22487" marR="22487" marT="14991" marB="14991" anchor="ctr"/>
                </a:tc>
                <a:tc>
                  <a:txBody>
                    <a:bodyPr/>
                    <a:lstStyle/>
                    <a:p>
                      <a:r>
                        <a:rPr lang="en-US" sz="1600" b="1" u="sng" dirty="0">
                          <a:effectLst/>
                        </a:rPr>
                        <a:t>Purpose</a:t>
                      </a:r>
                    </a:p>
                  </a:txBody>
                  <a:tcPr marL="22487" marR="22487" marT="14991" marB="14991" anchor="ctr"/>
                </a:tc>
                <a:tc>
                  <a:txBody>
                    <a:bodyPr/>
                    <a:lstStyle/>
                    <a:p>
                      <a:r>
                        <a:rPr lang="en-US" sz="1600" b="1" i="0" u="sng" dirty="0">
                          <a:effectLst/>
                        </a:rPr>
                        <a:t>Key Components</a:t>
                      </a:r>
                    </a:p>
                  </a:txBody>
                  <a:tcPr marL="22487" marR="22487" marT="14991" marB="14991" anchor="ctr"/>
                </a:tc>
                <a:extLst>
                  <a:ext uri="{0D108BD9-81ED-4DB2-BD59-A6C34878D82A}">
                    <a16:rowId xmlns:a16="http://schemas.microsoft.com/office/drawing/2014/main" val="3797499569"/>
                  </a:ext>
                </a:extLst>
              </a:tr>
              <a:tr h="701580">
                <a:tc>
                  <a:txBody>
                    <a:bodyPr/>
                    <a:lstStyle/>
                    <a:p>
                      <a:r>
                        <a:rPr lang="en-US" sz="1600" b="0" u="none" strike="noStrike" dirty="0">
                          <a:effectLst/>
                          <a:hlinkClick r:id="rId2"/>
                        </a:rPr>
                        <a:t>expenses.py</a:t>
                      </a:r>
                      <a:endParaRPr lang="en-US" sz="1600" dirty="0">
                        <a:effectLst/>
                      </a:endParaRPr>
                    </a:p>
                  </a:txBody>
                  <a:tcPr marL="22487" marR="22487" marT="14991" marB="1499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Business Logic</a:t>
                      </a:r>
                    </a:p>
                  </a:txBody>
                  <a:tcPr marL="22487" marR="22487" marT="14991" marB="14991" anchor="ctr"/>
                </a:tc>
                <a:tc>
                  <a:txBody>
                    <a:bodyPr/>
                    <a:lstStyle/>
                    <a:p>
                      <a:r>
                        <a:rPr lang="en-US" sz="1600" b="0" u="none" strike="noStrike" dirty="0">
                          <a:effectLst/>
                          <a:hlinkClick r:id="rId2"/>
                        </a:rPr>
                        <a:t>Category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r>
                        <a:rPr lang="en-US" sz="1600" b="0" u="none" strike="noStrike" dirty="0">
                          <a:effectLst/>
                          <a:hlinkClick r:id="rId2"/>
                        </a:rPr>
                        <a:t>Expense</a:t>
                      </a:r>
                      <a:r>
                        <a:rPr lang="en-US" sz="1600" dirty="0">
                          <a:effectLst/>
                        </a:rPr>
                        <a:t>, </a:t>
                      </a:r>
                      <a:r>
                        <a:rPr lang="en-US" sz="1600" b="0" u="none" strike="noStrike" dirty="0">
                          <a:effectLst/>
                          <a:hlinkClick r:id="rId2"/>
                        </a:rPr>
                        <a:t>ExpenseTracker</a:t>
                      </a:r>
                      <a:r>
                        <a:rPr lang="en-US" sz="1600" dirty="0">
                          <a:effectLst/>
                        </a:rPr>
                        <a:t> classes</a:t>
                      </a:r>
                    </a:p>
                  </a:txBody>
                  <a:tcPr marL="22487" marR="22487" marT="14991" marB="14991" anchor="ctr"/>
                </a:tc>
                <a:extLst>
                  <a:ext uri="{0D108BD9-81ED-4DB2-BD59-A6C34878D82A}">
                    <a16:rowId xmlns:a16="http://schemas.microsoft.com/office/drawing/2014/main" val="2510337889"/>
                  </a:ext>
                </a:extLst>
              </a:tr>
              <a:tr h="701580">
                <a:tc>
                  <a:txBody>
                    <a:bodyPr/>
                    <a:lstStyle/>
                    <a:p>
                      <a:r>
                        <a:rPr lang="en-US" sz="1600" b="0" u="none" strike="noStrike" dirty="0">
                          <a:effectLst/>
                          <a:hlinkClick r:id="rId2"/>
                        </a:rPr>
                        <a:t>app.py</a:t>
                      </a:r>
                      <a:endParaRPr lang="en-US" sz="1600" dirty="0">
                        <a:effectLst/>
                      </a:endParaRPr>
                    </a:p>
                  </a:txBody>
                  <a:tcPr marL="22487" marR="22487" marT="14991" marB="1499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REST API</a:t>
                      </a:r>
                    </a:p>
                  </a:txBody>
                  <a:tcPr marL="22487" marR="22487" marT="14991" marB="1499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API endpoints, CORS, error handling</a:t>
                      </a:r>
                    </a:p>
                  </a:txBody>
                  <a:tcPr marL="22487" marR="22487" marT="14991" marB="14991" anchor="ctr"/>
                </a:tc>
                <a:extLst>
                  <a:ext uri="{0D108BD9-81ED-4DB2-BD59-A6C34878D82A}">
                    <a16:rowId xmlns:a16="http://schemas.microsoft.com/office/drawing/2014/main" val="2549262023"/>
                  </a:ext>
                </a:extLst>
              </a:tr>
              <a:tr h="435718">
                <a:tc>
                  <a:txBody>
                    <a:bodyPr/>
                    <a:lstStyle/>
                    <a:p>
                      <a:r>
                        <a:rPr lang="en-US" sz="1600" b="0" u="none" strike="noStrike">
                          <a:effectLst/>
                          <a:hlinkClick r:id="rId2"/>
                        </a:rPr>
                        <a:t>main.py</a:t>
                      </a:r>
                      <a:endParaRPr lang="en-US" sz="1600">
                        <a:effectLst/>
                      </a:endParaRPr>
                    </a:p>
                  </a:txBody>
                  <a:tcPr marL="22487" marR="22487" marT="14991" marB="1499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Demo CLI</a:t>
                      </a:r>
                    </a:p>
                  </a:txBody>
                  <a:tcPr marL="22487" marR="22487" marT="14991" marB="1499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Sample usage, testing</a:t>
                      </a:r>
                    </a:p>
                  </a:txBody>
                  <a:tcPr marL="22487" marR="22487" marT="14991" marB="14991" anchor="ctr"/>
                </a:tc>
                <a:extLst>
                  <a:ext uri="{0D108BD9-81ED-4DB2-BD59-A6C34878D82A}">
                    <a16:rowId xmlns:a16="http://schemas.microsoft.com/office/drawing/2014/main" val="27689267"/>
                  </a:ext>
                </a:extLst>
              </a:tr>
              <a:tr h="568648">
                <a:tc>
                  <a:txBody>
                    <a:bodyPr/>
                    <a:lstStyle/>
                    <a:p>
                      <a:r>
                        <a:rPr lang="en-US" sz="1600" b="0" u="none" strike="noStrike" dirty="0">
                          <a:effectLst/>
                          <a:hlinkClick r:id="rId2"/>
                        </a:rPr>
                        <a:t>requirements.txt</a:t>
                      </a:r>
                      <a:endParaRPr lang="en-US" sz="1600" dirty="0">
                        <a:effectLst/>
                      </a:endParaRPr>
                    </a:p>
                  </a:txBody>
                  <a:tcPr marL="22487" marR="22487" marT="14991" marB="1499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Dependencies</a:t>
                      </a:r>
                    </a:p>
                  </a:txBody>
                  <a:tcPr marL="22487" marR="22487" marT="14991" marB="1499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Flask, Flask-CORS, </a:t>
                      </a:r>
                      <a:r>
                        <a:rPr lang="en-US" sz="1600" dirty="0" err="1">
                          <a:effectLst/>
                        </a:rPr>
                        <a:t>gunicorn</a:t>
                      </a:r>
                      <a:endParaRPr lang="en-US" sz="1600" dirty="0">
                        <a:effectLst/>
                      </a:endParaRPr>
                    </a:p>
                  </a:txBody>
                  <a:tcPr marL="22487" marR="22487" marT="14991" marB="14991" anchor="ctr"/>
                </a:tc>
                <a:extLst>
                  <a:ext uri="{0D108BD9-81ED-4DB2-BD59-A6C34878D82A}">
                    <a16:rowId xmlns:a16="http://schemas.microsoft.com/office/drawing/2014/main" val="615494163"/>
                  </a:ext>
                </a:extLst>
              </a:tr>
              <a:tr h="435718">
                <a:tc>
                  <a:txBody>
                    <a:bodyPr/>
                    <a:lstStyle/>
                    <a:p>
                      <a:r>
                        <a:rPr lang="en-US" sz="1600" b="0" u="none" strike="noStrike">
                          <a:effectLst/>
                          <a:hlinkClick r:id="rId2"/>
                        </a:rPr>
                        <a:t>expenses.json</a:t>
                      </a:r>
                      <a:endParaRPr lang="en-US" sz="1600">
                        <a:effectLst/>
                      </a:endParaRPr>
                    </a:p>
                  </a:txBody>
                  <a:tcPr marL="22487" marR="22487" marT="14991" marB="14991" anchor="ctr"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effectLst/>
                        </a:rPr>
                        <a:t>Data Storage</a:t>
                      </a:r>
                    </a:p>
                  </a:txBody>
                  <a:tcPr marL="22487" marR="22487" marT="14991" marB="1499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JSON file persistence</a:t>
                      </a:r>
                    </a:p>
                  </a:txBody>
                  <a:tcPr marL="22487" marR="22487" marT="14991" marB="14991" anchor="ctr"/>
                </a:tc>
                <a:extLst>
                  <a:ext uri="{0D108BD9-81ED-4DB2-BD59-A6C34878D82A}">
                    <a16:rowId xmlns:a16="http://schemas.microsoft.com/office/drawing/2014/main" val="220770649"/>
                  </a:ext>
                </a:extLst>
              </a:tr>
              <a:tr h="568648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effectLst/>
                        </a:rPr>
                        <a:t>dockerfile</a:t>
                      </a:r>
                      <a:endParaRPr lang="en-US" sz="1600" dirty="0">
                        <a:effectLst/>
                      </a:endParaRPr>
                    </a:p>
                  </a:txBody>
                  <a:tcPr marL="22487" marR="22487" marT="14991" marB="1499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Deployment</a:t>
                      </a:r>
                    </a:p>
                  </a:txBody>
                  <a:tcPr marL="22487" marR="22487" marT="14991" marB="14991"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GCP Cloud Run ready</a:t>
                      </a:r>
                    </a:p>
                  </a:txBody>
                  <a:tcPr marL="22487" marR="22487" marT="14991" marB="14991" anchor="ctr"/>
                </a:tc>
                <a:extLst>
                  <a:ext uri="{0D108BD9-81ED-4DB2-BD59-A6C34878D82A}">
                    <a16:rowId xmlns:a16="http://schemas.microsoft.com/office/drawing/2014/main" val="4907912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6634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0F551D-2CD8-117D-FBFE-1079B1061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3BEC183-C89E-8301-6A28-51F9FC760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DA8199-62A4-9A99-5FD9-FA410B9CC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053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8475A-F27B-6730-7F08-F4D9CB0F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43467"/>
            <a:ext cx="7696199" cy="1079989"/>
          </a:xfrm>
        </p:spPr>
        <p:txBody>
          <a:bodyPr>
            <a:normAutofit/>
          </a:bodyPr>
          <a:lstStyle/>
          <a:p>
            <a:r>
              <a:rPr lang="en-US" sz="3600" dirty="0"/>
              <a:t>Key files and folders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3C2432-034E-7FAF-08D0-50993B76C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86" y="2013340"/>
            <a:ext cx="10006696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C130FE-F264-0422-6C66-97FB65390E72}"/>
              </a:ext>
            </a:extLst>
          </p:cNvPr>
          <p:cNvSpPr txBox="1"/>
          <p:nvPr/>
        </p:nvSpPr>
        <p:spPr>
          <a:xfrm>
            <a:off x="1533378" y="2785403"/>
            <a:ext cx="7821637" cy="2532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4A2A1-451F-6AC4-6214-BB86B827ECBE}"/>
              </a:ext>
            </a:extLst>
          </p:cNvPr>
          <p:cNvSpPr txBox="1"/>
          <p:nvPr/>
        </p:nvSpPr>
        <p:spPr>
          <a:xfrm>
            <a:off x="1624661" y="2659671"/>
            <a:ext cx="53107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📁 cap-frontend/</a:t>
            </a:r>
          </a:p>
          <a:p>
            <a:r>
              <a:rPr lang="en-US" dirty="0">
                <a:latin typeface="Avenir Book" panose="02000503020000020003" pitchFamily="2" charset="0"/>
              </a:rPr>
              <a:t>├── 📁 </a:t>
            </a:r>
            <a:r>
              <a:rPr lang="en-US" dirty="0" err="1">
                <a:latin typeface="Avenir Book" panose="02000503020000020003" pitchFamily="2" charset="0"/>
              </a:rPr>
              <a:t>src</a:t>
            </a:r>
            <a:r>
              <a:rPr lang="en-US" dirty="0">
                <a:latin typeface="Avenir Book" panose="02000503020000020003" pitchFamily="2" charset="0"/>
              </a:rPr>
              <a:t>/</a:t>
            </a:r>
          </a:p>
          <a:p>
            <a:r>
              <a:rPr lang="en-US" dirty="0">
                <a:latin typeface="Avenir Book" panose="02000503020000020003" pitchFamily="2" charset="0"/>
              </a:rPr>
              <a:t>│   ├── 📁 app/                    </a:t>
            </a:r>
            <a:r>
              <a:rPr lang="en-US" dirty="0" err="1">
                <a:latin typeface="Avenir Book" panose="02000503020000020003" pitchFamily="2" charset="0"/>
              </a:rPr>
              <a:t>Next.js</a:t>
            </a:r>
            <a:r>
              <a:rPr lang="en-US" dirty="0">
                <a:latin typeface="Avenir Book" panose="02000503020000020003" pitchFamily="2" charset="0"/>
              </a:rPr>
              <a:t> App Router</a:t>
            </a:r>
          </a:p>
          <a:p>
            <a:r>
              <a:rPr lang="en-US" dirty="0">
                <a:latin typeface="Avenir Book" panose="02000503020000020003" pitchFamily="2" charset="0"/>
              </a:rPr>
              <a:t>│   ├── 📁 components/     Components</a:t>
            </a:r>
          </a:p>
          <a:p>
            <a:r>
              <a:rPr lang="en-US" dirty="0">
                <a:latin typeface="Avenir Book" panose="02000503020000020003" pitchFamily="2" charset="0"/>
              </a:rPr>
              <a:t>│   └── 📁 services/              API Layer</a:t>
            </a:r>
          </a:p>
          <a:p>
            <a:r>
              <a:rPr lang="en-US" dirty="0">
                <a:latin typeface="Avenir Book" panose="02000503020000020003" pitchFamily="2" charset="0"/>
              </a:rPr>
              <a:t>├── 📦 </a:t>
            </a:r>
            <a:r>
              <a:rPr lang="en-US" dirty="0" err="1">
                <a:latin typeface="Avenir Book" panose="02000503020000020003" pitchFamily="2" charset="0"/>
              </a:rPr>
              <a:t>package.json</a:t>
            </a:r>
            <a:r>
              <a:rPr lang="en-US" dirty="0">
                <a:latin typeface="Avenir Book" panose="02000503020000020003" pitchFamily="2" charset="0"/>
              </a:rPr>
              <a:t>           Dependencies</a:t>
            </a:r>
          </a:p>
          <a:p>
            <a:r>
              <a:rPr lang="en-US" dirty="0">
                <a:latin typeface="Avenir Book" panose="02000503020000020003" pitchFamily="2" charset="0"/>
              </a:rPr>
              <a:t>└── ⚙️  </a:t>
            </a:r>
            <a:r>
              <a:rPr lang="en-US" dirty="0" err="1">
                <a:latin typeface="Avenir Book" panose="02000503020000020003" pitchFamily="2" charset="0"/>
              </a:rPr>
              <a:t>next.config.ts</a:t>
            </a:r>
            <a:r>
              <a:rPr lang="en-US" dirty="0">
                <a:latin typeface="Avenir Book" panose="02000503020000020003" pitchFamily="2" charset="0"/>
              </a:rPr>
              <a:t>           </a:t>
            </a:r>
            <a:r>
              <a:rPr lang="en-US" dirty="0" err="1">
                <a:latin typeface="Avenir Book" panose="02000503020000020003" pitchFamily="2" charset="0"/>
              </a:rPr>
              <a:t>Next.js</a:t>
            </a:r>
            <a:r>
              <a:rPr lang="en-US" dirty="0">
                <a:latin typeface="Avenir Book" panose="02000503020000020003" pitchFamily="2" charset="0"/>
              </a:rPr>
              <a:t> Config</a:t>
            </a:r>
          </a:p>
        </p:txBody>
      </p:sp>
    </p:spTree>
    <p:extLst>
      <p:ext uri="{BB962C8B-B14F-4D97-AF65-F5344CB8AC3E}">
        <p14:creationId xmlns:p14="http://schemas.microsoft.com/office/powerpoint/2010/main" val="29527560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107</TotalTime>
  <Words>528</Words>
  <Application>Microsoft Macintosh PowerPoint</Application>
  <PresentationFormat>Widescreen</PresentationFormat>
  <Paragraphs>124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Arial</vt:lpstr>
      <vt:lpstr>Avenir Book</vt:lpstr>
      <vt:lpstr>Century Gothic</vt:lpstr>
      <vt:lpstr>Mesh</vt:lpstr>
      <vt:lpstr>CapSpense – Expense tracker</vt:lpstr>
      <vt:lpstr>Table of contents</vt:lpstr>
      <vt:lpstr>Overview</vt:lpstr>
      <vt:lpstr>Approach</vt:lpstr>
      <vt:lpstr>Approach - backend</vt:lpstr>
      <vt:lpstr>Approach - frontend</vt:lpstr>
      <vt:lpstr>Architecture and Design</vt:lpstr>
      <vt:lpstr>Key files and folders</vt:lpstr>
      <vt:lpstr>Key files and folders</vt:lpstr>
      <vt:lpstr>Key files and folders</vt:lpstr>
      <vt:lpstr>Setup and demo</vt:lpstr>
      <vt:lpstr>Future 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Raghav Mantri</dc:creator>
  <cp:lastModifiedBy>Raghav Mantri</cp:lastModifiedBy>
  <cp:revision>16</cp:revision>
  <dcterms:created xsi:type="dcterms:W3CDTF">2025-07-03T19:51:18Z</dcterms:created>
  <dcterms:modified xsi:type="dcterms:W3CDTF">2025-07-03T21:44:59Z</dcterms:modified>
</cp:coreProperties>
</file>