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72" r:id="rId3"/>
    <p:sldId id="288" r:id="rId4"/>
    <p:sldId id="289" r:id="rId5"/>
    <p:sldId id="290" r:id="rId6"/>
    <p:sldId id="291" r:id="rId7"/>
    <p:sldId id="292" r:id="rId8"/>
    <p:sldId id="293" r:id="rId9"/>
    <p:sldId id="294" r:id="rId10"/>
    <p:sldId id="295"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26" autoAdjust="0"/>
    <p:restoredTop sz="94660"/>
  </p:normalViewPr>
  <p:slideViewPr>
    <p:cSldViewPr snapToGrid="0">
      <p:cViewPr varScale="1">
        <p:scale>
          <a:sx n="72" d="100"/>
          <a:sy n="72" d="100"/>
        </p:scale>
        <p:origin x="5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F90E9E-4C69-484D-8114-AC616EED693B}" type="datetimeFigureOut">
              <a:rPr lang="en-IN" smtClean="0"/>
              <a:t>24-01-2018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70F6FD-B8D4-46F5-BB41-E757C2DEBE4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6327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F90E9E-4C69-484D-8114-AC616EED693B}" type="datetimeFigureOut">
              <a:rPr lang="en-IN" smtClean="0"/>
              <a:t>24-01-2018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70F6FD-B8D4-46F5-BB41-E757C2DEBE48}" type="slidenum">
              <a:rPr lang="en-IN" smtClean="0"/>
              <a:t>‹#›</a:t>
            </a:fld>
            <a:endParaRPr lang="en-IN"/>
          </a:p>
        </p:txBody>
      </p:sp>
    </p:spTree>
    <p:extLst>
      <p:ext uri="{BB962C8B-B14F-4D97-AF65-F5344CB8AC3E}">
        <p14:creationId xmlns:p14="http://schemas.microsoft.com/office/powerpoint/2010/main" val="3894816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F90E9E-4C69-484D-8114-AC616EED693B}" type="datetimeFigureOut">
              <a:rPr lang="en-IN" smtClean="0"/>
              <a:t>24-01-2018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70F6FD-B8D4-46F5-BB41-E757C2DEBE48}" type="slidenum">
              <a:rPr lang="en-IN" smtClean="0"/>
              <a:t>‹#›</a:t>
            </a:fld>
            <a:endParaRPr lang="en-IN"/>
          </a:p>
        </p:txBody>
      </p:sp>
    </p:spTree>
    <p:extLst>
      <p:ext uri="{BB962C8B-B14F-4D97-AF65-F5344CB8AC3E}">
        <p14:creationId xmlns:p14="http://schemas.microsoft.com/office/powerpoint/2010/main" val="3589196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F90E9E-4C69-484D-8114-AC616EED693B}" type="datetimeFigureOut">
              <a:rPr lang="en-IN" smtClean="0"/>
              <a:t>24-01-2018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70F6FD-B8D4-46F5-BB41-E757C2DEBE48}" type="slidenum">
              <a:rPr lang="en-IN" smtClean="0"/>
              <a:t>‹#›</a:t>
            </a:fld>
            <a:endParaRPr lang="en-IN"/>
          </a:p>
        </p:txBody>
      </p:sp>
    </p:spTree>
    <p:extLst>
      <p:ext uri="{BB962C8B-B14F-4D97-AF65-F5344CB8AC3E}">
        <p14:creationId xmlns:p14="http://schemas.microsoft.com/office/powerpoint/2010/main" val="138352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F90E9E-4C69-484D-8114-AC616EED693B}" type="datetimeFigureOut">
              <a:rPr lang="en-IN" smtClean="0"/>
              <a:t>24-01-2018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70F6FD-B8D4-46F5-BB41-E757C2DEBE4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00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F90E9E-4C69-484D-8114-AC616EED693B}" type="datetimeFigureOut">
              <a:rPr lang="en-IN" smtClean="0"/>
              <a:t>24-01-2018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70F6FD-B8D4-46F5-BB41-E757C2DEBE48}" type="slidenum">
              <a:rPr lang="en-IN" smtClean="0"/>
              <a:t>‹#›</a:t>
            </a:fld>
            <a:endParaRPr lang="en-IN"/>
          </a:p>
        </p:txBody>
      </p:sp>
    </p:spTree>
    <p:extLst>
      <p:ext uri="{BB962C8B-B14F-4D97-AF65-F5344CB8AC3E}">
        <p14:creationId xmlns:p14="http://schemas.microsoft.com/office/powerpoint/2010/main" val="1082949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F90E9E-4C69-484D-8114-AC616EED693B}" type="datetimeFigureOut">
              <a:rPr lang="en-IN" smtClean="0"/>
              <a:t>24-01-2018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70F6FD-B8D4-46F5-BB41-E757C2DEBE48}" type="slidenum">
              <a:rPr lang="en-IN" smtClean="0"/>
              <a:t>‹#›</a:t>
            </a:fld>
            <a:endParaRPr lang="en-IN"/>
          </a:p>
        </p:txBody>
      </p:sp>
    </p:spTree>
    <p:extLst>
      <p:ext uri="{BB962C8B-B14F-4D97-AF65-F5344CB8AC3E}">
        <p14:creationId xmlns:p14="http://schemas.microsoft.com/office/powerpoint/2010/main" val="69915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F90E9E-4C69-484D-8114-AC616EED693B}" type="datetimeFigureOut">
              <a:rPr lang="en-IN" smtClean="0"/>
              <a:t>24-01-2018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70F6FD-B8D4-46F5-BB41-E757C2DEBE48}" type="slidenum">
              <a:rPr lang="en-IN" smtClean="0"/>
              <a:t>‹#›</a:t>
            </a:fld>
            <a:endParaRPr lang="en-IN"/>
          </a:p>
        </p:txBody>
      </p:sp>
    </p:spTree>
    <p:extLst>
      <p:ext uri="{BB962C8B-B14F-4D97-AF65-F5344CB8AC3E}">
        <p14:creationId xmlns:p14="http://schemas.microsoft.com/office/powerpoint/2010/main" val="2496710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8F90E9E-4C69-484D-8114-AC616EED693B}" type="datetimeFigureOut">
              <a:rPr lang="en-IN" smtClean="0"/>
              <a:t>24-01-2018</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E70F6FD-B8D4-46F5-BB41-E757C2DEBE48}" type="slidenum">
              <a:rPr lang="en-IN" smtClean="0"/>
              <a:t>‹#›</a:t>
            </a:fld>
            <a:endParaRPr lang="en-IN"/>
          </a:p>
        </p:txBody>
      </p:sp>
    </p:spTree>
    <p:extLst>
      <p:ext uri="{BB962C8B-B14F-4D97-AF65-F5344CB8AC3E}">
        <p14:creationId xmlns:p14="http://schemas.microsoft.com/office/powerpoint/2010/main" val="4081873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8F90E9E-4C69-484D-8114-AC616EED693B}" type="datetimeFigureOut">
              <a:rPr lang="en-IN" smtClean="0"/>
              <a:t>24-01-2018</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E70F6FD-B8D4-46F5-BB41-E757C2DEBE48}" type="slidenum">
              <a:rPr lang="en-IN" smtClean="0"/>
              <a:t>‹#›</a:t>
            </a:fld>
            <a:endParaRPr lang="en-IN"/>
          </a:p>
        </p:txBody>
      </p:sp>
    </p:spTree>
    <p:extLst>
      <p:ext uri="{BB962C8B-B14F-4D97-AF65-F5344CB8AC3E}">
        <p14:creationId xmlns:p14="http://schemas.microsoft.com/office/powerpoint/2010/main" val="1981121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8F90E9E-4C69-484D-8114-AC616EED693B}" type="datetimeFigureOut">
              <a:rPr lang="en-IN" smtClean="0"/>
              <a:t>24-01-2018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70F6FD-B8D4-46F5-BB41-E757C2DEBE48}" type="slidenum">
              <a:rPr lang="en-IN" smtClean="0"/>
              <a:t>‹#›</a:t>
            </a:fld>
            <a:endParaRPr lang="en-IN"/>
          </a:p>
        </p:txBody>
      </p:sp>
    </p:spTree>
    <p:extLst>
      <p:ext uri="{BB962C8B-B14F-4D97-AF65-F5344CB8AC3E}">
        <p14:creationId xmlns:p14="http://schemas.microsoft.com/office/powerpoint/2010/main" val="2707121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8F90E9E-4C69-484D-8114-AC616EED693B}" type="datetimeFigureOut">
              <a:rPr lang="en-IN" smtClean="0"/>
              <a:t>24-01-2018</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E70F6FD-B8D4-46F5-BB41-E757C2DEBE4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995177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a:t>Data Mining (</a:t>
            </a:r>
            <a:r>
              <a:rPr lang="en-US" dirty="0"/>
              <a:t>CS 451)</a:t>
            </a:r>
            <a:endParaRPr lang="en-IN" dirty="0"/>
          </a:p>
        </p:txBody>
      </p:sp>
      <p:sp>
        <p:nvSpPr>
          <p:cNvPr id="3" name="Subtitle 2"/>
          <p:cNvSpPr>
            <a:spLocks noGrp="1"/>
          </p:cNvSpPr>
          <p:nvPr>
            <p:ph type="subTitle" idx="1"/>
          </p:nvPr>
        </p:nvSpPr>
        <p:spPr/>
        <p:txBody>
          <a:bodyPr>
            <a:normAutofit/>
          </a:bodyPr>
          <a:lstStyle/>
          <a:p>
            <a:pPr algn="ctr"/>
            <a:r>
              <a:rPr lang="en-US" sz="2800"/>
              <a:t>JAN-MAY’ 18 </a:t>
            </a:r>
            <a:endParaRPr lang="en-US" sz="2800" dirty="0"/>
          </a:p>
          <a:p>
            <a:pPr algn="ctr"/>
            <a:r>
              <a:rPr lang="en-US" sz="2800" dirty="0"/>
              <a:t>PRAGYA VERMA</a:t>
            </a:r>
            <a:endParaRPr lang="en-IN" sz="2800" dirty="0"/>
          </a:p>
        </p:txBody>
      </p:sp>
    </p:spTree>
    <p:extLst>
      <p:ext uri="{BB962C8B-B14F-4D97-AF65-F5344CB8AC3E}">
        <p14:creationId xmlns:p14="http://schemas.microsoft.com/office/powerpoint/2010/main" val="3247294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BA32B-BD9B-4CA7-B19E-855CAB472AC1}"/>
              </a:ext>
            </a:extLst>
          </p:cNvPr>
          <p:cNvSpPr>
            <a:spLocks noGrp="1"/>
          </p:cNvSpPr>
          <p:nvPr>
            <p:ph type="title"/>
          </p:nvPr>
        </p:nvSpPr>
        <p:spPr/>
        <p:txBody>
          <a:bodyPr/>
          <a:lstStyle/>
          <a:p>
            <a:pPr algn="ctr"/>
            <a:r>
              <a:rPr lang="en-US" dirty="0"/>
              <a:t>Practice Question 1</a:t>
            </a:r>
            <a:endParaRPr lang="en-IN" dirty="0"/>
          </a:p>
        </p:txBody>
      </p:sp>
      <p:sp>
        <p:nvSpPr>
          <p:cNvPr id="3" name="Content Placeholder 2">
            <a:extLst>
              <a:ext uri="{FF2B5EF4-FFF2-40B4-BE49-F238E27FC236}">
                <a16:creationId xmlns:a16="http://schemas.microsoft.com/office/drawing/2014/main" id="{B25480DC-26E9-4F1B-85DF-5B2356498F98}"/>
              </a:ext>
            </a:extLst>
          </p:cNvPr>
          <p:cNvSpPr>
            <a:spLocks noGrp="1"/>
          </p:cNvSpPr>
          <p:nvPr>
            <p:ph idx="1"/>
          </p:nvPr>
        </p:nvSpPr>
        <p:spPr>
          <a:xfrm>
            <a:off x="1097280" y="1845734"/>
            <a:ext cx="10058400" cy="4422544"/>
          </a:xfrm>
        </p:spPr>
        <p:txBody>
          <a:bodyPr>
            <a:normAutofit lnSpcReduction="10000"/>
          </a:bodyPr>
          <a:lstStyle/>
          <a:p>
            <a:pPr algn="just"/>
            <a:r>
              <a:rPr lang="en-IN" dirty="0"/>
              <a:t>Is gender independent of education level? A random sample of 395 people were surveyed and each person was asked to report the highest education level they obtained. The data that resulted from the survey is summarized in the following table: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L</a:t>
            </a:r>
            <a:r>
              <a:rPr lang="en-IN" dirty="0" err="1"/>
              <a:t>evel</a:t>
            </a:r>
            <a:r>
              <a:rPr lang="en-IN" dirty="0"/>
              <a:t> of significance = 5 %</a:t>
            </a:r>
          </a:p>
          <a:p>
            <a:pPr algn="just"/>
            <a:endParaRPr lang="en-IN" dirty="0"/>
          </a:p>
          <a:p>
            <a:pPr algn="just"/>
            <a:endParaRPr lang="en-US" sz="2800" dirty="0"/>
          </a:p>
          <a:p>
            <a:pPr algn="just"/>
            <a:endParaRPr lang="en-US" sz="2800" dirty="0"/>
          </a:p>
          <a:p>
            <a:pPr algn="just"/>
            <a:endParaRPr lang="en-US" sz="2800" dirty="0"/>
          </a:p>
          <a:p>
            <a:pPr algn="just"/>
            <a:endParaRPr lang="en-US" sz="2800" dirty="0"/>
          </a:p>
          <a:p>
            <a:pPr algn="just"/>
            <a:endParaRPr lang="en-US" sz="2400" dirty="0"/>
          </a:p>
        </p:txBody>
      </p:sp>
      <p:pic>
        <p:nvPicPr>
          <p:cNvPr id="4" name="Picture 3">
            <a:extLst>
              <a:ext uri="{FF2B5EF4-FFF2-40B4-BE49-F238E27FC236}">
                <a16:creationId xmlns:a16="http://schemas.microsoft.com/office/drawing/2014/main" id="{B91ED694-AFF2-4560-AB8C-4DAEA23D4C7C}"/>
              </a:ext>
            </a:extLst>
          </p:cNvPr>
          <p:cNvPicPr>
            <a:picLocks noChangeAspect="1"/>
          </p:cNvPicPr>
          <p:nvPr/>
        </p:nvPicPr>
        <p:blipFill>
          <a:blip r:embed="rId2"/>
          <a:stretch>
            <a:fillRect/>
          </a:stretch>
        </p:blipFill>
        <p:spPr>
          <a:xfrm>
            <a:off x="2199862" y="2835339"/>
            <a:ext cx="8269356" cy="2664313"/>
          </a:xfrm>
          <a:prstGeom prst="rect">
            <a:avLst/>
          </a:prstGeom>
        </p:spPr>
      </p:pic>
    </p:spTree>
    <p:extLst>
      <p:ext uri="{BB962C8B-B14F-4D97-AF65-F5344CB8AC3E}">
        <p14:creationId xmlns:p14="http://schemas.microsoft.com/office/powerpoint/2010/main" val="1474663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B5611-C0B0-4ACD-80A2-3B4C576B3F6D}"/>
              </a:ext>
            </a:extLst>
          </p:cNvPr>
          <p:cNvSpPr>
            <a:spLocks noGrp="1"/>
          </p:cNvSpPr>
          <p:nvPr>
            <p:ph type="title"/>
          </p:nvPr>
        </p:nvSpPr>
        <p:spPr/>
        <p:txBody>
          <a:bodyPr/>
          <a:lstStyle/>
          <a:p>
            <a:pPr algn="ctr"/>
            <a:r>
              <a:rPr lang="en-US" dirty="0"/>
              <a:t>Next Class</a:t>
            </a:r>
            <a:endParaRPr lang="en-IN" dirty="0"/>
          </a:p>
        </p:txBody>
      </p:sp>
      <p:sp>
        <p:nvSpPr>
          <p:cNvPr id="3" name="Content Placeholder 2">
            <a:extLst>
              <a:ext uri="{FF2B5EF4-FFF2-40B4-BE49-F238E27FC236}">
                <a16:creationId xmlns:a16="http://schemas.microsoft.com/office/drawing/2014/main" id="{93452564-0842-4949-8A98-10B0D25DFF7F}"/>
              </a:ext>
            </a:extLst>
          </p:cNvPr>
          <p:cNvSpPr>
            <a:spLocks noGrp="1"/>
          </p:cNvSpPr>
          <p:nvPr>
            <p:ph idx="1"/>
          </p:nvPr>
        </p:nvSpPr>
        <p:spPr/>
        <p:txBody>
          <a:bodyPr>
            <a:normAutofit/>
          </a:bodyPr>
          <a:lstStyle/>
          <a:p>
            <a:pPr algn="just">
              <a:buFont typeface="Arial" panose="020B0604020202020204" pitchFamily="34" charset="0"/>
              <a:buChar char="•"/>
            </a:pPr>
            <a:r>
              <a:rPr lang="en-US" sz="2800" dirty="0"/>
              <a:t> Correlation Test for Numerical Data</a:t>
            </a:r>
            <a:endParaRPr lang="en-IN" sz="2800" dirty="0"/>
          </a:p>
        </p:txBody>
      </p:sp>
    </p:spTree>
    <p:extLst>
      <p:ext uri="{BB962C8B-B14F-4D97-AF65-F5344CB8AC3E}">
        <p14:creationId xmlns:p14="http://schemas.microsoft.com/office/powerpoint/2010/main" val="3828201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5A50-CDE6-44AF-8EBC-36AC6355AE86}"/>
              </a:ext>
            </a:extLst>
          </p:cNvPr>
          <p:cNvSpPr>
            <a:spLocks noGrp="1"/>
          </p:cNvSpPr>
          <p:nvPr>
            <p:ph type="title"/>
          </p:nvPr>
        </p:nvSpPr>
        <p:spPr/>
        <p:txBody>
          <a:bodyPr/>
          <a:lstStyle/>
          <a:p>
            <a:pPr algn="ctr"/>
            <a:r>
              <a:rPr lang="en-US" dirty="0"/>
              <a:t>RECAP</a:t>
            </a:r>
            <a:endParaRPr lang="en-IN" dirty="0"/>
          </a:p>
        </p:txBody>
      </p:sp>
      <p:sp>
        <p:nvSpPr>
          <p:cNvPr id="3" name="Content Placeholder 2">
            <a:extLst>
              <a:ext uri="{FF2B5EF4-FFF2-40B4-BE49-F238E27FC236}">
                <a16:creationId xmlns:a16="http://schemas.microsoft.com/office/drawing/2014/main" id="{969305B5-7001-4533-95FC-FE5460F92054}"/>
              </a:ext>
            </a:extLst>
          </p:cNvPr>
          <p:cNvSpPr>
            <a:spLocks noGrp="1"/>
          </p:cNvSpPr>
          <p:nvPr>
            <p:ph idx="1"/>
          </p:nvPr>
        </p:nvSpPr>
        <p:spPr/>
        <p:txBody>
          <a:bodyPr>
            <a:normAutofit/>
          </a:bodyPr>
          <a:lstStyle/>
          <a:p>
            <a:pPr algn="just">
              <a:buFont typeface="Arial" panose="020B0604020202020204" pitchFamily="34" charset="0"/>
              <a:buChar char="•"/>
            </a:pPr>
            <a:r>
              <a:rPr lang="en-US" sz="2800" dirty="0"/>
              <a:t> Types of Data </a:t>
            </a:r>
          </a:p>
          <a:p>
            <a:pPr algn="just">
              <a:buFont typeface="Arial" panose="020B0604020202020204" pitchFamily="34" charset="0"/>
              <a:buChar char="•"/>
            </a:pPr>
            <a:r>
              <a:rPr lang="en-US" sz="2800" dirty="0"/>
              <a:t> Importance of Data Pre-processing</a:t>
            </a:r>
          </a:p>
          <a:p>
            <a:pPr algn="just">
              <a:buFont typeface="Arial" panose="020B0604020202020204" pitchFamily="34" charset="0"/>
              <a:buChar char="•"/>
            </a:pPr>
            <a:r>
              <a:rPr lang="en-US" sz="2800" dirty="0"/>
              <a:t> Data Cleaning</a:t>
            </a:r>
            <a:endParaRPr lang="en-IN" sz="2800" dirty="0"/>
          </a:p>
        </p:txBody>
      </p:sp>
    </p:spTree>
    <p:extLst>
      <p:ext uri="{BB962C8B-B14F-4D97-AF65-F5344CB8AC3E}">
        <p14:creationId xmlns:p14="http://schemas.microsoft.com/office/powerpoint/2010/main" val="2542314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CONTENT</a:t>
            </a:r>
            <a:endParaRPr lang="en-IN" dirty="0"/>
          </a:p>
        </p:txBody>
      </p:sp>
      <p:sp>
        <p:nvSpPr>
          <p:cNvPr id="3" name="Content Placeholder 2"/>
          <p:cNvSpPr>
            <a:spLocks noGrp="1"/>
          </p:cNvSpPr>
          <p:nvPr>
            <p:ph idx="1"/>
          </p:nvPr>
        </p:nvSpPr>
        <p:spPr/>
        <p:txBody>
          <a:bodyPr>
            <a:normAutofit/>
          </a:bodyPr>
          <a:lstStyle/>
          <a:p>
            <a:pPr algn="just">
              <a:spcAft>
                <a:spcPts val="600"/>
              </a:spcAft>
              <a:buFont typeface="Arial" panose="020B0604020202020204" pitchFamily="34" charset="0"/>
              <a:buChar char="•"/>
            </a:pPr>
            <a:r>
              <a:rPr lang="en-US" sz="3000" dirty="0"/>
              <a:t> Data Integration</a:t>
            </a:r>
          </a:p>
          <a:p>
            <a:pPr lvl="1" algn="just">
              <a:spcAft>
                <a:spcPts val="600"/>
              </a:spcAft>
              <a:buFont typeface="Arial" panose="020B0604020202020204" pitchFamily="34" charset="0"/>
              <a:buChar char="•"/>
            </a:pPr>
            <a:r>
              <a:rPr lang="en-US" sz="2800" dirty="0"/>
              <a:t> Correlation Test for Nominal Data</a:t>
            </a:r>
          </a:p>
          <a:p>
            <a:pPr lvl="2" algn="just">
              <a:spcAft>
                <a:spcPts val="600"/>
              </a:spcAft>
              <a:buFont typeface="Arial" panose="020B0604020202020204" pitchFamily="34" charset="0"/>
              <a:buChar char="•"/>
            </a:pPr>
            <a:r>
              <a:rPr lang="en-US" sz="2400" dirty="0"/>
              <a:t> Practice Question </a:t>
            </a:r>
          </a:p>
        </p:txBody>
      </p:sp>
    </p:spTree>
    <p:extLst>
      <p:ext uri="{BB962C8B-B14F-4D97-AF65-F5344CB8AC3E}">
        <p14:creationId xmlns:p14="http://schemas.microsoft.com/office/powerpoint/2010/main" val="3807937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5F5A5-FF5D-4DE2-B49D-238AF0F03953}"/>
              </a:ext>
            </a:extLst>
          </p:cNvPr>
          <p:cNvSpPr>
            <a:spLocks noGrp="1"/>
          </p:cNvSpPr>
          <p:nvPr>
            <p:ph type="title"/>
          </p:nvPr>
        </p:nvSpPr>
        <p:spPr/>
        <p:txBody>
          <a:bodyPr/>
          <a:lstStyle/>
          <a:p>
            <a:pPr algn="ctr"/>
            <a:r>
              <a:rPr lang="en-US" dirty="0"/>
              <a:t>Data Integration</a:t>
            </a:r>
            <a:endParaRPr lang="en-IN" dirty="0"/>
          </a:p>
        </p:txBody>
      </p:sp>
      <p:sp>
        <p:nvSpPr>
          <p:cNvPr id="3" name="Content Placeholder 2">
            <a:extLst>
              <a:ext uri="{FF2B5EF4-FFF2-40B4-BE49-F238E27FC236}">
                <a16:creationId xmlns:a16="http://schemas.microsoft.com/office/drawing/2014/main" id="{71E98080-0A97-47ED-8D0F-84E8EC6E17CC}"/>
              </a:ext>
            </a:extLst>
          </p:cNvPr>
          <p:cNvSpPr>
            <a:spLocks noGrp="1"/>
          </p:cNvSpPr>
          <p:nvPr>
            <p:ph idx="1"/>
          </p:nvPr>
        </p:nvSpPr>
        <p:spPr/>
        <p:txBody>
          <a:bodyPr>
            <a:normAutofit/>
          </a:bodyPr>
          <a:lstStyle/>
          <a:p>
            <a:pPr algn="just">
              <a:buFont typeface="Arial" panose="020B0604020202020204" pitchFamily="34" charset="0"/>
              <a:buChar char="•"/>
            </a:pPr>
            <a:r>
              <a:rPr lang="en-US" sz="2800" dirty="0"/>
              <a:t> Data Mining often requires data integration – the merging of data from multiple data stores</a:t>
            </a:r>
          </a:p>
          <a:p>
            <a:pPr algn="just">
              <a:buFont typeface="Arial" panose="020B0604020202020204" pitchFamily="34" charset="0"/>
              <a:buChar char="•"/>
            </a:pPr>
            <a:r>
              <a:rPr lang="en-US" sz="2800" dirty="0"/>
              <a:t> We need to be careful and ensure that we reduce and avoid redundancies and inconsistencies in the resulting data set. </a:t>
            </a:r>
          </a:p>
          <a:p>
            <a:pPr algn="just">
              <a:buFont typeface="Arial" panose="020B0604020202020204" pitchFamily="34" charset="0"/>
              <a:buChar char="•"/>
            </a:pPr>
            <a:r>
              <a:rPr lang="en-US" sz="2800" dirty="0"/>
              <a:t> This can improve the accuracy and speed of the subsequent data mining process</a:t>
            </a:r>
          </a:p>
          <a:p>
            <a:pPr algn="just">
              <a:buFont typeface="Arial" panose="020B0604020202020204" pitchFamily="34" charset="0"/>
              <a:buChar char="•"/>
            </a:pPr>
            <a:r>
              <a:rPr lang="en-US" sz="2800" dirty="0"/>
              <a:t> The semantic heterogeneity and structure of data pose great challenges in data integration</a:t>
            </a:r>
            <a:endParaRPr lang="en-IN" sz="2800" dirty="0"/>
          </a:p>
        </p:txBody>
      </p:sp>
    </p:spTree>
    <p:extLst>
      <p:ext uri="{BB962C8B-B14F-4D97-AF65-F5344CB8AC3E}">
        <p14:creationId xmlns:p14="http://schemas.microsoft.com/office/powerpoint/2010/main" val="85562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12C0-AE44-4944-9DD1-84CE372B6882}"/>
              </a:ext>
            </a:extLst>
          </p:cNvPr>
          <p:cNvSpPr>
            <a:spLocks noGrp="1"/>
          </p:cNvSpPr>
          <p:nvPr>
            <p:ph type="title"/>
          </p:nvPr>
        </p:nvSpPr>
        <p:spPr/>
        <p:txBody>
          <a:bodyPr/>
          <a:lstStyle/>
          <a:p>
            <a:pPr algn="ctr"/>
            <a:r>
              <a:rPr lang="en-US" dirty="0"/>
              <a:t>Data Integration (Contd.)</a:t>
            </a:r>
            <a:endParaRPr lang="en-IN" dirty="0"/>
          </a:p>
        </p:txBody>
      </p:sp>
      <p:sp>
        <p:nvSpPr>
          <p:cNvPr id="3" name="Content Placeholder 2">
            <a:extLst>
              <a:ext uri="{FF2B5EF4-FFF2-40B4-BE49-F238E27FC236}">
                <a16:creationId xmlns:a16="http://schemas.microsoft.com/office/drawing/2014/main" id="{3A27B335-FAE2-4756-8D33-6D8FEFAC1906}"/>
              </a:ext>
            </a:extLst>
          </p:cNvPr>
          <p:cNvSpPr>
            <a:spLocks noGrp="1"/>
          </p:cNvSpPr>
          <p:nvPr>
            <p:ph idx="1"/>
          </p:nvPr>
        </p:nvSpPr>
        <p:spPr/>
        <p:txBody>
          <a:bodyPr>
            <a:normAutofit/>
          </a:bodyPr>
          <a:lstStyle/>
          <a:p>
            <a:pPr algn="just">
              <a:buFont typeface="Arial" panose="020B0604020202020204" pitchFamily="34" charset="0"/>
              <a:buChar char="•"/>
            </a:pPr>
            <a:r>
              <a:rPr lang="en-US" sz="2800" dirty="0"/>
              <a:t> How can we match schema and objects from different sources? </a:t>
            </a:r>
          </a:p>
          <a:p>
            <a:pPr algn="just">
              <a:buFont typeface="Arial" panose="020B0604020202020204" pitchFamily="34" charset="0"/>
              <a:buChar char="•"/>
            </a:pPr>
            <a:r>
              <a:rPr lang="en-US" sz="2800" dirty="0"/>
              <a:t> For example, how can the data analyst be sure that </a:t>
            </a:r>
            <a:r>
              <a:rPr lang="en-US" sz="2800" i="1" dirty="0" err="1"/>
              <a:t>customer_id</a:t>
            </a:r>
            <a:r>
              <a:rPr lang="en-US" sz="2800" i="1" dirty="0"/>
              <a:t> </a:t>
            </a:r>
            <a:r>
              <a:rPr lang="en-US" sz="2800" dirty="0"/>
              <a:t>in one database is same as </a:t>
            </a:r>
            <a:r>
              <a:rPr lang="en-US" sz="2800" i="1" dirty="0" err="1"/>
              <a:t>cust_no</a:t>
            </a:r>
            <a:r>
              <a:rPr lang="en-US" sz="2800" i="1" dirty="0"/>
              <a:t> </a:t>
            </a:r>
            <a:r>
              <a:rPr lang="en-US" sz="2800" dirty="0"/>
              <a:t>in another?</a:t>
            </a:r>
          </a:p>
          <a:p>
            <a:pPr algn="just">
              <a:buFont typeface="Arial" panose="020B0604020202020204" pitchFamily="34" charset="0"/>
              <a:buChar char="•"/>
            </a:pPr>
            <a:r>
              <a:rPr lang="en-US" sz="2800" dirty="0"/>
              <a:t> This problem is known </a:t>
            </a:r>
            <a:r>
              <a:rPr lang="en-US" sz="2800" b="1" dirty="0">
                <a:solidFill>
                  <a:srgbClr val="C00000"/>
                </a:solidFill>
              </a:rPr>
              <a:t>Entity Identification Problem</a:t>
            </a:r>
            <a:r>
              <a:rPr lang="en-US" sz="2800" dirty="0"/>
              <a:t>. </a:t>
            </a:r>
          </a:p>
          <a:p>
            <a:pPr algn="just">
              <a:buFont typeface="Arial" panose="020B0604020202020204" pitchFamily="34" charset="0"/>
              <a:buChar char="•"/>
            </a:pPr>
            <a:r>
              <a:rPr lang="en-US" sz="2800" dirty="0"/>
              <a:t> In order to deal with it, you need to check if any attributes are correlated. </a:t>
            </a:r>
          </a:p>
        </p:txBody>
      </p:sp>
    </p:spTree>
    <p:extLst>
      <p:ext uri="{BB962C8B-B14F-4D97-AF65-F5344CB8AC3E}">
        <p14:creationId xmlns:p14="http://schemas.microsoft.com/office/powerpoint/2010/main" val="3181341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4EA89-E36E-43A5-9D3B-2CBCB3054A0A}"/>
              </a:ext>
            </a:extLst>
          </p:cNvPr>
          <p:cNvSpPr>
            <a:spLocks noGrp="1"/>
          </p:cNvSpPr>
          <p:nvPr>
            <p:ph type="title"/>
          </p:nvPr>
        </p:nvSpPr>
        <p:spPr/>
        <p:txBody>
          <a:bodyPr/>
          <a:lstStyle/>
          <a:p>
            <a:pPr algn="ctr"/>
            <a:r>
              <a:rPr lang="en-US" dirty="0"/>
              <a:t>Redundancy and Correlation Analysis</a:t>
            </a:r>
            <a:endParaRPr lang="en-IN" dirty="0"/>
          </a:p>
        </p:txBody>
      </p:sp>
      <p:sp>
        <p:nvSpPr>
          <p:cNvPr id="3" name="Content Placeholder 2">
            <a:extLst>
              <a:ext uri="{FF2B5EF4-FFF2-40B4-BE49-F238E27FC236}">
                <a16:creationId xmlns:a16="http://schemas.microsoft.com/office/drawing/2014/main" id="{0DD9181F-521E-4A6D-8DB9-3DA6EECCD2A5}"/>
              </a:ext>
            </a:extLst>
          </p:cNvPr>
          <p:cNvSpPr>
            <a:spLocks noGrp="1"/>
          </p:cNvSpPr>
          <p:nvPr>
            <p:ph idx="1"/>
          </p:nvPr>
        </p:nvSpPr>
        <p:spPr/>
        <p:txBody>
          <a:bodyPr>
            <a:normAutofit/>
          </a:bodyPr>
          <a:lstStyle/>
          <a:p>
            <a:pPr algn="just">
              <a:buFont typeface="Arial" panose="020B0604020202020204" pitchFamily="34" charset="0"/>
              <a:buChar char="•"/>
            </a:pPr>
            <a:r>
              <a:rPr lang="en-US" sz="2800" dirty="0"/>
              <a:t> An attribute (such as annual revenue, age) may be redundant if it can be “derived” from another attribute or set of attributes</a:t>
            </a:r>
          </a:p>
          <a:p>
            <a:pPr algn="just">
              <a:buFont typeface="Arial" panose="020B0604020202020204" pitchFamily="34" charset="0"/>
              <a:buChar char="•"/>
            </a:pPr>
            <a:r>
              <a:rPr lang="en-US" sz="2800" dirty="0"/>
              <a:t> Some redundancies can be detected by </a:t>
            </a:r>
            <a:r>
              <a:rPr lang="en-US" sz="2800" b="1" dirty="0">
                <a:solidFill>
                  <a:srgbClr val="C00000"/>
                </a:solidFill>
              </a:rPr>
              <a:t>correlation analysis</a:t>
            </a:r>
            <a:r>
              <a:rPr lang="en-US" sz="2800" dirty="0"/>
              <a:t>. </a:t>
            </a:r>
          </a:p>
          <a:p>
            <a:pPr algn="just">
              <a:buFont typeface="Arial" panose="020B0604020202020204" pitchFamily="34" charset="0"/>
              <a:buChar char="•"/>
            </a:pPr>
            <a:r>
              <a:rPr lang="en-US" sz="2800" dirty="0"/>
              <a:t> Given two attributes, such analysis can measure how strongly one attribute implies the other, based on the available data. </a:t>
            </a:r>
            <a:endParaRPr lang="en-IN" sz="2800" dirty="0"/>
          </a:p>
        </p:txBody>
      </p:sp>
    </p:spTree>
    <p:extLst>
      <p:ext uri="{BB962C8B-B14F-4D97-AF65-F5344CB8AC3E}">
        <p14:creationId xmlns:p14="http://schemas.microsoft.com/office/powerpoint/2010/main" val="3532456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C27A-18CB-472D-83BB-A468B2732749}"/>
              </a:ext>
            </a:extLst>
          </p:cNvPr>
          <p:cNvSpPr>
            <a:spLocks noGrp="1"/>
          </p:cNvSpPr>
          <p:nvPr>
            <p:ph type="title"/>
          </p:nvPr>
        </p:nvSpPr>
        <p:spPr/>
        <p:txBody>
          <a:bodyPr/>
          <a:lstStyle/>
          <a:p>
            <a:pPr algn="ctr"/>
            <a:r>
              <a:rPr lang="en-US" dirty="0"/>
              <a:t>Correlation Test for Nominal Data</a:t>
            </a:r>
            <a:endParaRPr lang="en-IN" dirty="0"/>
          </a:p>
        </p:txBody>
      </p:sp>
      <p:sp>
        <p:nvSpPr>
          <p:cNvPr id="3" name="Content Placeholder 2">
            <a:extLst>
              <a:ext uri="{FF2B5EF4-FFF2-40B4-BE49-F238E27FC236}">
                <a16:creationId xmlns:a16="http://schemas.microsoft.com/office/drawing/2014/main" id="{0C60AFDD-4782-40FE-A00D-5BF9B9C4FA27}"/>
              </a:ext>
            </a:extLst>
          </p:cNvPr>
          <p:cNvSpPr>
            <a:spLocks noGrp="1"/>
          </p:cNvSpPr>
          <p:nvPr>
            <p:ph idx="1"/>
          </p:nvPr>
        </p:nvSpPr>
        <p:spPr/>
        <p:txBody>
          <a:bodyPr>
            <a:normAutofit/>
          </a:bodyPr>
          <a:lstStyle/>
          <a:p>
            <a:pPr algn="just">
              <a:buFont typeface="Arial" panose="020B0604020202020204" pitchFamily="34" charset="0"/>
              <a:buChar char="•"/>
            </a:pPr>
            <a:r>
              <a:rPr lang="en-US" sz="2800" dirty="0"/>
              <a:t> Let A and B be two attributes</a:t>
            </a:r>
          </a:p>
          <a:p>
            <a:pPr algn="just">
              <a:buFont typeface="Arial" panose="020B0604020202020204" pitchFamily="34" charset="0"/>
              <a:buChar char="•"/>
            </a:pPr>
            <a:r>
              <a:rPr lang="en-US" sz="2800" dirty="0"/>
              <a:t> Suppose A has c distinct values, namely a</a:t>
            </a:r>
            <a:r>
              <a:rPr lang="en-US" sz="2800" baseline="-25000" dirty="0"/>
              <a:t>1</a:t>
            </a:r>
            <a:r>
              <a:rPr lang="en-US" sz="2800" dirty="0"/>
              <a:t>, a</a:t>
            </a:r>
            <a:r>
              <a:rPr lang="en-US" sz="2800" baseline="-25000" dirty="0"/>
              <a:t>2</a:t>
            </a:r>
            <a:r>
              <a:rPr lang="en-US" sz="2800" dirty="0"/>
              <a:t>, … , a</a:t>
            </a:r>
            <a:r>
              <a:rPr lang="en-US" sz="2800" baseline="-25000" dirty="0"/>
              <a:t>c</a:t>
            </a:r>
            <a:r>
              <a:rPr lang="en-US" sz="2800" dirty="0"/>
              <a:t>. B has r distinct values, namely, b</a:t>
            </a:r>
            <a:r>
              <a:rPr lang="en-US" sz="2800" baseline="-25000" dirty="0"/>
              <a:t>1</a:t>
            </a:r>
            <a:r>
              <a:rPr lang="en-US" sz="2800" dirty="0"/>
              <a:t>, b</a:t>
            </a:r>
            <a:r>
              <a:rPr lang="en-US" sz="2800" baseline="-25000" dirty="0"/>
              <a:t>2</a:t>
            </a:r>
            <a:r>
              <a:rPr lang="en-US" sz="2800" dirty="0"/>
              <a:t>, …, b</a:t>
            </a:r>
            <a:r>
              <a:rPr lang="en-US" sz="2800" baseline="-25000" dirty="0"/>
              <a:t>r</a:t>
            </a:r>
            <a:r>
              <a:rPr lang="en-US" sz="2800" dirty="0"/>
              <a:t>. </a:t>
            </a:r>
          </a:p>
          <a:p>
            <a:pPr algn="just">
              <a:buFont typeface="Arial" panose="020B0604020202020204" pitchFamily="34" charset="0"/>
              <a:buChar char="•"/>
            </a:pPr>
            <a:r>
              <a:rPr lang="en-US" sz="2800" dirty="0"/>
              <a:t> We can represent this in the form of a </a:t>
            </a:r>
            <a:r>
              <a:rPr lang="en-US" sz="2800" b="1" dirty="0">
                <a:solidFill>
                  <a:srgbClr val="C00000"/>
                </a:solidFill>
              </a:rPr>
              <a:t>contingency table</a:t>
            </a:r>
            <a:r>
              <a:rPr lang="en-US" sz="2800" dirty="0"/>
              <a:t>, with c values of A making up the columns and the r values of B making up the rows. </a:t>
            </a:r>
            <a:endParaRPr lang="en-IN" sz="2800" dirty="0"/>
          </a:p>
        </p:txBody>
      </p:sp>
    </p:spTree>
    <p:extLst>
      <p:ext uri="{BB962C8B-B14F-4D97-AF65-F5344CB8AC3E}">
        <p14:creationId xmlns:p14="http://schemas.microsoft.com/office/powerpoint/2010/main" val="424492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B381E-2BF6-4220-8EDB-A50FB1DD9BD1}"/>
              </a:ext>
            </a:extLst>
          </p:cNvPr>
          <p:cNvSpPr>
            <a:spLocks noGrp="1"/>
          </p:cNvSpPr>
          <p:nvPr>
            <p:ph type="title"/>
          </p:nvPr>
        </p:nvSpPr>
        <p:spPr/>
        <p:txBody>
          <a:bodyPr/>
          <a:lstStyle/>
          <a:p>
            <a:pPr algn="ctr"/>
            <a:r>
              <a:rPr lang="en-US" dirty="0"/>
              <a:t>Correlation Test for Nominal Data (Contd.)</a:t>
            </a:r>
            <a:endParaRPr lang="en-IN" dirty="0"/>
          </a:p>
        </p:txBody>
      </p:sp>
      <p:sp>
        <p:nvSpPr>
          <p:cNvPr id="3" name="Content Placeholder 2">
            <a:extLst>
              <a:ext uri="{FF2B5EF4-FFF2-40B4-BE49-F238E27FC236}">
                <a16:creationId xmlns:a16="http://schemas.microsoft.com/office/drawing/2014/main" id="{BF9DA6B0-14AF-4E20-A1EF-C90C7F1CD52A}"/>
              </a:ext>
            </a:extLst>
          </p:cNvPr>
          <p:cNvSpPr>
            <a:spLocks noGrp="1"/>
          </p:cNvSpPr>
          <p:nvPr>
            <p:ph idx="1"/>
          </p:nvPr>
        </p:nvSpPr>
        <p:spPr>
          <a:xfrm>
            <a:off x="1097280" y="1845734"/>
            <a:ext cx="10058400" cy="4276770"/>
          </a:xfrm>
        </p:spPr>
        <p:txBody>
          <a:bodyPr>
            <a:normAutofit/>
          </a:bodyPr>
          <a:lstStyle/>
          <a:p>
            <a:pPr algn="just">
              <a:buFont typeface="Arial" panose="020B0604020202020204" pitchFamily="34" charset="0"/>
              <a:buChar char="•"/>
            </a:pPr>
            <a:r>
              <a:rPr lang="en-US" sz="2800" dirty="0"/>
              <a:t> Let (A</a:t>
            </a:r>
            <a:r>
              <a:rPr lang="en-US" sz="2800" baseline="-25000" dirty="0"/>
              <a:t>i</a:t>
            </a:r>
            <a:r>
              <a:rPr lang="en-US" sz="2800" dirty="0"/>
              <a:t>, B</a:t>
            </a:r>
            <a:r>
              <a:rPr lang="en-US" sz="2800" baseline="-25000" dirty="0"/>
              <a:t>j</a:t>
            </a:r>
            <a:r>
              <a:rPr lang="en-US" sz="2800" dirty="0"/>
              <a:t>) denote the joint event that attribute A takes on value a</a:t>
            </a:r>
            <a:r>
              <a:rPr lang="en-US" sz="2800" baseline="-25000" dirty="0"/>
              <a:t>i</a:t>
            </a:r>
            <a:r>
              <a:rPr lang="en-US" sz="2800" dirty="0"/>
              <a:t> and attribute B takes on value b</a:t>
            </a:r>
            <a:r>
              <a:rPr lang="en-US" sz="2800" baseline="-25000" dirty="0"/>
              <a:t>j</a:t>
            </a:r>
            <a:r>
              <a:rPr lang="en-US" sz="2800" dirty="0"/>
              <a:t>. </a:t>
            </a:r>
          </a:p>
          <a:p>
            <a:pPr algn="just">
              <a:buFont typeface="Arial" panose="020B0604020202020204" pitchFamily="34" charset="0"/>
              <a:buChar char="•"/>
            </a:pPr>
            <a:endParaRPr lang="en-US" sz="2800" dirty="0"/>
          </a:p>
          <a:p>
            <a:pPr algn="just">
              <a:buFont typeface="Arial" panose="020B0604020202020204" pitchFamily="34" charset="0"/>
              <a:buChar char="•"/>
            </a:pPr>
            <a:endParaRPr lang="en-US" sz="2800" dirty="0"/>
          </a:p>
          <a:p>
            <a:pPr algn="just">
              <a:buFont typeface="Arial" panose="020B0604020202020204" pitchFamily="34" charset="0"/>
              <a:buChar char="•"/>
            </a:pPr>
            <a:r>
              <a:rPr lang="en-US" sz="2800" dirty="0"/>
              <a:t> </a:t>
            </a:r>
            <a:r>
              <a:rPr lang="en-IN" sz="2800" dirty="0"/>
              <a:t>Where, o</a:t>
            </a:r>
            <a:r>
              <a:rPr lang="en-IN" sz="2800" baseline="-25000" dirty="0"/>
              <a:t>ij</a:t>
            </a:r>
            <a:r>
              <a:rPr lang="en-IN" sz="2800" dirty="0"/>
              <a:t> = observed frequency (actual count) of the joint event (A</a:t>
            </a:r>
            <a:r>
              <a:rPr lang="en-IN" sz="2800" baseline="-25000" dirty="0"/>
              <a:t>i</a:t>
            </a:r>
            <a:r>
              <a:rPr lang="en-IN" sz="2800" dirty="0"/>
              <a:t>, B</a:t>
            </a:r>
            <a:r>
              <a:rPr lang="en-IN" sz="2800" baseline="-25000" dirty="0"/>
              <a:t>j</a:t>
            </a:r>
            <a:r>
              <a:rPr lang="en-IN" sz="2800" dirty="0"/>
              <a:t>); e</a:t>
            </a:r>
            <a:r>
              <a:rPr lang="en-IN" sz="2800" baseline="-25000" dirty="0"/>
              <a:t>ij</a:t>
            </a:r>
            <a:r>
              <a:rPr lang="en-IN" sz="2800" dirty="0"/>
              <a:t> = expected frequency of (A</a:t>
            </a:r>
            <a:r>
              <a:rPr lang="en-IN" sz="2800" baseline="-25000" dirty="0"/>
              <a:t>i</a:t>
            </a:r>
            <a:r>
              <a:rPr lang="en-IN" sz="2800" dirty="0"/>
              <a:t>, B</a:t>
            </a:r>
            <a:r>
              <a:rPr lang="en-IN" sz="2800" baseline="-25000" dirty="0"/>
              <a:t>j</a:t>
            </a:r>
            <a:r>
              <a:rPr lang="en-IN" sz="2800" dirty="0"/>
              <a:t>) which can be computed as follows:</a:t>
            </a:r>
            <a:endParaRPr lang="en-US" sz="2800" dirty="0"/>
          </a:p>
        </p:txBody>
      </p:sp>
      <p:pic>
        <p:nvPicPr>
          <p:cNvPr id="4" name="Picture 3">
            <a:extLst>
              <a:ext uri="{FF2B5EF4-FFF2-40B4-BE49-F238E27FC236}">
                <a16:creationId xmlns:a16="http://schemas.microsoft.com/office/drawing/2014/main" id="{B82EE8EF-DF48-4AC3-AB1A-BB91C489841B}"/>
              </a:ext>
            </a:extLst>
          </p:cNvPr>
          <p:cNvPicPr>
            <a:picLocks noChangeAspect="1"/>
          </p:cNvPicPr>
          <p:nvPr/>
        </p:nvPicPr>
        <p:blipFill>
          <a:blip r:embed="rId2"/>
          <a:stretch>
            <a:fillRect/>
          </a:stretch>
        </p:blipFill>
        <p:spPr>
          <a:xfrm>
            <a:off x="4609106" y="2804491"/>
            <a:ext cx="2557669" cy="959126"/>
          </a:xfrm>
          <a:prstGeom prst="rect">
            <a:avLst/>
          </a:prstGeom>
        </p:spPr>
      </p:pic>
      <p:pic>
        <p:nvPicPr>
          <p:cNvPr id="5" name="Picture 4">
            <a:extLst>
              <a:ext uri="{FF2B5EF4-FFF2-40B4-BE49-F238E27FC236}">
                <a16:creationId xmlns:a16="http://schemas.microsoft.com/office/drawing/2014/main" id="{FA8D8A5F-2FF9-4E96-BB83-928F5634100E}"/>
              </a:ext>
            </a:extLst>
          </p:cNvPr>
          <p:cNvPicPr>
            <a:picLocks noChangeAspect="1"/>
          </p:cNvPicPr>
          <p:nvPr/>
        </p:nvPicPr>
        <p:blipFill>
          <a:blip r:embed="rId3"/>
          <a:stretch>
            <a:fillRect/>
          </a:stretch>
        </p:blipFill>
        <p:spPr>
          <a:xfrm>
            <a:off x="4609107" y="4943061"/>
            <a:ext cx="2957884" cy="1007164"/>
          </a:xfrm>
          <a:prstGeom prst="rect">
            <a:avLst/>
          </a:prstGeom>
        </p:spPr>
      </p:pic>
    </p:spTree>
    <p:extLst>
      <p:ext uri="{BB962C8B-B14F-4D97-AF65-F5344CB8AC3E}">
        <p14:creationId xmlns:p14="http://schemas.microsoft.com/office/powerpoint/2010/main" val="2060081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EF1FB-4B6E-4E42-B4E6-7B1F3396D7A6}"/>
              </a:ext>
            </a:extLst>
          </p:cNvPr>
          <p:cNvSpPr>
            <a:spLocks noGrp="1"/>
          </p:cNvSpPr>
          <p:nvPr>
            <p:ph type="title"/>
          </p:nvPr>
        </p:nvSpPr>
        <p:spPr/>
        <p:txBody>
          <a:bodyPr/>
          <a:lstStyle/>
          <a:p>
            <a:pPr algn="ctr"/>
            <a:r>
              <a:rPr lang="en-US" dirty="0"/>
              <a:t>Correlation Test for Nominal Data (Contd.)</a:t>
            </a:r>
            <a:endParaRPr lang="en-IN" dirty="0"/>
          </a:p>
        </p:txBody>
      </p:sp>
      <p:sp>
        <p:nvSpPr>
          <p:cNvPr id="3" name="Content Placeholder 2">
            <a:extLst>
              <a:ext uri="{FF2B5EF4-FFF2-40B4-BE49-F238E27FC236}">
                <a16:creationId xmlns:a16="http://schemas.microsoft.com/office/drawing/2014/main" id="{9C2DC5A5-9CCB-4196-BD38-A25660207E2F}"/>
              </a:ext>
            </a:extLst>
          </p:cNvPr>
          <p:cNvSpPr>
            <a:spLocks noGrp="1"/>
          </p:cNvSpPr>
          <p:nvPr>
            <p:ph idx="1"/>
          </p:nvPr>
        </p:nvSpPr>
        <p:spPr>
          <a:xfrm>
            <a:off x="1097280" y="1845734"/>
            <a:ext cx="10058400" cy="4276770"/>
          </a:xfrm>
        </p:spPr>
        <p:txBody>
          <a:bodyPr>
            <a:normAutofit/>
          </a:bodyPr>
          <a:lstStyle/>
          <a:p>
            <a:pPr algn="just">
              <a:buFont typeface="Arial" panose="020B0604020202020204" pitchFamily="34" charset="0"/>
              <a:buChar char="•"/>
            </a:pPr>
            <a:r>
              <a:rPr lang="en-US" sz="2800" dirty="0"/>
              <a:t> Count (A = a</a:t>
            </a:r>
            <a:r>
              <a:rPr lang="en-US" sz="2800" baseline="-25000" dirty="0"/>
              <a:t>i</a:t>
            </a:r>
            <a:r>
              <a:rPr lang="en-US" sz="2800" dirty="0"/>
              <a:t>) is the number of tuples having value a</a:t>
            </a:r>
            <a:r>
              <a:rPr lang="en-US" sz="2800" baseline="-25000" dirty="0"/>
              <a:t>i</a:t>
            </a:r>
            <a:r>
              <a:rPr lang="en-US" sz="2800" dirty="0"/>
              <a:t> for A, and count (B = b</a:t>
            </a:r>
            <a:r>
              <a:rPr lang="en-US" sz="2800" baseline="-25000" dirty="0"/>
              <a:t>j</a:t>
            </a:r>
            <a:r>
              <a:rPr lang="en-US" sz="2800" dirty="0"/>
              <a:t>) is the number of tuples having value b</a:t>
            </a:r>
            <a:r>
              <a:rPr lang="en-US" sz="2800" baseline="-25000" dirty="0"/>
              <a:t>j</a:t>
            </a:r>
            <a:r>
              <a:rPr lang="en-US" sz="2800" dirty="0"/>
              <a:t> for B. </a:t>
            </a:r>
          </a:p>
          <a:p>
            <a:pPr algn="just">
              <a:buFont typeface="Arial" panose="020B0604020202020204" pitchFamily="34" charset="0"/>
              <a:buChar char="•"/>
            </a:pPr>
            <a:r>
              <a:rPr lang="en-US" sz="2800" dirty="0"/>
              <a:t> Alpha level of significance denotes probability of rejecting the null hypothesis when it is true. </a:t>
            </a:r>
          </a:p>
          <a:p>
            <a:pPr algn="just">
              <a:buFont typeface="Arial" panose="020B0604020202020204" pitchFamily="34" charset="0"/>
              <a:buChar char="•"/>
            </a:pPr>
            <a:r>
              <a:rPr lang="en-US" sz="2800" dirty="0"/>
              <a:t> Degree of Freedom = (no. of rows – 1) x (no. of columns – 1)</a:t>
            </a:r>
          </a:p>
          <a:p>
            <a:pPr algn="just">
              <a:buFont typeface="Arial" panose="020B0604020202020204" pitchFamily="34" charset="0"/>
              <a:buChar char="•"/>
            </a:pPr>
            <a:r>
              <a:rPr lang="en-US" sz="2800" dirty="0"/>
              <a:t> Check the Chi-squared distribution table for the given values of degree of freedom and level of significance. </a:t>
            </a:r>
          </a:p>
          <a:p>
            <a:pPr algn="just">
              <a:buFont typeface="Arial" panose="020B0604020202020204" pitchFamily="34" charset="0"/>
              <a:buChar char="•"/>
            </a:pPr>
            <a:r>
              <a:rPr lang="en-US" sz="2800" dirty="0"/>
              <a:t> If       is above the value in the table we can say that the attributes are strongly correlated. </a:t>
            </a:r>
            <a:endParaRPr lang="en-IN" sz="2800" dirty="0"/>
          </a:p>
        </p:txBody>
      </p:sp>
      <p:pic>
        <p:nvPicPr>
          <p:cNvPr id="4" name="Picture 3">
            <a:extLst>
              <a:ext uri="{FF2B5EF4-FFF2-40B4-BE49-F238E27FC236}">
                <a16:creationId xmlns:a16="http://schemas.microsoft.com/office/drawing/2014/main" id="{0052C983-8665-4214-B482-A205A252E1E3}"/>
              </a:ext>
            </a:extLst>
          </p:cNvPr>
          <p:cNvPicPr>
            <a:picLocks noChangeAspect="1"/>
          </p:cNvPicPr>
          <p:nvPr/>
        </p:nvPicPr>
        <p:blipFill>
          <a:blip r:embed="rId2"/>
          <a:stretch>
            <a:fillRect/>
          </a:stretch>
        </p:blipFill>
        <p:spPr>
          <a:xfrm>
            <a:off x="1675778" y="5285547"/>
            <a:ext cx="365056" cy="382440"/>
          </a:xfrm>
          <a:prstGeom prst="rect">
            <a:avLst/>
          </a:prstGeom>
        </p:spPr>
      </p:pic>
    </p:spTree>
    <p:extLst>
      <p:ext uri="{BB962C8B-B14F-4D97-AF65-F5344CB8AC3E}">
        <p14:creationId xmlns:p14="http://schemas.microsoft.com/office/powerpoint/2010/main" val="353657785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2277</TotalTime>
  <Words>572</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Retrospect</vt:lpstr>
      <vt:lpstr>Data Mining (CS 451)</vt:lpstr>
      <vt:lpstr>RECAP</vt:lpstr>
      <vt:lpstr>CONTENT</vt:lpstr>
      <vt:lpstr>Data Integration</vt:lpstr>
      <vt:lpstr>Data Integration (Contd.)</vt:lpstr>
      <vt:lpstr>Redundancy and Correlation Analysis</vt:lpstr>
      <vt:lpstr>Correlation Test for Nominal Data</vt:lpstr>
      <vt:lpstr>Correlation Test for Nominal Data (Contd.)</vt:lpstr>
      <vt:lpstr>Correlation Test for Nominal Data (Contd.)</vt:lpstr>
      <vt:lpstr>Practice Question 1</vt:lpstr>
      <vt:lpstr>Next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(CS 201)</dc:title>
  <dc:creator>PRAGYA VERMA</dc:creator>
  <cp:lastModifiedBy>PRAGYA VERMA</cp:lastModifiedBy>
  <cp:revision>92</cp:revision>
  <dcterms:created xsi:type="dcterms:W3CDTF">2017-05-30T09:01:21Z</dcterms:created>
  <dcterms:modified xsi:type="dcterms:W3CDTF">2018-01-24T06:23:02Z</dcterms:modified>
</cp:coreProperties>
</file>