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72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5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32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81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19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5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0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94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1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71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87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8F90E9E-4C69-484D-8114-AC616EED693B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12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12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F90E9E-4C69-484D-8114-AC616EED693B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95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Data Mining (</a:t>
            </a:r>
            <a:r>
              <a:rPr lang="en-US" dirty="0"/>
              <a:t>CS 451)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JAN-MAY’ 18 </a:t>
            </a:r>
          </a:p>
          <a:p>
            <a:pPr algn="ctr"/>
            <a:r>
              <a:rPr lang="en-US" sz="2800" dirty="0"/>
              <a:t>PRAGYA VERMA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47294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5611-C0B0-4ACD-80A2-3B4C576B3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Next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52564-0842-4949-8A98-10B0D25DF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Improving the Efficiency of </a:t>
            </a:r>
            <a:r>
              <a:rPr lang="en-US" sz="2800" dirty="0" err="1"/>
              <a:t>Apriori</a:t>
            </a:r>
            <a:r>
              <a:rPr lang="en-US" sz="2800"/>
              <a:t> Algorithm 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82820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65A50-CDE6-44AF-8EBC-36AC6355A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RECAP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305B5-7001-4533-95FC-FE5460F92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 Association Rule Mining: Basic Concepts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54231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 Frequent Itemset Mining Methods</a:t>
            </a:r>
          </a:p>
          <a:p>
            <a:pPr lvl="1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Apriori</a:t>
            </a:r>
            <a:r>
              <a:rPr lang="en-US" sz="2400" dirty="0"/>
              <a:t> Algorithm: Finding Frequent </a:t>
            </a:r>
            <a:r>
              <a:rPr lang="en-US" sz="2400" dirty="0" err="1"/>
              <a:t>Itemsets</a:t>
            </a:r>
            <a:r>
              <a:rPr lang="en-US" sz="2400" dirty="0"/>
              <a:t> by Confined Candidate Generation</a:t>
            </a:r>
          </a:p>
          <a:p>
            <a:pPr lvl="1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Generating Association Rules from Frequent </a:t>
            </a:r>
            <a:r>
              <a:rPr lang="en-US" sz="2400" dirty="0" err="1"/>
              <a:t>Itemsets</a:t>
            </a:r>
            <a:endParaRPr lang="en-US" sz="2400" dirty="0"/>
          </a:p>
          <a:p>
            <a:pPr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Practice Question</a:t>
            </a:r>
          </a:p>
        </p:txBody>
      </p:sp>
    </p:spTree>
    <p:extLst>
      <p:ext uri="{BB962C8B-B14F-4D97-AF65-F5344CB8AC3E}">
        <p14:creationId xmlns:p14="http://schemas.microsoft.com/office/powerpoint/2010/main" val="380793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0A4B9-B0B3-4BA3-A8A6-DF4D89BAF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Apriori</a:t>
            </a:r>
            <a:r>
              <a:rPr lang="en-US" dirty="0"/>
              <a:t>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F29C8-C2FF-4111-8F2D-198D1D843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Apriori</a:t>
            </a:r>
            <a:r>
              <a:rPr lang="en-US" sz="2800" dirty="0"/>
              <a:t> is a seminal algorithm used for mining frequent </a:t>
            </a:r>
            <a:r>
              <a:rPr lang="en-US" sz="2800" dirty="0" err="1"/>
              <a:t>itemsets</a:t>
            </a:r>
            <a:r>
              <a:rPr lang="en-US" sz="2800" dirty="0"/>
              <a:t> for Boolean association rules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The name of the algorithm is based on the fact that the algorithm uses prior knowledge of frequent itemset properties.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Apriori</a:t>
            </a:r>
            <a:r>
              <a:rPr lang="en-US" sz="2800" dirty="0"/>
              <a:t> employs an iterative approach known as level-wise search, where k-</a:t>
            </a:r>
            <a:r>
              <a:rPr lang="en-US" sz="2800" dirty="0" err="1"/>
              <a:t>itemsets</a:t>
            </a:r>
            <a:r>
              <a:rPr lang="en-US" sz="2800" dirty="0"/>
              <a:t> are used to explore (k+1)-</a:t>
            </a:r>
            <a:r>
              <a:rPr lang="en-US" sz="2800" dirty="0" err="1"/>
              <a:t>itemsets</a:t>
            </a:r>
            <a:r>
              <a:rPr lang="en-US" sz="2800" dirty="0"/>
              <a:t>. </a:t>
            </a:r>
          </a:p>
          <a:p>
            <a:pPr marL="0" indent="0" algn="just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36437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475EE-0753-4FAE-B9F9-0B39BDDA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Apriori</a:t>
            </a:r>
            <a:r>
              <a:rPr lang="en-US" dirty="0"/>
              <a:t> Algorithm (Contd.)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E93F6-D209-49BF-96D1-CE77D250A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29779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First the set of frequent 1-itemsets is found by scanning the database to accumulate the count for each item, and collecting those items that satisfy the minimum support.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The resulting set is denoted by L</a:t>
            </a:r>
            <a:r>
              <a:rPr lang="en-US" sz="2800" baseline="-25000" dirty="0"/>
              <a:t>1</a:t>
            </a:r>
            <a:r>
              <a:rPr lang="en-US" sz="2800" dirty="0"/>
              <a:t>. Next, L</a:t>
            </a:r>
            <a:r>
              <a:rPr lang="en-US" sz="2800" baseline="-25000" dirty="0"/>
              <a:t>1</a:t>
            </a:r>
            <a:r>
              <a:rPr lang="en-US" sz="2800" dirty="0"/>
              <a:t> is used to find L</a:t>
            </a:r>
            <a:r>
              <a:rPr lang="en-US" sz="2800" baseline="-25000" dirty="0"/>
              <a:t>2</a:t>
            </a:r>
            <a:r>
              <a:rPr lang="en-US" sz="2800" dirty="0"/>
              <a:t>, the set of frequent 2-itemsets, which is used to find L</a:t>
            </a:r>
            <a:r>
              <a:rPr lang="en-US" sz="2800" baseline="-25000" dirty="0"/>
              <a:t>3</a:t>
            </a:r>
            <a:r>
              <a:rPr lang="en-US" sz="2800" dirty="0"/>
              <a:t> and so on, until no more frequent k-</a:t>
            </a:r>
            <a:r>
              <a:rPr lang="en-US" sz="2800" dirty="0" err="1"/>
              <a:t>itemsets</a:t>
            </a:r>
            <a:r>
              <a:rPr lang="en-US" sz="2800" dirty="0"/>
              <a:t> can be found.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The finding of each L</a:t>
            </a:r>
            <a:r>
              <a:rPr lang="en-US" sz="2800" baseline="-25000" dirty="0"/>
              <a:t>k</a:t>
            </a:r>
            <a:r>
              <a:rPr lang="en-US" sz="2800" dirty="0"/>
              <a:t> requires one full scan of the database.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To improve the efficiency of the level-wise generation of frequent </a:t>
            </a:r>
            <a:r>
              <a:rPr lang="en-US" sz="2800" dirty="0" err="1"/>
              <a:t>itemsets</a:t>
            </a:r>
            <a:r>
              <a:rPr lang="en-US" sz="2800" dirty="0"/>
              <a:t>, </a:t>
            </a:r>
            <a:r>
              <a:rPr lang="en-US" sz="2800" dirty="0" err="1">
                <a:solidFill>
                  <a:srgbClr val="C00000"/>
                </a:solidFill>
              </a:rPr>
              <a:t>Apriori</a:t>
            </a:r>
            <a:r>
              <a:rPr lang="en-US" sz="2800" dirty="0">
                <a:solidFill>
                  <a:srgbClr val="C00000"/>
                </a:solidFill>
              </a:rPr>
              <a:t> Property </a:t>
            </a:r>
            <a:r>
              <a:rPr lang="en-US" sz="2800" dirty="0"/>
              <a:t>is used.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According to the </a:t>
            </a:r>
            <a:r>
              <a:rPr lang="en-US" sz="2800" dirty="0" err="1"/>
              <a:t>Apriori</a:t>
            </a:r>
            <a:r>
              <a:rPr lang="en-US" sz="2800" dirty="0"/>
              <a:t> Property, all nonempty subsets of a frequent itemset must also be frequent.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9536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A9969-00A9-4299-884E-F21B9B03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Apriori</a:t>
            </a:r>
            <a:r>
              <a:rPr lang="en-US" dirty="0"/>
              <a:t> Algorithm (Contd.)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4BDC7-CD21-48D4-AD68-1C6502F45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29779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Steps in </a:t>
            </a:r>
            <a:r>
              <a:rPr lang="en-US" sz="2800" dirty="0" err="1"/>
              <a:t>Apriori</a:t>
            </a:r>
            <a:r>
              <a:rPr lang="en-US" sz="2800" dirty="0"/>
              <a:t> Algorithm: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In the first iteration of the algorithm, each item is a member of the set of candidate 1-itemsets, C</a:t>
            </a:r>
            <a:r>
              <a:rPr lang="en-US" sz="2800" baseline="-25000" dirty="0"/>
              <a:t>1</a:t>
            </a:r>
            <a:r>
              <a:rPr lang="en-US" sz="2800" dirty="0"/>
              <a:t>. The algorithm simply scans all the transactions to count the number of occurrences of each item.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The set of frequent 1-itemsets, L</a:t>
            </a:r>
            <a:r>
              <a:rPr lang="en-US" sz="2800" baseline="-25000" dirty="0"/>
              <a:t>1</a:t>
            </a:r>
            <a:r>
              <a:rPr lang="en-US" sz="2800" dirty="0"/>
              <a:t>, is then determined. It consists of the candidate 1-itemsets satisfying minimum support.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To discover the set of frequent 2-itemsets, L</a:t>
            </a:r>
            <a:r>
              <a:rPr lang="en-US" sz="2800" baseline="-25000" dirty="0"/>
              <a:t>2</a:t>
            </a:r>
            <a:r>
              <a:rPr lang="en-US" sz="2800" dirty="0"/>
              <a:t>, the algorithm uses the join L</a:t>
            </a:r>
            <a:r>
              <a:rPr lang="en-US" sz="2800" baseline="-25000" dirty="0"/>
              <a:t>1</a:t>
            </a:r>
            <a:r>
              <a:rPr lang="en-IN" sz="2800" dirty="0"/>
              <a:t>⋈</a:t>
            </a:r>
            <a:r>
              <a:rPr lang="en-US" sz="2800" baseline="-25000" dirty="0"/>
              <a:t> </a:t>
            </a:r>
            <a:r>
              <a:rPr lang="en-US" sz="2800" dirty="0"/>
              <a:t>L</a:t>
            </a:r>
            <a:r>
              <a:rPr lang="en-US" sz="2800" baseline="-25000" dirty="0"/>
              <a:t>1</a:t>
            </a:r>
            <a:r>
              <a:rPr lang="en-US" sz="2800" dirty="0"/>
              <a:t> to generate a candidate set of 2-itemsets, C</a:t>
            </a:r>
            <a:r>
              <a:rPr lang="en-US" sz="2800" baseline="-25000" dirty="0"/>
              <a:t>2</a:t>
            </a:r>
            <a:r>
              <a:rPr lang="en-US" sz="2800" dirty="0"/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1875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8BBE-2307-4FBE-91DF-D26B78ED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Apriori</a:t>
            </a:r>
            <a:r>
              <a:rPr lang="en-US" dirty="0"/>
              <a:t> Algorithm (Contd.)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AA0A3-E6B1-49AB-BA61-ED2BE4187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5628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4"/>
            </a:pPr>
            <a:r>
              <a:rPr lang="en-US" sz="2800" dirty="0"/>
              <a:t>Next, the transaction in D are scanned and the support count of each candidate itemset in C</a:t>
            </a:r>
            <a:r>
              <a:rPr lang="en-US" sz="2800" baseline="-25000" dirty="0"/>
              <a:t>2</a:t>
            </a:r>
            <a:r>
              <a:rPr lang="en-US" sz="2800" dirty="0"/>
              <a:t> is accumulated.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en-US" sz="2800" dirty="0"/>
              <a:t> The set of frequent 2-itemsets, L</a:t>
            </a:r>
            <a:r>
              <a:rPr lang="en-US" sz="2800" baseline="-25000" dirty="0"/>
              <a:t>2</a:t>
            </a:r>
            <a:r>
              <a:rPr lang="en-US" sz="2800" dirty="0"/>
              <a:t> is determined, consisting of those candidate 2-itemsets in C</a:t>
            </a:r>
            <a:r>
              <a:rPr lang="en-US" sz="2800" baseline="-25000" dirty="0"/>
              <a:t>2</a:t>
            </a:r>
            <a:r>
              <a:rPr lang="en-US" sz="2800" dirty="0"/>
              <a:t> having minimum support. 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en-US" sz="2800" dirty="0"/>
              <a:t>Next, C</a:t>
            </a:r>
            <a:r>
              <a:rPr lang="en-US" sz="2800" baseline="-25000" dirty="0"/>
              <a:t>3</a:t>
            </a:r>
            <a:r>
              <a:rPr lang="en-US" sz="2800" dirty="0"/>
              <a:t> is generated from L</a:t>
            </a:r>
            <a:r>
              <a:rPr lang="en-US" sz="2800" baseline="-25000" dirty="0"/>
              <a:t>2</a:t>
            </a:r>
            <a:r>
              <a:rPr lang="en-US" sz="2800" dirty="0"/>
              <a:t> </a:t>
            </a:r>
            <a:r>
              <a:rPr lang="en-IN" sz="2800" dirty="0"/>
              <a:t>⋈ L</a:t>
            </a:r>
            <a:r>
              <a:rPr lang="en-IN" sz="2800" baseline="-25000" dirty="0"/>
              <a:t>2</a:t>
            </a:r>
            <a:r>
              <a:rPr lang="en-IN" sz="2800" dirty="0"/>
              <a:t>. 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en-US" sz="2800" dirty="0"/>
              <a:t>T</a:t>
            </a:r>
            <a:r>
              <a:rPr lang="en-IN" sz="2800" dirty="0"/>
              <a:t>he transactions in D are scanned to determine L</a:t>
            </a:r>
            <a:r>
              <a:rPr lang="en-IN" sz="2800" baseline="-25000" dirty="0"/>
              <a:t>3</a:t>
            </a:r>
            <a:r>
              <a:rPr lang="en-IN" sz="2800" dirty="0"/>
              <a:t>, consisting of those candidate 3-itemsets in C</a:t>
            </a:r>
            <a:r>
              <a:rPr lang="en-IN" sz="2800" baseline="-25000" dirty="0"/>
              <a:t>3</a:t>
            </a:r>
            <a:r>
              <a:rPr lang="en-IN" sz="2800" dirty="0"/>
              <a:t> having minimum support.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en-IN" sz="2800" dirty="0"/>
              <a:t>The algorithm terminates, having found all the frequent </a:t>
            </a:r>
            <a:r>
              <a:rPr lang="en-IN" sz="2800" dirty="0" err="1"/>
              <a:t>itemsets</a:t>
            </a:r>
            <a:r>
              <a:rPr lang="en-IN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1721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EF907-7304-4A80-99FB-7F04E5B2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Generating Association Rules from Frequent </a:t>
            </a:r>
            <a:r>
              <a:rPr lang="en-US" dirty="0" err="1"/>
              <a:t>Itemsets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AC2685-3F52-4BDB-AA4C-1E2776E5D2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 For each frequent itemset l, generate all non-empty subsets of l.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 For every non-empty subset s of l, output the rule “s </a:t>
                </a:r>
                <a:r>
                  <a:rPr lang="en-IN" sz="2400" dirty="0"/>
                  <a:t>⇒ </a:t>
                </a:r>
                <a:r>
                  <a:rPr lang="en-US" sz="2800" dirty="0"/>
                  <a:t>(l-s)” 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𝑠𝑢𝑝𝑝𝑜𝑟𝑡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𝑠𝑢𝑝𝑝𝑜𝑟𝑡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sz="2800" dirty="0"/>
                  <a:t> ≥ </a:t>
                </a:r>
                <a:r>
                  <a:rPr lang="en-IN" sz="2800" dirty="0" err="1"/>
                  <a:t>min_conf</a:t>
                </a:r>
                <a:r>
                  <a:rPr lang="en-IN" sz="2800" dirty="0"/>
                  <a:t>, where </a:t>
                </a:r>
                <a:r>
                  <a:rPr lang="en-IN" sz="2800" dirty="0" err="1"/>
                  <a:t>min_conf</a:t>
                </a:r>
                <a:r>
                  <a:rPr lang="en-IN" sz="2800" dirty="0"/>
                  <a:t> is the minimum confidence threshold. 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 </a:t>
                </a:r>
                <a:r>
                  <a:rPr lang="en-IN" sz="2800" dirty="0"/>
                  <a:t>Because the rules are generated from frequent </a:t>
                </a:r>
                <a:r>
                  <a:rPr lang="en-IN" sz="2800" dirty="0" err="1"/>
                  <a:t>itemsets</a:t>
                </a:r>
                <a:r>
                  <a:rPr lang="en-IN" sz="2800" dirty="0"/>
                  <a:t>, each one automatically satisfies the minimum support.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AC2685-3F52-4BDB-AA4C-1E2776E5D2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t="-2576" r="-21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5661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15429-84D5-4D42-AF50-661F09B3B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Question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108E2-9B9A-4F1F-B97F-6EAAB63AC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82788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Using </a:t>
            </a:r>
            <a:r>
              <a:rPr lang="en-US" sz="2800" dirty="0" err="1"/>
              <a:t>Apriori</a:t>
            </a:r>
            <a:r>
              <a:rPr lang="en-US" sz="2800" dirty="0"/>
              <a:t> Algorithm, find frequent </a:t>
            </a:r>
            <a:r>
              <a:rPr lang="en-US" sz="2800" dirty="0" err="1"/>
              <a:t>itemsets</a:t>
            </a:r>
            <a:r>
              <a:rPr lang="en-US" sz="2800" dirty="0"/>
              <a:t> in the following database: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14350" indent="-514350" algn="just">
              <a:buFont typeface="+mj-lt"/>
              <a:buAutoNum type="arabicPeriod"/>
            </a:pP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9C6DC3-A38D-409B-8160-8D3E9E319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548" y="2713589"/>
            <a:ext cx="4214191" cy="290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017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4343</TotalTime>
  <Words>525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Retrospect</vt:lpstr>
      <vt:lpstr>Data Mining (CS 451)</vt:lpstr>
      <vt:lpstr>RECAP</vt:lpstr>
      <vt:lpstr>CONTENT</vt:lpstr>
      <vt:lpstr>Apriori Algorithm</vt:lpstr>
      <vt:lpstr>Apriori Algorithm (Contd.)</vt:lpstr>
      <vt:lpstr>Apriori Algorithm (Contd.)</vt:lpstr>
      <vt:lpstr>Apriori Algorithm (Contd.)</vt:lpstr>
      <vt:lpstr>Generating Association Rules from Frequent Itemsets</vt:lpstr>
      <vt:lpstr>Practice Question</vt:lpstr>
      <vt:lpstr>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 (CS 201)</dc:title>
  <dc:creator>PRAGYA VERMA</dc:creator>
  <cp:lastModifiedBy>PRAGYA VERMA</cp:lastModifiedBy>
  <cp:revision>178</cp:revision>
  <dcterms:created xsi:type="dcterms:W3CDTF">2017-05-30T09:01:21Z</dcterms:created>
  <dcterms:modified xsi:type="dcterms:W3CDTF">2018-02-07T05:20:51Z</dcterms:modified>
</cp:coreProperties>
</file>