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90E9E-4C69-484D-8114-AC616EED693B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Data Mining (</a:t>
            </a:r>
            <a:r>
              <a:rPr lang="en-US" dirty="0"/>
              <a:t>CS 451)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JAN-MAY’ 18 </a:t>
            </a:r>
            <a:endParaRPr lang="en-US" sz="2800" dirty="0"/>
          </a:p>
          <a:p>
            <a:pPr algn="ctr"/>
            <a:r>
              <a:rPr lang="en-US" sz="2800" dirty="0"/>
              <a:t>PRAGYA VERMA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729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65AD-6B6F-436E-91DF-BCBA92D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Data Mining? (Contd.)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C8786-38E3-4F09-812B-BC3597C19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77" y="1905075"/>
            <a:ext cx="9769503" cy="4230682"/>
          </a:xfrm>
        </p:spPr>
      </p:pic>
    </p:spTree>
    <p:extLst>
      <p:ext uri="{BB962C8B-B14F-4D97-AF65-F5344CB8AC3E}">
        <p14:creationId xmlns:p14="http://schemas.microsoft.com/office/powerpoint/2010/main" val="80611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4E1F-D2FE-4F8D-9060-17E27CE2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Data Mining? (Contd.)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61875-58B2-4F8D-A937-DF9E942F0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77" y="1846263"/>
            <a:ext cx="7390738" cy="4395511"/>
          </a:xfrm>
        </p:spPr>
      </p:pic>
    </p:spTree>
    <p:extLst>
      <p:ext uri="{BB962C8B-B14F-4D97-AF65-F5344CB8AC3E}">
        <p14:creationId xmlns:p14="http://schemas.microsoft.com/office/powerpoint/2010/main" val="392052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1D51-78DC-47D1-8A65-EBF339AE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Kinds of Data can be Mined?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8DFC-BDFB-48B8-AF75-8EDE0E7A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002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3100" dirty="0"/>
              <a:t>As a general technology, data mining can be applied to any kind of data as long as the data are meaningful for a target application.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00" dirty="0"/>
              <a:t> The most basic forms of data for mining applications are as follows:</a:t>
            </a:r>
          </a:p>
          <a:p>
            <a:pPr marL="715518" lvl="1" indent="-514350" algn="just">
              <a:buFont typeface="+mj-lt"/>
              <a:buAutoNum type="arabicPeriod"/>
            </a:pPr>
            <a:r>
              <a:rPr lang="en-US" sz="3100" dirty="0"/>
              <a:t> Database data</a:t>
            </a:r>
          </a:p>
          <a:p>
            <a:pPr marL="715518" lvl="1" indent="-514350" algn="just">
              <a:buFont typeface="+mj-lt"/>
              <a:buAutoNum type="arabicPeriod"/>
            </a:pPr>
            <a:r>
              <a:rPr lang="en-US" sz="3100" dirty="0"/>
              <a:t> Data warehouse data</a:t>
            </a:r>
          </a:p>
          <a:p>
            <a:pPr marL="715518" lvl="1" indent="-514350" algn="just">
              <a:buFont typeface="+mj-lt"/>
              <a:buAutoNum type="arabicPeriod"/>
            </a:pPr>
            <a:r>
              <a:rPr lang="en-US" sz="3100" dirty="0"/>
              <a:t> Transactional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00" dirty="0"/>
              <a:t> Data Mining can also be applied to other forms of data. For</a:t>
            </a:r>
            <a:r>
              <a:rPr lang="en-US" sz="3100" b="1" dirty="0">
                <a:solidFill>
                  <a:srgbClr val="C00000"/>
                </a:solidFill>
              </a:rPr>
              <a:t> example:</a:t>
            </a:r>
            <a:r>
              <a:rPr lang="en-US" sz="3100" dirty="0"/>
              <a:t> multimedia data, graph or networked data, and the WWW.</a:t>
            </a:r>
          </a:p>
        </p:txBody>
      </p:sp>
    </p:spTree>
    <p:extLst>
      <p:ext uri="{BB962C8B-B14F-4D97-AF65-F5344CB8AC3E}">
        <p14:creationId xmlns:p14="http://schemas.microsoft.com/office/powerpoint/2010/main" val="367207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EA87-05A0-44EA-8929-376DDB21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Warehouses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D1C2-1CE7-4B39-9936-51937404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 data warehouse is a repository of information collected from multiple sources, stored under a unified schema, and usually residing at single site.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 It is usually modeled by a multi-dimensional data structure, called a </a:t>
            </a:r>
            <a:r>
              <a:rPr lang="en-US" sz="2800" b="1" dirty="0">
                <a:solidFill>
                  <a:srgbClr val="C00000"/>
                </a:solidFill>
              </a:rPr>
              <a:t>data cube</a:t>
            </a:r>
            <a:r>
              <a:rPr lang="en-US" sz="2800" dirty="0"/>
              <a:t>, in which each dimension corresponds to an attribute or a set of attributes in the schema.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Each cell stores the value of sum aggregate measure such as count or sum.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9532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A2D-114F-49E8-ABDB-3927DFB7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Warehouses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6ADF-CD5E-48A9-BFE5-18A80D94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Example: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IN" sz="2400" dirty="0"/>
              <a:t>e have a database that contains transaction information relating company sales of a part to a customer at a store location. The data cube formed from this database is a 3-dimensional representation, with each cell (</a:t>
            </a:r>
            <a:r>
              <a:rPr lang="en-IN" sz="2400" dirty="0" err="1"/>
              <a:t>p,c,s</a:t>
            </a:r>
            <a:r>
              <a:rPr lang="en-IN" sz="2400" dirty="0"/>
              <a:t>) of the cube representing a combination of values from part, customer and store-location.</a:t>
            </a:r>
            <a:r>
              <a:rPr lang="en-IN" sz="2600" dirty="0"/>
              <a:t> 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The contents of each cell is the count of the number of times that specific combination of values occurs together in the database. 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Cells that appear blank have a value of zero.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400" dirty="0"/>
              <a:t>The cube can then be used to retrieve information within the database about, for example, which store should be given a certain part to sell in order to make the greatest sales.</a:t>
            </a:r>
          </a:p>
        </p:txBody>
      </p:sp>
    </p:spTree>
    <p:extLst>
      <p:ext uri="{BB962C8B-B14F-4D97-AF65-F5344CB8AC3E}">
        <p14:creationId xmlns:p14="http://schemas.microsoft.com/office/powerpoint/2010/main" val="234446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545D-6B2C-4DE4-A460-2B32BEAD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Warehouse (Contd.)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C6ABC-73E0-407E-8DE8-4E778C989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50" y="2103782"/>
            <a:ext cx="9515060" cy="3674165"/>
          </a:xfrm>
        </p:spPr>
      </p:pic>
    </p:spTree>
    <p:extLst>
      <p:ext uri="{BB962C8B-B14F-4D97-AF65-F5344CB8AC3E}">
        <p14:creationId xmlns:p14="http://schemas.microsoft.com/office/powerpoint/2010/main" val="14846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FE8D-9EC2-4B8B-AC16-D285A2F9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DB49-42F2-4CC7-BD03-700DBA37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It is a statistical technique to determine the linear relationship between 2 or more variables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In its simplest form regression shows relationship between one independent variable (x) and a dependent variable (y)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Regression shows how variation in one variable co-occurs with variation in another.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ctr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ECF0-087A-4D05-BFDA-80CF68AE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32" y="4006505"/>
            <a:ext cx="2716696" cy="5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1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D3B1-37BE-467A-8F54-0F6A4C0E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D97F-4D75-4664-9086-0C160250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aim of the regression model is to find a slope and intercept so that the straight line with that slope and intercept fits the point in the scatter plot as closely as possible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Example: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/>
              <a:t> Relationship between school percentage and college CGPA,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/>
              <a:t> Relationship between advertising budgets and sales, etc.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simple linear regression model is designed to study the relationship between a pair of variables that appear in the data set.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58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C314-AEAE-40FF-8253-7F5BD98C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103A-B796-498A-815F-31B25F94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Classification can be defined as assigning an object to a certain class based on it similarity to previous examples of other objects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Example: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Classifying transactions as genuine or fraudulent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800" dirty="0"/>
              <a:t> Credit card usage, insurance claims, cell phone calls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Degree of certainty associated with classification measures how closely the object resembles other examples from that class.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4766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6F4-5F3B-4480-A989-A8AD789F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A64B-B6AF-4127-BA65-F2A7CBE0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Techniques: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Non-Parametric: K-Nearest Neighbor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Mathematical Model: Neural Networks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Rule Based: Decision Trees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25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 What is Data Mining?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 Why Data Mining?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/>
              <a:t> What Kinds of Data can be Mined?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/>
              <a:t> Overview of Different Data Mining Tasks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4000" dirty="0"/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93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ADFB-D87F-4309-ABAD-7E9154E2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2314-735A-4FE8-A5AF-F464AD8A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54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Decision Tree Example:</a:t>
            </a:r>
          </a:p>
          <a:p>
            <a:pPr algn="just"/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A9DC1-7D52-473E-A066-C903ACC7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2386425"/>
            <a:ext cx="68675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1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9A3-1DB5-4E76-9C40-2CA93B68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491C-9576-4F14-BA21-AE5C90FD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2237"/>
            <a:ext cx="10058400" cy="427573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Predict the value for: {Outlook = sunny, Temp = Cool, Humidity = High, Wind = Strong}</a:t>
            </a:r>
          </a:p>
          <a:p>
            <a:pPr algn="just"/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6FFDD-E96E-4902-BFF8-6D576E14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42" y="2671348"/>
            <a:ext cx="54006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8916-F512-4198-9EA5-F93D61A2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Association Rule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0D75-9950-4C2D-8A48-AC066D9C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9536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It is used for finding patterns, associations, causal structure among set of items or objects in transaction databases, relational databases, etc.</a:t>
            </a:r>
          </a:p>
          <a:p>
            <a:pPr marL="0" indent="0" algn="just">
              <a:buNone/>
            </a:pPr>
            <a:r>
              <a:rPr lang="en-US" sz="2800" dirty="0"/>
              <a:t>Example: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Given: (1) Database of transactions (2) Each transaction is a list of items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Find: All rules that correlate the presence of one set of items with that of another set of items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98% of people who purchase tires and automotive accessories also get automotive services done.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5743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E5AA-E9C6-49DB-B719-D1F8A68B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A5BE-52A7-4C88-909E-47C8931C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It organizes data into clusters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Used for finding groups of objects such that the objects in a group will be similar (or related) to one another and different from (or unrelated to) objects in other groups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Intra-cluster distances are minimized and inter-cluster distances are maximized. 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6311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1A80-88B3-487C-A410-130B91AA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A63A-2BE3-4410-83F8-73830AC9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Clustering algorithms can be applied in many fields, for example: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Marketing: Finding groups of customers with similar behavior given a large database of customer data containing their past buying records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Biology: Clustering of plants and animals given their features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WWW: Clustering weblog data to discover group of similar access patterns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Earthquake studies: </a:t>
            </a:r>
            <a:r>
              <a:rPr lang="en-IN" sz="2800" dirty="0"/>
              <a:t>clustering observed earthquake epicentres to identify dangerous zones</a:t>
            </a:r>
          </a:p>
        </p:txBody>
      </p:sp>
    </p:spTree>
    <p:extLst>
      <p:ext uri="{BB962C8B-B14F-4D97-AF65-F5344CB8AC3E}">
        <p14:creationId xmlns:p14="http://schemas.microsoft.com/office/powerpoint/2010/main" val="151682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1F2C-0CD1-41E3-BA6C-64CD542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3593-3069-4A2A-ACB0-D3131AD6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Data Visualization aims to communicate data clearly and effectively through graphical representation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Visualization techniques can be used to discover data relationships that are otherwise not easily observed by looking at the raw data.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Techniques: Charts, graphs, plots (1- to n-dimensional), etc.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 good visualization should be effective, accurate and efficient.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3198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611-C0B0-4ACD-80A2-3B4C576B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2564-0842-4949-8A98-10B0D25D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Data types and forms (numerical, categorical)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Importance of data pre-processing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Data Cleaning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282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C3D-00CA-4B44-88D1-6036463D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 Mining?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F0BD-7DB9-4579-884D-80276B9F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/>
              <a:t> Data Mining focusses on “</a:t>
            </a:r>
            <a:r>
              <a:rPr lang="en-US" sz="3600" b="1" dirty="0">
                <a:solidFill>
                  <a:srgbClr val="C00000"/>
                </a:solidFill>
              </a:rPr>
              <a:t>knowledge mining from data</a:t>
            </a:r>
            <a:r>
              <a:rPr lang="en-US" sz="3600" dirty="0"/>
              <a:t>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/>
              <a:t> It aims to discover interesting patterns from data in various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/>
              <a:t> It is also known as knowledge discovery from data (</a:t>
            </a:r>
            <a:r>
              <a:rPr lang="en-US" sz="3600" b="1" dirty="0">
                <a:solidFill>
                  <a:srgbClr val="C00000"/>
                </a:solidFill>
              </a:rPr>
              <a:t>KDD</a:t>
            </a:r>
            <a:r>
              <a:rPr lang="en-US" sz="3600" dirty="0"/>
              <a:t>)</a:t>
            </a:r>
            <a:r>
              <a:rPr lang="en-IN" sz="3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IN" sz="3600" dirty="0"/>
              <a:t>It is also believed to be an essential step in the process of knowledge discovery.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242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8202-5F4C-4EF2-A832-36CCF2D9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Knowledge Discovery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5064-0B8A-4DD4-A4E9-26FE682B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32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200" dirty="0"/>
              <a:t>The knowledge discovery process is an iterative sequence of the following steps: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/>
              <a:t>Data Cleaning:</a:t>
            </a:r>
          </a:p>
          <a:p>
            <a:pPr marL="292608" lvl="1" indent="0" algn="just">
              <a:buNone/>
            </a:pPr>
            <a:r>
              <a:rPr lang="en-US" sz="3200" dirty="0"/>
              <a:t>	Removes noise and inconsistency from the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/>
              <a:t>Data Integration: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3200" dirty="0"/>
              <a:t>	Multiple data sources are combined</a:t>
            </a:r>
          </a:p>
          <a:p>
            <a:pPr marL="514350" indent="-51435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z="3200" b="1" dirty="0"/>
              <a:t>Data Selection: 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3200" dirty="0"/>
              <a:t>	Data relevant to the analysis task are retrieved from the database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1432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8202-5F4C-4EF2-A832-36CCF2D9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Knowledge Discovery Process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5064-0B8A-4DD4-A4E9-26FE682B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3200" b="1" dirty="0"/>
              <a:t>Data</a:t>
            </a:r>
            <a:r>
              <a:rPr lang="en-US" sz="3200" dirty="0"/>
              <a:t> </a:t>
            </a:r>
            <a:r>
              <a:rPr lang="en-US" sz="3200" b="1" dirty="0"/>
              <a:t>Transformation: 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3200" dirty="0"/>
              <a:t>	Data is transformed and consolidated into forms appropriate for mining by performing different types of operations.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3200" b="1" dirty="0"/>
              <a:t>Data Mining:</a:t>
            </a:r>
          </a:p>
          <a:p>
            <a:pPr marL="292608" lvl="1" indent="0" algn="just">
              <a:buNone/>
            </a:pPr>
            <a:r>
              <a:rPr lang="en-US" sz="3200" dirty="0"/>
              <a:t>	 Intelligent methods are applied to extract data patterns</a:t>
            </a:r>
          </a:p>
          <a:p>
            <a:pPr marL="514350" indent="-514350" algn="just">
              <a:buFont typeface="+mj-lt"/>
              <a:buAutoNum type="arabicPeriod" startAt="5"/>
            </a:pPr>
            <a:endParaRPr lang="en-US" sz="2600" dirty="0"/>
          </a:p>
          <a:p>
            <a:pPr marL="292608" lvl="1" indent="0" algn="just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0028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8202-5F4C-4EF2-A832-36CCF2D9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Knowledge Discovery Process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5064-0B8A-4DD4-A4E9-26FE682B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sz="3200" b="1" dirty="0"/>
              <a:t>Pattern Evaluation: </a:t>
            </a:r>
          </a:p>
          <a:p>
            <a:pPr marL="292608" lvl="1" indent="0" algn="just">
              <a:buNone/>
            </a:pPr>
            <a:r>
              <a:rPr lang="en-US" sz="3200" dirty="0"/>
              <a:t>	Identifies the truly interesting patterns representing knowledge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3200" b="1" dirty="0"/>
              <a:t>Knowledge Presentation: </a:t>
            </a:r>
          </a:p>
          <a:p>
            <a:pPr marL="292608" lvl="1" indent="0" algn="just">
              <a:buNone/>
            </a:pPr>
            <a:r>
              <a:rPr lang="en-US" sz="3200" dirty="0"/>
              <a:t>	Visualization and knowledge representation techniques are used to present mined knowledge to users. </a:t>
            </a:r>
          </a:p>
          <a:p>
            <a:pPr marL="292608" lvl="1" indent="0" algn="just">
              <a:buNone/>
            </a:pPr>
            <a:endParaRPr lang="en-US" sz="2600" dirty="0"/>
          </a:p>
          <a:p>
            <a:pPr marL="292608" lvl="1" indent="0" algn="just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8082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06FE-97B1-47BD-A4B7-97077D28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Knowledge Discovery Process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FB74-5204-495E-879B-180B865A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3200" dirty="0"/>
              <a:t>Steps 1 through 4 are different forms of data preprocessing, where data is prepared for mining.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The data mining step may interact with the user or a knowledge base.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It uncovers hidden patterns for evaluation.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 The interesting patterns are presented to the user and may be stored as new knowledge in the knowledge base. 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4745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F637-F242-45ED-8929-76CC1BF3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Data Mining?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64AC-223B-4269-8F26-11C3A3B2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977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3000" dirty="0"/>
              <a:t>We live in a world where vast amount of data is collected daily.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dirty="0"/>
              <a:t> Analyzing such data is an important need. 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C00000"/>
                </a:solidFill>
              </a:rPr>
              <a:t>Examples:</a:t>
            </a:r>
          </a:p>
          <a:p>
            <a:pPr marL="715518" lvl="1" indent="-514350" algn="just">
              <a:buFont typeface="+mj-lt"/>
              <a:buAutoNum type="arabicPeriod"/>
            </a:pPr>
            <a:r>
              <a:rPr lang="en-US" sz="2600" dirty="0"/>
              <a:t>Large stores such as Wal-Mart handle hundreds of millions of transactions per week. </a:t>
            </a:r>
          </a:p>
          <a:p>
            <a:pPr marL="715518" lvl="1" indent="-514350" algn="just">
              <a:buFont typeface="+mj-lt"/>
              <a:buAutoNum type="arabicPeriod"/>
            </a:pPr>
            <a:r>
              <a:rPr lang="en-US" sz="2600" dirty="0"/>
              <a:t> Billions of web searches are supported by search engines.</a:t>
            </a:r>
            <a:endParaRPr lang="en-IN" sz="2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3000" dirty="0"/>
              <a:t>Powerful and versatile tools are needed to uncover valuable information from the tremendous amount of data and to transform such data into organized knowledge. </a:t>
            </a:r>
          </a:p>
        </p:txBody>
      </p:sp>
    </p:spTree>
    <p:extLst>
      <p:ext uri="{BB962C8B-B14F-4D97-AF65-F5344CB8AC3E}">
        <p14:creationId xmlns:p14="http://schemas.microsoft.com/office/powerpoint/2010/main" val="273989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4E19-2357-4A97-832A-581BD13C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Data Mining?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D328-4A82-4ABE-8FB8-C5DE73FE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C00000"/>
                </a:solidFill>
              </a:rPr>
              <a:t>Google Flu Trends: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IN" sz="3200" dirty="0"/>
              <a:t>It uses specific search terms as indicators of flu activity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IN" sz="3200" dirty="0"/>
              <a:t>It found a close relationship between the number of people who search for flu-related information and number of people who actually have flu symptoms.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IN" sz="3200" dirty="0"/>
              <a:t>A pattern emerges when all of the search queries related to flu are aggregated.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707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1150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Data Mining (CS 451)</vt:lpstr>
      <vt:lpstr>CONTENT</vt:lpstr>
      <vt:lpstr>What is Data Mining?</vt:lpstr>
      <vt:lpstr>Knowledge Discovery Process</vt:lpstr>
      <vt:lpstr>Knowledge Discovery Process (Contd.)</vt:lpstr>
      <vt:lpstr>Knowledge Discovery Process (Contd.)</vt:lpstr>
      <vt:lpstr>Knowledge Discovery Process (Contd.)</vt:lpstr>
      <vt:lpstr>Why Data Mining?</vt:lpstr>
      <vt:lpstr>Why Data Mining? (Contd.)</vt:lpstr>
      <vt:lpstr>Why Data Mining? (Contd.)</vt:lpstr>
      <vt:lpstr>Why Data Mining? (Contd.)</vt:lpstr>
      <vt:lpstr>What Kinds of Data can be Mined?</vt:lpstr>
      <vt:lpstr>Data Warehouses</vt:lpstr>
      <vt:lpstr>Data Warehouses (Contd.)</vt:lpstr>
      <vt:lpstr>Data Warehouse (Contd.)</vt:lpstr>
      <vt:lpstr>Regression</vt:lpstr>
      <vt:lpstr>Regression (Contd.)</vt:lpstr>
      <vt:lpstr>Classification</vt:lpstr>
      <vt:lpstr>Classification (Contd.)</vt:lpstr>
      <vt:lpstr>Classification (Contd.)</vt:lpstr>
      <vt:lpstr>Classification (contd.)</vt:lpstr>
      <vt:lpstr>Association Rule Mining</vt:lpstr>
      <vt:lpstr>Clustering</vt:lpstr>
      <vt:lpstr>Clustering (contd.)</vt:lpstr>
      <vt:lpstr>Data Visualization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(CS 201)</dc:title>
  <dc:creator>PRAGYA VERMA</dc:creator>
  <cp:lastModifiedBy>PRAGYA VERMA</cp:lastModifiedBy>
  <cp:revision>48</cp:revision>
  <dcterms:created xsi:type="dcterms:W3CDTF">2017-05-30T09:01:21Z</dcterms:created>
  <dcterms:modified xsi:type="dcterms:W3CDTF">2018-01-17T06:12:26Z</dcterms:modified>
</cp:coreProperties>
</file>