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90E9E-4C69-484D-8114-AC616EED693B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70F6FD-B8D4-46F5-BB41-E757C2DEB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5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Data Mining (</a:t>
            </a:r>
            <a:r>
              <a:rPr lang="en-US" dirty="0"/>
              <a:t>CS 451)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/>
              <a:t>JAN-MAY’ 18 </a:t>
            </a:r>
            <a:endParaRPr lang="en-US" sz="2800" dirty="0"/>
          </a:p>
          <a:p>
            <a:pPr algn="ctr"/>
            <a:r>
              <a:rPr lang="en-US" sz="2800" dirty="0"/>
              <a:t>PRAGYA VERMA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729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3B19-08E9-4475-903B-A94C31AF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Quality: Why Preprocess the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055D-481E-445B-ABA4-A168C2F8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Timeliness: Data needs to be updated in a timely manner, otherwise it may have a negative impact on the data quality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Believability: Reflects how much the data is trusted by the users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Interpretability: Reflects how easily the data is understood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022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B2D4-5187-4BD9-A67A-42198F7D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Quality: Why Preprocess the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490F-5309-4605-AD1F-202F16C3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040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Reasons for poor data quality can be: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Data collection instruments may be faulty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Human or computer errors occurring at data entry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Users may purposely submit incorrect data values for mandatory fields when they do not wish to submit personal information. This is also known as </a:t>
            </a:r>
            <a:r>
              <a:rPr lang="en-US" sz="2800" dirty="0">
                <a:solidFill>
                  <a:srgbClr val="C00000"/>
                </a:solidFill>
              </a:rPr>
              <a:t>disguised missing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Data quality depends on the intended use of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Two different users may have a very different assessment of the quality of a given database.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2583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69DB-C862-4496-806E-B81D2085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59FE-D753-41BA-A0C3-7028106E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Real-world data tend to be incomplete, noisy and inconsistent.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If users believe that the data is dirty, they are unlikely to trust the results of any data mining that has been applied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Dirty data can cause confusion for the mining procedure, resulting in unreliable output.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Quality decisions can only be made using quality data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8818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6A66-08E9-4789-BEDA-C46906B9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D018-3236-4BB9-937D-ADAF0487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Data cleaning works to “clean” the data by filling in missing values, smoothing noisy data, identifying or removing outliers, and resolving inconsistencies.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It is also known as data cleansing.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8219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22A8-4E0A-443A-8ACC-601795C7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– Missing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6B61-4F72-4983-9FC0-4E06DE39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Imagine that you need to analyze customer data. You may note that many tuples have no recorded value for several attributes such as customer income.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How can you go about filling in the missing values for this attribute?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One of the following techniques can be used to fill in the missing value.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030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9556-BEC3-4CA8-9CD1-54D91700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– Missing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B534-48CF-48DA-8F62-0F26076A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977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Ignore the tuple: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This method is not effective, unless the tuple contains several attributes with missing values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Poor, when the percentage of missing value per attribute varies considerably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By ignoring the tuple, we do not make use of the remaining attributes’ values in the tuple</a:t>
            </a:r>
          </a:p>
          <a:p>
            <a:pPr marL="365760" indent="-457200" algn="just">
              <a:buFont typeface="+mj-lt"/>
              <a:buAutoNum type="arabicPeriod"/>
            </a:pPr>
            <a:r>
              <a:rPr lang="en-US" sz="2800" dirty="0"/>
              <a:t>Fill in the missing values manually: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Time Consuming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May not be feasible given a large dataset with many missing values		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7525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9556-BEC3-4CA8-9CD1-54D91700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– Missing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B534-48CF-48DA-8F62-0F26076A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9779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sz="2800" dirty="0"/>
              <a:t>Use of global constant to fill in the missing value: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Replace all missing attribute values by the same constant such as a label like “unknown”.</a:t>
            </a:r>
          </a:p>
          <a:p>
            <a:pPr marL="365760" indent="-457200" algn="just">
              <a:buFont typeface="+mj-lt"/>
              <a:buAutoNum type="arabicPeriod" startAt="3"/>
            </a:pPr>
            <a:r>
              <a:rPr lang="en-US" sz="2800" dirty="0"/>
              <a:t>Use a measure of central tendency for the attribute: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Central tendency indicates the “middle” value of a data distribution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For a normal data distribution, mean can be used, while skewed data distribution should employ median. </a:t>
            </a:r>
          </a:p>
          <a:p>
            <a:pPr marL="365760" indent="-457200" algn="just">
              <a:buFont typeface="+mj-lt"/>
              <a:buAutoNum type="arabicPeriod" startAt="3"/>
            </a:pPr>
            <a:r>
              <a:rPr lang="en-US" sz="2800" dirty="0"/>
              <a:t>Use the most probable value to fill in the missing value: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This may be determined with regression, inference-based tools, or decision tree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200" dirty="0"/>
              <a:t>For example, using other customer attributes in the data set, you may construct a decision tree to predict the missing values for income. 	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8867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6639-31CD-49EB-835F-E82488FB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– Noisy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55E9-0A81-4462-B476-B7CBDDF6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Noise is a random error or variance in a measured variable.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Outliers may represent noise.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Given a numeric attribute such as, say, price, how can we “smooth” out the data to remove noise? 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457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6639-31CD-49EB-835F-E82488FB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– Noisy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55E9-0A81-4462-B476-B7CBDDF6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 following smoothing techniques can be used: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Binning: </a:t>
            </a:r>
          </a:p>
          <a:p>
            <a:pPr marL="818388" lvl="2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Binning methods smooth a sorted data value by consulting its “neighborhood”, that is, the values around it.</a:t>
            </a:r>
          </a:p>
          <a:p>
            <a:pPr marL="818388" lvl="2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sorted values are distributed into a number of buckets or bins. </a:t>
            </a:r>
          </a:p>
          <a:p>
            <a:pPr marL="818388" lvl="2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smoothing by bin means</a:t>
            </a:r>
            <a:r>
              <a:rPr lang="en-US" sz="2200" dirty="0"/>
              <a:t>, each value in a bin is replaced by the mean value of the bin.</a:t>
            </a:r>
          </a:p>
          <a:p>
            <a:pPr marL="818388" lvl="2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Similarly, </a:t>
            </a:r>
            <a:r>
              <a:rPr lang="en-US" sz="2200" b="1" dirty="0">
                <a:solidFill>
                  <a:srgbClr val="C00000"/>
                </a:solidFill>
              </a:rPr>
              <a:t>smoothing by bin medians </a:t>
            </a:r>
            <a:r>
              <a:rPr lang="en-US" sz="2200" dirty="0"/>
              <a:t>can be employed, in which each bin value is replaced by the bin median.</a:t>
            </a:r>
          </a:p>
          <a:p>
            <a:pPr marL="818388" lvl="2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smoothing by bin boundaries</a:t>
            </a:r>
            <a:r>
              <a:rPr lang="en-US" sz="2200" dirty="0"/>
              <a:t>, the minimum and maximum values in a given bin are identified as the bin boundaries. Each bin value is then replaced by the closest boundary value. </a:t>
            </a:r>
          </a:p>
          <a:p>
            <a:pPr marL="818388" lvl="2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8454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611-C0B0-4ACD-80A2-3B4C576B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2564-0842-4949-8A98-10B0D25D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Data Integration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282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200" dirty="0"/>
              <a:t>What is Data Mining?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 Why Data Mining?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 What Kinds of Data can be Mined?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/>
              <a:t> Overview of Different Data Mining Tasks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793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5A50-CDE6-44AF-8EBC-36AC635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5B5-7001-4533-95FC-FE5460F9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Types of Data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Importance of Data Pre-processing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Data Cleaning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231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1098-4995-4A43-B268-E86CA014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1A5F-FDD0-4432-AFE1-361767E5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002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Most data falls into one of the two groups – numerical or categorical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Numerical Data: Data that can be quantified is known as numerical data. For example: A person’s height, weight, blood pressure.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Numerical data can be further broken down into two types: discrete and continuous.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Discrete data </a:t>
            </a:r>
            <a:r>
              <a:rPr lang="en-IN" sz="2800" dirty="0"/>
              <a:t>represent items that can be counted; they take on possible values that can be listed out. The list of possible values may be fixed (also called finite); or it may go from 0, 1, 2, on to infinity (making it countably infinite).</a:t>
            </a:r>
          </a:p>
        </p:txBody>
      </p:sp>
    </p:spTree>
    <p:extLst>
      <p:ext uri="{BB962C8B-B14F-4D97-AF65-F5344CB8AC3E}">
        <p14:creationId xmlns:p14="http://schemas.microsoft.com/office/powerpoint/2010/main" val="336486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1A21-495D-49F0-B93C-38C7AE88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Data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C109-EDD1-4F42-B66B-DE624B8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628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IN" sz="2800" dirty="0"/>
              <a:t>Continuous data represent measurements; their possible values cannot be counted and can only be described using intervals on the real number line.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IN" sz="2800" dirty="0"/>
              <a:t>Categorical data represent characteristics such as a person’s gender, marital status, hometown, or the types of movies they like.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IN" sz="2800" dirty="0"/>
              <a:t>Categorical data can take on numerical values (such as “1” indicating male and “2” indicating female), but those numbers don’t have mathematical meaning. You couldn’t add them together, for example.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/>
              <a:t> This type of data is also known as qualitative data, or Yes/No data.</a:t>
            </a:r>
          </a:p>
        </p:txBody>
      </p:sp>
    </p:spTree>
    <p:extLst>
      <p:ext uri="{BB962C8B-B14F-4D97-AF65-F5344CB8AC3E}">
        <p14:creationId xmlns:p14="http://schemas.microsoft.com/office/powerpoint/2010/main" val="4424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6F89-2C9F-4F92-90DA-95125737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Data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D9B8-8D50-4AB2-93ED-E23DB81D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9292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IN" sz="2800" dirty="0"/>
              <a:t>Ordinal data mixes numerical and categorical data. The data fall into categories, but the numbers placed on the categories have meaning.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IN" sz="2800" dirty="0"/>
              <a:t>For example, rating a restaurant on a scale from 0 (lowest) to 4 (highest) stars gives ordinal data. Ordinal data are often treated as categorical, where the groups are ordered when graphs and charts are made.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IN" sz="2800" dirty="0"/>
              <a:t>However, unlike categorical data, the numbers do have mathematical meaning.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IN" sz="2800" dirty="0"/>
              <a:t>For example, if you survey 100 people and ask them to rate a restaurant on a scale from 0 to 4, taking the average of the 100 responses will have meaning.</a:t>
            </a:r>
          </a:p>
        </p:txBody>
      </p:sp>
    </p:spTree>
    <p:extLst>
      <p:ext uri="{BB962C8B-B14F-4D97-AF65-F5344CB8AC3E}">
        <p14:creationId xmlns:p14="http://schemas.microsoft.com/office/powerpoint/2010/main" val="134424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289B-7B3B-44A5-8AA4-D23964EF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Importance of 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32FA-2DBB-48F0-8433-CEBB676B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Today’s real world databases are highly susceptible to noisy, missing, and inconsistent data due to their typically huge size and their likely origin from multiple, heterogenous 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Low quality data will lead to low quality mining results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Data preprocessing techniques when applied before mining can substantially improve the overall qualities of the patterns mined and/or the time required for the actual mining.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5028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1879-430E-4417-A620-E8F8C25F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Quality: Why Preprocess the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336B-CBD4-4595-BC96-B90F739A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9292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Data is said to be of good quality if they satisfy the requirements of the intended use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There are many factors comprising data quality: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Accuracy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Completeness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/>
              <a:t>Believability</a:t>
            </a:r>
            <a:endParaRPr lang="en-US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Consistency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Timeliness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Interpretability </a:t>
            </a:r>
          </a:p>
        </p:txBody>
      </p:sp>
    </p:spTree>
    <p:extLst>
      <p:ext uri="{BB962C8B-B14F-4D97-AF65-F5344CB8AC3E}">
        <p14:creationId xmlns:p14="http://schemas.microsoft.com/office/powerpoint/2010/main" val="262040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3EB2-3061-4825-A881-23CEB35A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Quality: Why Preprocess the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9151-6990-4099-B733-FF69AF3B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Incomplete: Lacking attribute values or certain attributes of interest or containing only aggregate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Inaccurate or noisy: Containing errors, or values that deviate from expected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 Inconsistent: Containing discrepancies.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8970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</TotalTime>
  <Words>1018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Data Mining (CS 451)</vt:lpstr>
      <vt:lpstr>Recap</vt:lpstr>
      <vt:lpstr>CONTENTS</vt:lpstr>
      <vt:lpstr>Types of Data</vt:lpstr>
      <vt:lpstr>Types of Data (Contd.)</vt:lpstr>
      <vt:lpstr>Types of Data (Contd.)</vt:lpstr>
      <vt:lpstr>Importance of Data Preprocessing</vt:lpstr>
      <vt:lpstr>Data Quality: Why Preprocess the Data?</vt:lpstr>
      <vt:lpstr>Data Quality: Why Preprocess the Data?</vt:lpstr>
      <vt:lpstr>Data Quality: Why Preprocess the Data?</vt:lpstr>
      <vt:lpstr>Data Quality: Why Preprocess the Data?</vt:lpstr>
      <vt:lpstr>Data Cleaning</vt:lpstr>
      <vt:lpstr>Data Cleaning (Contd.)</vt:lpstr>
      <vt:lpstr>Data Cleaning – Missing Values</vt:lpstr>
      <vt:lpstr>Data Cleaning – Missing Values</vt:lpstr>
      <vt:lpstr>Data Cleaning – Missing Values</vt:lpstr>
      <vt:lpstr>Data Cleaning – Noisy Data</vt:lpstr>
      <vt:lpstr>Data Cleaning – Noisy Data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(CS 201)</dc:title>
  <dc:creator>PRAGYA VERMA</dc:creator>
  <cp:lastModifiedBy>PRAGYA VERMA</cp:lastModifiedBy>
  <cp:revision>82</cp:revision>
  <dcterms:created xsi:type="dcterms:W3CDTF">2017-05-30T09:01:21Z</dcterms:created>
  <dcterms:modified xsi:type="dcterms:W3CDTF">2018-01-24T06:22:44Z</dcterms:modified>
</cp:coreProperties>
</file>