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72" r:id="rId3"/>
    <p:sldId id="288" r:id="rId4"/>
    <p:sldId id="289" r:id="rId5"/>
    <p:sldId id="290" r:id="rId6"/>
    <p:sldId id="291" r:id="rId7"/>
    <p:sldId id="292" r:id="rId8"/>
    <p:sldId id="293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2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81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19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94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1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71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87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2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12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F90E9E-4C69-484D-8114-AC616EED693B}" type="datetimeFigureOut">
              <a:rPr lang="en-IN" smtClean="0"/>
              <a:t>04-02-2018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5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Data Mining (</a:t>
            </a:r>
            <a:r>
              <a:rPr lang="en-US" dirty="0"/>
              <a:t>CS 451)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/>
              <a:t>JAN-MAY’ 18 </a:t>
            </a:r>
            <a:endParaRPr lang="en-US" sz="2800" dirty="0"/>
          </a:p>
          <a:p>
            <a:pPr algn="ctr"/>
            <a:r>
              <a:rPr lang="en-US" sz="2800" dirty="0"/>
              <a:t>PRAGYA VERMA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4729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5A50-CDE6-44AF-8EBC-36AC6355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5B5-7001-4533-95FC-FE5460F9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3000" dirty="0"/>
              <a:t>Data Integration</a:t>
            </a:r>
          </a:p>
          <a:p>
            <a:pPr lvl="1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 Correlation Test for Nominal Data</a:t>
            </a:r>
          </a:p>
          <a:p>
            <a:pPr lvl="2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Practice Question </a:t>
            </a:r>
          </a:p>
        </p:txBody>
      </p:sp>
    </p:spTree>
    <p:extLst>
      <p:ext uri="{BB962C8B-B14F-4D97-AF65-F5344CB8AC3E}">
        <p14:creationId xmlns:p14="http://schemas.microsoft.com/office/powerpoint/2010/main" val="254231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 Data Integration</a:t>
            </a:r>
          </a:p>
          <a:p>
            <a:pPr lvl="1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400" dirty="0"/>
              <a:t>Correlation coefficient for Numeric Data</a:t>
            </a:r>
          </a:p>
          <a:p>
            <a:pPr lvl="1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Covariance of Numeric Data</a:t>
            </a:r>
          </a:p>
          <a:p>
            <a:pPr lvl="2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Practice Questions</a:t>
            </a:r>
          </a:p>
        </p:txBody>
      </p:sp>
    </p:spTree>
    <p:extLst>
      <p:ext uri="{BB962C8B-B14F-4D97-AF65-F5344CB8AC3E}">
        <p14:creationId xmlns:p14="http://schemas.microsoft.com/office/powerpoint/2010/main" val="380793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B00B-C7D7-4B99-B0DB-C977F8D6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Coefficient for Numeric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FA330-E8A1-4647-A7DD-74D66DC91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37014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We can evaluate the correlation between attributes A and B by computing the correlation coefficient (also known as Pearson’s Product Moment Coefficient).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Correlation coefficient can be computed as follows: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If r</a:t>
            </a:r>
            <a:r>
              <a:rPr lang="en-US" sz="2800" baseline="-25000" dirty="0"/>
              <a:t>A,B </a:t>
            </a:r>
            <a:r>
              <a:rPr lang="en-US" sz="2800" dirty="0"/>
              <a:t>&gt; 0 it implies that A, B are positively correlated; r</a:t>
            </a:r>
            <a:r>
              <a:rPr lang="en-US" sz="2800" baseline="-25000" dirty="0"/>
              <a:t>A,B </a:t>
            </a:r>
            <a:r>
              <a:rPr lang="en-US" sz="2800" dirty="0"/>
              <a:t>= 0 implies A, B are independent and r</a:t>
            </a:r>
            <a:r>
              <a:rPr lang="en-US" sz="2800" baseline="-25000" dirty="0"/>
              <a:t>A,B </a:t>
            </a:r>
            <a:r>
              <a:rPr lang="en-US" sz="2800" dirty="0"/>
              <a:t>&lt; 0 implies that A, B are negatively correlated. </a:t>
            </a:r>
            <a:r>
              <a:rPr lang="en-US" sz="2800" baseline="-25000" dirty="0"/>
              <a:t> </a:t>
            </a:r>
            <a:endParaRPr lang="en-IN" sz="2800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CB863-C394-4CA2-94FE-6F2C5B9C6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27" y="3458795"/>
            <a:ext cx="3737113" cy="101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2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15A7-9AF9-4EDE-8010-77F6297D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Covariance of Numeric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8087A-1159-48B2-911F-6F341A4F0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652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Let A and B be two numeric attributes with a set of n observations {(a</a:t>
            </a:r>
            <a:r>
              <a:rPr lang="en-US" sz="2800" baseline="-25000" dirty="0"/>
              <a:t>1</a:t>
            </a:r>
            <a:r>
              <a:rPr lang="en-US" sz="2800" dirty="0"/>
              <a:t>, b</a:t>
            </a:r>
            <a:r>
              <a:rPr lang="en-US" sz="2800" baseline="-25000" dirty="0"/>
              <a:t>1</a:t>
            </a:r>
            <a:r>
              <a:rPr lang="en-US" sz="2800" dirty="0"/>
              <a:t>), (a</a:t>
            </a:r>
            <a:r>
              <a:rPr lang="en-US" sz="2800" baseline="-25000" dirty="0"/>
              <a:t>2</a:t>
            </a:r>
            <a:r>
              <a:rPr lang="en-US" sz="2800" dirty="0"/>
              <a:t>, b</a:t>
            </a:r>
            <a:r>
              <a:rPr lang="en-US" sz="2800" baseline="-25000" dirty="0"/>
              <a:t>2</a:t>
            </a:r>
            <a:r>
              <a:rPr lang="en-US" sz="2800" dirty="0"/>
              <a:t>), … ,(a</a:t>
            </a:r>
            <a:r>
              <a:rPr lang="en-US" sz="2800" baseline="-25000" dirty="0"/>
              <a:t>n</a:t>
            </a:r>
            <a:r>
              <a:rPr lang="en-US" sz="2800" dirty="0"/>
              <a:t>, b</a:t>
            </a:r>
            <a:r>
              <a:rPr lang="en-US" sz="2800" baseline="-25000" dirty="0"/>
              <a:t>n</a:t>
            </a:r>
            <a:r>
              <a:rPr lang="en-US" sz="2800" dirty="0"/>
              <a:t>)}.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The mean values of A and B, respectively are also known as the expected values on A and B, that is,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The covariance between A and B is defined as, </a:t>
            </a:r>
          </a:p>
          <a:p>
            <a:pPr marL="0" indent="0" algn="just">
              <a:buNone/>
            </a:pPr>
            <a:r>
              <a:rPr lang="en-US" sz="2800" dirty="0"/>
              <a:t>				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C3D6B-3927-4481-8F87-63313E8B7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970" y="3749441"/>
            <a:ext cx="2031726" cy="740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2FBD04-2EC5-4116-A84A-09B1E1148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379" y="3807195"/>
            <a:ext cx="1873857" cy="624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099320-FC65-48B2-88E3-D35ED2307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141" y="5383705"/>
            <a:ext cx="4276476" cy="67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6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D0CA-5CED-49EB-B3EE-8D0935EC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Covariance of Numeric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799B-C82A-466A-B396-C04762B49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97257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r</a:t>
            </a:r>
            <a:r>
              <a:rPr lang="en-US" sz="2800" baseline="-25000" dirty="0"/>
              <a:t>A,B </a:t>
            </a:r>
            <a:r>
              <a:rPr lang="en-US" sz="2800" dirty="0"/>
              <a:t>is related to covariance of A and B as follows: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It can also be shown that,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/>
              <a:t> If </a:t>
            </a:r>
            <a:r>
              <a:rPr lang="en-US" sz="2800" dirty="0"/>
              <a:t>A and B are independent then </a:t>
            </a:r>
            <a:r>
              <a:rPr lang="en-US" sz="2800" dirty="0" err="1"/>
              <a:t>Cov</a:t>
            </a:r>
            <a:r>
              <a:rPr lang="en-US" sz="2800" dirty="0"/>
              <a:t>(A, B) = 0. However, the converse is not true.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78867-69BD-4A58-AC4D-3167528A1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078" y="2478157"/>
            <a:ext cx="1855305" cy="728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897214-113A-42FA-9519-D290C6089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101" y="4122591"/>
            <a:ext cx="2878757" cy="6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5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FA29-563D-4A36-9239-7AED6CEF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Question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FB212-C7D3-4A74-A9F2-874EF163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5491"/>
            <a:ext cx="10058400" cy="4303274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Suppose that 5 students were asked their high school GPA and their College GPA, with the answers as follows:</a:t>
            </a:r>
          </a:p>
          <a:p>
            <a:pPr algn="just"/>
            <a:endParaRPr lang="en-US" i="1" dirty="0"/>
          </a:p>
          <a:p>
            <a:pPr algn="just"/>
            <a:endParaRPr lang="en-US" i="1" dirty="0"/>
          </a:p>
          <a:p>
            <a:pPr algn="just"/>
            <a:endParaRPr lang="en-US" i="1" dirty="0"/>
          </a:p>
          <a:p>
            <a:pPr algn="just"/>
            <a:endParaRPr lang="en-US" i="1" dirty="0"/>
          </a:p>
          <a:p>
            <a:pPr algn="just"/>
            <a:endParaRPr lang="en-US" i="1" dirty="0"/>
          </a:p>
          <a:p>
            <a:pPr algn="just"/>
            <a:endParaRPr lang="en-US" i="1" dirty="0"/>
          </a:p>
          <a:p>
            <a:pPr algn="just"/>
            <a:r>
              <a:rPr lang="en-US" dirty="0"/>
              <a:t>I</a:t>
            </a:r>
            <a:r>
              <a:rPr lang="en-IN" dirty="0"/>
              <a:t>s high school and college GPA related according to this data? If they are related, how can I use the high school GPA to predict the college GPA?</a:t>
            </a:r>
          </a:p>
          <a:p>
            <a:pPr algn="just"/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7CC331-0492-48BB-9506-423644ADA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662" y="2664096"/>
            <a:ext cx="3657598" cy="233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4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F939-047D-4BBD-951A-A96F11FF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Question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6DC39-F42C-4E37-8E57-9979AACE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6527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Consider the table below, which describes the rate of economic growth (</a:t>
            </a:r>
            <a:r>
              <a:rPr lang="en-IN" i="1" dirty="0"/>
              <a:t>x</a:t>
            </a:r>
            <a:r>
              <a:rPr lang="en-IN" i="1" baseline="-25000" dirty="0"/>
              <a:t>i</a:t>
            </a:r>
            <a:r>
              <a:rPr lang="en-IN" dirty="0"/>
              <a:t>) and the rate of return on the S&amp;P 500 (</a:t>
            </a:r>
            <a:r>
              <a:rPr lang="en-IN" i="1" dirty="0" err="1"/>
              <a:t>y</a:t>
            </a:r>
            <a:r>
              <a:rPr lang="en-IN" i="1" baseline="-25000" dirty="0" err="1"/>
              <a:t>i</a:t>
            </a:r>
            <a:r>
              <a:rPr lang="en-IN" dirty="0"/>
              <a:t>).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U</a:t>
            </a:r>
            <a:r>
              <a:rPr lang="en-IN" dirty="0"/>
              <a:t>sing the covariance formula, determine whether economic growth and S&amp;P 500 returns have a positive or inverse relationship. </a:t>
            </a:r>
          </a:p>
          <a:p>
            <a:pPr algn="just"/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70667-5CD2-4739-A5DC-545604A5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947" y="2669771"/>
            <a:ext cx="3379305" cy="235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4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5611-C0B0-4ACD-80A2-3B4C576B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2564-0842-4949-8A98-10B0D25DF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/>
              <a:t>Data Transformation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282011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2281</TotalTime>
  <Words>362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Data Mining (CS 451)</vt:lpstr>
      <vt:lpstr>RECAP</vt:lpstr>
      <vt:lpstr>CONTENT</vt:lpstr>
      <vt:lpstr>Correlation Coefficient for Numeric Data</vt:lpstr>
      <vt:lpstr>Covariance of Numeric Data</vt:lpstr>
      <vt:lpstr>Covariance of Numeric Data</vt:lpstr>
      <vt:lpstr>Practice Question 1</vt:lpstr>
      <vt:lpstr>Practice Question 2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(CS 201)</dc:title>
  <dc:creator>PRAGYA VERMA</dc:creator>
  <cp:lastModifiedBy>PRAGYA VERMA</cp:lastModifiedBy>
  <cp:revision>96</cp:revision>
  <dcterms:created xsi:type="dcterms:W3CDTF">2017-05-30T09:01:21Z</dcterms:created>
  <dcterms:modified xsi:type="dcterms:W3CDTF">2018-02-04T07:30:22Z</dcterms:modified>
</cp:coreProperties>
</file>