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2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5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Data Mining (</a:t>
            </a:r>
            <a:r>
              <a:rPr lang="en-US" dirty="0"/>
              <a:t>CS 451)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JAN-MAY’ 18 </a:t>
            </a:r>
          </a:p>
          <a:p>
            <a:pPr algn="ctr"/>
            <a:r>
              <a:rPr lang="en-US" sz="2800" dirty="0"/>
              <a:t>PRAGYA VERMA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729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A94E-35A3-4A11-983A-FA11CA04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Z-Score Normalization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471-06F5-48EF-87CD-30E1F373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677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values for an attribute, A, are normalized based on the mean (i.e., average) and standard deviation of 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 value v</a:t>
            </a:r>
            <a:r>
              <a:rPr lang="en-US" sz="2800" baseline="-25000" dirty="0"/>
              <a:t>i</a:t>
            </a:r>
            <a:r>
              <a:rPr lang="en-US" sz="2800" dirty="0"/>
              <a:t>, of A is normalized to v</a:t>
            </a:r>
            <a:r>
              <a:rPr lang="en-US" sz="2800" baseline="-25000" dirty="0"/>
              <a:t>i</a:t>
            </a:r>
            <a:r>
              <a:rPr lang="en-US" sz="2800" dirty="0"/>
              <a:t>’ by computing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56649-D713-4C12-B11B-059A3AA5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60" y="3320285"/>
            <a:ext cx="1321905" cy="7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1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31CC-6E67-4D05-AAB1-9E792AEE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Z-Score Normalization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625CD-6FD4-420A-A744-EE9DDBFB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54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With mean absolute deviation: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Mean absolute deviation is calculated as: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Z-score normalization using mean absolute deviation can be done as: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This method is more robust to outliers. Since the deviation from mean is not squared, the effect of outliers is reduced. </a:t>
            </a:r>
          </a:p>
          <a:p>
            <a:pPr marL="0" indent="0" algn="just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3BB3-7F11-435D-BD13-590966F6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32" y="3058536"/>
            <a:ext cx="4019706" cy="561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DE328-67BA-4802-AF79-C6E149C9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933" y="4458658"/>
            <a:ext cx="1107799" cy="7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0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A483-610D-4838-B219-F71AA511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Normalization by Decimal 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1A42-3E0F-4CD2-B838-978B732F2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Normalizes by moving the decimal point of values of attribute 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 value v</a:t>
            </a:r>
            <a:r>
              <a:rPr lang="en-US" sz="2800" baseline="-25000" dirty="0"/>
              <a:t>i</a:t>
            </a:r>
            <a:r>
              <a:rPr lang="en-US" sz="2800" dirty="0"/>
              <a:t>, of A is normalized to v</a:t>
            </a:r>
            <a:r>
              <a:rPr lang="en-US" sz="2800" baseline="-25000" dirty="0"/>
              <a:t>i</a:t>
            </a:r>
            <a:r>
              <a:rPr lang="en-US" sz="2800" dirty="0"/>
              <a:t>’ by computing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IN" sz="2800" dirty="0"/>
              <a:t>Where, j is the smallest integer such that max(|v</a:t>
            </a:r>
            <a:r>
              <a:rPr lang="en-IN" sz="2800" baseline="-25000" dirty="0"/>
              <a:t>i</a:t>
            </a:r>
            <a:r>
              <a:rPr lang="en-IN" sz="2800" dirty="0"/>
              <a:t>’|) &lt; 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IN" sz="2800" dirty="0"/>
              <a:t>For example, let values of A range from -986 to 917. Max absolute value = 986. Divide each value by 1000 (j = 3).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IN" sz="2800" dirty="0"/>
              <a:t>Implies -986 normalizes to -0.986 and 917 normalizes t0 0.917.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CF4C-9291-4569-A7F0-C9E08911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21" y="2881726"/>
            <a:ext cx="995570" cy="6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5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0A32-64CC-4B0F-A709-430C4FBE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Discretization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5D90-9066-44E4-A987-440AB9FF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Binning: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Binning is a top-down splitting technique based on a specified no. of bins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This technique can be applied recursively to the resulting partitions to generate concept hierarchies. 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800" b="1" dirty="0"/>
              <a:t>Histogram Analysis: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Partitions the value of an attribute A into disjoint ranges called buckets or bins.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9629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611-C0B0-4ACD-80A2-3B4C576B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2564-0842-4949-8A98-10B0D25D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Association Rule Mining: Basic Concepts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282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5A50-CDE6-44AF-8EBC-36AC635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5B5-7001-4533-95FC-FE5460F9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Data Integration</a:t>
            </a:r>
          </a:p>
          <a:p>
            <a:pPr lvl="1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Correlation coefficient for Numeric Data</a:t>
            </a:r>
          </a:p>
          <a:p>
            <a:pPr lvl="1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Covariance of Numeric Data</a:t>
            </a:r>
          </a:p>
          <a:p>
            <a:pPr lvl="2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Practice Questions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231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Data Transformation</a:t>
            </a:r>
          </a:p>
          <a:p>
            <a:pPr lvl="1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Strategies for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0793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5CC3-DB31-4B16-8E56-8FC45209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5265-254E-4A71-9B5A-743B29A1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data are transformed or consolidated into forms appropriate for mining.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Strategies for data transformation include the following: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Smoothing: </a:t>
            </a:r>
            <a:r>
              <a:rPr lang="en-US" sz="2800" dirty="0"/>
              <a:t>works to remove noise from the data. Techniques include binning, regression and clustering.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Attribute Construction: </a:t>
            </a:r>
            <a:r>
              <a:rPr lang="en-US" sz="2800" dirty="0"/>
              <a:t>Also known as feature construction, where new attributes are constructed and added from the given set of attributes to help the mining process.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6308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1A5D-8A1F-465A-AA4F-8D0F47DA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85E7-8763-4B18-917C-D013C747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303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sz="2800" b="1" dirty="0"/>
              <a:t>Aggregation: </a:t>
            </a:r>
            <a:r>
              <a:rPr lang="en-US" sz="2800" dirty="0"/>
              <a:t>Where summary or aggregation operations are applied to the data. For example, the daily sales data may be aggregated so as to compute monthly and annual total amounts. 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800" b="1" dirty="0"/>
              <a:t>Normalization: </a:t>
            </a:r>
            <a:r>
              <a:rPr lang="en-US" sz="2800" dirty="0"/>
              <a:t>Attribute data are scaled so as to fall within a smaller range such as -1.0 to 1.0 or 0.0 to 1.0</a:t>
            </a:r>
          </a:p>
        </p:txBody>
      </p:sp>
    </p:spTree>
    <p:extLst>
      <p:ext uri="{BB962C8B-B14F-4D97-AF65-F5344CB8AC3E}">
        <p14:creationId xmlns:p14="http://schemas.microsoft.com/office/powerpoint/2010/main" val="246045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3AC2-D026-458D-9B70-AFDDEEB7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B4D5-ECB1-46EE-8F6E-5B55DEE5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sz="2800" b="1" dirty="0"/>
              <a:t>Discretization: </a:t>
            </a:r>
            <a:r>
              <a:rPr lang="en-US" sz="2800" dirty="0"/>
              <a:t>Raw values of a numeric attribute are replaced by interval labels or conceptual labels. For example, for the attribute age, </a:t>
            </a:r>
            <a:r>
              <a:rPr lang="en-US" sz="2800" dirty="0">
                <a:solidFill>
                  <a:srgbClr val="C00000"/>
                </a:solidFill>
              </a:rPr>
              <a:t>interval labels </a:t>
            </a:r>
            <a:r>
              <a:rPr lang="en-US" sz="2800" dirty="0"/>
              <a:t>can be: 0-10, 11-20 etc. and </a:t>
            </a:r>
            <a:r>
              <a:rPr lang="en-US" sz="2800" dirty="0">
                <a:solidFill>
                  <a:srgbClr val="C00000"/>
                </a:solidFill>
              </a:rPr>
              <a:t>conceptual labels </a:t>
            </a:r>
            <a:r>
              <a:rPr lang="en-US" sz="2800" dirty="0"/>
              <a:t>can be: youth, adult, senior, etc.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812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2103-2738-45FF-BC71-E706BCF1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 by Normalization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A430-885F-463D-9A1D-7E86E496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measurement unit used can affect the data analysis.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For example, changing measurement units from meters to inches for height, or from kg to pounds for weight may lead to very different results.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Expressing an attribute in smaller units will lead to a larger range for that attribute, and thus tend to give such an attribute greater effect or “weight”.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To avoid dependence on the choice of measurement units, the data should be normalized or standardized.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087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F861-1483-4595-9CB0-F5F9C662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 by Normalization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D582-0D46-4DDE-B368-697ECBA3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This involves transforming the data to fall within a smaller or common range such as [-1.0, 1.0] or [0.0, 1.0].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Normalizing the data attempts to give all attributes an equal weight.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Methods for data normalization include: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Min-Max Normalization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Z-Score Normalization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Normalization by Decimal Scaling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9873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9484-3D27-4D71-A2AF-3CDEE33E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Min–Max Normalization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B176-C4EB-4594-B9D1-A5122B20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 Let A be a numeric attribute with n observed values v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2</a:t>
            </a:r>
            <a:r>
              <a:rPr lang="en-US" sz="2800" dirty="0"/>
              <a:t>, … , </a:t>
            </a:r>
            <a:r>
              <a:rPr lang="en-US" sz="2800" dirty="0" err="1"/>
              <a:t>v</a:t>
            </a:r>
            <a:r>
              <a:rPr lang="en-US" sz="2800" baseline="-25000" dirty="0" err="1"/>
              <a:t>n</a:t>
            </a:r>
            <a:r>
              <a:rPr lang="en-US" sz="2800" dirty="0" err="1"/>
              <a:t>.</a:t>
            </a:r>
            <a:r>
              <a:rPr lang="en-US" sz="2800" dirty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Let </a:t>
            </a:r>
            <a:r>
              <a:rPr lang="en-US" sz="2800" dirty="0" err="1"/>
              <a:t>min</a:t>
            </a:r>
            <a:r>
              <a:rPr lang="en-US" sz="2800" baseline="-25000" dirty="0" err="1"/>
              <a:t>A</a:t>
            </a:r>
            <a:r>
              <a:rPr lang="en-US" sz="2800" dirty="0"/>
              <a:t> and </a:t>
            </a:r>
            <a:r>
              <a:rPr lang="en-US" sz="2800" dirty="0" err="1"/>
              <a:t>max</a:t>
            </a:r>
            <a:r>
              <a:rPr lang="en-US" sz="2800" baseline="-25000" dirty="0" err="1"/>
              <a:t>A</a:t>
            </a:r>
            <a:r>
              <a:rPr lang="en-US" sz="2800" dirty="0"/>
              <a:t> be the minimum and maximum values of the attribute 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Min-Max normalization maps a value v</a:t>
            </a:r>
            <a:r>
              <a:rPr lang="en-US" sz="2800" baseline="-25000" dirty="0"/>
              <a:t>i</a:t>
            </a:r>
            <a:r>
              <a:rPr lang="en-US" sz="2800" dirty="0"/>
              <a:t> of A to v</a:t>
            </a:r>
            <a:r>
              <a:rPr lang="en-US" sz="2800" baseline="-25000" dirty="0"/>
              <a:t>i</a:t>
            </a:r>
            <a:r>
              <a:rPr lang="en-US" sz="2800" dirty="0"/>
              <a:t>’ in the range [</a:t>
            </a:r>
            <a:r>
              <a:rPr lang="en-US" sz="2800" dirty="0" err="1"/>
              <a:t>new_min</a:t>
            </a:r>
            <a:r>
              <a:rPr lang="en-US" sz="2800" baseline="-25000" dirty="0" err="1"/>
              <a:t>A</a:t>
            </a:r>
            <a:r>
              <a:rPr lang="en-US" sz="2800" dirty="0"/>
              <a:t>, </a:t>
            </a:r>
            <a:r>
              <a:rPr lang="en-US" sz="2800" dirty="0" err="1"/>
              <a:t>new_max</a:t>
            </a:r>
            <a:r>
              <a:rPr lang="en-US" sz="2800" baseline="-25000" dirty="0" err="1"/>
              <a:t>A</a:t>
            </a:r>
            <a:r>
              <a:rPr lang="en-US" sz="2800" dirty="0"/>
              <a:t>] by computing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CF7CB-0615-40D3-B76D-022DF7FD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67" y="4608234"/>
            <a:ext cx="5789426" cy="7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66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2443</TotalTime>
  <Words>695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Data Mining (CS 451)</vt:lpstr>
      <vt:lpstr>RECAP</vt:lpstr>
      <vt:lpstr>CONTENT</vt:lpstr>
      <vt:lpstr>Data Transformation</vt:lpstr>
      <vt:lpstr>Data Transformation (Contd.)</vt:lpstr>
      <vt:lpstr>Data Transformation (Contd.)</vt:lpstr>
      <vt:lpstr>Data Transformation by Normalization</vt:lpstr>
      <vt:lpstr>Data Transformation by Normalization (Contd.)</vt:lpstr>
      <vt:lpstr>Min–Max Normalization</vt:lpstr>
      <vt:lpstr>Z-Score Normalization</vt:lpstr>
      <vt:lpstr>Z-Score Normalization (Contd.)</vt:lpstr>
      <vt:lpstr>Normalization by Decimal Scaling</vt:lpstr>
      <vt:lpstr>Discretization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(CS 201)</dc:title>
  <dc:creator>PRAGYA VERMA</dc:creator>
  <cp:lastModifiedBy>PRAGYA VERMA</cp:lastModifiedBy>
  <cp:revision>132</cp:revision>
  <dcterms:created xsi:type="dcterms:W3CDTF">2017-05-30T09:01:21Z</dcterms:created>
  <dcterms:modified xsi:type="dcterms:W3CDTF">2018-02-04T07:32:56Z</dcterms:modified>
</cp:coreProperties>
</file>