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JAN-</a:t>
            </a:r>
            <a:r>
              <a:rPr lang="en-US" sz="2800" dirty="0" err="1"/>
              <a:t>MAy</a:t>
            </a:r>
            <a:r>
              <a:rPr lang="en-US" sz="2800" dirty="0"/>
              <a:t>’ 18 </a:t>
            </a:r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C36D-2980-47EF-A1C0-1B3644FF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4FBF-643A-4AEE-8F96-027E309D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An association rule is an implication of the form A </a:t>
            </a:r>
            <a:r>
              <a:rPr lang="en-IN" dirty="0"/>
              <a:t>⇒ </a:t>
            </a:r>
            <a:r>
              <a:rPr lang="en-US" sz="2800" dirty="0"/>
              <a:t>B. where A </a:t>
            </a:r>
            <a:r>
              <a:rPr lang="en-IN" dirty="0"/>
              <a:t>⊂</a:t>
            </a:r>
            <a:r>
              <a:rPr lang="en-US" sz="2800" dirty="0"/>
              <a:t> I, B </a:t>
            </a:r>
            <a:r>
              <a:rPr lang="en-IN" dirty="0"/>
              <a:t>⊂</a:t>
            </a:r>
            <a:r>
              <a:rPr lang="en-US" sz="2800" dirty="0"/>
              <a:t> I, A </a:t>
            </a:r>
            <a:r>
              <a:rPr lang="en-IN" sz="2800" dirty="0"/>
              <a:t>≠ </a:t>
            </a:r>
            <a:r>
              <a:rPr lang="el-GR" sz="2800" dirty="0"/>
              <a:t>ϕ</a:t>
            </a:r>
            <a:r>
              <a:rPr lang="en-IN" sz="2800" dirty="0"/>
              <a:t> , B ≠ </a:t>
            </a:r>
            <a:r>
              <a:rPr lang="el-GR" sz="2800" dirty="0"/>
              <a:t>ϕ</a:t>
            </a:r>
            <a:r>
              <a:rPr lang="en-US" sz="2800" dirty="0"/>
              <a:t> and </a:t>
            </a:r>
            <a:r>
              <a:rPr lang="en-IN" sz="2800" dirty="0"/>
              <a:t>A∩B =</a:t>
            </a:r>
            <a:r>
              <a:rPr lang="en-US" sz="2800" dirty="0"/>
              <a:t> </a:t>
            </a:r>
            <a:r>
              <a:rPr lang="el-GR" sz="2800" dirty="0"/>
              <a:t>ϕ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rule A </a:t>
            </a:r>
            <a:r>
              <a:rPr lang="en-IN" sz="2800" dirty="0"/>
              <a:t>⇒ </a:t>
            </a:r>
            <a:r>
              <a:rPr lang="en-US" sz="2800" dirty="0"/>
              <a:t>B holds in the transaction set D with support s, where s = percentage of transactions in D that contain A</a:t>
            </a:r>
            <a:r>
              <a:rPr lang="en-IN" dirty="0"/>
              <a:t>∪</a:t>
            </a:r>
            <a:r>
              <a:rPr lang="en-US" sz="2800" dirty="0"/>
              <a:t>B. That is taken to be P(A</a:t>
            </a:r>
            <a:r>
              <a:rPr lang="en-IN" dirty="0"/>
              <a:t>∪</a:t>
            </a:r>
            <a:r>
              <a:rPr lang="en-US" sz="2800" dirty="0"/>
              <a:t>B).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rule A </a:t>
            </a:r>
            <a:r>
              <a:rPr lang="en-IN" sz="2800" dirty="0"/>
              <a:t>⇒ </a:t>
            </a:r>
            <a:r>
              <a:rPr lang="en-US" sz="2800" dirty="0"/>
              <a:t>B has confidence c in the transaction set D, where c is the percentage of transactions in D that also contain A. That is taken as P(B|A).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Strong rules satisfy both a minimum support and confidence threshold.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6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EE4-751B-4070-A09B-8E3E7B8D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 Rules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95B6-6104-4284-97BF-36DCE430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Itemset can be defined as a set of items.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Set of k-items is known as </a:t>
            </a:r>
            <a:r>
              <a:rPr lang="en-US" sz="2800" dirty="0">
                <a:solidFill>
                  <a:srgbClr val="C00000"/>
                </a:solidFill>
              </a:rPr>
              <a:t>k-itemset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For example, set {computer, anti-virus software} is known as 2-itemset.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Occurrence frequency of an itemset is equal to the number of transactions that contain the itemset.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is also known as frequency, support count or count of the itemset.</a:t>
            </a:r>
          </a:p>
        </p:txBody>
      </p:sp>
    </p:spTree>
    <p:extLst>
      <p:ext uri="{BB962C8B-B14F-4D97-AF65-F5344CB8AC3E}">
        <p14:creationId xmlns:p14="http://schemas.microsoft.com/office/powerpoint/2010/main" val="193479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91D-880A-407A-9E37-CD9E39B1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5C2-A9C2-47DB-9E22-708F256C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Consider the following transaction history:</a:t>
            </a:r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D6F355-C00A-4B60-B222-9163A418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87586"/>
              </p:ext>
            </p:extLst>
          </p:nvPr>
        </p:nvGraphicFramePr>
        <p:xfrm>
          <a:off x="2062480" y="238944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5920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872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Bread, Eggs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Bread, Sugar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7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Bread, Cereal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4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Bread, Sugar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Cereal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0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Bread, Cereal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5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Cereal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Bread, Cereal, Eggs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Milk, Bread, Cereal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C8C1-4BB1-4414-829D-E4E3DB7E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9F48-11DE-43C3-82A1-5529DF54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Calculate the support and confidence for the following rules: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{milk, cereal} </a:t>
            </a:r>
            <a:r>
              <a:rPr lang="en-IN" sz="2800" dirty="0"/>
              <a:t>⇒ </a:t>
            </a:r>
            <a:r>
              <a:rPr lang="en-US" sz="2800" dirty="0"/>
              <a:t>{bread}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{</a:t>
            </a:r>
            <a:r>
              <a:rPr lang="en-IN" sz="2800" dirty="0"/>
              <a:t>bread} ⇒ {milk, cereal}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{</a:t>
            </a:r>
            <a:r>
              <a:rPr lang="en-IN" sz="2800" dirty="0"/>
              <a:t>sugar, bread} ⇒ {eggs}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05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83AD-8772-47BF-BE61-8E05A196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79CF-2ED9-4093-9339-AC97EE5B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large dataset will contain a frequent itemset of long length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Such long length frequent </a:t>
            </a:r>
            <a:r>
              <a:rPr lang="en-US" sz="2800" dirty="0" err="1"/>
              <a:t>itemsets</a:t>
            </a:r>
            <a:r>
              <a:rPr lang="en-US" sz="2800" dirty="0"/>
              <a:t> will contain a combinatorial number of shorter frequent sub-</a:t>
            </a:r>
            <a:r>
              <a:rPr lang="en-US" sz="2800" dirty="0" err="1"/>
              <a:t>itemsets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For example, a frequent itemset of length 100 will contain approximately 1.27 x 10</a:t>
            </a:r>
            <a:r>
              <a:rPr lang="en-US" sz="2800" baseline="30000" dirty="0"/>
              <a:t>30</a:t>
            </a:r>
            <a:r>
              <a:rPr lang="en-US" sz="2800" dirty="0"/>
              <a:t> shorter sub-</a:t>
            </a:r>
            <a:r>
              <a:rPr lang="en-US" sz="2800" dirty="0" err="1"/>
              <a:t>itemsets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To overcome this, there is a concept of closed and maximal frequent itemset.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948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319-0801-4B24-9907-55B0696E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Closed and Maximal Frequent Itemset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9A7D-8DA2-4F56-A278-DDA8B5AB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An itemset X is </a:t>
            </a:r>
            <a:r>
              <a:rPr lang="en-US" sz="2800" dirty="0">
                <a:solidFill>
                  <a:srgbClr val="C00000"/>
                </a:solidFill>
              </a:rPr>
              <a:t>closed</a:t>
            </a:r>
            <a:r>
              <a:rPr lang="en-US" sz="2800" dirty="0"/>
              <a:t> in a dataset D if there exists no proper super-itemset Y such that Y has the same support count as X in 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X is </a:t>
            </a:r>
            <a:r>
              <a:rPr lang="en-US" sz="2800" dirty="0">
                <a:solidFill>
                  <a:srgbClr val="C00000"/>
                </a:solidFill>
              </a:rPr>
              <a:t>closed frequent </a:t>
            </a:r>
            <a:r>
              <a:rPr lang="en-US" sz="2800" dirty="0"/>
              <a:t>if it is both </a:t>
            </a:r>
            <a:r>
              <a:rPr lang="en-US" sz="2800" dirty="0">
                <a:solidFill>
                  <a:srgbClr val="C00000"/>
                </a:solidFill>
              </a:rPr>
              <a:t>closed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frequent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X is </a:t>
            </a:r>
            <a:r>
              <a:rPr lang="en-US" sz="2800" dirty="0">
                <a:solidFill>
                  <a:srgbClr val="C00000"/>
                </a:solidFill>
              </a:rPr>
              <a:t>maximal frequent </a:t>
            </a:r>
            <a:r>
              <a:rPr lang="en-US" sz="2800" dirty="0"/>
              <a:t>itemset if X is </a:t>
            </a:r>
            <a:r>
              <a:rPr lang="en-US" sz="2800" dirty="0">
                <a:solidFill>
                  <a:srgbClr val="C00000"/>
                </a:solidFill>
              </a:rPr>
              <a:t>frequent</a:t>
            </a:r>
            <a:r>
              <a:rPr lang="en-US" sz="2800" dirty="0"/>
              <a:t> and there exists no super-itemset Y such that X</a:t>
            </a:r>
            <a:r>
              <a:rPr lang="en-IN" dirty="0"/>
              <a:t>  ⊂ </a:t>
            </a:r>
            <a:r>
              <a:rPr lang="en-US" sz="2800" dirty="0"/>
              <a:t>Y and Y is frequent in 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513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/>
              <a:t>Frequent Itemset </a:t>
            </a:r>
            <a:r>
              <a:rPr lang="en-US" sz="2800" dirty="0"/>
              <a:t>Mining Methods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/>
              <a:t>Apriori</a:t>
            </a:r>
            <a:r>
              <a:rPr lang="en-US" sz="2600" dirty="0"/>
              <a:t> Algorithm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A50-CDE6-44AF-8EBC-36AC635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5B5-7001-4533-95FC-FE5460F9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Data Transformation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Strategies for Data Transformation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423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Association Rule Mining: Basic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16A2-8B65-4817-B077-E038965D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B79E-A619-463F-A8B1-01ABA4BD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After data pre-processing, the data is ready to be mined.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Imagine a customer bought a PC and digital camera from the store. What should you recommend to her next?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Information about which products are frequently purchased by the customers following their purchase of a PC and a digital camera in sequence would be very helpful in making your recommendation.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Frequent Patterns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Association Rules </a:t>
            </a:r>
            <a:r>
              <a:rPr lang="en-US" sz="2800" dirty="0"/>
              <a:t>are the knowledge that you want to mine in such scenarios.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For example, a set of items such as milk and bread that appear frequently together in a transaction data set is a </a:t>
            </a:r>
            <a:r>
              <a:rPr lang="en-US" sz="2800" dirty="0">
                <a:solidFill>
                  <a:srgbClr val="C00000"/>
                </a:solidFill>
              </a:rPr>
              <a:t>frequent itemset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59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4EA6-294F-4E0B-AA65-2AA8BF87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8A37-A25C-4CFE-BEEE-6C9FFADA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275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subsequence, such as buying first a PC, then a digital camera and then a memory card if it occurs frequently in a shopping history database is a </a:t>
            </a:r>
            <a:r>
              <a:rPr lang="en-US" sz="2800" dirty="0">
                <a:solidFill>
                  <a:srgbClr val="C00000"/>
                </a:solidFill>
              </a:rPr>
              <a:t>frequent sequential pattern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substructure can refer to different structural forms, such as subgraphs, subtrees or sub-lattices which may be combined with </a:t>
            </a:r>
            <a:r>
              <a:rPr lang="en-US" sz="2800" dirty="0" err="1"/>
              <a:t>itemsets</a:t>
            </a:r>
            <a:r>
              <a:rPr lang="en-US" sz="2800" dirty="0"/>
              <a:t> or subsequences.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If a substructure occurs frequently it is called a </a:t>
            </a:r>
            <a:r>
              <a:rPr lang="en-US" sz="2800" dirty="0">
                <a:solidFill>
                  <a:srgbClr val="C00000"/>
                </a:solidFill>
              </a:rPr>
              <a:t>frequent structured pattern</a:t>
            </a:r>
            <a:r>
              <a:rPr lang="en-US" sz="28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Finding frequent patterns play an essential role in mining associations, correlations and many other interesting relationships among data.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83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318A-AC98-442A-A6C9-2C073269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9D17-0C9B-4429-84DC-C7F7DB25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Moreover, it helps in data classification, clustering and other data mining tasks.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Frequent pattern mining searches for recurring relationships in a given data 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goal is discovery of interesting association and correlations between </a:t>
            </a:r>
            <a:r>
              <a:rPr lang="en-US" sz="2800" dirty="0" err="1"/>
              <a:t>itemsets</a:t>
            </a:r>
            <a:r>
              <a:rPr lang="en-US" sz="2800" dirty="0"/>
              <a:t> in transactional and relational databases.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76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199-9E05-4EF1-A4A0-93B50EC6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2E9E-F653-49A8-B289-72298BFE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This process analyzes customer buying habits by finding associations between the different items that customers place in their “shopping baskets”.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discovery of interesting correlation relationship among huge amounts of business transaction records can help in many business decision-making processes such as catalog-designing, cross-marketing, and customer shopping behavior analysis.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discovery of these associations help develop marketing strategies by gaining insight into which items are frequently purchased together.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764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9FE7-D785-4230-B691-8D45374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411A-0422-4EB3-B055-EC68259E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Buying patterns reflect items that are frequently purchased together.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This can be represented in the form of association rules.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For example, people who buy computer also buy anti-virus software.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07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DE74-F048-4B79-B3C8-684FAF9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 Support and Confidence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26C8-92AB-44C6-ACC2-9CA4469D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Support and Confidence are two measures of rule interestingness.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Support indicates the usefulness of the discovered rules whereas confidence indicates the certainty of the discovered rules.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If support = 2%, it means that 2% of all transactions under analysis show that computer and antivirus software are purchased together.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If confidence = 60%, it means that 60% of customers who purchased a computer also bought the antivirus software.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Association rules are considered interesting if they satisfy both a </a:t>
            </a:r>
            <a:r>
              <a:rPr lang="en-US" sz="2800" dirty="0">
                <a:solidFill>
                  <a:srgbClr val="C00000"/>
                </a:solidFill>
              </a:rPr>
              <a:t>minimum support threshold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minimum confidence threshold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6168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4190</TotalTime>
  <Words>957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Data Mining (CS 451)</vt:lpstr>
      <vt:lpstr>RECAP</vt:lpstr>
      <vt:lpstr>CONTENT</vt:lpstr>
      <vt:lpstr>Introduction</vt:lpstr>
      <vt:lpstr>Introduction (Contd.)</vt:lpstr>
      <vt:lpstr>Introduction (Contd.)</vt:lpstr>
      <vt:lpstr>Market Basket Analysis</vt:lpstr>
      <vt:lpstr>Market Basket Analysis</vt:lpstr>
      <vt:lpstr>Rule Support and Confidence</vt:lpstr>
      <vt:lpstr>Association Rules</vt:lpstr>
      <vt:lpstr>Association Rules (Contd.)</vt:lpstr>
      <vt:lpstr>Example</vt:lpstr>
      <vt:lpstr>Example (Contd.)</vt:lpstr>
      <vt:lpstr>Challenges</vt:lpstr>
      <vt:lpstr>Closed and Maximal Frequent Itemset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158</cp:revision>
  <dcterms:created xsi:type="dcterms:W3CDTF">2017-05-30T09:01:21Z</dcterms:created>
  <dcterms:modified xsi:type="dcterms:W3CDTF">2018-02-04T07:36:41Z</dcterms:modified>
</cp:coreProperties>
</file>