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300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90E9E-4C69-484D-8114-AC616EED693B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Mining (</a:t>
            </a:r>
            <a:r>
              <a:rPr lang="en-US" dirty="0"/>
              <a:t>CS 451)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JAN-MAY’ 18 </a:t>
            </a:r>
          </a:p>
          <a:p>
            <a:pPr algn="ctr"/>
            <a:r>
              <a:rPr lang="en-US" sz="2800" dirty="0"/>
              <a:t>PRAGYA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729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0EE9-9E23-4F9E-8AC7-389A3FFA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Methods: k-Means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340D-AF26-4550-8C72-887E6C99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78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k-Means Algorithm: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0F7ED-85A7-4937-9A48-6F70515C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6" y="2387876"/>
            <a:ext cx="6902285" cy="3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CA5A-096C-4958-AD48-A34646BD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Methods: k-Medoids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5D64-F25A-46C7-9AE8-D90CB616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3275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k-Means algorithm is sensitive to outliers.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Thus, instead of taking the mean value of the objects in a cluster as a reference point, we can pick actual objects to represent the clusters, using one representative object per cluster.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Each remaining object is assigned to the cluster of which the representative object is the most similar.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An </a:t>
            </a:r>
            <a:r>
              <a:rPr lang="en-US" sz="2600" dirty="0">
                <a:solidFill>
                  <a:srgbClr val="C00000"/>
                </a:solidFill>
              </a:rPr>
              <a:t>absolute-error criterion </a:t>
            </a:r>
            <a:r>
              <a:rPr lang="en-US" sz="2600" dirty="0"/>
              <a:t>is used, defined 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600" dirty="0"/>
              <a:t>Where E is the sum of absolute error for all objects </a:t>
            </a:r>
            <a:r>
              <a:rPr lang="en-US" sz="2600" b="1" dirty="0"/>
              <a:t>p</a:t>
            </a:r>
            <a:r>
              <a:rPr lang="en-US" sz="2600" dirty="0"/>
              <a:t> in the data set, and </a:t>
            </a:r>
            <a:r>
              <a:rPr lang="en-US" sz="2600" b="1" dirty="0"/>
              <a:t>o</a:t>
            </a:r>
            <a:r>
              <a:rPr lang="en-US" sz="2600" b="1" baseline="-25000" dirty="0"/>
              <a:t>i</a:t>
            </a:r>
            <a:r>
              <a:rPr lang="en-US" sz="2600" dirty="0"/>
              <a:t> is the representative object of C</a:t>
            </a:r>
            <a:r>
              <a:rPr lang="en-US" sz="2600" baseline="-25000" dirty="0"/>
              <a:t>i</a:t>
            </a:r>
            <a:endParaRPr lang="en-IN" sz="2600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F8966-DD36-4F36-BDFF-A4011F3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72" y="4323729"/>
            <a:ext cx="1802255" cy="7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9B95-2A0A-4380-A252-6FCAA66E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Methods: k-Medoids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A818-5C00-4120-A827-FB107C3B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953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k-Medoid Algorithm</a:t>
            </a:r>
          </a:p>
          <a:p>
            <a:pPr marL="0" indent="0" algn="just">
              <a:buNone/>
            </a:pP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70A98-AF0E-4C49-A1F7-D917B662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01" y="2253053"/>
            <a:ext cx="6844642" cy="36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5BA7-65C2-4B18-B1C6-F0923C94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16B9-67C7-4D0F-8A4F-BB51E3D2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A hierarchical clustering method works by grouping data objects into a hierarchy or “tree” of clusters.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Representing data objects in the form of clusters in useful for data summarization and visualization.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A hierarchical clustering method can be either </a:t>
            </a:r>
            <a:r>
              <a:rPr lang="en-IN" sz="2600" i="1" dirty="0"/>
              <a:t>agglomerative</a:t>
            </a:r>
            <a:r>
              <a:rPr lang="en-IN" sz="2600" dirty="0"/>
              <a:t> or </a:t>
            </a:r>
            <a:r>
              <a:rPr lang="en-IN" sz="2600" i="1" dirty="0"/>
              <a:t>divisive</a:t>
            </a:r>
            <a:r>
              <a:rPr lang="en-IN" sz="2600" dirty="0"/>
              <a:t>, depending on whether the hierarchical decomposition is formed in bottom-up (merging) or top-down (splitting) fashion.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382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C0B-E146-4820-9B67-19B561D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Methods: Agglomerative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BF3F-C3C8-42CF-8A5B-341B4C11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977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An agglomerative clustering method uses a bottom-up strategy.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It typically starts by letting each object form its own cluster and iteratively merges clusters into larger and larger clusters, until all the objects are in a single cluster or certain termination conditions are satisfied.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single cluster becomes the hierarchy’s root.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For the merging step it finds two clusters that are closest to each other, and combines the two to form one cluster.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An agglomerative clustering requires at most </a:t>
            </a:r>
            <a:r>
              <a:rPr lang="en-US" sz="2600" i="1" dirty="0"/>
              <a:t>n</a:t>
            </a:r>
            <a:r>
              <a:rPr lang="en-US" sz="2600" dirty="0"/>
              <a:t> iterations.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9772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B75-1FF4-41DE-88AC-F5B2B6E3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Methods: Divisive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9E48-C15A-4920-BC39-A72D9D64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303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A divisive hierarchical clustering method employs a top-down strategy.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It starts by placing all objects in one cluster, which is the hierarchy’s root.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It then divides the root into several smaller sub-clusters, and recursively partitions those clusters into smaller ones.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partitioning process continues until each cluster at the lowest level is coherent enough – either containing only one object, or the objects within a cluster are sufficiently similar to each other.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In either agglomerative or divisive hierarchical clustering, a user can specify the desired number of clusters as a termination condition.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231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E4D6-5ED4-44A5-B23C-05343348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Methods: Agglomerative vs. Divisive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8B52-59CC-487E-B341-8C9B4419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95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Agglomerative and Divisive Hierarchical Clustering on data objects {a, b, c, d, e}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663A2-BFF6-4062-A7B4-E214D949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91" y="2520190"/>
            <a:ext cx="6856506" cy="32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178-FC17-46B2-8975-DF5EEA0B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Distance Measures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1F7C-44A1-4F2C-B61B-CCFFA2E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579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400" dirty="0"/>
              <a:t>When using an agglomerative method or a divisive method, a core need is to measure distance between two clusters, where each cluster is generally a set of objects.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Four widely used measures for distance between clusters are as follows: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025C5-A109-4EEF-B9BC-FEFC0259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93" y="3442044"/>
            <a:ext cx="4486690" cy="27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8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4FED-D558-4640-A3A7-0EC1F5B0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Density-Based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296F-F9E7-4E1F-A45A-35E94580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Partitioning and Hierarchical methods are designed to find spherical-shaped clusters. They have difficulty finding clusters of arbitrary shape.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To find clusters of arbitrary shape, we can model clusters as dense regions in data space, separated by sparse regions. This is the main strategy behind density-based clustering methods.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density of an object </a:t>
            </a:r>
            <a:r>
              <a:rPr lang="en-US" sz="2600" b="1" dirty="0"/>
              <a:t>o</a:t>
            </a:r>
            <a:r>
              <a:rPr lang="en-US" sz="2600" dirty="0"/>
              <a:t> can be measured by the number of objects close to </a:t>
            </a:r>
            <a:r>
              <a:rPr lang="en-US" sz="2600" b="1" dirty="0"/>
              <a:t>o</a:t>
            </a:r>
            <a:r>
              <a:rPr lang="en-US" sz="26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DBSCAN (Density-Based Spatial Clustering of Applications with Noise) finds </a:t>
            </a:r>
            <a:r>
              <a:rPr lang="en-US" sz="2600" i="1" dirty="0"/>
              <a:t>core</a:t>
            </a:r>
            <a:r>
              <a:rPr lang="en-US" sz="2600" dirty="0"/>
              <a:t> objects, that is, objects that have dense neighborhood. 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51036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88E2-F823-43C9-9BD3-88F105E8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Density-Based Methods: DBSCAN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9D8E-0927-4AAF-9693-98381051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04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It connects core objects and their neighborhoods to form dense regions as clusters.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A user specified parameter </a:t>
            </a:r>
            <a:r>
              <a:rPr lang="el-GR" sz="2600" dirty="0"/>
              <a:t>ϵ</a:t>
            </a:r>
            <a:r>
              <a:rPr lang="en-US" sz="2600" dirty="0"/>
              <a:t> &gt; 0 is used to specify the radius of a neighborhood.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</a:t>
            </a:r>
            <a:r>
              <a:rPr lang="el-GR" sz="2600" dirty="0"/>
              <a:t>ϵ</a:t>
            </a:r>
            <a:r>
              <a:rPr lang="en-US" sz="2600" dirty="0"/>
              <a:t>-neighborhood of an object </a:t>
            </a:r>
            <a:r>
              <a:rPr lang="en-US" sz="2600" b="1" dirty="0"/>
              <a:t>o</a:t>
            </a:r>
            <a:r>
              <a:rPr lang="en-US" sz="2600" dirty="0"/>
              <a:t> is the space within a radius </a:t>
            </a:r>
            <a:r>
              <a:rPr lang="el-GR" sz="2600" dirty="0"/>
              <a:t>ϵ</a:t>
            </a:r>
            <a:r>
              <a:rPr lang="en-US" sz="2600" dirty="0"/>
              <a:t> centered at </a:t>
            </a:r>
            <a:r>
              <a:rPr lang="en-US" sz="2600" b="1" dirty="0"/>
              <a:t>o</a:t>
            </a:r>
            <a:r>
              <a:rPr lang="en-US" sz="26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Due to fixed neighborhood size parameterized by </a:t>
            </a:r>
            <a:r>
              <a:rPr lang="el-GR" sz="2600" dirty="0"/>
              <a:t>ϵ</a:t>
            </a:r>
            <a:r>
              <a:rPr lang="en-US" sz="2600" dirty="0"/>
              <a:t>, the density of a neighborhood can be measured simply by the number of objects in the neighborhood.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To determine whether a </a:t>
            </a:r>
            <a:r>
              <a:rPr lang="en-US" sz="2600" dirty="0"/>
              <a:t>neighborhood</a:t>
            </a:r>
            <a:r>
              <a:rPr lang="en-IN" sz="2600" dirty="0"/>
              <a:t> is dense or not, DBSCAN uses another user-specified parameter, </a:t>
            </a:r>
            <a:r>
              <a:rPr lang="en-IN" sz="2600" i="1" dirty="0" err="1"/>
              <a:t>MinPts</a:t>
            </a:r>
            <a:r>
              <a:rPr lang="en-IN" sz="2600" dirty="0"/>
              <a:t>, which specifies the density threshold of dense regions.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65137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8451-626B-4BAE-B248-18FAFE39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D2BE-1BF1-482A-A1E6-5066F828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 Pattern-Growth Approach for Mining Frequent Itemsets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Mining Frequent Itemsets Using the Vertical Data Format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Pattern Evaluation Methods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539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62B4-D82A-4FC4-B8AB-F9C58B21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Density-Based Methods: DBSCAN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4E75-9166-4676-8A57-9D5E6788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An object is core object if the </a:t>
            </a:r>
            <a:r>
              <a:rPr lang="el-GR" sz="2600" dirty="0"/>
              <a:t>ϵ</a:t>
            </a:r>
            <a:r>
              <a:rPr lang="en-US" sz="2600" dirty="0"/>
              <a:t>–neighborhood of the object contains at least </a:t>
            </a:r>
            <a:r>
              <a:rPr lang="en-US" sz="2600" i="1" dirty="0" err="1"/>
              <a:t>MinPts</a:t>
            </a:r>
            <a:r>
              <a:rPr lang="en-US" sz="2600" dirty="0"/>
              <a:t> objects.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Given a set, D, of objects, we can identify all core objects with respect to the given parameter </a:t>
            </a:r>
            <a:r>
              <a:rPr lang="el-GR" sz="2600" dirty="0"/>
              <a:t>ϵ</a:t>
            </a:r>
            <a:r>
              <a:rPr lang="en-US" sz="2600" dirty="0"/>
              <a:t> and </a:t>
            </a:r>
            <a:r>
              <a:rPr lang="en-US" sz="2600" i="1" dirty="0" err="1"/>
              <a:t>MinPts</a:t>
            </a:r>
            <a:r>
              <a:rPr lang="en-US" sz="26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For a core object </a:t>
            </a:r>
            <a:r>
              <a:rPr lang="en-US" sz="2600" b="1" dirty="0"/>
              <a:t>q</a:t>
            </a:r>
            <a:r>
              <a:rPr lang="en-US" sz="2600" dirty="0"/>
              <a:t> and an object </a:t>
            </a:r>
            <a:r>
              <a:rPr lang="en-US" sz="2600" b="1" dirty="0"/>
              <a:t>p</a:t>
            </a:r>
            <a:r>
              <a:rPr lang="en-US" sz="2600" dirty="0"/>
              <a:t>, we say that </a:t>
            </a:r>
            <a:r>
              <a:rPr lang="en-US" sz="2600" b="1" dirty="0"/>
              <a:t>p</a:t>
            </a:r>
            <a:r>
              <a:rPr lang="en-US" sz="2600" dirty="0"/>
              <a:t> is </a:t>
            </a:r>
            <a:r>
              <a:rPr lang="en-US" sz="2600" dirty="0">
                <a:solidFill>
                  <a:srgbClr val="C00000"/>
                </a:solidFill>
              </a:rPr>
              <a:t>directly density-reachable</a:t>
            </a:r>
            <a:r>
              <a:rPr lang="en-US" sz="2600" dirty="0"/>
              <a:t> from </a:t>
            </a:r>
            <a:r>
              <a:rPr lang="en-US" sz="2600" b="1" dirty="0"/>
              <a:t>q</a:t>
            </a:r>
            <a:r>
              <a:rPr lang="en-US" sz="2600" dirty="0"/>
              <a:t> (with respect to </a:t>
            </a:r>
            <a:r>
              <a:rPr lang="el-GR" sz="2600" dirty="0"/>
              <a:t>ϵ</a:t>
            </a:r>
            <a:r>
              <a:rPr lang="en-US" sz="2600" dirty="0"/>
              <a:t> and </a:t>
            </a:r>
            <a:r>
              <a:rPr lang="en-US" sz="2600" i="1" dirty="0" err="1"/>
              <a:t>MinPts</a:t>
            </a:r>
            <a:r>
              <a:rPr lang="en-US" sz="2600" dirty="0"/>
              <a:t>) if </a:t>
            </a:r>
            <a:r>
              <a:rPr lang="en-US" sz="2600" b="1" dirty="0"/>
              <a:t>p</a:t>
            </a:r>
            <a:r>
              <a:rPr lang="en-US" sz="2600" dirty="0"/>
              <a:t> is within the </a:t>
            </a:r>
            <a:r>
              <a:rPr lang="el-GR" sz="2600" dirty="0"/>
              <a:t>ϵ</a:t>
            </a:r>
            <a:r>
              <a:rPr lang="en-US" sz="2600" dirty="0"/>
              <a:t> neighborhood of </a:t>
            </a:r>
            <a:r>
              <a:rPr lang="en-US" sz="2600" b="1" dirty="0"/>
              <a:t>q</a:t>
            </a:r>
            <a:r>
              <a:rPr lang="en-US" sz="2600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An object </a:t>
            </a:r>
            <a:r>
              <a:rPr lang="en-US" sz="2600" b="1" dirty="0"/>
              <a:t>p</a:t>
            </a:r>
            <a:r>
              <a:rPr lang="en-US" sz="2600" dirty="0"/>
              <a:t> is directly density-reachable from </a:t>
            </a:r>
            <a:r>
              <a:rPr lang="en-US" sz="2600" b="1" dirty="0"/>
              <a:t>q</a:t>
            </a:r>
            <a:r>
              <a:rPr lang="en-US" sz="2600" dirty="0"/>
              <a:t> if and only if </a:t>
            </a:r>
            <a:r>
              <a:rPr lang="en-US" sz="2600" b="1" dirty="0"/>
              <a:t>q</a:t>
            </a:r>
            <a:r>
              <a:rPr lang="en-US" sz="2600" dirty="0"/>
              <a:t> is a core object and </a:t>
            </a:r>
            <a:r>
              <a:rPr lang="en-US" sz="2600" b="1" dirty="0"/>
              <a:t>p</a:t>
            </a:r>
            <a:r>
              <a:rPr lang="en-US" sz="2600" dirty="0"/>
              <a:t> is in the </a:t>
            </a:r>
            <a:r>
              <a:rPr lang="el-GR" sz="2600" dirty="0"/>
              <a:t>ϵ</a:t>
            </a:r>
            <a:r>
              <a:rPr lang="en-US" sz="2600" dirty="0"/>
              <a:t>-neighborhood of </a:t>
            </a:r>
            <a:r>
              <a:rPr lang="en-US" sz="2600" b="1" dirty="0"/>
              <a:t>q</a:t>
            </a:r>
            <a:r>
              <a:rPr lang="en-US" sz="2600" dirty="0"/>
              <a:t>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9882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1F35-C2CB-4A6D-85F0-1B98BDBE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Density-Based Methods: DBSCAN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3E08-DADC-4111-B724-9D7A02D4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29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DBSCAN Algorithm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F3A31-C076-4615-8FC9-9ADF81DB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25" y="2347084"/>
            <a:ext cx="5298593" cy="37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D352-53B2-46FE-A26F-ABDA275F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Clustering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15E9-B34B-4033-BD80-117FA7AC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278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major task of clustering evaluation include the following: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Assessing the clustering tendency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Determining the number of clusters in a data set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Measuring clustering quality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52806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7178-1F88-4A53-A168-CBD8C59A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Clustering: Assessing Clustering Tendency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0AD1-1FD9-49D8-BF8D-BD931FC6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Clustering tendency assessment determines whether a given data set has a non-random structure, which may lead to meaningful clusters.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Consider a data set that does not have any non-random structure, such as a set of uniformly distributed points in a data space.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Even though a clustering algorithm may return clusters for the data, those clusters are random and are not meaningful.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The Hopkin Statistic is a spatial statistic that tests the spatial randomness of a variable as distributed in a space.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52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FE7D-B7F1-4B0A-8EB2-B9BDED2A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Clustering: Assessing Clustering Tendency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FAC0-F415-4142-8C0E-CB7747C4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01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Given a data set, D, which is regarded as a sample of a random variable, o, we want to determine how far away o is from being uniformly distributed in the data space.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Hopkin Statistic is calculated as follows: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/>
              <a:t>Sample n points uniformly from D. For each point </a:t>
            </a:r>
            <a:r>
              <a:rPr lang="en-US" sz="2600" b="1" dirty="0"/>
              <a:t>p</a:t>
            </a:r>
            <a:r>
              <a:rPr lang="en-US" sz="2600" b="1" baseline="-25000" dirty="0"/>
              <a:t>i</a:t>
            </a:r>
            <a:r>
              <a:rPr lang="en-US" sz="2600" dirty="0"/>
              <a:t>, we find the nearest neighbor of </a:t>
            </a:r>
            <a:r>
              <a:rPr lang="en-US" sz="2600" b="1" dirty="0"/>
              <a:t>p</a:t>
            </a:r>
            <a:r>
              <a:rPr lang="en-US" sz="2600" b="1" baseline="-25000" dirty="0"/>
              <a:t>i</a:t>
            </a:r>
            <a:r>
              <a:rPr lang="en-US" sz="2600" dirty="0"/>
              <a:t> in D. Let x</a:t>
            </a:r>
            <a:r>
              <a:rPr lang="en-US" sz="2600" baseline="-25000" dirty="0"/>
              <a:t>i</a:t>
            </a:r>
            <a:r>
              <a:rPr lang="en-US" sz="2600" dirty="0"/>
              <a:t> be the distance between </a:t>
            </a:r>
            <a:r>
              <a:rPr lang="en-US" sz="2600" b="1" dirty="0"/>
              <a:t>p</a:t>
            </a:r>
            <a:r>
              <a:rPr lang="en-US" sz="2600" b="1" baseline="-25000" dirty="0"/>
              <a:t>i</a:t>
            </a:r>
            <a:r>
              <a:rPr lang="en-US" sz="2600" dirty="0"/>
              <a:t> and its nearest neighbor in D. That is, 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B7BA7-2112-47FD-B67C-BE324A0C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8" y="5017397"/>
            <a:ext cx="2391045" cy="58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8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B587-C3CE-4120-97D7-979E4E2A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Clustering: Assessing Clustering Tendency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4D86-E423-46DD-A246-CF2B02C6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977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sz="2600" dirty="0"/>
              <a:t>Sample n points uniformly from D For each </a:t>
            </a:r>
            <a:r>
              <a:rPr lang="en-US" sz="2600" b="1" dirty="0"/>
              <a:t>q</a:t>
            </a:r>
            <a:r>
              <a:rPr lang="en-US" sz="2600" b="1" baseline="-25000" dirty="0"/>
              <a:t>i</a:t>
            </a:r>
            <a:r>
              <a:rPr lang="en-US" sz="2600" dirty="0"/>
              <a:t>, we find the nearest neighbor of q</a:t>
            </a:r>
            <a:r>
              <a:rPr lang="en-US" sz="2600" baseline="-25000" dirty="0"/>
              <a:t>i</a:t>
            </a:r>
            <a:r>
              <a:rPr lang="en-US" sz="2600" dirty="0"/>
              <a:t> in D – {</a:t>
            </a:r>
            <a:r>
              <a:rPr lang="en-US" sz="2600" b="1" dirty="0"/>
              <a:t>q</a:t>
            </a:r>
            <a:r>
              <a:rPr lang="en-US" sz="2600" b="1" baseline="-25000" dirty="0"/>
              <a:t>i</a:t>
            </a:r>
            <a:r>
              <a:rPr lang="en-US" sz="2600" dirty="0"/>
              <a:t>}, and let </a:t>
            </a:r>
            <a:r>
              <a:rPr lang="en-US" sz="2600" dirty="0" err="1"/>
              <a:t>y</a:t>
            </a:r>
            <a:r>
              <a:rPr lang="en-US" sz="2600" baseline="-25000" dirty="0" err="1"/>
              <a:t>i</a:t>
            </a:r>
            <a:r>
              <a:rPr lang="en-US" sz="2600" dirty="0"/>
              <a:t> be the distance between </a:t>
            </a:r>
            <a:r>
              <a:rPr lang="en-US" sz="2600" b="1" dirty="0"/>
              <a:t>q</a:t>
            </a:r>
            <a:r>
              <a:rPr lang="en-US" sz="2600" b="1" baseline="-25000" dirty="0"/>
              <a:t>i</a:t>
            </a:r>
            <a:r>
              <a:rPr lang="en-US" sz="2600" dirty="0"/>
              <a:t> and its nearest neighbor in D – {</a:t>
            </a:r>
            <a:r>
              <a:rPr lang="en-US" sz="2600" b="1" dirty="0"/>
              <a:t>q</a:t>
            </a:r>
            <a:r>
              <a:rPr lang="en-US" sz="2600" b="1" baseline="-25000" dirty="0"/>
              <a:t>i</a:t>
            </a:r>
            <a:r>
              <a:rPr lang="en-US" sz="2600" dirty="0"/>
              <a:t>}. That is, 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en-US" sz="2600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/>
              <a:t> </a:t>
            </a:r>
            <a:r>
              <a:rPr lang="en-IN" sz="2600" dirty="0"/>
              <a:t>Calculate the Hopkin Statistic, H, as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en-US" sz="2600" dirty="0"/>
          </a:p>
          <a:p>
            <a:pPr marL="514350" indent="-514350" algn="just">
              <a:buFont typeface="+mj-lt"/>
              <a:buAutoNum type="arabicPeriod" startAt="2"/>
            </a:pPr>
            <a:endParaRPr lang="en-US" sz="2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If D were uniformly distributed, H would be about 0.5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9E828-EB2D-4A28-A399-D4DFC4D2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919" y="3055041"/>
            <a:ext cx="2693909" cy="57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7250D-8879-49FB-B843-F7E2380E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14" y="4207170"/>
            <a:ext cx="2283713" cy="8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0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5E4F-621C-43A7-9ED4-FE652D3A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Clustering: Measuring Clustering Quality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4D9B-73B6-48E6-97D7-2AC39456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Ground Truth is the ideal clustering that can exist.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If ground truth is available, it can be used </a:t>
            </a:r>
            <a:r>
              <a:rPr lang="en-US" sz="2600" dirty="0">
                <a:solidFill>
                  <a:srgbClr val="C00000"/>
                </a:solidFill>
              </a:rPr>
              <a:t>extrinsic method</a:t>
            </a:r>
            <a:r>
              <a:rPr lang="en-US" sz="2600" dirty="0"/>
              <a:t>s, which compare the clustering against the ground truth and measure.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If ground truth is unavailable, we can use </a:t>
            </a:r>
            <a:r>
              <a:rPr lang="en-US" sz="2600" dirty="0">
                <a:solidFill>
                  <a:srgbClr val="C00000"/>
                </a:solidFill>
              </a:rPr>
              <a:t>intrinsic methods</a:t>
            </a:r>
            <a:r>
              <a:rPr lang="en-US" sz="2600" dirty="0"/>
              <a:t>, which evaluate the goodness of a clustering by considering how well the clusters are separated.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Ground truth can be considered as supervision in the form of “cluster labels”.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Hence, extrinsic methods are also known as </a:t>
            </a:r>
            <a:r>
              <a:rPr lang="en-US" sz="2600" i="1" dirty="0"/>
              <a:t>supervised methods</a:t>
            </a:r>
            <a:r>
              <a:rPr lang="en-US" sz="2600" dirty="0"/>
              <a:t>, while intrinsic methods are </a:t>
            </a:r>
            <a:r>
              <a:rPr lang="en-US" sz="2600" i="1" dirty="0"/>
              <a:t>unsupervised methods</a:t>
            </a:r>
            <a:r>
              <a:rPr lang="en-US" sz="2600" dirty="0"/>
              <a:t>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049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900D-1170-4A8C-ABEC-60E8BB46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09FA-EE87-4DF7-BCE6-54126F9A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Cluster Analysis: Basic Concepts and Methods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What is Cluster Analysis?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Requirements for Cluster Analysis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Overview of Basic Clustering Methods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Partitioning Methods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k-Means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k-Medoids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Hierarchical Methods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Density Based Methods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600" dirty="0"/>
              <a:t> Evaluation of Clustering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1124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B7FB-D88F-42C6-9F6A-F2A42D41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Cluster Analysis?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5DD9-8508-4466-91F9-A4C0C0D0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376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Cluster Analysis or simply clustering is the process of partitioning a set of data objects (or observations) into subsets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Each subset is a cluster, such that objects in a cluster are similar to one another, yet dissimilar to objects in other clusters.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set of clusters resulting from a cluster analysis can be referred to as clustering.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Clustering is also referred to as automatic classification.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Also known as data segmentation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723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82D9-5A64-49CA-BB1E-FA256574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for Cluster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BCA9-5632-440E-A0BD-83EA93C9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following are the typical requirements of clustering in data mining: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Scalability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Ability to deal with different types of attributes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Ability to deal with noisy data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Insensitivity to input order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Capability of clustering high-dimensional data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Constraint based clustering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Interpretability and usability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950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D3E2-FF3E-4AA8-8569-655C1F0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Basic Clustering Methods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B6DA09-38CD-449E-AAF8-09CF8759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410" y="2068374"/>
            <a:ext cx="7407964" cy="39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2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6098-48DA-4F9F-AA0F-99F15686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6E6F-5FD4-4B41-9DB7-6B09E8F0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002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simplest and most fundamental version of cluster analysis is partitioning, which organizes the objects of a set into several exclusive groups or cluster.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C00000"/>
                </a:solidFill>
              </a:rPr>
              <a:t>Assumption: </a:t>
            </a:r>
            <a:r>
              <a:rPr lang="en-US" sz="2600" dirty="0"/>
              <a:t>The number of clusters is given as background knowledge.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Formally, given a set, D, of n objects, and k, the number of clusters to form, a partitioning algorithm organizes the objects into k partitions (k ≤ n), where each partition represents a cluster.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clusters are formed to optimize an objective criterion such as dissimilarity function based on distance, so that the objects within a cluster are “similar” to one another and “dissimilar” to objects in other clusters.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06631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7117-C750-4A3A-A5B1-B43347B6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Methods: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9B87-1556-48F2-BF02-0C2BE58C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677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Suppose a data set, D, contains n objects in Euclidean space.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Partitioning methods distribute the objects in D into k clusters C</a:t>
            </a:r>
            <a:r>
              <a:rPr lang="en-US" sz="2600" baseline="-25000" dirty="0"/>
              <a:t>1</a:t>
            </a:r>
            <a:r>
              <a:rPr lang="en-US" sz="2600" dirty="0"/>
              <a:t>, C</a:t>
            </a:r>
            <a:r>
              <a:rPr lang="en-US" sz="2600" baseline="-25000" dirty="0"/>
              <a:t>2</a:t>
            </a:r>
            <a:r>
              <a:rPr lang="en-US" sz="2600" dirty="0"/>
              <a:t>,..C</a:t>
            </a:r>
            <a:r>
              <a:rPr lang="en-US" sz="2600" baseline="-25000" dirty="0"/>
              <a:t>k</a:t>
            </a:r>
            <a:r>
              <a:rPr lang="en-US" sz="2600" dirty="0"/>
              <a:t>, that is C</a:t>
            </a:r>
            <a:r>
              <a:rPr lang="en-US" sz="2600" baseline="-25000" dirty="0"/>
              <a:t>i</a:t>
            </a:r>
            <a:r>
              <a:rPr lang="en-US" sz="2600" dirty="0"/>
              <a:t> </a:t>
            </a:r>
            <a:r>
              <a:rPr lang="en-IN" dirty="0"/>
              <a:t>⊂ </a:t>
            </a:r>
            <a:r>
              <a:rPr lang="en-US" sz="2600" dirty="0"/>
              <a:t>D and C</a:t>
            </a:r>
            <a:r>
              <a:rPr lang="en-US" sz="2600" baseline="-25000" dirty="0"/>
              <a:t>i</a:t>
            </a:r>
            <a:r>
              <a:rPr lang="en-US" sz="2600" dirty="0"/>
              <a:t> </a:t>
            </a:r>
            <a:r>
              <a:rPr lang="en-IN" sz="2400" b="1" dirty="0"/>
              <a:t>∩</a:t>
            </a:r>
            <a:r>
              <a:rPr lang="en-US" sz="2600" dirty="0" err="1"/>
              <a:t>C</a:t>
            </a:r>
            <a:r>
              <a:rPr lang="en-US" sz="2600" baseline="-25000" dirty="0" err="1"/>
              <a:t>j</a:t>
            </a:r>
            <a:r>
              <a:rPr lang="en-US" sz="2600" dirty="0"/>
              <a:t> = </a:t>
            </a:r>
            <a:r>
              <a:rPr lang="en-IN" sz="2600" dirty="0"/>
              <a:t>∅ for (1 ≤ </a:t>
            </a:r>
            <a:r>
              <a:rPr lang="en-IN" sz="2600" dirty="0" err="1"/>
              <a:t>i,j</a:t>
            </a:r>
            <a:r>
              <a:rPr lang="en-IN" sz="2600" dirty="0"/>
              <a:t> ≤ k).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An objective function is used to assess the partitioning quality so that objects within a cluster are similar to one another but dissimilar to objects in other clusters.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A centroid based partitioning technique uses the centroid of a cluster, C</a:t>
            </a:r>
            <a:r>
              <a:rPr lang="en-IN" sz="2600" baseline="-25000" dirty="0"/>
              <a:t>i</a:t>
            </a:r>
            <a:r>
              <a:rPr lang="en-IN" sz="2600" dirty="0"/>
              <a:t>, to represent that cluster.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</a:t>
            </a:r>
            <a:r>
              <a:rPr lang="en-IN" sz="2600" dirty="0"/>
              <a:t>The centroid can be defined in various ways such as by the mean or medoid of the objects (or points) assigned to the cluster. </a:t>
            </a:r>
          </a:p>
        </p:txBody>
      </p:sp>
    </p:spTree>
    <p:extLst>
      <p:ext uri="{BB962C8B-B14F-4D97-AF65-F5344CB8AC3E}">
        <p14:creationId xmlns:p14="http://schemas.microsoft.com/office/powerpoint/2010/main" val="121215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1350-80EB-427B-BFD4-E9CC9295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Partitioning Methods: k-Means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2249-0841-4F1B-A948-A5B6E40B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37014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difference between an object p </a:t>
            </a:r>
            <a:r>
              <a:rPr lang="el-GR" sz="2400" dirty="0"/>
              <a:t>ϵ</a:t>
            </a:r>
            <a:r>
              <a:rPr lang="en-US" sz="2600" dirty="0"/>
              <a:t> C</a:t>
            </a:r>
            <a:r>
              <a:rPr lang="en-US" sz="2600" baseline="-25000" dirty="0"/>
              <a:t>i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b="1" baseline="-25000" dirty="0"/>
              <a:t>i</a:t>
            </a:r>
            <a:r>
              <a:rPr lang="en-US" sz="2600" dirty="0"/>
              <a:t>, the representative of the cluster is measured by </a:t>
            </a:r>
            <a:r>
              <a:rPr lang="en-US" sz="2600" dirty="0" err="1"/>
              <a:t>dist</a:t>
            </a:r>
            <a:r>
              <a:rPr lang="en-US" sz="2600" dirty="0"/>
              <a:t>(p, c</a:t>
            </a:r>
            <a:r>
              <a:rPr lang="en-US" sz="2600" baseline="-25000" dirty="0"/>
              <a:t>i</a:t>
            </a:r>
            <a:r>
              <a:rPr lang="en-US" sz="2600" dirty="0"/>
              <a:t>) where </a:t>
            </a:r>
            <a:r>
              <a:rPr lang="en-US" sz="2600" dirty="0" err="1"/>
              <a:t>dist</a:t>
            </a:r>
            <a:r>
              <a:rPr lang="en-US" sz="2600" dirty="0"/>
              <a:t>(x, y) is the Euclidean distance between two points x and 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The quality of the cluster C</a:t>
            </a:r>
            <a:r>
              <a:rPr lang="en-US" sz="2600" baseline="-25000" dirty="0"/>
              <a:t>i</a:t>
            </a:r>
            <a:r>
              <a:rPr lang="en-US" sz="2600" dirty="0"/>
              <a:t> can be measured by the </a:t>
            </a:r>
            <a:r>
              <a:rPr lang="en-US" sz="2600" dirty="0">
                <a:solidFill>
                  <a:srgbClr val="C00000"/>
                </a:solidFill>
              </a:rPr>
              <a:t>within-cluster variation</a:t>
            </a:r>
            <a:r>
              <a:rPr lang="en-US" sz="2600" dirty="0"/>
              <a:t>, which is the sum of </a:t>
            </a:r>
            <a:r>
              <a:rPr lang="en-US" sz="2600" i="1" dirty="0"/>
              <a:t>squared error</a:t>
            </a:r>
            <a:r>
              <a:rPr lang="en-US" sz="2600" dirty="0"/>
              <a:t>  between all objects in C</a:t>
            </a:r>
            <a:r>
              <a:rPr lang="en-US" sz="2600" baseline="-25000" dirty="0"/>
              <a:t>i</a:t>
            </a:r>
            <a:r>
              <a:rPr lang="en-US" sz="2600" dirty="0"/>
              <a:t> and the centroid </a:t>
            </a:r>
            <a:r>
              <a:rPr lang="en-US" sz="2600" b="1" dirty="0"/>
              <a:t>c</a:t>
            </a:r>
            <a:r>
              <a:rPr lang="en-US" sz="2600" b="1" baseline="-25000" dirty="0"/>
              <a:t>i</a:t>
            </a:r>
            <a:r>
              <a:rPr lang="en-US" sz="2600" dirty="0"/>
              <a:t>, defined 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 Where E is the sum of squared error  for all objects in the data set; </a:t>
            </a:r>
            <a:r>
              <a:rPr lang="en-US" sz="2600" b="1" dirty="0"/>
              <a:t>p </a:t>
            </a:r>
            <a:r>
              <a:rPr lang="en-US" sz="2600" dirty="0"/>
              <a:t>is the point in space representing a given object, and </a:t>
            </a:r>
            <a:r>
              <a:rPr lang="en-US" sz="2600" b="1" dirty="0"/>
              <a:t>c</a:t>
            </a:r>
            <a:r>
              <a:rPr lang="en-US" sz="2600" b="1" baseline="-25000" dirty="0"/>
              <a:t>i</a:t>
            </a:r>
            <a:r>
              <a:rPr lang="en-US" sz="2600" dirty="0"/>
              <a:t> is the centroid of the cluster C</a:t>
            </a:r>
            <a:r>
              <a:rPr lang="en-US" sz="2600" baseline="-25000" dirty="0"/>
              <a:t>i</a:t>
            </a:r>
            <a:endParaRPr lang="en-US" sz="2600" b="1" baseline="-25000" dirty="0"/>
          </a:p>
          <a:p>
            <a:pPr algn="just">
              <a:buFont typeface="Arial" panose="020B0604020202020204" pitchFamily="34" charset="0"/>
              <a:buChar char="•"/>
            </a:pP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05963-9D98-4912-9496-42D48D9A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783" y="3964241"/>
            <a:ext cx="2255355" cy="8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08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4619</TotalTime>
  <Words>1834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Data Mining (CS 451)</vt:lpstr>
      <vt:lpstr>RECAP</vt:lpstr>
      <vt:lpstr>CONTENTS</vt:lpstr>
      <vt:lpstr>What is Cluster Analysis?</vt:lpstr>
      <vt:lpstr>Requirements for Cluster Analysis</vt:lpstr>
      <vt:lpstr>Overview of Basic Clustering Methods</vt:lpstr>
      <vt:lpstr>Partitioning Methods</vt:lpstr>
      <vt:lpstr>Partitioning Methods: k-Means</vt:lpstr>
      <vt:lpstr>Partitioning Methods: k-Means (Contd.)</vt:lpstr>
      <vt:lpstr>Partitioning Methods: k-Means (Contd.)</vt:lpstr>
      <vt:lpstr>Partitioning Methods: k-Medoids </vt:lpstr>
      <vt:lpstr>Partitioning Methods: k-Medoids (Contd.)</vt:lpstr>
      <vt:lpstr>Hierarchical Methods</vt:lpstr>
      <vt:lpstr>Hierarchical Methods: Agglomerative Clustering</vt:lpstr>
      <vt:lpstr>Hierarchical Methods: Divisive Clustering</vt:lpstr>
      <vt:lpstr>Hierarchical Methods: Agglomerative vs. Divisive Clustering</vt:lpstr>
      <vt:lpstr>Distance Measures</vt:lpstr>
      <vt:lpstr>Density-Based Methods</vt:lpstr>
      <vt:lpstr>Density-Based Methods: DBSCAN</vt:lpstr>
      <vt:lpstr>Density-Based Methods: DBSCAN (Contd.)</vt:lpstr>
      <vt:lpstr>Density-Based Methods: DBSCAN (Contd.)</vt:lpstr>
      <vt:lpstr>Evaluation of Clustering </vt:lpstr>
      <vt:lpstr>Evaluation of Clustering: Assessing Clustering Tendency</vt:lpstr>
      <vt:lpstr>Evaluation of Clustering: Assessing Clustering Tendency (Contd.)</vt:lpstr>
      <vt:lpstr>Evaluation of Clustering: Assessing Clustering Tendency (Contd.)</vt:lpstr>
      <vt:lpstr>Evaluation of Clustering: Measuring Clustering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 201)</dc:title>
  <dc:creator>PRAGYA VERMA</dc:creator>
  <cp:lastModifiedBy>PRAGYA VERMA</cp:lastModifiedBy>
  <cp:revision>231</cp:revision>
  <dcterms:created xsi:type="dcterms:W3CDTF">2017-05-30T09:01:21Z</dcterms:created>
  <dcterms:modified xsi:type="dcterms:W3CDTF">2018-03-21T08:31:44Z</dcterms:modified>
</cp:coreProperties>
</file>