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77" r:id="rId97"/>
    <p:sldId id="378" r:id="rId98"/>
    <p:sldId id="37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21" r:id="rId141"/>
    <p:sldId id="422" r:id="rId142"/>
    <p:sldId id="423" r:id="rId143"/>
    <p:sldId id="424" r:id="rId144"/>
    <p:sldId id="425" r:id="rId145"/>
    <p:sldId id="426" r:id="rId146"/>
    <p:sldId id="427" r:id="rId147"/>
    <p:sldId id="428" r:id="rId148"/>
    <p:sldId id="429" r:id="rId149"/>
    <p:sldId id="430" r:id="rId150"/>
    <p:sldId id="431" r:id="rId151"/>
    <p:sldId id="432" r:id="rId152"/>
    <p:sldId id="433" r:id="rId153"/>
    <p:sldId id="434" r:id="rId154"/>
    <p:sldId id="435" r:id="rId155"/>
    <p:sldId id="436" r:id="rId156"/>
    <p:sldId id="437" r:id="rId157"/>
    <p:sldId id="438" r:id="rId158"/>
    <p:sldId id="439" r:id="rId159"/>
    <p:sldId id="440" r:id="rId160"/>
    <p:sldId id="441" r:id="rId161"/>
    <p:sldId id="442" r:id="rId162"/>
    <p:sldId id="443" r:id="rId163"/>
    <p:sldId id="444" r:id="rId164"/>
    <p:sldId id="445" r:id="rId165"/>
    <p:sldId id="446" r:id="rId166"/>
    <p:sldId id="447" r:id="rId167"/>
    <p:sldId id="448" r:id="rId168"/>
    <p:sldId id="449" r:id="rId169"/>
    <p:sldId id="450" r:id="rId170"/>
    <p:sldId id="451" r:id="rId171"/>
    <p:sldId id="452" r:id="rId172"/>
    <p:sldId id="453" r:id="rId173"/>
    <p:sldId id="454" r:id="rId174"/>
    <p:sldId id="455" r:id="rId175"/>
    <p:sldId id="456" r:id="rId176"/>
    <p:sldId id="457" r:id="rId177"/>
    <p:sldId id="458" r:id="rId178"/>
    <p:sldId id="459" r:id="rId179"/>
    <p:sldId id="460" r:id="rId180"/>
    <p:sldId id="461" r:id="rId181"/>
    <p:sldId id="462" r:id="rId182"/>
    <p:sldId id="463" r:id="rId183"/>
    <p:sldId id="464" r:id="rId184"/>
    <p:sldId id="465" r:id="rId185"/>
    <p:sldId id="466" r:id="rId186"/>
    <p:sldId id="467" r:id="rId187"/>
    <p:sldId id="468" r:id="rId188"/>
    <p:sldId id="469" r:id="rId189"/>
    <p:sldId id="470" r:id="rId190"/>
    <p:sldId id="471" r:id="rId191"/>
    <p:sldId id="472" r:id="rId192"/>
    <p:sldId id="473" r:id="rId193"/>
    <p:sldId id="474" r:id="rId194"/>
    <p:sldId id="475" r:id="rId195"/>
    <p:sldId id="476" r:id="rId196"/>
    <p:sldId id="477" r:id="rId197"/>
    <p:sldId id="478" r:id="rId198"/>
    <p:sldId id="479" r:id="rId199"/>
    <p:sldId id="480" r:id="rId200"/>
    <p:sldId id="481" r:id="rId201"/>
    <p:sldId id="482" r:id="rId202"/>
    <p:sldId id="483" r:id="rId203"/>
    <p:sldId id="484" r:id="rId204"/>
    <p:sldId id="485" r:id="rId205"/>
    <p:sldId id="486" r:id="rId206"/>
    <p:sldId id="487" r:id="rId207"/>
    <p:sldId id="488" r:id="rId208"/>
    <p:sldId id="489" r:id="rId209"/>
    <p:sldId id="490" r:id="rId210"/>
    <p:sldId id="491" r:id="rId211"/>
    <p:sldId id="492" r:id="rId212"/>
    <p:sldId id="493" r:id="rId213"/>
    <p:sldId id="494" r:id="rId214"/>
    <p:sldId id="495" r:id="rId215"/>
    <p:sldId id="496" r:id="rId216"/>
    <p:sldId id="497" r:id="rId217"/>
    <p:sldId id="498" r:id="rId218"/>
    <p:sldId id="499" r:id="rId219"/>
    <p:sldId id="500" r:id="rId220"/>
    <p:sldId id="501" r:id="rId221"/>
    <p:sldId id="502" r:id="rId222"/>
    <p:sldId id="503" r:id="rId223"/>
    <p:sldId id="504" r:id="rId224"/>
    <p:sldId id="505" r:id="rId225"/>
    <p:sldId id="506" r:id="rId226"/>
    <p:sldId id="507" r:id="rId227"/>
    <p:sldId id="508" r:id="rId228"/>
    <p:sldId id="509" r:id="rId229"/>
    <p:sldId id="510" r:id="rId230"/>
    <p:sldId id="511" r:id="rId231"/>
    <p:sldId id="512" r:id="rId232"/>
    <p:sldId id="513" r:id="rId233"/>
    <p:sldId id="514" r:id="rId234"/>
    <p:sldId id="515" r:id="rId235"/>
    <p:sldId id="516" r:id="rId236"/>
    <p:sldId id="517" r:id="rId237"/>
    <p:sldId id="518" r:id="rId238"/>
    <p:sldId id="519" r:id="rId239"/>
    <p:sldId id="520" r:id="rId240"/>
    <p:sldId id="521" r:id="rId241"/>
    <p:sldId id="522" r:id="rId242"/>
    <p:sldId id="523" r:id="rId243"/>
    <p:sldId id="524" r:id="rId244"/>
    <p:sldId id="525" r:id="rId245"/>
    <p:sldId id="526" r:id="rId246"/>
    <p:sldId id="527" r:id="rId247"/>
    <p:sldId id="528" r:id="rId248"/>
    <p:sldId id="529" r:id="rId249"/>
    <p:sldId id="530" r:id="rId250"/>
    <p:sldId id="531" r:id="rId251"/>
    <p:sldId id="532" r:id="rId252"/>
    <p:sldId id="533" r:id="rId253"/>
    <p:sldId id="534" r:id="rId254"/>
    <p:sldId id="535" r:id="rId255"/>
    <p:sldId id="536" r:id="rId256"/>
    <p:sldId id="537" r:id="rId257"/>
    <p:sldId id="538" r:id="rId258"/>
    <p:sldId id="539" r:id="rId259"/>
    <p:sldId id="540" r:id="rId260"/>
    <p:sldId id="541" r:id="rId261"/>
    <p:sldId id="542" r:id="rId262"/>
    <p:sldId id="543" r:id="rId263"/>
    <p:sldId id="544" r:id="rId264"/>
    <p:sldId id="545" r:id="rId265"/>
    <p:sldId id="546" r:id="rId266"/>
    <p:sldId id="547" r:id="rId267"/>
    <p:sldId id="548" r:id="rId268"/>
    <p:sldId id="549" r:id="rId269"/>
    <p:sldId id="550" r:id="rId270"/>
    <p:sldId id="551" r:id="rId271"/>
    <p:sldId id="552" r:id="rId272"/>
    <p:sldId id="553" r:id="rId273"/>
    <p:sldId id="554" r:id="rId274"/>
    <p:sldId id="555" r:id="rId275"/>
    <p:sldId id="556" r:id="rId276"/>
    <p:sldId id="557" r:id="rId277"/>
    <p:sldId id="558" r:id="rId278"/>
    <p:sldId id="559" r:id="rId279"/>
    <p:sldId id="560" r:id="rId280"/>
    <p:sldId id="561" r:id="rId281"/>
    <p:sldId id="562" r:id="rId282"/>
    <p:sldId id="563" r:id="rId283"/>
    <p:sldId id="564" r:id="rId284"/>
    <p:sldId id="565" r:id="rId285"/>
    <p:sldId id="566" r:id="rId286"/>
    <p:sldId id="567" r:id="rId287"/>
    <p:sldId id="568" r:id="rId288"/>
    <p:sldId id="569" r:id="rId289"/>
    <p:sldId id="570" r:id="rId290"/>
    <p:sldId id="571" r:id="rId291"/>
    <p:sldId id="572" r:id="rId292"/>
    <p:sldId id="573" r:id="rId293"/>
    <p:sldId id="574" r:id="rId294"/>
    <p:sldId id="575" r:id="rId295"/>
    <p:sldId id="576" r:id="rId296"/>
    <p:sldId id="577" r:id="rId297"/>
    <p:sldId id="578" r:id="rId298"/>
    <p:sldId id="579" r:id="rId299"/>
    <p:sldId id="580" r:id="rId300"/>
    <p:sldId id="581" r:id="rId301"/>
    <p:sldId id="582" r:id="rId302"/>
    <p:sldId id="583" r:id="rId303"/>
    <p:sldId id="584" r:id="rId304"/>
    <p:sldId id="585" r:id="rId305"/>
    <p:sldId id="586" r:id="rId306"/>
    <p:sldId id="587" r:id="rId307"/>
    <p:sldId id="588" r:id="rId308"/>
    <p:sldId id="589" r:id="rId309"/>
    <p:sldId id="590" r:id="rId310"/>
    <p:sldId id="591" r:id="rId311"/>
    <p:sldId id="592" r:id="rId312"/>
    <p:sldId id="593" r:id="rId313"/>
    <p:sldId id="594" r:id="rId314"/>
    <p:sldId id="595" r:id="rId315"/>
    <p:sldId id="596" r:id="rId316"/>
    <p:sldId id="597" r:id="rId317"/>
    <p:sldId id="598" r:id="rId318"/>
    <p:sldId id="599" r:id="rId319"/>
    <p:sldId id="600" r:id="rId320"/>
    <p:sldId id="601" r:id="rId321"/>
    <p:sldId id="602" r:id="rId322"/>
    <p:sldId id="603" r:id="rId323"/>
    <p:sldId id="604" r:id="rId324"/>
    <p:sldId id="605" r:id="rId325"/>
    <p:sldId id="606" r:id="rId326"/>
    <p:sldId id="607" r:id="rId327"/>
    <p:sldId id="608" r:id="rId328"/>
    <p:sldId id="609" r:id="rId329"/>
    <p:sldId id="610" r:id="rId330"/>
    <p:sldId id="611" r:id="rId331"/>
    <p:sldId id="612" r:id="rId332"/>
    <p:sldId id="613" r:id="rId333"/>
    <p:sldId id="614" r:id="rId334"/>
    <p:sldId id="615" r:id="rId335"/>
    <p:sldId id="616" r:id="rId336"/>
    <p:sldId id="617" r:id="rId337"/>
    <p:sldId id="618" r:id="rId338"/>
    <p:sldId id="619" r:id="rId339"/>
    <p:sldId id="620" r:id="rId340"/>
    <p:sldId id="621" r:id="rId341"/>
    <p:sldId id="622" r:id="rId342"/>
    <p:sldId id="623" r:id="rId343"/>
    <p:sldId id="624" r:id="rId344"/>
    <p:sldId id="625" r:id="rId345"/>
    <p:sldId id="626" r:id="rId346"/>
    <p:sldId id="627" r:id="rId347"/>
    <p:sldId id="628" r:id="rId348"/>
    <p:sldId id="629" r:id="rId349"/>
    <p:sldId id="630" r:id="rId350"/>
    <p:sldId id="631" r:id="rId351"/>
    <p:sldId id="632" r:id="rId352"/>
    <p:sldId id="633" r:id="rId353"/>
    <p:sldId id="634" r:id="rId354"/>
    <p:sldId id="635" r:id="rId355"/>
    <p:sldId id="636" r:id="rId356"/>
    <p:sldId id="637" r:id="rId357"/>
    <p:sldId id="638" r:id="rId358"/>
    <p:sldId id="639" r:id="rId359"/>
    <p:sldId id="640" r:id="rId360"/>
    <p:sldId id="641" r:id="rId361"/>
    <p:sldId id="642" r:id="rId362"/>
    <p:sldId id="643" r:id="rId363"/>
    <p:sldId id="644" r:id="rId364"/>
    <p:sldId id="645" r:id="rId365"/>
    <p:sldId id="646" r:id="rId366"/>
    <p:sldId id="647" r:id="rId367"/>
    <p:sldId id="648" r:id="rId368"/>
    <p:sldId id="649" r:id="rId369"/>
    <p:sldId id="650" r:id="rId370"/>
    <p:sldId id="651" r:id="rId371"/>
    <p:sldId id="652" r:id="rId372"/>
    <p:sldId id="653" r:id="rId373"/>
    <p:sldId id="654" r:id="rId374"/>
    <p:sldId id="655" r:id="rId375"/>
    <p:sldId id="656" r:id="rId376"/>
    <p:sldId id="657" r:id="rId377"/>
    <p:sldId id="658" r:id="rId378"/>
    <p:sldId id="659" r:id="rId379"/>
    <p:sldId id="660" r:id="rId380"/>
    <p:sldId id="661" r:id="rId381"/>
    <p:sldId id="662" r:id="rId382"/>
    <p:sldId id="663" r:id="rId383"/>
    <p:sldId id="664" r:id="rId384"/>
    <p:sldId id="665" r:id="rId385"/>
    <p:sldId id="666" r:id="rId386"/>
    <p:sldId id="667" r:id="rId387"/>
    <p:sldId id="668" r:id="rId388"/>
    <p:sldId id="669" r:id="rId389"/>
    <p:sldId id="670" r:id="rId390"/>
    <p:sldId id="671" r:id="rId391"/>
    <p:sldId id="672" r:id="rId392"/>
    <p:sldId id="673" r:id="rId393"/>
    <p:sldId id="674" r:id="rId394"/>
    <p:sldId id="675" r:id="rId395"/>
    <p:sldId id="676" r:id="rId396"/>
    <p:sldId id="677" r:id="rId397"/>
    <p:sldId id="678" r:id="rId398"/>
    <p:sldId id="679" r:id="rId399"/>
    <p:sldId id="680" r:id="rId400"/>
    <p:sldId id="681" r:id="rId401"/>
    <p:sldId id="682" r:id="rId402"/>
    <p:sldId id="683" r:id="rId403"/>
    <p:sldId id="684" r:id="rId404"/>
    <p:sldId id="685" r:id="rId405"/>
    <p:sldId id="686" r:id="rId406"/>
    <p:sldId id="687" r:id="rId407"/>
    <p:sldId id="688" r:id="rId408"/>
    <p:sldId id="689" r:id="rId409"/>
    <p:sldId id="690" r:id="rId410"/>
    <p:sldId id="691" r:id="rId411"/>
    <p:sldId id="692" r:id="rId412"/>
    <p:sldId id="693" r:id="rId413"/>
    <p:sldId id="694" r:id="rId414"/>
    <p:sldId id="695" r:id="rId415"/>
    <p:sldId id="696" r:id="rId416"/>
    <p:sldId id="697" r:id="rId417"/>
    <p:sldId id="698" r:id="rId418"/>
    <p:sldId id="699" r:id="rId419"/>
    <p:sldId id="700" r:id="rId420"/>
    <p:sldId id="701" r:id="rId421"/>
    <p:sldId id="702" r:id="rId422"/>
    <p:sldId id="703" r:id="rId423"/>
    <p:sldId id="704" r:id="rId424"/>
    <p:sldId id="705" r:id="rId425"/>
    <p:sldId id="706" r:id="rId426"/>
    <p:sldId id="707" r:id="rId427"/>
    <p:sldId id="708" r:id="rId428"/>
    <p:sldId id="709" r:id="rId429"/>
    <p:sldId id="710" r:id="rId430"/>
    <p:sldId id="711" r:id="rId431"/>
  </p:sldIdLst>
  <p:sldSz cx="9144000" cy="6858000" type="screen4x3"/>
  <p:notesSz cx="10058400" cy="10058400"/>
  <p:defaultTextStyle>
    <a:defPPr>
      <a:defRPr lang="en-US"/>
    </a:defPPr>
    <a:lvl1pPr marL="0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4703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9407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4110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8814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23517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48221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72924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97628" algn="l" defTabSz="6494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0"/>
      </p:cViewPr>
      <p:guideLst>
        <p:guide orient="horz" pos="1964"/>
        <p:guide pos="1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viewProps" Target="viewProps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434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8008" y="834130"/>
            <a:ext cx="1747982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967645"/>
            <a:ext cx="6400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smtClean="0"/>
              <a:t>Module </a:t>
            </a:r>
            <a:r>
              <a:rPr lang="en-US" spc="-4" smtClean="0"/>
              <a:t>1, </a:t>
            </a:r>
            <a:r>
              <a:rPr lang="en-US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smtClean="0"/>
              <a:t> </a:t>
            </a:r>
            <a:r>
              <a:rPr lang="en-US" spc="-4" smtClean="0"/>
              <a:t>of</a:t>
            </a:r>
            <a:r>
              <a:rPr lang="en-US" spc="-67" smtClean="0"/>
              <a:t> </a:t>
            </a:r>
            <a:r>
              <a:rPr lang="en-US" spc="-4" smtClean="0"/>
              <a:t>23</a:t>
            </a:r>
            <a:endParaRPr lang="en-US" spc="-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935" y="834130"/>
            <a:ext cx="1740130" cy="353943"/>
          </a:xfrm>
        </p:spPr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727" y="1391257"/>
            <a:ext cx="4715164" cy="169277"/>
          </a:xfr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dirty="0" smtClean="0"/>
              <a:t>Module </a:t>
            </a:r>
            <a:r>
              <a:rPr lang="en-US" spc="-4" dirty="0" smtClean="0"/>
              <a:t>1, </a:t>
            </a:r>
            <a:r>
              <a:rPr lang="en-US" dirty="0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dirty="0" smtClean="0"/>
              <a:t> </a:t>
            </a:r>
            <a:r>
              <a:rPr lang="en-US" spc="-4" dirty="0" smtClean="0"/>
              <a:t>of</a:t>
            </a:r>
            <a:r>
              <a:rPr lang="en-US" spc="-67" dirty="0" smtClean="0"/>
              <a:t> </a:t>
            </a:r>
            <a:r>
              <a:rPr lang="en-US" spc="-4" dirty="0" smtClean="0"/>
              <a:t>23</a:t>
            </a:r>
            <a:endParaRPr lang="en-US" spc="-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935" y="834130"/>
            <a:ext cx="1740130" cy="353943"/>
          </a:xfrm>
        </p:spPr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218854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218854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smtClean="0"/>
              <a:t>Module </a:t>
            </a:r>
            <a:r>
              <a:rPr lang="en-US" spc="-4" smtClean="0"/>
              <a:t>1, </a:t>
            </a:r>
            <a:r>
              <a:rPr lang="en-US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smtClean="0"/>
              <a:t> </a:t>
            </a:r>
            <a:r>
              <a:rPr lang="en-US" spc="-4" smtClean="0"/>
              <a:t>of</a:t>
            </a:r>
            <a:r>
              <a:rPr lang="en-US" spc="-67" smtClean="0"/>
              <a:t> </a:t>
            </a:r>
            <a:r>
              <a:rPr lang="en-US" spc="-4" smtClean="0"/>
              <a:t>23</a:t>
            </a:r>
            <a:endParaRPr lang="en-US" spc="-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935" y="834130"/>
            <a:ext cx="1740130" cy="353943"/>
          </a:xfrm>
        </p:spPr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smtClean="0"/>
              <a:t>Module </a:t>
            </a:r>
            <a:r>
              <a:rPr lang="en-US" spc="-4" smtClean="0"/>
              <a:t>1, </a:t>
            </a:r>
            <a:r>
              <a:rPr lang="en-US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smtClean="0"/>
              <a:t> </a:t>
            </a:r>
            <a:r>
              <a:rPr lang="en-US" spc="-4" smtClean="0"/>
              <a:t>of</a:t>
            </a:r>
            <a:r>
              <a:rPr lang="en-US" spc="-67" smtClean="0"/>
              <a:t> </a:t>
            </a:r>
            <a:r>
              <a:rPr lang="en-US" spc="-4" smtClean="0"/>
              <a:t>23</a:t>
            </a:r>
            <a:endParaRPr lang="en-US" spc="-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smtClean="0"/>
              <a:t>Module </a:t>
            </a:r>
            <a:r>
              <a:rPr lang="en-US" spc="-4" smtClean="0"/>
              <a:t>1, </a:t>
            </a:r>
            <a:r>
              <a:rPr lang="en-US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smtClean="0"/>
              <a:t> </a:t>
            </a:r>
            <a:r>
              <a:rPr lang="en-US" spc="-4" smtClean="0"/>
              <a:t>of</a:t>
            </a:r>
            <a:r>
              <a:rPr lang="en-US" spc="-67" smtClean="0"/>
              <a:t> </a:t>
            </a:r>
            <a:r>
              <a:rPr lang="en-US" spc="-4" smtClean="0"/>
              <a:t>23</a:t>
            </a:r>
            <a:endParaRPr lang="en-US" spc="-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935" y="834130"/>
            <a:ext cx="174013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727" y="1391257"/>
            <a:ext cx="471516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11210" y="4906391"/>
            <a:ext cx="131329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078">
              <a:spcBef>
                <a:spcPts val="4"/>
              </a:spcBef>
            </a:pPr>
            <a:r>
              <a:rPr lang="en-US" smtClean="0"/>
              <a:t>Module </a:t>
            </a:r>
            <a:r>
              <a:rPr lang="en-US" spc="-4" smtClean="0"/>
              <a:t>1, </a:t>
            </a:r>
            <a:r>
              <a:rPr lang="en-US" smtClean="0"/>
              <a:t>slide </a:t>
            </a:r>
            <a:fld id="{81D60167-4931-47E6-BA6A-407CBD079E47}" type="slidenum">
              <a:rPr lang="en-US" smtClean="0"/>
              <a:pPr marL="59078">
                <a:spcBef>
                  <a:spcPts val="4"/>
                </a:spcBef>
              </a:pPr>
              <a:t>‹#›</a:t>
            </a:fld>
            <a:r>
              <a:rPr lang="en-US" smtClean="0"/>
              <a:t> </a:t>
            </a:r>
            <a:r>
              <a:rPr lang="en-US" spc="-4" smtClean="0"/>
              <a:t>of</a:t>
            </a:r>
            <a:r>
              <a:rPr lang="en-US" spc="-67" smtClean="0"/>
              <a:t> </a:t>
            </a:r>
            <a:r>
              <a:rPr lang="en-US" spc="-4" smtClean="0"/>
              <a:t>23</a:t>
            </a:r>
            <a:endParaRPr lang="en-US" spc="-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4703">
        <a:defRPr>
          <a:latin typeface="+mn-lt"/>
          <a:ea typeface="+mn-ea"/>
          <a:cs typeface="+mn-cs"/>
        </a:defRPr>
      </a:lvl2pPr>
      <a:lvl3pPr marL="649407">
        <a:defRPr>
          <a:latin typeface="+mn-lt"/>
          <a:ea typeface="+mn-ea"/>
          <a:cs typeface="+mn-cs"/>
        </a:defRPr>
      </a:lvl3pPr>
      <a:lvl4pPr marL="974110">
        <a:defRPr>
          <a:latin typeface="+mn-lt"/>
          <a:ea typeface="+mn-ea"/>
          <a:cs typeface="+mn-cs"/>
        </a:defRPr>
      </a:lvl4pPr>
      <a:lvl5pPr marL="1298814">
        <a:defRPr>
          <a:latin typeface="+mn-lt"/>
          <a:ea typeface="+mn-ea"/>
          <a:cs typeface="+mn-cs"/>
        </a:defRPr>
      </a:lvl5pPr>
      <a:lvl6pPr marL="1623517">
        <a:defRPr>
          <a:latin typeface="+mn-lt"/>
          <a:ea typeface="+mn-ea"/>
          <a:cs typeface="+mn-cs"/>
        </a:defRPr>
      </a:lvl6pPr>
      <a:lvl7pPr marL="1948221">
        <a:defRPr>
          <a:latin typeface="+mn-lt"/>
          <a:ea typeface="+mn-ea"/>
          <a:cs typeface="+mn-cs"/>
        </a:defRPr>
      </a:lvl7pPr>
      <a:lvl8pPr marL="2272924">
        <a:defRPr>
          <a:latin typeface="+mn-lt"/>
          <a:ea typeface="+mn-ea"/>
          <a:cs typeface="+mn-cs"/>
        </a:defRPr>
      </a:lvl8pPr>
      <a:lvl9pPr marL="259762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4703">
        <a:defRPr>
          <a:latin typeface="+mn-lt"/>
          <a:ea typeface="+mn-ea"/>
          <a:cs typeface="+mn-cs"/>
        </a:defRPr>
      </a:lvl2pPr>
      <a:lvl3pPr marL="649407">
        <a:defRPr>
          <a:latin typeface="+mn-lt"/>
          <a:ea typeface="+mn-ea"/>
          <a:cs typeface="+mn-cs"/>
        </a:defRPr>
      </a:lvl3pPr>
      <a:lvl4pPr marL="974110">
        <a:defRPr>
          <a:latin typeface="+mn-lt"/>
          <a:ea typeface="+mn-ea"/>
          <a:cs typeface="+mn-cs"/>
        </a:defRPr>
      </a:lvl4pPr>
      <a:lvl5pPr marL="1298814">
        <a:defRPr>
          <a:latin typeface="+mn-lt"/>
          <a:ea typeface="+mn-ea"/>
          <a:cs typeface="+mn-cs"/>
        </a:defRPr>
      </a:lvl5pPr>
      <a:lvl6pPr marL="1623517">
        <a:defRPr>
          <a:latin typeface="+mn-lt"/>
          <a:ea typeface="+mn-ea"/>
          <a:cs typeface="+mn-cs"/>
        </a:defRPr>
      </a:lvl6pPr>
      <a:lvl7pPr marL="1948221">
        <a:defRPr>
          <a:latin typeface="+mn-lt"/>
          <a:ea typeface="+mn-ea"/>
          <a:cs typeface="+mn-cs"/>
        </a:defRPr>
      </a:lvl7pPr>
      <a:lvl8pPr marL="2272924">
        <a:defRPr>
          <a:latin typeface="+mn-lt"/>
          <a:ea typeface="+mn-ea"/>
          <a:cs typeface="+mn-cs"/>
        </a:defRPr>
      </a:lvl8pPr>
      <a:lvl9pPr marL="259762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3.png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5" Type="http://schemas.openxmlformats.org/officeDocument/2006/relationships/image" Target="../media/image96.png"/><Relationship Id="rId10" Type="http://schemas.openxmlformats.org/officeDocument/2006/relationships/image" Target="../media/image100.png"/><Relationship Id="rId4" Type="http://schemas.openxmlformats.org/officeDocument/2006/relationships/image" Target="../media/image91.png"/><Relationship Id="rId9" Type="http://schemas.openxmlformats.org/officeDocument/2006/relationships/image" Target="../media/image99.png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2374" y="1290205"/>
            <a:ext cx="6259368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b="1" spc="-4" dirty="0">
                <a:latin typeface="Arial"/>
                <a:cs typeface="Arial"/>
              </a:rPr>
              <a:t>Java™ </a:t>
            </a:r>
            <a:r>
              <a:rPr sz="2600" b="1" dirty="0">
                <a:latin typeface="Arial"/>
                <a:cs typeface="Arial"/>
              </a:rPr>
              <a:t>Programming</a:t>
            </a:r>
            <a:r>
              <a:rPr sz="2600" b="1" spc="-6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Language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0196" y="2032030"/>
            <a:ext cx="1512455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dirty="0">
                <a:latin typeface="Arial"/>
                <a:cs typeface="Arial"/>
              </a:rPr>
              <a:t>SL-275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72110" y="3040902"/>
            <a:ext cx="1418343" cy="54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632" y="834130"/>
            <a:ext cx="41061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39" dirty="0"/>
              <a:t>Java </a:t>
            </a:r>
            <a:r>
              <a:rPr spc="11" dirty="0"/>
              <a:t>Virtual</a:t>
            </a:r>
            <a:r>
              <a:rPr spc="-490" dirty="0"/>
              <a:t> </a:t>
            </a:r>
            <a:r>
              <a:rPr dirty="0"/>
              <a:t>Machine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946" y="1368138"/>
            <a:ext cx="6337300" cy="287656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-4" dirty="0">
                <a:latin typeface="Times New Roman"/>
                <a:cs typeface="Times New Roman"/>
              </a:rPr>
              <a:t>JVM </a:t>
            </a:r>
            <a:r>
              <a:rPr sz="1700" spc="57" dirty="0">
                <a:latin typeface="Times New Roman"/>
                <a:cs typeface="Times New Roman"/>
              </a:rPr>
              <a:t>provides definitions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17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the:</a:t>
            </a:r>
            <a:endParaRPr sz="1700">
              <a:latin typeface="Times New Roman"/>
              <a:cs typeface="Times New Roman"/>
            </a:endParaRPr>
          </a:p>
          <a:p>
            <a:pPr marL="604309" indent="-237214">
              <a:spcBef>
                <a:spcPts val="1222"/>
              </a:spcBef>
              <a:buChar char="•"/>
              <a:tabLst>
                <a:tab pos="603858" algn="l"/>
                <a:tab pos="604760" algn="l"/>
              </a:tabLst>
            </a:pPr>
            <a:r>
              <a:rPr sz="1700" spc="64" dirty="0">
                <a:latin typeface="Times New Roman"/>
                <a:cs typeface="Times New Roman"/>
              </a:rPr>
              <a:t>Instruction </a:t>
            </a:r>
            <a:r>
              <a:rPr sz="1700" spc="18" dirty="0">
                <a:latin typeface="Times New Roman"/>
                <a:cs typeface="Times New Roman"/>
              </a:rPr>
              <a:t>set </a:t>
            </a:r>
            <a:r>
              <a:rPr sz="1700" spc="43" dirty="0">
                <a:latin typeface="Times New Roman"/>
                <a:cs typeface="Times New Roman"/>
              </a:rPr>
              <a:t>(central </a:t>
            </a:r>
            <a:r>
              <a:rPr sz="1700" spc="53" dirty="0">
                <a:latin typeface="Times New Roman"/>
                <a:cs typeface="Times New Roman"/>
              </a:rPr>
              <a:t>processing </a:t>
            </a:r>
            <a:r>
              <a:rPr sz="1700" spc="67" dirty="0">
                <a:latin typeface="Times New Roman"/>
                <a:cs typeface="Times New Roman"/>
              </a:rPr>
              <a:t>unit</a:t>
            </a:r>
            <a:r>
              <a:rPr sz="1700" spc="241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[CPU])</a:t>
            </a:r>
            <a:endParaRPr sz="1700">
              <a:latin typeface="Times New Roman"/>
              <a:cs typeface="Times New Roman"/>
            </a:endParaRPr>
          </a:p>
          <a:p>
            <a:pPr marL="604309" indent="-237214">
              <a:spcBef>
                <a:spcPts val="369"/>
              </a:spcBef>
              <a:buChar char="•"/>
              <a:tabLst>
                <a:tab pos="603858" algn="l"/>
                <a:tab pos="604760" algn="l"/>
              </a:tabLst>
            </a:pPr>
            <a:r>
              <a:rPr sz="1700" spc="39" dirty="0">
                <a:latin typeface="Times New Roman"/>
                <a:cs typeface="Times New Roman"/>
              </a:rPr>
              <a:t>Register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set</a:t>
            </a:r>
            <a:endParaRPr sz="1700">
              <a:latin typeface="Times New Roman"/>
              <a:cs typeface="Times New Roman"/>
            </a:endParaRPr>
          </a:p>
          <a:p>
            <a:pPr marL="608819" indent="-241724">
              <a:spcBef>
                <a:spcPts val="369"/>
              </a:spcBef>
              <a:buChar char="•"/>
              <a:tabLst>
                <a:tab pos="608819" algn="l"/>
                <a:tab pos="609270" algn="l"/>
              </a:tabLst>
            </a:pPr>
            <a:r>
              <a:rPr sz="1700" spc="39" dirty="0">
                <a:latin typeface="Times New Roman"/>
                <a:cs typeface="Times New Roman"/>
              </a:rPr>
              <a:t>Class </a:t>
            </a:r>
            <a:r>
              <a:rPr sz="1700" spc="7" dirty="0">
                <a:latin typeface="Times New Roman"/>
                <a:cs typeface="Times New Roman"/>
              </a:rPr>
              <a:t>file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format</a:t>
            </a:r>
            <a:endParaRPr sz="1700">
              <a:latin typeface="Times New Roman"/>
              <a:cs typeface="Times New Roman"/>
            </a:endParaRPr>
          </a:p>
          <a:p>
            <a:pPr marL="600701" indent="-233606">
              <a:spcBef>
                <a:spcPts val="369"/>
              </a:spcBef>
              <a:buChar char="•"/>
              <a:tabLst>
                <a:tab pos="600701" algn="l"/>
                <a:tab pos="601152" algn="l"/>
              </a:tabLst>
            </a:pPr>
            <a:r>
              <a:rPr sz="1700" spc="25" dirty="0">
                <a:latin typeface="Times New Roman"/>
                <a:cs typeface="Times New Roman"/>
              </a:rPr>
              <a:t>Stack</a:t>
            </a:r>
            <a:endParaRPr sz="1700">
              <a:latin typeface="Times New Roman"/>
              <a:cs typeface="Times New Roman"/>
            </a:endParaRPr>
          </a:p>
          <a:p>
            <a:pPr marL="608368" indent="-241273">
              <a:spcBef>
                <a:spcPts val="369"/>
              </a:spcBef>
              <a:buChar char="•"/>
              <a:tabLst>
                <a:tab pos="608368" algn="l"/>
                <a:tab pos="608819" algn="l"/>
              </a:tabLst>
            </a:pPr>
            <a:r>
              <a:rPr sz="1700" spc="43" dirty="0">
                <a:latin typeface="Times New Roman"/>
                <a:cs typeface="Times New Roman"/>
              </a:rPr>
              <a:t>Garbage-collected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heap</a:t>
            </a:r>
            <a:endParaRPr sz="1700">
              <a:latin typeface="Times New Roman"/>
              <a:cs typeface="Times New Roman"/>
            </a:endParaRPr>
          </a:p>
          <a:p>
            <a:pPr marL="610172" indent="-243077">
              <a:spcBef>
                <a:spcPts val="369"/>
              </a:spcBef>
              <a:buChar char="•"/>
              <a:tabLst>
                <a:tab pos="610172" algn="l"/>
                <a:tab pos="610623" algn="l"/>
              </a:tabLst>
            </a:pPr>
            <a:r>
              <a:rPr sz="1700" spc="64" dirty="0">
                <a:latin typeface="Times New Roman"/>
                <a:cs typeface="Times New Roman"/>
              </a:rPr>
              <a:t>Memory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area</a:t>
            </a:r>
            <a:endParaRPr sz="1700">
              <a:latin typeface="Times New Roman"/>
              <a:cs typeface="Times New Roman"/>
            </a:endParaRPr>
          </a:p>
          <a:p>
            <a:pPr marL="604309" indent="-237214">
              <a:spcBef>
                <a:spcPts val="369"/>
              </a:spcBef>
              <a:buChar char="•"/>
              <a:tabLst>
                <a:tab pos="603858" algn="l"/>
                <a:tab pos="604760" algn="l"/>
              </a:tabLst>
            </a:pPr>
            <a:r>
              <a:rPr sz="1700" spc="36" dirty="0">
                <a:latin typeface="Times New Roman"/>
                <a:cs typeface="Times New Roman"/>
              </a:rPr>
              <a:t>Fatal </a:t>
            </a:r>
            <a:r>
              <a:rPr sz="1700" spc="46" dirty="0">
                <a:latin typeface="Times New Roman"/>
                <a:cs typeface="Times New Roman"/>
              </a:rPr>
              <a:t>error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reporting</a:t>
            </a:r>
            <a:endParaRPr sz="1700">
              <a:latin typeface="Times New Roman"/>
              <a:cs typeface="Times New Roman"/>
            </a:endParaRPr>
          </a:p>
          <a:p>
            <a:pPr marL="616035" indent="-248939">
              <a:spcBef>
                <a:spcPts val="369"/>
              </a:spcBef>
              <a:buChar char="•"/>
              <a:tabLst>
                <a:tab pos="616035" algn="l"/>
                <a:tab pos="616485" algn="l"/>
              </a:tabLst>
            </a:pPr>
            <a:r>
              <a:rPr sz="1700" spc="60" dirty="0">
                <a:latin typeface="Times New Roman"/>
                <a:cs typeface="Times New Roman"/>
              </a:rPr>
              <a:t>High-precision </a:t>
            </a:r>
            <a:r>
              <a:rPr sz="1700" spc="67" dirty="0">
                <a:latin typeface="Times New Roman"/>
                <a:cs typeface="Times New Roman"/>
              </a:rPr>
              <a:t>timing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support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0817" y="701905"/>
            <a:ext cx="5413664" cy="1407318"/>
          </a:xfrm>
          <a:prstGeom prst="rect">
            <a:avLst/>
          </a:prstGeom>
        </p:spPr>
        <p:txBody>
          <a:bodyPr vert="horz" wrap="square" lIns="0" tIns="146568" rIns="0" bIns="0" rtlCol="0">
            <a:spAutoFit/>
          </a:bodyPr>
          <a:lstStyle/>
          <a:p>
            <a:pPr marL="1214030">
              <a:spcBef>
                <a:spcPts val="1154"/>
              </a:spcBef>
            </a:pPr>
            <a:r>
              <a:rPr sz="2300" spc="-4" dirty="0">
                <a:latin typeface="Arial"/>
                <a:cs typeface="Arial"/>
              </a:rPr>
              <a:t>Left-Shift </a:t>
            </a:r>
            <a:r>
              <a:rPr sz="2300" spc="-7" dirty="0">
                <a:latin typeface="Arial"/>
                <a:cs typeface="Arial"/>
              </a:rPr>
              <a:t>Operator</a:t>
            </a:r>
            <a:r>
              <a:rPr sz="2300" spc="-32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&lt;&lt;</a:t>
            </a:r>
            <a:endParaRPr sz="2300">
              <a:latin typeface="Courier New"/>
              <a:cs typeface="Courier New"/>
            </a:endParaRPr>
          </a:p>
          <a:p>
            <a:pPr marL="245782" indent="-236763">
              <a:spcBef>
                <a:spcPts val="108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9" dirty="0">
                <a:latin typeface="Times New Roman"/>
                <a:cs typeface="Times New Roman"/>
              </a:rPr>
              <a:t>Left-shift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2300" spc="-78" dirty="0">
                <a:latin typeface="Courier New"/>
                <a:cs typeface="Courier New"/>
              </a:rPr>
              <a:t>&lt;&lt;</a:t>
            </a:r>
            <a:r>
              <a:rPr sz="1700" spc="-78" dirty="0">
                <a:latin typeface="Times New Roman"/>
                <a:cs typeface="Times New Roman"/>
              </a:rPr>
              <a:t>) </a:t>
            </a:r>
            <a:r>
              <a:rPr sz="1700" spc="64" dirty="0">
                <a:latin typeface="Times New Roman"/>
                <a:cs typeface="Times New Roman"/>
              </a:rPr>
              <a:t>operator </a:t>
            </a:r>
            <a:r>
              <a:rPr sz="1700" spc="50" dirty="0">
                <a:latin typeface="Times New Roman"/>
                <a:cs typeface="Times New Roman"/>
              </a:rPr>
              <a:t>works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444"/>
              </a:spcBef>
            </a:pPr>
            <a:r>
              <a:rPr sz="1100" spc="-39" dirty="0">
                <a:latin typeface="Courier New"/>
                <a:cs typeface="Courier New"/>
              </a:rPr>
              <a:t>128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&lt;&lt;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1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returns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128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*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2</a:t>
            </a:r>
            <a:r>
              <a:rPr b="1" spc="-37" baseline="28888" dirty="0">
                <a:latin typeface="Times New Roman"/>
                <a:cs typeface="Times New Roman"/>
              </a:rPr>
              <a:t>1</a:t>
            </a:r>
            <a:r>
              <a:rPr b="1" spc="-31" baseline="28888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256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  <a:tabLst>
                <a:tab pos="590780" algn="l"/>
                <a:tab pos="1701987" algn="l"/>
              </a:tabLst>
            </a:pPr>
            <a:r>
              <a:rPr sz="1100" spc="-32" dirty="0">
                <a:latin typeface="Courier New"/>
                <a:cs typeface="Courier New"/>
              </a:rPr>
              <a:t>16	&lt;&lt;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2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returns	</a:t>
            </a:r>
            <a:r>
              <a:rPr sz="1100" spc="-32" dirty="0">
                <a:latin typeface="Courier New"/>
                <a:cs typeface="Courier New"/>
              </a:rPr>
              <a:t>16 </a:t>
            </a:r>
            <a:r>
              <a:rPr sz="1100" spc="-4" dirty="0">
                <a:latin typeface="Courier New"/>
                <a:cs typeface="Courier New"/>
              </a:rPr>
              <a:t>* </a:t>
            </a:r>
            <a:r>
              <a:rPr sz="1100" spc="-25" dirty="0">
                <a:latin typeface="Courier New"/>
                <a:cs typeface="Courier New"/>
              </a:rPr>
              <a:t>2</a:t>
            </a:r>
            <a:r>
              <a:rPr b="1" spc="-37" baseline="28888" dirty="0">
                <a:latin typeface="Times New Roman"/>
                <a:cs typeface="Times New Roman"/>
              </a:rPr>
              <a:t>2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5793" y="834130"/>
            <a:ext cx="39929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Shift </a:t>
            </a:r>
            <a:r>
              <a:rPr sz="2300" spc="-7" dirty="0">
                <a:latin typeface="Arial"/>
                <a:cs typeface="Arial"/>
              </a:rPr>
              <a:t>Operator</a:t>
            </a:r>
            <a:r>
              <a:rPr sz="2300" spc="-36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98112" y="1594225"/>
            <a:ext cx="198582" cy="148936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218058" y="0"/>
                </a:moveTo>
                <a:lnTo>
                  <a:pt x="218058" y="218058"/>
                </a:lnTo>
                <a:lnTo>
                  <a:pt x="0" y="218058"/>
                </a:lnTo>
                <a:lnTo>
                  <a:pt x="0" y="0"/>
                </a:lnTo>
                <a:lnTo>
                  <a:pt x="218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1715" y="1949682"/>
          <a:ext cx="6336142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04"/>
                <a:gridCol w="198004"/>
                <a:gridCol w="198004"/>
                <a:gridCol w="198004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6850"/>
                <a:gridCol w="198004"/>
                <a:gridCol w="199159"/>
                <a:gridCol w="196850"/>
                <a:gridCol w="196850"/>
                <a:gridCol w="199159"/>
                <a:gridCol w="199159"/>
                <a:gridCol w="198004"/>
              </a:tblGrid>
              <a:tr h="254000"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50489" y="1595180"/>
          <a:ext cx="634594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82"/>
                <a:gridCol w="198582"/>
                <a:gridCol w="198581"/>
                <a:gridCol w="198582"/>
                <a:gridCol w="198582"/>
                <a:gridCol w="198582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2"/>
                <a:gridCol w="198581"/>
                <a:gridCol w="198581"/>
                <a:gridCol w="198581"/>
                <a:gridCol w="198581"/>
                <a:gridCol w="198581"/>
                <a:gridCol w="199736"/>
                <a:gridCol w="198581"/>
                <a:gridCol w="198581"/>
                <a:gridCol w="199736"/>
                <a:gridCol w="198581"/>
                <a:gridCol w="198581"/>
                <a:gridCol w="187614"/>
                <a:gridCol w="198581"/>
                <a:gridCol w="198581"/>
                <a:gridCol w="198582"/>
                <a:gridCol w="198582"/>
                <a:gridCol w="198582"/>
              </a:tblGrid>
              <a:tr h="254000"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29312" y="1588684"/>
            <a:ext cx="1054677" cy="2824808"/>
          </a:xfrm>
          <a:prstGeom prst="rect">
            <a:avLst/>
          </a:prstGeom>
        </p:spPr>
        <p:txBody>
          <a:bodyPr vert="horz" wrap="square" lIns="0" tIns="8569" rIns="0" bIns="0" rtlCol="0">
            <a:spAutoFit/>
          </a:bodyPr>
          <a:lstStyle/>
          <a:p>
            <a:pPr marL="433389" algn="ctr">
              <a:spcBef>
                <a:spcPts val="67"/>
              </a:spcBef>
            </a:pPr>
            <a:r>
              <a:rPr sz="800" b="1" spc="-4" dirty="0">
                <a:latin typeface="Courier New"/>
                <a:cs typeface="Courier New"/>
              </a:rPr>
              <a:t>1357</a:t>
            </a:r>
            <a:r>
              <a:rPr sz="800" b="1" spc="-71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800">
              <a:latin typeface="Times New Roman"/>
              <a:cs typeface="Times New Roman"/>
            </a:endParaRPr>
          </a:p>
          <a:p>
            <a:pPr marL="371154" algn="ctr">
              <a:spcBef>
                <a:spcPts val="4"/>
              </a:spcBef>
            </a:pPr>
            <a:r>
              <a:rPr sz="800" b="1" spc="-4" dirty="0">
                <a:latin typeface="Courier New"/>
                <a:cs typeface="Courier New"/>
              </a:rPr>
              <a:t>-1357</a:t>
            </a:r>
            <a:r>
              <a:rPr sz="800" b="1" spc="-67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800">
              <a:latin typeface="Times New Roman"/>
              <a:cs typeface="Times New Roman"/>
            </a:endParaRPr>
          </a:p>
          <a:p>
            <a:pPr marL="123568" algn="ctr"/>
            <a:r>
              <a:rPr sz="800" b="1" spc="-4" dirty="0">
                <a:latin typeface="Courier New"/>
                <a:cs typeface="Courier New"/>
              </a:rPr>
              <a:t>1357 &gt;&gt;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61784" algn="ctr"/>
            <a:r>
              <a:rPr sz="800" b="1" spc="-4" dirty="0">
                <a:latin typeface="Courier New"/>
                <a:cs typeface="Courier New"/>
              </a:rPr>
              <a:t>-1357 &gt;&gt;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61784" algn="ctr"/>
            <a:r>
              <a:rPr sz="800" b="1" spc="-4" dirty="0">
                <a:latin typeface="Courier New"/>
                <a:cs typeface="Courier New"/>
              </a:rPr>
              <a:t>1357 &gt;&gt;&gt;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b="1" spc="-4" dirty="0">
                <a:latin typeface="Courier New"/>
                <a:cs typeface="Courier New"/>
              </a:rPr>
              <a:t>-1357 &gt;&gt;&gt;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800">
              <a:latin typeface="Times New Roman"/>
              <a:cs typeface="Times New Roman"/>
            </a:endParaRPr>
          </a:p>
          <a:p>
            <a:pPr marL="123568" algn="ctr">
              <a:spcBef>
                <a:spcPts val="4"/>
              </a:spcBef>
            </a:pPr>
            <a:r>
              <a:rPr sz="800" b="1" spc="-4" dirty="0">
                <a:latin typeface="Courier New"/>
                <a:cs typeface="Courier New"/>
              </a:rPr>
              <a:t>1357 &lt;&lt;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800">
              <a:latin typeface="Times New Roman"/>
              <a:cs typeface="Times New Roman"/>
            </a:endParaRPr>
          </a:p>
          <a:p>
            <a:pPr marL="61784" algn="ctr"/>
            <a:r>
              <a:rPr sz="800" b="1" spc="-4" dirty="0">
                <a:latin typeface="Courier New"/>
                <a:cs typeface="Courier New"/>
              </a:rPr>
              <a:t>-1357 &lt;&lt; 5</a:t>
            </a:r>
            <a:r>
              <a:rPr sz="800" b="1" spc="-64" dirty="0">
                <a:latin typeface="Courier New"/>
                <a:cs typeface="Courier New"/>
              </a:rPr>
              <a:t> </a:t>
            </a:r>
            <a:r>
              <a:rPr sz="800" b="1" spc="-4" dirty="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10052" y="3739081"/>
            <a:ext cx="198582" cy="148936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218058" y="0"/>
                </a:moveTo>
                <a:lnTo>
                  <a:pt x="218058" y="218186"/>
                </a:lnTo>
                <a:lnTo>
                  <a:pt x="0" y="218186"/>
                </a:lnTo>
                <a:lnTo>
                  <a:pt x="0" y="0"/>
                </a:lnTo>
                <a:lnTo>
                  <a:pt x="218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41715" y="2312974"/>
          <a:ext cx="6354603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27"/>
                <a:gridCol w="197427"/>
                <a:gridCol w="198582"/>
                <a:gridCol w="198582"/>
                <a:gridCol w="198582"/>
                <a:gridCol w="198582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9736"/>
                <a:gridCol w="198581"/>
                <a:gridCol w="198581"/>
                <a:gridCol w="199736"/>
                <a:gridCol w="198582"/>
                <a:gridCol w="198582"/>
                <a:gridCol w="198582"/>
              </a:tblGrid>
              <a:tr h="2540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0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41715" y="2664924"/>
          <a:ext cx="6336140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04"/>
                <a:gridCol w="198004"/>
                <a:gridCol w="198004"/>
                <a:gridCol w="198004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8004"/>
                <a:gridCol w="196850"/>
                <a:gridCol w="198004"/>
                <a:gridCol w="199159"/>
              </a:tblGrid>
              <a:tr h="254000"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41715" y="3024101"/>
          <a:ext cx="6354603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27"/>
                <a:gridCol w="197427"/>
                <a:gridCol w="198582"/>
                <a:gridCol w="198582"/>
                <a:gridCol w="198582"/>
                <a:gridCol w="198582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9736"/>
                <a:gridCol w="198581"/>
                <a:gridCol w="198581"/>
                <a:gridCol w="199736"/>
                <a:gridCol w="198582"/>
                <a:gridCol w="198582"/>
                <a:gridCol w="198582"/>
              </a:tblGrid>
              <a:tr h="270933">
                <a:tc>
                  <a:txBody>
                    <a:bodyPr/>
                    <a:lstStyle/>
                    <a:p>
                      <a:pPr marL="6096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41715" y="3381722"/>
          <a:ext cx="6354596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27"/>
                <a:gridCol w="197427"/>
                <a:gridCol w="198582"/>
                <a:gridCol w="198582"/>
                <a:gridCol w="199735"/>
                <a:gridCol w="199735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2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8581"/>
                <a:gridCol w="197426"/>
                <a:gridCol w="198582"/>
                <a:gridCol w="199735"/>
              </a:tblGrid>
              <a:tr h="270933">
                <a:tc>
                  <a:txBody>
                    <a:bodyPr/>
                    <a:lstStyle/>
                    <a:p>
                      <a:pPr marL="6096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953838" y="3731810"/>
          <a:ext cx="6324019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04"/>
                <a:gridCol w="198004"/>
                <a:gridCol w="198004"/>
                <a:gridCol w="198004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9159"/>
                <a:gridCol w="198004"/>
                <a:gridCol w="198004"/>
                <a:gridCol w="199159"/>
                <a:gridCol w="198004"/>
                <a:gridCol w="198004"/>
                <a:gridCol w="187035"/>
                <a:gridCol w="198004"/>
                <a:gridCol w="198004"/>
                <a:gridCol w="198004"/>
                <a:gridCol w="198004"/>
                <a:gridCol w="197427"/>
                <a:gridCol w="196273"/>
                <a:gridCol w="196850"/>
                <a:gridCol w="198005"/>
                <a:gridCol w="198004"/>
                <a:gridCol w="198004"/>
              </a:tblGrid>
              <a:tr h="270933"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3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55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943908" y="4095318"/>
          <a:ext cx="6333834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04"/>
                <a:gridCol w="198004"/>
                <a:gridCol w="198004"/>
                <a:gridCol w="198004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5"/>
                <a:gridCol w="198004"/>
                <a:gridCol w="198004"/>
                <a:gridCol w="198004"/>
                <a:gridCol w="198004"/>
                <a:gridCol w="196850"/>
                <a:gridCol w="198004"/>
                <a:gridCol w="199159"/>
                <a:gridCol w="196850"/>
                <a:gridCol w="196850"/>
                <a:gridCol w="199159"/>
                <a:gridCol w="199159"/>
                <a:gridCol w="198004"/>
                <a:gridCol w="196850"/>
                <a:gridCol w="196850"/>
                <a:gridCol w="198004"/>
                <a:gridCol w="198004"/>
                <a:gridCol w="198004"/>
              </a:tblGrid>
              <a:tr h="254000"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35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97432" y="834130"/>
            <a:ext cx="45679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4" dirty="0"/>
              <a:t>String</a:t>
            </a:r>
            <a:r>
              <a:rPr spc="-180" dirty="0"/>
              <a:t> </a:t>
            </a:r>
            <a:r>
              <a:rPr spc="-4" dirty="0"/>
              <a:t>Concatenation</a:t>
            </a:r>
            <a:r>
              <a:rPr spc="-178" dirty="0"/>
              <a:t> </a:t>
            </a:r>
            <a:r>
              <a:rPr dirty="0"/>
              <a:t>With</a:t>
            </a:r>
            <a:r>
              <a:rPr spc="-174" dirty="0"/>
              <a:t> </a:t>
            </a:r>
            <a:r>
              <a:rPr spc="-4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5759450" cy="2385310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4" dirty="0">
                <a:latin typeface="Courier New"/>
                <a:cs typeface="Courier New"/>
              </a:rPr>
              <a:t>+ </a:t>
            </a:r>
            <a:r>
              <a:rPr sz="1700" spc="64" dirty="0">
                <a:latin typeface="Times New Roman"/>
                <a:cs typeface="Times New Roman"/>
              </a:rPr>
              <a:t>operator </a:t>
            </a:r>
            <a:r>
              <a:rPr sz="1700" spc="50" dirty="0">
                <a:latin typeface="Times New Roman"/>
                <a:cs typeface="Times New Roman"/>
              </a:rPr>
              <a:t>works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-23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526741" lvl="1" indent="-225489">
              <a:spcBef>
                <a:spcPts val="369"/>
              </a:spcBef>
              <a:buChar char="•"/>
              <a:tabLst>
                <a:tab pos="526741" algn="l"/>
                <a:tab pos="527192" algn="l"/>
                <a:tab pos="1481910" algn="l"/>
              </a:tabLst>
            </a:pPr>
            <a:r>
              <a:rPr sz="1700" spc="53" dirty="0">
                <a:latin typeface="Times New Roman"/>
                <a:cs typeface="Times New Roman"/>
              </a:rPr>
              <a:t>Performs	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concatenation</a:t>
            </a:r>
            <a:endParaRPr sz="1700">
              <a:latin typeface="Times New Roman"/>
              <a:cs typeface="Times New Roman"/>
            </a:endParaRPr>
          </a:p>
          <a:p>
            <a:pPr marL="526741" lvl="1" indent="-225489">
              <a:spcBef>
                <a:spcPts val="369"/>
              </a:spcBef>
              <a:buChar char="•"/>
              <a:tabLst>
                <a:tab pos="526741" algn="l"/>
                <a:tab pos="527192" algn="l"/>
                <a:tab pos="2115082" algn="l"/>
              </a:tabLst>
            </a:pPr>
            <a:r>
              <a:rPr sz="1700" spc="53" dirty="0">
                <a:latin typeface="Times New Roman"/>
                <a:cs typeface="Times New Roman"/>
              </a:rPr>
              <a:t>Produces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new	</a:t>
            </a:r>
            <a:r>
              <a:rPr sz="1700" spc="-78" dirty="0">
                <a:latin typeface="Courier New"/>
                <a:cs typeface="Courier New"/>
              </a:rPr>
              <a:t>String</a:t>
            </a:r>
            <a:r>
              <a:rPr sz="1700" spc="-78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590780">
              <a:lnSpc>
                <a:spcPts val="1356"/>
              </a:lnSpc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53" dirty="0">
                <a:latin typeface="Courier New"/>
                <a:cs typeface="Courier New"/>
              </a:rPr>
              <a:t>salutation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"Dr.";</a:t>
            </a:r>
            <a:endParaRPr sz="1100">
              <a:latin typeface="Courier New"/>
              <a:cs typeface="Courier New"/>
            </a:endParaRPr>
          </a:p>
          <a:p>
            <a:pPr marL="590780" marR="806798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"Pete"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"Seymour"; 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title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salutation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252547" indent="-243528">
              <a:spcBef>
                <a:spcPts val="323"/>
              </a:spcBef>
              <a:buChar char="•"/>
              <a:tabLst>
                <a:tab pos="252547" algn="l"/>
                <a:tab pos="252998" algn="l"/>
                <a:tab pos="2695490" algn="l"/>
              </a:tabLst>
            </a:pPr>
            <a:r>
              <a:rPr sz="1700" spc="43" dirty="0">
                <a:latin typeface="Times New Roman"/>
                <a:cs typeface="Times New Roman"/>
              </a:rPr>
              <a:t>One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57" dirty="0">
                <a:latin typeface="Times New Roman"/>
                <a:cs typeface="Times New Roman"/>
              </a:rPr>
              <a:t>must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57508" marR="3608" indent="-257508">
              <a:lnSpc>
                <a:spcPts val="1847"/>
              </a:lnSpc>
              <a:spcBef>
                <a:spcPts val="597"/>
              </a:spcBef>
              <a:buChar char="•"/>
              <a:tabLst>
                <a:tab pos="257508" algn="l"/>
                <a:tab pos="257959" algn="l"/>
                <a:tab pos="3079271" algn="l"/>
              </a:tabLst>
            </a:pPr>
            <a:r>
              <a:rPr sz="1700" spc="67" dirty="0">
                <a:latin typeface="Times New Roman"/>
                <a:cs typeface="Times New Roman"/>
              </a:rPr>
              <a:t>Non-strings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converted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	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objects  </a:t>
            </a:r>
            <a:r>
              <a:rPr sz="1700" spc="60" dirty="0">
                <a:latin typeface="Times New Roman"/>
                <a:cs typeface="Times New Roman"/>
              </a:rPr>
              <a:t>automatically.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34230" y="834130"/>
            <a:ext cx="12757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Casting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929005" cy="10375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45782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64" dirty="0">
                <a:latin typeface="Times New Roman"/>
                <a:cs typeface="Times New Roman"/>
              </a:rPr>
              <a:t>information </a:t>
            </a:r>
            <a:r>
              <a:rPr sz="1700" spc="75" dirty="0">
                <a:latin typeface="Times New Roman"/>
                <a:cs typeface="Times New Roman"/>
              </a:rPr>
              <a:t>might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32" dirty="0">
                <a:latin typeface="Times New Roman"/>
                <a:cs typeface="Times New Roman"/>
              </a:rPr>
              <a:t>lost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5" dirty="0">
                <a:latin typeface="Times New Roman"/>
                <a:cs typeface="Times New Roman"/>
              </a:rPr>
              <a:t>assignment,</a:t>
            </a:r>
            <a:r>
              <a:rPr sz="1700" spc="30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284116">
              <a:lnSpc>
                <a:spcPts val="1946"/>
              </a:lnSpc>
            </a:pPr>
            <a:r>
              <a:rPr sz="1700" spc="75" dirty="0">
                <a:latin typeface="Times New Roman"/>
                <a:cs typeface="Times New Roman"/>
              </a:rPr>
              <a:t>programmer </a:t>
            </a:r>
            <a:r>
              <a:rPr sz="1700" spc="57" dirty="0">
                <a:latin typeface="Times New Roman"/>
                <a:cs typeface="Times New Roman"/>
              </a:rPr>
              <a:t>must confirm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assignment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cast.</a:t>
            </a:r>
            <a:endParaRPr sz="1700">
              <a:latin typeface="Times New Roman"/>
              <a:cs typeface="Times New Roman"/>
            </a:endParaRPr>
          </a:p>
          <a:p>
            <a:pPr marL="245782" marR="286821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  <a:tab pos="2698195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assignment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between	</a:t>
            </a:r>
            <a:r>
              <a:rPr sz="1700" spc="-67" dirty="0">
                <a:latin typeface="Courier New"/>
                <a:cs typeface="Courier New"/>
              </a:rPr>
              <a:t>long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Courier New"/>
                <a:cs typeface="Courier New"/>
              </a:rPr>
              <a:t>int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requires </a:t>
            </a:r>
            <a:r>
              <a:rPr sz="1700" spc="57" dirty="0">
                <a:latin typeface="Times New Roman"/>
                <a:cs typeface="Times New Roman"/>
              </a:rPr>
              <a:t>an  </a:t>
            </a:r>
            <a:r>
              <a:rPr sz="1700" spc="36" dirty="0">
                <a:latin typeface="Times New Roman"/>
                <a:cs typeface="Times New Roman"/>
              </a:rPr>
              <a:t>explicit cast.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29"/>
              </a:spcBef>
            </a:pPr>
            <a:r>
              <a:rPr sz="1100" spc="-46" dirty="0">
                <a:latin typeface="Courier New"/>
                <a:cs typeface="Courier New"/>
              </a:rPr>
              <a:t>long </a:t>
            </a:r>
            <a:r>
              <a:rPr sz="1100" spc="-53" dirty="0">
                <a:latin typeface="Courier New"/>
                <a:cs typeface="Courier New"/>
              </a:rPr>
              <a:t>bigValue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99L;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8" y="2629713"/>
          <a:ext cx="6089070" cy="1493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463"/>
                <a:gridCol w="914400"/>
                <a:gridCol w="207818"/>
                <a:gridCol w="1620981"/>
                <a:gridCol w="327890"/>
                <a:gridCol w="2633518"/>
              </a:tblGrid>
              <a:tr h="917787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1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squashed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5880">
                        <a:lnSpc>
                          <a:spcPts val="191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squashed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squashed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5880">
                        <a:lnSpc>
                          <a:spcPts val="19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1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bigValue;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ts val="1910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(int)</a:t>
                      </a:r>
                      <a:r>
                        <a:rPr sz="1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bigValue;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99L;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1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5880">
                        <a:lnSpc>
                          <a:spcPts val="1910"/>
                        </a:lnSpc>
                      </a:pPr>
                      <a:r>
                        <a:rPr sz="1100" b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Wrong, needs a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910"/>
                        </a:lnSpc>
                      </a:pPr>
                      <a:r>
                        <a:rPr sz="1100" b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Wrong, needs a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squashed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20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(int)</a:t>
                      </a:r>
                      <a:r>
                        <a:rPr sz="11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99L;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2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OK,</a:t>
                      </a:r>
                      <a:r>
                        <a:rPr sz="11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but...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squashed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0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99;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default integer literal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70198" y="834130"/>
            <a:ext cx="62039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Promotion</a:t>
            </a:r>
            <a:r>
              <a:rPr spc="-178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spc="-4" dirty="0"/>
              <a:t>Casting</a:t>
            </a:r>
            <a:r>
              <a:rPr spc="-174" dirty="0"/>
              <a:t> </a:t>
            </a:r>
            <a:r>
              <a:rPr spc="-4" dirty="0"/>
              <a:t>of</a:t>
            </a:r>
            <a:r>
              <a:rPr spc="-174" dirty="0"/>
              <a:t> </a:t>
            </a:r>
            <a:r>
              <a:rPr dirty="0"/>
              <a:t>Expressions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6"/>
            <a:ext cx="6946323" cy="126935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115450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9" dirty="0">
                <a:latin typeface="Times New Roman"/>
                <a:cs typeface="Times New Roman"/>
              </a:rPr>
              <a:t>Variables are </a:t>
            </a:r>
            <a:r>
              <a:rPr sz="1700" spc="81" dirty="0">
                <a:latin typeface="Times New Roman"/>
                <a:cs typeface="Times New Roman"/>
              </a:rPr>
              <a:t>promoted </a:t>
            </a:r>
            <a:r>
              <a:rPr sz="1700" spc="64" dirty="0">
                <a:latin typeface="Times New Roman"/>
                <a:cs typeface="Times New Roman"/>
              </a:rPr>
              <a:t>automatically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longer</a:t>
            </a:r>
            <a:r>
              <a:rPr sz="1700" spc="-30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form  </a:t>
            </a:r>
            <a:r>
              <a:rPr sz="1700" spc="57" dirty="0">
                <a:latin typeface="Times New Roman"/>
                <a:cs typeface="Times New Roman"/>
              </a:rPr>
              <a:t>(such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-60" dirty="0">
                <a:latin typeface="Courier New"/>
                <a:cs typeface="Courier New"/>
              </a:rPr>
              <a:t>int</a:t>
            </a:r>
            <a:r>
              <a:rPr sz="1700" spc="-533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-60" dirty="0">
                <a:latin typeface="Courier New"/>
                <a:cs typeface="Courier New"/>
              </a:rPr>
              <a:t>long</a:t>
            </a:r>
            <a:r>
              <a:rPr sz="1700" spc="-60" dirty="0">
                <a:latin typeface="Times New Roman"/>
                <a:cs typeface="Times New Roman"/>
              </a:rPr>
              <a:t>).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  <a:tab pos="1584282" algn="l"/>
              </a:tabLst>
            </a:pPr>
            <a:r>
              <a:rPr sz="1700" spc="53" dirty="0">
                <a:latin typeface="Times New Roman"/>
                <a:cs typeface="Times New Roman"/>
              </a:rPr>
              <a:t>Expression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	</a:t>
            </a:r>
            <a:r>
              <a:rPr sz="1700" i="1" dirty="0">
                <a:latin typeface="Times New Roman"/>
                <a:cs typeface="Times New Roman"/>
              </a:rPr>
              <a:t>assignment-compatible </a:t>
            </a:r>
            <a:r>
              <a:rPr sz="1700" spc="11" dirty="0">
                <a:latin typeface="Times New Roman"/>
                <a:cs typeface="Times New Roman"/>
              </a:rPr>
              <a:t>if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67" dirty="0">
                <a:latin typeface="Times New Roman"/>
                <a:cs typeface="Times New Roman"/>
              </a:rPr>
              <a:t>type 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43" dirty="0">
                <a:latin typeface="Times New Roman"/>
                <a:cs typeface="Times New Roman"/>
              </a:rPr>
              <a:t>least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43" dirty="0">
                <a:latin typeface="Times New Roman"/>
                <a:cs typeface="Times New Roman"/>
              </a:rPr>
              <a:t>large </a:t>
            </a:r>
            <a:r>
              <a:rPr sz="1700" spc="60" dirty="0">
                <a:latin typeface="Times New Roman"/>
                <a:cs typeface="Times New Roman"/>
              </a:rPr>
              <a:t>(the </a:t>
            </a:r>
            <a:r>
              <a:rPr sz="1700" spc="81" dirty="0">
                <a:latin typeface="Times New Roman"/>
                <a:cs typeface="Times New Roman"/>
              </a:rPr>
              <a:t>same </a:t>
            </a:r>
            <a:r>
              <a:rPr sz="1700" spc="75" dirty="0">
                <a:latin typeface="Times New Roman"/>
                <a:cs typeface="Times New Roman"/>
              </a:rPr>
              <a:t>number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2" dirty="0">
                <a:latin typeface="Times New Roman"/>
                <a:cs typeface="Times New Roman"/>
              </a:rPr>
              <a:t>bits)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1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277351">
              <a:lnSpc>
                <a:spcPts val="1818"/>
              </a:lnSpc>
            </a:pPr>
            <a:r>
              <a:rPr sz="1700" spc="60" dirty="0">
                <a:latin typeface="Times New Roman"/>
                <a:cs typeface="Times New Roman"/>
              </a:rPr>
              <a:t>expression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type.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9" y="2690327"/>
          <a:ext cx="5294746" cy="1127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64"/>
                <a:gridCol w="378691"/>
                <a:gridCol w="2855191"/>
              </a:tblGrid>
              <a:tr h="592667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long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bigval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6;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smallval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99L;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61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11760">
                        <a:lnSpc>
                          <a:spcPts val="191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0"/>
                        </a:lnSpc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 is an int type,</a:t>
                      </a:r>
                      <a:r>
                        <a:rPr sz="1100" b="1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91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99L is a long,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illegal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6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z =</a:t>
                      </a:r>
                      <a:r>
                        <a:rPr sz="1100" spc="-4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12.414F;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4943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4943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12.414F is float,</a:t>
                      </a:r>
                      <a:r>
                        <a:rPr sz="11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4943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float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z1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4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12.414;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7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12.414 is double,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illegal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97102" y="834130"/>
            <a:ext cx="47503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Simple</a:t>
            </a:r>
            <a:r>
              <a:rPr spc="-174" dirty="0"/>
              <a:t> </a:t>
            </a:r>
            <a:r>
              <a:rPr spc="-78" dirty="0">
                <a:latin typeface="Courier New"/>
                <a:cs typeface="Courier New"/>
              </a:rPr>
              <a:t>if,</a:t>
            </a:r>
            <a:r>
              <a:rPr spc="-568" dirty="0">
                <a:latin typeface="Courier New"/>
                <a:cs typeface="Courier New"/>
              </a:rPr>
              <a:t> </a:t>
            </a:r>
            <a:r>
              <a:rPr spc="-89" dirty="0">
                <a:latin typeface="Courier New"/>
                <a:cs typeface="Courier New"/>
              </a:rPr>
              <a:t>else</a:t>
            </a:r>
            <a:r>
              <a:rPr spc="-1016" dirty="0">
                <a:latin typeface="Courier New"/>
                <a:cs typeface="Courier New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696691" cy="28842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46" dirty="0">
                <a:latin typeface="Courier New"/>
                <a:cs typeface="Courier New"/>
              </a:rPr>
              <a:t>if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0" dirty="0">
                <a:latin typeface="Times New Roman"/>
                <a:cs typeface="Times New Roman"/>
              </a:rPr>
              <a:t>syntax: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if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1743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3"/>
              </a:spcBef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x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10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56"/>
              </a:lnSpc>
            </a:pPr>
            <a:r>
              <a:rPr sz="1100" spc="-57" dirty="0">
                <a:latin typeface="Courier New"/>
                <a:cs typeface="Courier New"/>
              </a:rPr>
              <a:t>System.out.println("Are </a:t>
            </a:r>
            <a:r>
              <a:rPr sz="1100" spc="-39" dirty="0">
                <a:latin typeface="Courier New"/>
                <a:cs typeface="Courier New"/>
              </a:rPr>
              <a:t>you </a:t>
            </a:r>
            <a:r>
              <a:rPr sz="1100" spc="-53" dirty="0">
                <a:latin typeface="Courier New"/>
                <a:cs typeface="Courier New"/>
              </a:rPr>
              <a:t>finished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yet?");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13980"/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-14" dirty="0">
                <a:latin typeface="Times New Roman"/>
                <a:cs typeface="Times New Roman"/>
              </a:rPr>
              <a:t>(</a:t>
            </a:r>
            <a:r>
              <a:rPr sz="1700" i="1" spc="-14" dirty="0">
                <a:latin typeface="Times New Roman"/>
                <a:cs typeface="Times New Roman"/>
              </a:rPr>
              <a:t>recommended</a:t>
            </a:r>
            <a:r>
              <a:rPr sz="1700" spc="-14" dirty="0">
                <a:latin typeface="Times New Roman"/>
                <a:cs typeface="Times New Roman"/>
              </a:rPr>
              <a:t>):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x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10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System.out.println("Are </a:t>
            </a:r>
            <a:r>
              <a:rPr sz="1100" spc="-39" dirty="0">
                <a:latin typeface="Courier New"/>
                <a:cs typeface="Courier New"/>
              </a:rPr>
              <a:t>you </a:t>
            </a:r>
            <a:r>
              <a:rPr sz="1100" spc="-53" dirty="0">
                <a:latin typeface="Courier New"/>
                <a:cs typeface="Courier New"/>
              </a:rPr>
              <a:t>finished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yet?");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8465" y="834130"/>
            <a:ext cx="50673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Complex</a:t>
            </a:r>
            <a:r>
              <a:rPr spc="-174" dirty="0"/>
              <a:t> </a:t>
            </a:r>
            <a:r>
              <a:rPr spc="-78" dirty="0">
                <a:latin typeface="Courier New"/>
                <a:cs typeface="Courier New"/>
              </a:rPr>
              <a:t>if,</a:t>
            </a:r>
            <a:r>
              <a:rPr spc="-561" dirty="0">
                <a:latin typeface="Courier New"/>
                <a:cs typeface="Courier New"/>
              </a:rPr>
              <a:t> </a:t>
            </a:r>
            <a:r>
              <a:rPr spc="-89" dirty="0">
                <a:latin typeface="Courier New"/>
                <a:cs typeface="Courier New"/>
              </a:rPr>
              <a:t>else</a:t>
            </a:r>
            <a:r>
              <a:rPr spc="-1012" dirty="0">
                <a:latin typeface="Courier New"/>
                <a:cs typeface="Courier New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696691" cy="2596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if-else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0" dirty="0">
                <a:latin typeface="Times New Roman"/>
                <a:cs typeface="Times New Roman"/>
              </a:rPr>
              <a:t>syntax: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if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b="1" spc="-4" dirty="0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3"/>
              </a:spcBef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x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10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System.out.println("Are </a:t>
            </a:r>
            <a:r>
              <a:rPr sz="1100" spc="-39" dirty="0">
                <a:latin typeface="Courier New"/>
                <a:cs typeface="Courier New"/>
              </a:rPr>
              <a:t>you </a:t>
            </a:r>
            <a:r>
              <a:rPr sz="1100" spc="-53" dirty="0">
                <a:latin typeface="Courier New"/>
                <a:cs typeface="Courier New"/>
              </a:rPr>
              <a:t>finished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yet?");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System.out.println("Keep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working...");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8465" y="834130"/>
            <a:ext cx="50673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Complex</a:t>
            </a:r>
            <a:r>
              <a:rPr spc="-174" dirty="0"/>
              <a:t> </a:t>
            </a:r>
            <a:r>
              <a:rPr spc="-78" dirty="0">
                <a:latin typeface="Courier New"/>
                <a:cs typeface="Courier New"/>
              </a:rPr>
              <a:t>if,</a:t>
            </a:r>
            <a:r>
              <a:rPr spc="-561" dirty="0">
                <a:latin typeface="Courier New"/>
                <a:cs typeface="Courier New"/>
              </a:rPr>
              <a:t> </a:t>
            </a:r>
            <a:r>
              <a:rPr spc="-89" dirty="0">
                <a:latin typeface="Courier New"/>
                <a:cs typeface="Courier New"/>
              </a:rPr>
              <a:t>else</a:t>
            </a:r>
            <a:r>
              <a:rPr spc="-1012" dirty="0">
                <a:latin typeface="Courier New"/>
                <a:cs typeface="Courier New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5712691" cy="310995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if-else-if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0" dirty="0">
                <a:latin typeface="Times New Roman"/>
                <a:cs typeface="Times New Roman"/>
              </a:rPr>
              <a:t>syntax: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if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b="1" spc="-4" dirty="0">
                <a:latin typeface="Courier New"/>
                <a:cs typeface="Courier New"/>
              </a:rPr>
              <a:t>else if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</a:t>
            </a:r>
            <a:r>
              <a:rPr sz="1100" b="1" i="1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9020" marR="3608">
              <a:lnSpc>
                <a:spcPts val="1349"/>
              </a:lnSpc>
              <a:spcBef>
                <a:spcPts val="1470"/>
              </a:spcBef>
            </a:pP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count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getCount();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method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defined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class  </a:t>
            </a: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50" dirty="0">
                <a:latin typeface="Courier New"/>
                <a:cs typeface="Courier New"/>
              </a:rPr>
              <a:t>(count </a:t>
            </a:r>
            <a:r>
              <a:rPr sz="1100" spc="-4" dirty="0">
                <a:latin typeface="Courier New"/>
                <a:cs typeface="Courier New"/>
              </a:rPr>
              <a:t>&lt; </a:t>
            </a:r>
            <a:r>
              <a:rPr sz="1100" spc="-32" dirty="0">
                <a:latin typeface="Courier New"/>
                <a:cs typeface="Courier New"/>
              </a:rPr>
              <a:t>0)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57" dirty="0">
                <a:latin typeface="Courier New"/>
                <a:cs typeface="Courier New"/>
              </a:rPr>
              <a:t>System.out.println("Error: </a:t>
            </a:r>
            <a:r>
              <a:rPr sz="1100" spc="-46" dirty="0">
                <a:latin typeface="Courier New"/>
                <a:cs typeface="Courier New"/>
              </a:rPr>
              <a:t>count value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negative.");</a:t>
            </a:r>
            <a:endParaRPr sz="1100">
              <a:latin typeface="Courier New"/>
              <a:cs typeface="Courier New"/>
            </a:endParaRPr>
          </a:p>
          <a:p>
            <a:pPr marL="167763" marR="82979" indent="-158744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 </a:t>
            </a: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50" dirty="0">
                <a:latin typeface="Courier New"/>
                <a:cs typeface="Courier New"/>
              </a:rPr>
              <a:t>(count </a:t>
            </a:r>
            <a:r>
              <a:rPr sz="1100" spc="-4" dirty="0">
                <a:latin typeface="Courier New"/>
                <a:cs typeface="Courier New"/>
              </a:rPr>
              <a:t>&gt; </a:t>
            </a:r>
            <a:r>
              <a:rPr sz="1100" spc="-53" dirty="0">
                <a:latin typeface="Courier New"/>
                <a:cs typeface="Courier New"/>
              </a:rPr>
              <a:t>getMaxCount())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7" dirty="0">
                <a:latin typeface="Courier New"/>
                <a:cs typeface="Courier New"/>
              </a:rPr>
              <a:t>System.out.println("Error: </a:t>
            </a:r>
            <a:r>
              <a:rPr sz="1100" spc="-46" dirty="0">
                <a:latin typeface="Courier New"/>
                <a:cs typeface="Courier New"/>
              </a:rPr>
              <a:t>count value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too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big.");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System.out.println("There </a:t>
            </a:r>
            <a:r>
              <a:rPr sz="1100" spc="-46" dirty="0">
                <a:latin typeface="Courier New"/>
                <a:cs typeface="Courier New"/>
              </a:rPr>
              <a:t>will </a:t>
            </a:r>
            <a:r>
              <a:rPr sz="1100" spc="-32" dirty="0">
                <a:latin typeface="Courier New"/>
                <a:cs typeface="Courier New"/>
              </a:rPr>
              <a:t>be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count </a:t>
            </a:r>
            <a:r>
              <a:rPr sz="1100" spc="-4" dirty="0"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1675831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" </a:t>
            </a:r>
            <a:r>
              <a:rPr sz="1100" spc="-50" dirty="0">
                <a:latin typeface="Courier New"/>
                <a:cs typeface="Courier New"/>
              </a:rPr>
              <a:t>people </a:t>
            </a:r>
            <a:r>
              <a:rPr sz="1100" spc="-39" dirty="0">
                <a:latin typeface="Courier New"/>
                <a:cs typeface="Courier New"/>
              </a:rPr>
              <a:t>for </a:t>
            </a:r>
            <a:r>
              <a:rPr sz="1100" spc="-46" dirty="0">
                <a:latin typeface="Courier New"/>
                <a:cs typeface="Courier New"/>
              </a:rPr>
              <a:t>lunch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today.");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43612" y="834130"/>
            <a:ext cx="30572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Switch</a:t>
            </a:r>
            <a:r>
              <a:rPr spc="-224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3660486" cy="182242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switch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0" dirty="0">
                <a:latin typeface="Times New Roman"/>
                <a:cs typeface="Times New Roman"/>
              </a:rPr>
              <a:t>syntax:</a:t>
            </a:r>
            <a:endParaRPr sz="1700">
              <a:latin typeface="Times New Roman"/>
              <a:cs typeface="Times New Roman"/>
            </a:endParaRPr>
          </a:p>
          <a:p>
            <a:pPr marL="182195" marR="680073" indent="-173175">
              <a:lnSpc>
                <a:spcPts val="1349"/>
              </a:lnSpc>
              <a:spcBef>
                <a:spcPts val="1467"/>
              </a:spcBef>
            </a:pPr>
            <a:r>
              <a:rPr sz="1100" b="1" spc="-4" dirty="0">
                <a:latin typeface="Courier New"/>
                <a:cs typeface="Courier New"/>
              </a:rPr>
              <a:t>switch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&lt;expression&gt; </a:t>
            </a:r>
            <a:r>
              <a:rPr sz="1100" b="1" spc="-4" dirty="0">
                <a:latin typeface="Courier New"/>
                <a:cs typeface="Courier New"/>
              </a:rPr>
              <a:t>) {  case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&lt;constant1&gt;</a:t>
            </a:r>
            <a:r>
              <a:rPr sz="1100" b="1" spc="-4" dirty="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355370" marR="680073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&lt;statement_or_block&gt;*  [</a:t>
            </a:r>
            <a:r>
              <a:rPr sz="1100" b="1" spc="-4" dirty="0">
                <a:latin typeface="Courier New"/>
                <a:cs typeface="Courier New"/>
              </a:rPr>
              <a:t>break;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00"/>
              </a:lnSpc>
            </a:pPr>
            <a:r>
              <a:rPr sz="1100" b="1" spc="-4" dirty="0">
                <a:latin typeface="Courier New"/>
                <a:cs typeface="Courier New"/>
              </a:rPr>
              <a:t>case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&lt;constant2&gt;</a:t>
            </a:r>
            <a:r>
              <a:rPr sz="1100" b="1" spc="-4" dirty="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354919" marR="680073">
              <a:lnSpc>
                <a:spcPts val="1349"/>
              </a:lnSpc>
              <a:spcBef>
                <a:spcPts val="50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&lt;statement_or_block&gt;*  [</a:t>
            </a:r>
            <a:r>
              <a:rPr sz="1100" b="1" spc="-4" dirty="0">
                <a:latin typeface="Courier New"/>
                <a:cs typeface="Courier New"/>
              </a:rPr>
              <a:t>break;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81743">
              <a:lnSpc>
                <a:spcPts val="1300"/>
              </a:lnSpc>
            </a:pPr>
            <a:r>
              <a:rPr sz="1100" b="1" spc="-4" dirty="0">
                <a:latin typeface="Courier New"/>
                <a:cs typeface="Courier New"/>
              </a:rPr>
              <a:t>default:</a:t>
            </a:r>
            <a:endParaRPr sz="1100">
              <a:latin typeface="Courier New"/>
              <a:cs typeface="Courier New"/>
            </a:endParaRPr>
          </a:p>
          <a:p>
            <a:pPr marL="354919" marR="680073">
              <a:lnSpc>
                <a:spcPts val="1349"/>
              </a:lnSpc>
              <a:spcBef>
                <a:spcPts val="50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&lt;statement_or_block&gt;*  [</a:t>
            </a:r>
            <a:r>
              <a:rPr sz="1100" b="1" spc="-4" dirty="0">
                <a:latin typeface="Courier New"/>
                <a:cs typeface="Courier New"/>
              </a:rPr>
              <a:t>break;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43612" y="834130"/>
            <a:ext cx="30572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Switch</a:t>
            </a:r>
            <a:r>
              <a:rPr spc="-224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3642591" cy="2643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5" dirty="0">
                <a:latin typeface="Courier New"/>
                <a:cs typeface="Courier New"/>
              </a:rPr>
              <a:t>switch</a:t>
            </a:r>
            <a:r>
              <a:rPr sz="1700" spc="-62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167312" marR="1156756" indent="-158744">
              <a:lnSpc>
                <a:spcPts val="1349"/>
              </a:lnSpc>
              <a:spcBef>
                <a:spcPts val="1467"/>
              </a:spcBef>
            </a:pPr>
            <a:r>
              <a:rPr sz="1100" spc="-50" dirty="0">
                <a:latin typeface="Courier New"/>
                <a:cs typeface="Courier New"/>
              </a:rPr>
              <a:t>switch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3" dirty="0">
                <a:latin typeface="Courier New"/>
                <a:cs typeface="Courier New"/>
              </a:rPr>
              <a:t>carModel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case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DELUXE:</a:t>
            </a:r>
            <a:endParaRPr sz="1100">
              <a:latin typeface="Courier New"/>
              <a:cs typeface="Courier New"/>
            </a:endParaRPr>
          </a:p>
          <a:p>
            <a:pPr marL="326056" marR="846484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addAirConditioning();  addRadio();  addWheels();  addEngine();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326507" marR="1560831" indent="-158744">
              <a:lnSpc>
                <a:spcPts val="1349"/>
              </a:lnSpc>
              <a:spcBef>
                <a:spcPts val="50"/>
              </a:spcBef>
            </a:pPr>
            <a:r>
              <a:rPr sz="1100" spc="-46" dirty="0">
                <a:latin typeface="Courier New"/>
                <a:cs typeface="Courier New"/>
              </a:rPr>
              <a:t>case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STANDARD:  addRadio();  addWheels();  addEngine();  break;</a:t>
            </a:r>
            <a:endParaRPr sz="1100">
              <a:latin typeface="Courier New"/>
              <a:cs typeface="Courier New"/>
            </a:endParaRPr>
          </a:p>
          <a:p>
            <a:pPr marL="326507" marR="1560831" indent="-158744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default:  addWheels();  addEngine();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632" y="834130"/>
            <a:ext cx="41061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39" dirty="0"/>
              <a:t>Java </a:t>
            </a:r>
            <a:r>
              <a:rPr spc="11" dirty="0"/>
              <a:t>Virtual</a:t>
            </a:r>
            <a:r>
              <a:rPr spc="-490" dirty="0"/>
              <a:t> </a:t>
            </a:r>
            <a:r>
              <a:rPr dirty="0"/>
              <a:t>Machine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8"/>
            <a:ext cx="6915727" cy="109495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44647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majority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checking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done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when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  </a:t>
            </a:r>
            <a:r>
              <a:rPr sz="1700" spc="67" dirty="0">
                <a:latin typeface="Times New Roman"/>
                <a:cs typeface="Times New Roman"/>
              </a:rPr>
              <a:t>compiled.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lnSpc>
                <a:spcPts val="1946"/>
              </a:lnSpc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4" dirty="0">
                <a:latin typeface="Times New Roman"/>
                <a:cs typeface="Times New Roman"/>
              </a:rPr>
              <a:t>JVM </a:t>
            </a:r>
            <a:r>
              <a:rPr sz="1700" spc="81" dirty="0">
                <a:latin typeface="Times New Roman"/>
                <a:cs typeface="Times New Roman"/>
              </a:rPr>
              <a:t>approved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Sun</a:t>
            </a:r>
            <a:endParaRPr sz="1700">
              <a:latin typeface="Times New Roman"/>
              <a:cs typeface="Times New Roman"/>
            </a:endParaRPr>
          </a:p>
          <a:p>
            <a:pPr marL="273292" marR="21647" indent="5863">
              <a:lnSpc>
                <a:spcPts val="1847"/>
              </a:lnSpc>
              <a:spcBef>
                <a:spcPts val="128"/>
              </a:spcBef>
            </a:pPr>
            <a:r>
              <a:rPr sz="1700" spc="57" dirty="0">
                <a:latin typeface="Times New Roman"/>
                <a:cs typeface="Times New Roman"/>
              </a:rPr>
              <a:t>Microsystems must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32" dirty="0">
                <a:latin typeface="Times New Roman"/>
                <a:cs typeface="Times New Roman"/>
              </a:rPr>
              <a:t>able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96" dirty="0">
                <a:latin typeface="Times New Roman"/>
                <a:cs typeface="Times New Roman"/>
              </a:rPr>
              <a:t>run </a:t>
            </a: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71" dirty="0">
                <a:latin typeface="Times New Roman"/>
                <a:cs typeface="Times New Roman"/>
              </a:rPr>
              <a:t>compliant </a:t>
            </a:r>
            <a:r>
              <a:rPr sz="1700" spc="36" dirty="0">
                <a:latin typeface="Times New Roman"/>
                <a:cs typeface="Times New Roman"/>
              </a:rPr>
              <a:t>class  </a:t>
            </a:r>
            <a:r>
              <a:rPr sz="1700" spc="11" dirty="0">
                <a:latin typeface="Times New Roman"/>
                <a:cs typeface="Times New Roman"/>
              </a:rPr>
              <a:t>file.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imes New Roman"/>
                <a:cs typeface="Times New Roman"/>
              </a:rPr>
              <a:t>JVM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executes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multiple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operating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environments.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43612" y="834130"/>
            <a:ext cx="30572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Switch</a:t>
            </a:r>
            <a:r>
              <a:rPr spc="-224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7"/>
            <a:ext cx="7416800" cy="194297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-75" dirty="0">
                <a:latin typeface="Courier New"/>
                <a:cs typeface="Courier New"/>
              </a:rPr>
              <a:t>switch</a:t>
            </a:r>
            <a:r>
              <a:rPr sz="1700" spc="-831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1" dirty="0">
                <a:latin typeface="Times New Roman"/>
                <a:cs typeface="Times New Roman"/>
              </a:rPr>
              <a:t>equivalent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previous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167312" marR="4105244" indent="-158744">
              <a:lnSpc>
                <a:spcPts val="1349"/>
              </a:lnSpc>
              <a:spcBef>
                <a:spcPts val="1467"/>
              </a:spcBef>
            </a:pPr>
            <a:r>
              <a:rPr sz="1100" spc="-50" dirty="0">
                <a:latin typeface="Courier New"/>
                <a:cs typeface="Courier New"/>
              </a:rPr>
              <a:t>switch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3" dirty="0">
                <a:latin typeface="Courier New"/>
                <a:cs typeface="Courier New"/>
              </a:rPr>
              <a:t>carModel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case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DELUXE:</a:t>
            </a:r>
            <a:endParaRPr sz="1100">
              <a:latin typeface="Courier New"/>
              <a:cs typeface="Courier New"/>
            </a:endParaRPr>
          </a:p>
          <a:p>
            <a:pPr marL="167312" marR="3794971" indent="158744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addAirConditioning();  </a:t>
            </a:r>
            <a:r>
              <a:rPr sz="1100" spc="-46" dirty="0">
                <a:latin typeface="Courier New"/>
                <a:cs typeface="Courier New"/>
              </a:rPr>
              <a:t>case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STANDARD:</a:t>
            </a:r>
            <a:endParaRPr sz="1100">
              <a:latin typeface="Courier New"/>
              <a:cs typeface="Courier New"/>
            </a:endParaRPr>
          </a:p>
          <a:p>
            <a:pPr marL="167312" marR="4588691" indent="158744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addRadio();  default:</a:t>
            </a:r>
            <a:endParaRPr sz="1100">
              <a:latin typeface="Courier New"/>
              <a:cs typeface="Courier New"/>
            </a:endParaRPr>
          </a:p>
          <a:p>
            <a:pPr marL="326507" marR="4509319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addWheels();  addEngine();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200">
              <a:latin typeface="Times New Roman"/>
              <a:cs typeface="Times New Roman"/>
            </a:endParaRPr>
          </a:p>
          <a:p>
            <a:pPr marL="12627" marR="280959" indent="2255">
              <a:lnSpc>
                <a:spcPts val="1847"/>
              </a:lnSpc>
            </a:pPr>
            <a:r>
              <a:rPr sz="1700" spc="60" dirty="0">
                <a:latin typeface="Times New Roman"/>
                <a:cs typeface="Times New Roman"/>
              </a:rPr>
              <a:t>Without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break</a:t>
            </a:r>
            <a:r>
              <a:rPr sz="1700" spc="-611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statements, the </a:t>
            </a:r>
            <a:r>
              <a:rPr sz="1700" spc="53" dirty="0">
                <a:latin typeface="Times New Roman"/>
                <a:cs typeface="Times New Roman"/>
              </a:rPr>
              <a:t>execution </a:t>
            </a:r>
            <a:r>
              <a:rPr sz="1700" spc="28" dirty="0">
                <a:latin typeface="Times New Roman"/>
                <a:cs typeface="Times New Roman"/>
              </a:rPr>
              <a:t>falls </a:t>
            </a:r>
            <a:r>
              <a:rPr sz="1700" spc="85" dirty="0">
                <a:latin typeface="Times New Roman"/>
                <a:cs typeface="Times New Roman"/>
              </a:rPr>
              <a:t>through  </a:t>
            </a:r>
            <a:r>
              <a:rPr sz="1700" spc="46" dirty="0">
                <a:latin typeface="Times New Roman"/>
                <a:cs typeface="Times New Roman"/>
              </a:rPr>
              <a:t>each </a:t>
            </a:r>
            <a:r>
              <a:rPr sz="1700" spc="81" dirty="0">
                <a:latin typeface="Times New Roman"/>
                <a:cs typeface="Times New Roman"/>
              </a:rPr>
              <a:t>subsequent </a:t>
            </a:r>
            <a:r>
              <a:rPr sz="1700" spc="-67" dirty="0">
                <a:latin typeface="Courier New"/>
                <a:cs typeface="Courier New"/>
              </a:rPr>
              <a:t>case</a:t>
            </a:r>
            <a:r>
              <a:rPr sz="1700" spc="-593" dirty="0">
                <a:latin typeface="Courier New"/>
                <a:cs typeface="Courier New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clause.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0352" y="834130"/>
            <a:ext cx="328352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Looping</a:t>
            </a:r>
            <a:r>
              <a:rPr spc="-217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5084618" cy="285860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714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for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&lt;init_expr&gt;</a:t>
            </a:r>
            <a:r>
              <a:rPr sz="1100" b="1" spc="-4" dirty="0">
                <a:latin typeface="Courier New"/>
                <a:cs typeface="Courier New"/>
              </a:rPr>
              <a:t>;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&lt;test_expr&gt;</a:t>
            </a:r>
            <a:r>
              <a:rPr sz="1100" b="1" spc="-4" dirty="0">
                <a:latin typeface="Courier New"/>
                <a:cs typeface="Courier New"/>
              </a:rPr>
              <a:t>;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&lt;alter_expr&gt;</a:t>
            </a:r>
            <a:r>
              <a:rPr sz="1100" b="1" i="1" spc="-163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1743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167312" marR="68999" indent="-158744">
              <a:lnSpc>
                <a:spcPts val="1349"/>
              </a:lnSpc>
              <a:spcBef>
                <a:spcPts val="1470"/>
              </a:spcBef>
            </a:pPr>
            <a:r>
              <a:rPr sz="1100" spc="-39" dirty="0">
                <a:latin typeface="Courier New"/>
                <a:cs typeface="Courier New"/>
              </a:rPr>
              <a:t>for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i = </a:t>
            </a:r>
            <a:r>
              <a:rPr sz="1100" spc="-32" dirty="0">
                <a:latin typeface="Courier New"/>
                <a:cs typeface="Courier New"/>
              </a:rPr>
              <a:t>0; </a:t>
            </a:r>
            <a:r>
              <a:rPr sz="1100" spc="-4" dirty="0">
                <a:latin typeface="Courier New"/>
                <a:cs typeface="Courier New"/>
              </a:rPr>
              <a:t>i &lt; </a:t>
            </a:r>
            <a:r>
              <a:rPr sz="1100" spc="-39" dirty="0">
                <a:latin typeface="Courier New"/>
                <a:cs typeface="Courier New"/>
              </a:rPr>
              <a:t>10; i++ </a:t>
            </a:r>
            <a:r>
              <a:rPr sz="1100" spc="-4" dirty="0">
                <a:latin typeface="Courier New"/>
                <a:cs typeface="Courier New"/>
              </a:rPr>
              <a:t>)  </a:t>
            </a:r>
            <a:r>
              <a:rPr sz="1100" spc="-57" dirty="0">
                <a:latin typeface="Courier New"/>
                <a:cs typeface="Courier New"/>
              </a:rPr>
              <a:t>System.out.println(i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squared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(i*i));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000">
              <a:latin typeface="Times New Roman"/>
              <a:cs typeface="Times New Roman"/>
            </a:endParaRPr>
          </a:p>
          <a:p>
            <a:pPr marL="13980"/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-14" dirty="0">
                <a:latin typeface="Times New Roman"/>
                <a:cs typeface="Times New Roman"/>
              </a:rPr>
              <a:t>(</a:t>
            </a:r>
            <a:r>
              <a:rPr sz="1700" i="1" spc="-14" dirty="0">
                <a:latin typeface="Times New Roman"/>
                <a:cs typeface="Times New Roman"/>
              </a:rPr>
              <a:t>recommended</a:t>
            </a:r>
            <a:r>
              <a:rPr sz="1700" spc="-14" dirty="0">
                <a:latin typeface="Times New Roman"/>
                <a:cs typeface="Times New Roman"/>
              </a:rPr>
              <a:t>):</a:t>
            </a:r>
            <a:endParaRPr sz="1700">
              <a:latin typeface="Times New Roman"/>
              <a:cs typeface="Times New Roman"/>
            </a:endParaRPr>
          </a:p>
          <a:p>
            <a:pPr marL="167763" marR="68999" indent="-158744">
              <a:lnSpc>
                <a:spcPts val="1349"/>
              </a:lnSpc>
              <a:spcBef>
                <a:spcPts val="1470"/>
              </a:spcBef>
            </a:pPr>
            <a:r>
              <a:rPr sz="1100" spc="-39" dirty="0">
                <a:latin typeface="Courier New"/>
                <a:cs typeface="Courier New"/>
              </a:rPr>
              <a:t>for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i = </a:t>
            </a:r>
            <a:r>
              <a:rPr sz="1100" spc="-32" dirty="0">
                <a:latin typeface="Courier New"/>
                <a:cs typeface="Courier New"/>
              </a:rPr>
              <a:t>0; </a:t>
            </a:r>
            <a:r>
              <a:rPr sz="1100" spc="-4" dirty="0">
                <a:latin typeface="Courier New"/>
                <a:cs typeface="Courier New"/>
              </a:rPr>
              <a:t>i &lt; </a:t>
            </a:r>
            <a:r>
              <a:rPr sz="1100" spc="-39" dirty="0">
                <a:latin typeface="Courier New"/>
                <a:cs typeface="Courier New"/>
              </a:rPr>
              <a:t>10; i++ </a:t>
            </a:r>
            <a:r>
              <a:rPr sz="1100" spc="-4" dirty="0">
                <a:latin typeface="Courier New"/>
                <a:cs typeface="Courier New"/>
              </a:rPr>
              <a:t>) {  </a:t>
            </a:r>
            <a:r>
              <a:rPr sz="1100" spc="-57" dirty="0">
                <a:latin typeface="Courier New"/>
                <a:cs typeface="Courier New"/>
              </a:rPr>
              <a:t>System.out.println(i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squared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(i*i));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0352" y="834130"/>
            <a:ext cx="328352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Looping</a:t>
            </a:r>
            <a:r>
              <a:rPr spc="-217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5001491" cy="209685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while</a:t>
            </a:r>
            <a:r>
              <a:rPr sz="1700" spc="-714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while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&lt;test_expr&gt;</a:t>
            </a:r>
            <a:r>
              <a:rPr sz="1100" b="1" i="1" spc="-7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3"/>
              </a:spcBef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i =</a:t>
            </a:r>
            <a:r>
              <a:rPr sz="1100" spc="-3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10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57" dirty="0">
                <a:latin typeface="Courier New"/>
                <a:cs typeface="Courier New"/>
              </a:rPr>
              <a:t>System.out.println(i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squared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(i*i));  i++;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0352" y="834130"/>
            <a:ext cx="328352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Looping</a:t>
            </a:r>
            <a:r>
              <a:rPr spc="-217" dirty="0"/>
              <a:t> </a:t>
            </a:r>
            <a:r>
              <a:rPr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5001491" cy="208403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do/while</a:t>
            </a:r>
            <a:r>
              <a:rPr sz="1700" spc="-714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b="1" spc="-4" dirty="0">
                <a:latin typeface="Courier New"/>
                <a:cs typeface="Courier New"/>
              </a:rPr>
              <a:t>do</a:t>
            </a:r>
            <a:endParaRPr sz="1100">
              <a:latin typeface="Courier New"/>
              <a:cs typeface="Courier New"/>
            </a:endParaRPr>
          </a:p>
          <a:p>
            <a:pPr marL="182195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&lt;statement_or_block&gt;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while 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&lt;test_expr&gt;</a:t>
            </a:r>
            <a:r>
              <a:rPr sz="1100" b="1" i="1" spc="-11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9020" marR="3070251">
              <a:lnSpc>
                <a:spcPts val="1349"/>
              </a:lnSpc>
              <a:spcBef>
                <a:spcPts val="1470"/>
              </a:spcBef>
            </a:pPr>
            <a:r>
              <a:rPr sz="1100" spc="-4" dirty="0">
                <a:latin typeface="Courier New"/>
                <a:cs typeface="Courier New"/>
              </a:rPr>
              <a:t>int i =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0;  do</a:t>
            </a:r>
            <a:r>
              <a:rPr sz="1100" spc="-12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squared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(i*i));  i++;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10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45789" y="834130"/>
            <a:ext cx="425276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Special</a:t>
            </a:r>
            <a:r>
              <a:rPr spc="-180" dirty="0"/>
              <a:t> </a:t>
            </a:r>
            <a:r>
              <a:rPr spc="-4" dirty="0"/>
              <a:t>Loop</a:t>
            </a:r>
            <a:r>
              <a:rPr spc="-178" dirty="0"/>
              <a:t> </a:t>
            </a:r>
            <a:r>
              <a:rPr spc="-11" dirty="0"/>
              <a:t>Flow</a:t>
            </a:r>
            <a:r>
              <a:rPr spc="-178" dirty="0"/>
              <a:t> </a:t>
            </a:r>
            <a:r>
              <a:rPr spc="-4" dirty="0"/>
              <a:t>Control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6644409" cy="116959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b="1" spc="-4" dirty="0">
                <a:latin typeface="Courier New"/>
                <a:cs typeface="Courier New"/>
              </a:rPr>
              <a:t>break 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[&lt;label&gt;]</a:t>
            </a:r>
            <a:r>
              <a:rPr sz="1700" b="1" spc="-4" dirty="0">
                <a:latin typeface="Courier New"/>
                <a:cs typeface="Courier New"/>
              </a:rPr>
              <a:t>;</a:t>
            </a:r>
            <a:r>
              <a:rPr sz="1700" b="1" spc="-895" dirty="0">
                <a:latin typeface="Courier New"/>
                <a:cs typeface="Courier New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command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b="1" spc="-4" dirty="0">
                <a:latin typeface="Courier New"/>
                <a:cs typeface="Courier New"/>
              </a:rPr>
              <a:t>continue 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[&lt;label&gt;]</a:t>
            </a:r>
            <a:r>
              <a:rPr sz="1700" b="1" spc="-4" dirty="0">
                <a:latin typeface="Courier New"/>
                <a:cs typeface="Courier New"/>
              </a:rPr>
              <a:t>;</a:t>
            </a:r>
            <a:r>
              <a:rPr sz="1700" b="1" spc="-895" dirty="0">
                <a:latin typeface="Courier New"/>
                <a:cs typeface="Courier New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command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&lt;label&gt; </a:t>
            </a:r>
            <a:r>
              <a:rPr sz="1700" b="1" spc="-4" dirty="0">
                <a:latin typeface="Courier New"/>
                <a:cs typeface="Courier New"/>
              </a:rPr>
              <a:t>: 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&lt;statement&gt; </a:t>
            </a:r>
            <a:r>
              <a:rPr sz="1700" spc="92" dirty="0">
                <a:latin typeface="Times New Roman"/>
                <a:cs typeface="Times New Roman"/>
              </a:rPr>
              <a:t>command,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where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&lt;statement&gt;</a:t>
            </a:r>
            <a:r>
              <a:rPr sz="1700" b="1" i="1" spc="-401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should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loop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5130" y="834130"/>
            <a:ext cx="35138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92" dirty="0">
                <a:latin typeface="Courier New"/>
                <a:cs typeface="Courier New"/>
              </a:rPr>
              <a:t>break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2775527" cy="10478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Font typeface="Courier New"/>
              <a:buAutoNum type="arabicPlain"/>
              <a:tabLst>
                <a:tab pos="492016" algn="l"/>
                <a:tab pos="492467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condition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992149">
              <a:lnSpc>
                <a:spcPts val="1349"/>
              </a:lnSpc>
              <a:spcBef>
                <a:spcPts val="50"/>
              </a:spcBef>
              <a:buFont typeface="Courier New"/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b="1" spc="-4" dirty="0">
                <a:latin typeface="Courier New"/>
                <a:cs typeface="Courier New"/>
              </a:rPr>
              <a:t>break</a:t>
            </a:r>
            <a:r>
              <a:rPr sz="1100" spc="-4" dirty="0">
                <a:latin typeface="Courier New"/>
                <a:cs typeface="Courier New"/>
              </a:rPr>
              <a:t>;  5	}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00"/>
              </a:lnSpc>
              <a:buFont typeface="Courier New"/>
              <a:buAutoNum type="arabicPlain" startAt="6"/>
              <a:tabLst>
                <a:tab pos="492016" algn="l"/>
                <a:tab pos="492467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 startAt="6"/>
              <a:tabLst>
                <a:tab pos="333272" algn="l"/>
                <a:tab pos="333723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0329" y="834130"/>
            <a:ext cx="41234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continue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2775527" cy="12017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3" indent="-324703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9683" indent="-490663">
              <a:lnSpc>
                <a:spcPts val="1349"/>
              </a:lnSpc>
              <a:buFont typeface="Courier New"/>
              <a:buAutoNum type="arabicPlain"/>
              <a:tabLst>
                <a:tab pos="499232" algn="l"/>
                <a:tab pos="499683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condition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8426" indent="-649407">
              <a:lnSpc>
                <a:spcPts val="1349"/>
              </a:lnSpc>
              <a:buFont typeface="Courier New"/>
              <a:buAutoNum type="arabicPlain"/>
              <a:tabLst>
                <a:tab pos="657975" algn="l"/>
                <a:tab pos="658426" algn="l"/>
              </a:tabLst>
            </a:pPr>
            <a:r>
              <a:rPr sz="1100" b="1" spc="-4" dirty="0">
                <a:latin typeface="Courier New"/>
                <a:cs typeface="Courier New"/>
              </a:rPr>
              <a:t>continue;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Font typeface="Courier New"/>
              <a:buAutoNum type="arabicPlain" startAt="6"/>
              <a:tabLst>
                <a:tab pos="492016" algn="l"/>
                <a:tab pos="492467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 startAt="6"/>
              <a:tabLst>
                <a:tab pos="333272" algn="l"/>
                <a:tab pos="333723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1"/>
            <a:ext cx="6705023" cy="24661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633172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92" dirty="0">
                <a:latin typeface="Courier New"/>
                <a:cs typeface="Courier New"/>
              </a:rPr>
              <a:t>break</a:t>
            </a:r>
            <a:r>
              <a:rPr sz="2300" spc="-1016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Statements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with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Labels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b="1" spc="-4" dirty="0">
                <a:latin typeface="Courier New"/>
                <a:cs typeface="Courier New"/>
              </a:rPr>
              <a:t>outer: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Font typeface="Courier New"/>
              <a:buAutoNum type="arabicPlain"/>
              <a:tabLst>
                <a:tab pos="650760" algn="l"/>
                <a:tab pos="651211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statement1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Font typeface="Courier New"/>
              <a:buAutoNum type="arabicPlain"/>
              <a:tabLst>
                <a:tab pos="809504" algn="l"/>
                <a:tab pos="809955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statement2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condition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7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224486">
              <a:lnSpc>
                <a:spcPts val="1349"/>
              </a:lnSpc>
              <a:spcBef>
                <a:spcPts val="50"/>
              </a:spcBef>
              <a:buFont typeface="Courier New"/>
              <a:buAutoNum type="arabicPlain"/>
              <a:tabLst>
                <a:tab pos="809504" algn="l"/>
                <a:tab pos="968248" algn="l"/>
                <a:tab pos="968699" algn="l"/>
              </a:tabLst>
            </a:pPr>
            <a:r>
              <a:rPr sz="1100" b="1" spc="-4" dirty="0">
                <a:latin typeface="Courier New"/>
                <a:cs typeface="Courier New"/>
              </a:rPr>
              <a:t>break</a:t>
            </a:r>
            <a:r>
              <a:rPr sz="1100" b="1" spc="-39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outer</a:t>
            </a:r>
            <a:r>
              <a:rPr sz="1100" spc="-4" dirty="0">
                <a:latin typeface="Courier New"/>
                <a:cs typeface="Courier New"/>
              </a:rPr>
              <a:t>;  8	}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00"/>
              </a:lnSpc>
              <a:buFont typeface="Courier New"/>
              <a:buAutoNum type="arabicPlain" startAt="9"/>
              <a:tabLst>
                <a:tab pos="809504" algn="l"/>
                <a:tab pos="809955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statement3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Font typeface="Courier New"/>
              <a:buAutoNum type="arabicPlain" startAt="9"/>
              <a:tabLst>
                <a:tab pos="650760" algn="l"/>
                <a:tab pos="651211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statement4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56"/>
              </a:lnSpc>
              <a:buAutoNum type="arabicPlain" startAt="9"/>
              <a:tabLst>
                <a:tab pos="492016" algn="l"/>
                <a:tab pos="492467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1"/>
            <a:ext cx="7009823" cy="24661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95056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3" dirty="0">
                <a:latin typeface="Courier New"/>
                <a:cs typeface="Courier New"/>
              </a:rPr>
              <a:t>continue</a:t>
            </a:r>
            <a:r>
              <a:rPr sz="2300" spc="-1012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Statements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with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Labels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Font typeface="Courier New"/>
              <a:buAutoNum type="arabicPlain"/>
              <a:tabLst>
                <a:tab pos="333272" algn="l"/>
                <a:tab pos="333723" algn="l"/>
              </a:tabLst>
            </a:pPr>
            <a:r>
              <a:rPr sz="1100" b="1" spc="-4" dirty="0">
                <a:latin typeface="Courier New"/>
                <a:cs typeface="Courier New"/>
              </a:rPr>
              <a:t>test</a:t>
            </a:r>
            <a:r>
              <a:rPr sz="1100" spc="-4" dirty="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Font typeface="Courier New"/>
              <a:buAutoNum type="arabicPlain"/>
              <a:tabLst>
                <a:tab pos="650760" algn="l"/>
                <a:tab pos="651211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statement1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Font typeface="Courier New"/>
              <a:buAutoNum type="arabicPlain"/>
              <a:tabLst>
                <a:tab pos="809504" algn="l"/>
                <a:tab pos="809955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statement2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condition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7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289426">
              <a:lnSpc>
                <a:spcPts val="1349"/>
              </a:lnSpc>
              <a:spcBef>
                <a:spcPts val="50"/>
              </a:spcBef>
              <a:buFont typeface="Courier New"/>
              <a:buAutoNum type="arabicPlain"/>
              <a:tabLst>
                <a:tab pos="809504" algn="l"/>
                <a:tab pos="968248" algn="l"/>
                <a:tab pos="968699" algn="l"/>
              </a:tabLst>
            </a:pPr>
            <a:r>
              <a:rPr sz="1100" b="1" spc="-4" dirty="0">
                <a:latin typeface="Courier New"/>
                <a:cs typeface="Courier New"/>
              </a:rPr>
              <a:t>continue</a:t>
            </a:r>
            <a:r>
              <a:rPr sz="1100" b="1" spc="-32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test</a:t>
            </a:r>
            <a:r>
              <a:rPr sz="1100" spc="-4" dirty="0">
                <a:latin typeface="Courier New"/>
                <a:cs typeface="Courier New"/>
              </a:rPr>
              <a:t>;  8	}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00"/>
              </a:lnSpc>
              <a:buFont typeface="Courier New"/>
              <a:buAutoNum type="arabicPlain" startAt="9"/>
              <a:tabLst>
                <a:tab pos="809504" algn="l"/>
                <a:tab pos="809955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statement3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Font typeface="Courier New"/>
              <a:buAutoNum type="arabicPlain" startAt="9"/>
              <a:tabLst>
                <a:tab pos="650760" algn="l"/>
                <a:tab pos="651211" algn="l"/>
              </a:tabLst>
            </a:pPr>
            <a:r>
              <a:rPr sz="1100" i="1" spc="-4" dirty="0">
                <a:latin typeface="Courier New"/>
                <a:cs typeface="Courier New"/>
              </a:rPr>
              <a:t>statement4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56"/>
              </a:lnSpc>
              <a:buAutoNum type="arabicPlain" startAt="9"/>
              <a:tabLst>
                <a:tab pos="492016" algn="l"/>
                <a:tab pos="492467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4" dirty="0">
                <a:latin typeface="Courier New"/>
                <a:cs typeface="Courier New"/>
              </a:rPr>
              <a:t>test_expr</a:t>
            </a:r>
            <a:r>
              <a:rPr sz="1100" i="1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7796" y="2052205"/>
            <a:ext cx="1224395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Arrays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92236" y="834130"/>
            <a:ext cx="31599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Garbage</a:t>
            </a:r>
            <a:r>
              <a:rPr spc="-220" dirty="0"/>
              <a:t> </a:t>
            </a:r>
            <a:r>
              <a:rPr spc="-4" dirty="0"/>
              <a:t>Collection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8"/>
            <a:ext cx="6908223" cy="235427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8333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46" dirty="0">
                <a:latin typeface="Times New Roman"/>
                <a:cs typeface="Times New Roman"/>
              </a:rPr>
              <a:t>Allocated </a:t>
            </a:r>
            <a:r>
              <a:rPr sz="1700" spc="71" dirty="0">
                <a:latin typeface="Times New Roman"/>
                <a:cs typeface="Times New Roman"/>
              </a:rPr>
              <a:t>memory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71" dirty="0">
                <a:latin typeface="Times New Roman"/>
                <a:cs typeface="Times New Roman"/>
              </a:rPr>
              <a:t>longer </a:t>
            </a:r>
            <a:r>
              <a:rPr sz="1700" spc="81" dirty="0">
                <a:latin typeface="Times New Roman"/>
                <a:cs typeface="Times New Roman"/>
              </a:rPr>
              <a:t>needed </a:t>
            </a:r>
            <a:r>
              <a:rPr sz="1700" spc="85" dirty="0">
                <a:latin typeface="Times New Roman"/>
                <a:cs typeface="Times New Roman"/>
              </a:rPr>
              <a:t>should </a:t>
            </a:r>
            <a:r>
              <a:rPr sz="1700" spc="43" dirty="0">
                <a:latin typeface="Times New Roman"/>
                <a:cs typeface="Times New Roman"/>
              </a:rPr>
              <a:t>be  </a:t>
            </a:r>
            <a:r>
              <a:rPr sz="1700" spc="60" dirty="0">
                <a:latin typeface="Times New Roman"/>
                <a:cs typeface="Times New Roman"/>
              </a:rPr>
              <a:t>deallocated.</a:t>
            </a:r>
            <a:endParaRPr sz="1700">
              <a:latin typeface="Times New Roman"/>
              <a:cs typeface="Times New Roman"/>
            </a:endParaRPr>
          </a:p>
          <a:p>
            <a:pPr marL="245782" marR="157842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64" dirty="0">
                <a:latin typeface="Times New Roman"/>
                <a:cs typeface="Times New Roman"/>
              </a:rPr>
              <a:t>other </a:t>
            </a:r>
            <a:r>
              <a:rPr sz="1700" spc="71" dirty="0">
                <a:latin typeface="Times New Roman"/>
                <a:cs typeface="Times New Roman"/>
              </a:rPr>
              <a:t>languages, </a:t>
            </a:r>
            <a:r>
              <a:rPr sz="1700" spc="53" dirty="0">
                <a:latin typeface="Times New Roman"/>
                <a:cs typeface="Times New Roman"/>
              </a:rPr>
              <a:t>deallocation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programmer’s  </a:t>
            </a:r>
            <a:r>
              <a:rPr sz="1700" spc="53" dirty="0">
                <a:latin typeface="Times New Roman"/>
                <a:cs typeface="Times New Roman"/>
              </a:rPr>
              <a:t>responsibility.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spc="67" dirty="0">
                <a:latin typeface="Times New Roman"/>
                <a:cs typeface="Times New Roman"/>
              </a:rPr>
              <a:t>provides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  <a:p>
            <a:pPr marL="276900">
              <a:lnSpc>
                <a:spcPts val="1946"/>
              </a:lnSpc>
            </a:pPr>
            <a:r>
              <a:rPr sz="1700" spc="53" dirty="0">
                <a:latin typeface="Times New Roman"/>
                <a:cs typeface="Times New Roman"/>
              </a:rPr>
              <a:t>system-level </a:t>
            </a:r>
            <a:r>
              <a:rPr sz="1700" spc="85" dirty="0">
                <a:latin typeface="Times New Roman"/>
                <a:cs typeface="Times New Roman"/>
              </a:rPr>
              <a:t>thread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2" dirty="0">
                <a:latin typeface="Times New Roman"/>
                <a:cs typeface="Times New Roman"/>
              </a:rPr>
              <a:t>track </a:t>
            </a:r>
            <a:r>
              <a:rPr sz="1700" spc="71" dirty="0">
                <a:latin typeface="Times New Roman"/>
                <a:cs typeface="Times New Roman"/>
              </a:rPr>
              <a:t>memory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allocation.</a:t>
            </a:r>
            <a:endParaRPr sz="1700">
              <a:latin typeface="Times New Roman"/>
              <a:cs typeface="Times New Roman"/>
            </a:endParaRPr>
          </a:p>
          <a:p>
            <a:pPr marL="249841" indent="-240822">
              <a:spcBef>
                <a:spcPts val="369"/>
              </a:spcBef>
              <a:buChar char="•"/>
              <a:tabLst>
                <a:tab pos="249841" algn="l"/>
                <a:tab pos="250292" algn="l"/>
              </a:tabLst>
            </a:pPr>
            <a:r>
              <a:rPr sz="1700" spc="50" dirty="0">
                <a:latin typeface="Times New Roman"/>
                <a:cs typeface="Times New Roman"/>
              </a:rPr>
              <a:t>Garbage </a:t>
            </a:r>
            <a:r>
              <a:rPr sz="1700" spc="39" dirty="0">
                <a:latin typeface="Times New Roman"/>
                <a:cs typeface="Times New Roman"/>
              </a:rPr>
              <a:t>collection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57" dirty="0">
                <a:latin typeface="Times New Roman"/>
                <a:cs typeface="Times New Roman"/>
              </a:rPr>
              <a:t>Checks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18" dirty="0">
                <a:latin typeface="Times New Roman"/>
                <a:cs typeface="Times New Roman"/>
              </a:rPr>
              <a:t>frees </a:t>
            </a:r>
            <a:r>
              <a:rPr sz="1700" spc="71" dirty="0">
                <a:latin typeface="Times New Roman"/>
                <a:cs typeface="Times New Roman"/>
              </a:rPr>
              <a:t>memory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71" dirty="0">
                <a:latin typeface="Times New Roman"/>
                <a:cs typeface="Times New Roman"/>
              </a:rPr>
              <a:t>longer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needed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14" dirty="0">
                <a:latin typeface="Times New Roman"/>
                <a:cs typeface="Times New Roman"/>
              </a:rPr>
              <a:t>Is </a:t>
            </a:r>
            <a:r>
              <a:rPr sz="1700" spc="81" dirty="0">
                <a:latin typeface="Times New Roman"/>
                <a:cs typeface="Times New Roman"/>
              </a:rPr>
              <a:t>done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automatically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46" dirty="0">
                <a:latin typeface="Times New Roman"/>
                <a:cs typeface="Times New Roman"/>
              </a:rPr>
              <a:t>Can </a:t>
            </a:r>
            <a:r>
              <a:rPr sz="1700" spc="39" dirty="0">
                <a:latin typeface="Times New Roman"/>
                <a:cs typeface="Times New Roman"/>
              </a:rPr>
              <a:t>vary </a:t>
            </a:r>
            <a:r>
              <a:rPr sz="1700" spc="60" dirty="0">
                <a:latin typeface="Times New Roman"/>
                <a:cs typeface="Times New Roman"/>
              </a:rPr>
              <a:t>dramatically </a:t>
            </a:r>
            <a:r>
              <a:rPr sz="1700" spc="28" dirty="0">
                <a:latin typeface="Times New Roman"/>
                <a:cs typeface="Times New Roman"/>
              </a:rPr>
              <a:t>across </a:t>
            </a:r>
            <a:r>
              <a:rPr sz="1700" spc="-4" dirty="0">
                <a:latin typeface="Times New Roman"/>
                <a:cs typeface="Times New Roman"/>
              </a:rPr>
              <a:t>JVM</a:t>
            </a:r>
            <a:r>
              <a:rPr sz="1700" spc="213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implementations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673273" cy="1815662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194" marR="3608" indent="-251194">
              <a:lnSpc>
                <a:spcPts val="1847"/>
              </a:lnSpc>
              <a:spcBef>
                <a:spcPts val="29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6" dirty="0">
                <a:latin typeface="Times New Roman"/>
                <a:cs typeface="Times New Roman"/>
              </a:rPr>
              <a:t>Declare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create </a:t>
            </a: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4" dirty="0">
                <a:latin typeface="Times New Roman"/>
                <a:cs typeface="Times New Roman"/>
              </a:rPr>
              <a:t>primitive, </a:t>
            </a:r>
            <a:r>
              <a:rPr sz="1700" spc="28" dirty="0">
                <a:latin typeface="Times New Roman"/>
                <a:cs typeface="Times New Roman"/>
              </a:rPr>
              <a:t>class,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46" dirty="0">
                <a:latin typeface="Times New Roman"/>
                <a:cs typeface="Times New Roman"/>
              </a:rPr>
              <a:t>array 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0" dirty="0">
                <a:latin typeface="Times New Roman"/>
                <a:cs typeface="Times New Roman"/>
              </a:rPr>
              <a:t>Explain </a:t>
            </a:r>
            <a:r>
              <a:rPr sz="1700" spc="92" dirty="0">
                <a:latin typeface="Times New Roman"/>
                <a:cs typeface="Times New Roman"/>
              </a:rPr>
              <a:t>why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initialized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0" dirty="0">
                <a:latin typeface="Times New Roman"/>
                <a:cs typeface="Times New Roman"/>
              </a:rPr>
              <a:t>Explain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initialize </a:t>
            </a:r>
            <a:r>
              <a:rPr sz="1700" spc="67" dirty="0">
                <a:latin typeface="Times New Roman"/>
                <a:cs typeface="Times New Roman"/>
              </a:rPr>
              <a:t>the elements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32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array</a:t>
            </a:r>
            <a:endParaRPr sz="1700">
              <a:latin typeface="Times New Roman"/>
              <a:cs typeface="Times New Roman"/>
            </a:endParaRPr>
          </a:p>
          <a:p>
            <a:pPr marL="251194" indent="-251194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Determine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number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array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5" dirty="0">
                <a:latin typeface="Times New Roman"/>
                <a:cs typeface="Times New Roman"/>
              </a:rPr>
              <a:t>multidimensional</a:t>
            </a:r>
            <a:r>
              <a:rPr sz="1700" spc="-17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array</a:t>
            </a:r>
            <a:endParaRPr sz="1700">
              <a:latin typeface="Times New Roman"/>
              <a:cs typeface="Times New Roman"/>
            </a:endParaRPr>
          </a:p>
          <a:p>
            <a:pPr marL="251645" marR="281410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1" dirty="0">
                <a:latin typeface="Times New Roman"/>
                <a:cs typeface="Times New Roman"/>
              </a:rPr>
              <a:t>copy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57" dirty="0">
                <a:latin typeface="Times New Roman"/>
                <a:cs typeface="Times New Roman"/>
              </a:rPr>
              <a:t>values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78" dirty="0">
                <a:latin typeface="Times New Roman"/>
                <a:cs typeface="Times New Roman"/>
              </a:rPr>
              <a:t>another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 rot="19140000">
            <a:off x="3698008" y="894638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508" y="1368136"/>
            <a:ext cx="3945659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purpose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213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array?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12754" y="834130"/>
            <a:ext cx="27183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Declaring</a:t>
            </a:r>
            <a:r>
              <a:rPr spc="-206" dirty="0"/>
              <a:t> </a:t>
            </a:r>
            <a:r>
              <a:rPr spc="-18" dirty="0"/>
              <a:t>Arrays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5649768" cy="222116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9841" indent="-240822">
              <a:spcBef>
                <a:spcPts val="440"/>
              </a:spcBef>
              <a:buChar char="•"/>
              <a:tabLst>
                <a:tab pos="249841" algn="l"/>
                <a:tab pos="250292" algn="l"/>
              </a:tabLst>
            </a:pPr>
            <a:r>
              <a:rPr sz="1700" spc="71" dirty="0">
                <a:latin typeface="Times New Roman"/>
                <a:cs typeface="Times New Roman"/>
              </a:rPr>
              <a:t>Group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18" dirty="0">
                <a:latin typeface="Times New Roman"/>
                <a:cs typeface="Times New Roman"/>
              </a:rPr>
              <a:t>objects 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type.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6" dirty="0">
                <a:latin typeface="Times New Roman"/>
                <a:cs typeface="Times New Roman"/>
              </a:rPr>
              <a:t>Declare </a:t>
            </a: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types: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char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s[];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Point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p[];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char[]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Point[]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p;</a:t>
            </a:r>
            <a:endParaRPr sz="1100">
              <a:latin typeface="Courier New"/>
              <a:cs typeface="Courier New"/>
            </a:endParaRPr>
          </a:p>
          <a:p>
            <a:pPr marL="250292" indent="-241273">
              <a:spcBef>
                <a:spcPts val="366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64" dirty="0">
                <a:latin typeface="Times New Roman"/>
                <a:cs typeface="Times New Roman"/>
              </a:rPr>
              <a:t>space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reference.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  <a:tab pos="3992950" algn="l"/>
              </a:tabLst>
            </a:pPr>
            <a:r>
              <a:rPr sz="1700" spc="117" dirty="0">
                <a:latin typeface="Times New Roman"/>
                <a:cs typeface="Times New Roman"/>
              </a:rPr>
              <a:t>A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arra</a:t>
            </a:r>
            <a:r>
              <a:rPr sz="1700" dirty="0">
                <a:latin typeface="Times New Roman"/>
                <a:cs typeface="Times New Roman"/>
              </a:rPr>
              <a:t>y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17" dirty="0">
                <a:latin typeface="Times New Roman"/>
                <a:cs typeface="Times New Roman"/>
              </a:rPr>
              <a:t>a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1" dirty="0">
                <a:latin typeface="Times New Roman"/>
                <a:cs typeface="Times New Roman"/>
              </a:rPr>
              <a:t>j</a:t>
            </a:r>
            <a:r>
              <a:rPr sz="1700" spc="28" dirty="0">
                <a:latin typeface="Times New Roman"/>
                <a:cs typeface="Times New Roman"/>
              </a:rPr>
              <a:t>e</a:t>
            </a:r>
            <a:r>
              <a:rPr sz="1700" spc="39" dirty="0">
                <a:latin typeface="Times New Roman"/>
                <a:cs typeface="Times New Roman"/>
              </a:rPr>
              <a:t>c</a:t>
            </a:r>
            <a:r>
              <a:rPr sz="1700" spc="14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;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t</a:t>
            </a:r>
            <a:r>
              <a:rPr sz="1700" spc="39" dirty="0">
                <a:latin typeface="Times New Roman"/>
                <a:cs typeface="Times New Roman"/>
              </a:rPr>
              <a:t> 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</a:t>
            </a:r>
            <a:r>
              <a:rPr sz="1700" spc="81" dirty="0">
                <a:latin typeface="Times New Roman"/>
                <a:cs typeface="Times New Roman"/>
              </a:rPr>
              <a:t>r</a:t>
            </a:r>
            <a:r>
              <a:rPr sz="1700" spc="75" dirty="0">
                <a:latin typeface="Times New Roman"/>
                <a:cs typeface="Times New Roman"/>
              </a:rPr>
              <a:t>e</a:t>
            </a:r>
            <a:r>
              <a:rPr sz="1700" spc="46" dirty="0">
                <a:latin typeface="Times New Roman"/>
                <a:cs typeface="Times New Roman"/>
              </a:rPr>
              <a:t>a</a:t>
            </a:r>
            <a:r>
              <a:rPr sz="1700" spc="75" dirty="0">
                <a:latin typeface="Times New Roman"/>
                <a:cs typeface="Times New Roman"/>
              </a:rPr>
              <a:t>t</a:t>
            </a:r>
            <a:r>
              <a:rPr sz="1700" spc="124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d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w</a:t>
            </a:r>
            <a:r>
              <a:rPr sz="1700" spc="50" dirty="0">
                <a:latin typeface="Times New Roman"/>
                <a:cs typeface="Times New Roman"/>
              </a:rPr>
              <a:t>i</a:t>
            </a:r>
            <a:r>
              <a:rPr sz="1700" spc="110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h	</a:t>
            </a:r>
            <a:r>
              <a:rPr sz="1700" spc="-89" dirty="0">
                <a:latin typeface="Courier New"/>
                <a:cs typeface="Courier New"/>
              </a:rPr>
              <a:t>new</a:t>
            </a:r>
            <a:r>
              <a:rPr sz="1700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97613" y="834130"/>
            <a:ext cx="25486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Creating</a:t>
            </a:r>
            <a:r>
              <a:rPr spc="-210" dirty="0"/>
              <a:t> </a:t>
            </a:r>
            <a:r>
              <a:rPr spc="-18" dirty="0"/>
              <a:t>Arrays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5599545" cy="68621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spcBef>
                <a:spcPts val="71"/>
              </a:spcBef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60" dirty="0">
                <a:latin typeface="Courier New"/>
                <a:cs typeface="Courier New"/>
              </a:rPr>
              <a:t>new</a:t>
            </a:r>
            <a:r>
              <a:rPr sz="1700" spc="-398" dirty="0">
                <a:latin typeface="Courier New"/>
                <a:cs typeface="Courier New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keyword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222"/>
              </a:spcBef>
            </a:pP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0" dirty="0">
                <a:latin typeface="Times New Roman"/>
                <a:cs typeface="Times New Roman"/>
              </a:rPr>
              <a:t>example,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spc="-71" dirty="0">
                <a:latin typeface="Courier New"/>
                <a:cs typeface="Courier New"/>
              </a:rPr>
              <a:t>char</a:t>
            </a:r>
            <a:r>
              <a:rPr sz="1700" spc="-71" dirty="0">
                <a:latin typeface="Times New Roman"/>
                <a:cs typeface="Times New Roman"/>
              </a:rPr>
              <a:t>)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array: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681461"/>
            <a:ext cx="28771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s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char[26];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  <a:spcBef>
                <a:spcPts val="50"/>
              </a:spcBef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i=0;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i&lt;26;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i++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s[i]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0" dirty="0">
                <a:latin typeface="Courier New"/>
                <a:cs typeface="Courier New"/>
              </a:rPr>
              <a:t>(char) </a:t>
            </a:r>
            <a:r>
              <a:rPr sz="1100" spc="-46" dirty="0">
                <a:latin typeface="Courier New"/>
                <a:cs typeface="Courier New"/>
              </a:rPr>
              <a:t>(’A’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45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504074"/>
            <a:ext cx="937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2187893"/>
            <a:ext cx="3394364" cy="15479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char[] </a:t>
            </a:r>
            <a:r>
              <a:rPr sz="1100" spc="-53" dirty="0">
                <a:latin typeface="Courier New"/>
                <a:cs typeface="Courier New"/>
              </a:rPr>
              <a:t>createArray()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43951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char[]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0911" y="834130"/>
            <a:ext cx="66057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21" dirty="0">
                <a:latin typeface="Arial"/>
                <a:cs typeface="Arial"/>
              </a:rPr>
              <a:t>Array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Character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Primitives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7476" y="1884564"/>
            <a:ext cx="649432" cy="2305483"/>
          </a:xfrm>
          <a:custGeom>
            <a:avLst/>
            <a:gdLst/>
            <a:ahLst/>
            <a:cxnLst/>
            <a:rect l="l" t="t" r="r" b="b"/>
            <a:pathLst>
              <a:path w="714375" h="3381375">
                <a:moveTo>
                  <a:pt x="714375" y="0"/>
                </a:moveTo>
                <a:lnTo>
                  <a:pt x="714375" y="3381375"/>
                </a:lnTo>
                <a:lnTo>
                  <a:pt x="0" y="338137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205" y="3954001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90092" y="3984049"/>
            <a:ext cx="4387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main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728" y="3509873"/>
            <a:ext cx="11660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createArray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6951" y="3508403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4" dirty="0">
                <a:latin typeface="Courier New"/>
                <a:cs typeface="Courier New"/>
              </a:rPr>
              <a:t>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6004" y="3758739"/>
            <a:ext cx="4110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4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14694" y="2068396"/>
            <a:ext cx="2020455" cy="2099829"/>
          </a:xfrm>
          <a:custGeom>
            <a:avLst/>
            <a:gdLst/>
            <a:ahLst/>
            <a:cxnLst/>
            <a:rect l="l" t="t" r="r" b="b"/>
            <a:pathLst>
              <a:path w="2222500" h="3079750">
                <a:moveTo>
                  <a:pt x="1111250" y="0"/>
                </a:moveTo>
                <a:lnTo>
                  <a:pt x="1071412" y="972"/>
                </a:lnTo>
                <a:lnTo>
                  <a:pt x="1031926" y="3868"/>
                </a:lnTo>
                <a:lnTo>
                  <a:pt x="992815" y="8655"/>
                </a:lnTo>
                <a:lnTo>
                  <a:pt x="954102" y="15300"/>
                </a:lnTo>
                <a:lnTo>
                  <a:pt x="915812" y="23771"/>
                </a:lnTo>
                <a:lnTo>
                  <a:pt x="877966" y="34034"/>
                </a:lnTo>
                <a:lnTo>
                  <a:pt x="840590" y="46058"/>
                </a:lnTo>
                <a:lnTo>
                  <a:pt x="803707" y="59809"/>
                </a:lnTo>
                <a:lnTo>
                  <a:pt x="767339" y="75256"/>
                </a:lnTo>
                <a:lnTo>
                  <a:pt x="731512" y="92364"/>
                </a:lnTo>
                <a:lnTo>
                  <a:pt x="696248" y="111102"/>
                </a:lnTo>
                <a:lnTo>
                  <a:pt x="661571" y="131437"/>
                </a:lnTo>
                <a:lnTo>
                  <a:pt x="627504" y="153337"/>
                </a:lnTo>
                <a:lnTo>
                  <a:pt x="594071" y="176768"/>
                </a:lnTo>
                <a:lnTo>
                  <a:pt x="561296" y="201698"/>
                </a:lnTo>
                <a:lnTo>
                  <a:pt x="529202" y="228094"/>
                </a:lnTo>
                <a:lnTo>
                  <a:pt x="497813" y="255924"/>
                </a:lnTo>
                <a:lnTo>
                  <a:pt x="467152" y="285155"/>
                </a:lnTo>
                <a:lnTo>
                  <a:pt x="437242" y="315754"/>
                </a:lnTo>
                <a:lnTo>
                  <a:pt x="408109" y="347690"/>
                </a:lnTo>
                <a:lnTo>
                  <a:pt x="379774" y="380928"/>
                </a:lnTo>
                <a:lnTo>
                  <a:pt x="352262" y="415436"/>
                </a:lnTo>
                <a:lnTo>
                  <a:pt x="325596" y="451183"/>
                </a:lnTo>
                <a:lnTo>
                  <a:pt x="299799" y="488134"/>
                </a:lnTo>
                <a:lnTo>
                  <a:pt x="274896" y="526258"/>
                </a:lnTo>
                <a:lnTo>
                  <a:pt x="250910" y="565522"/>
                </a:lnTo>
                <a:lnTo>
                  <a:pt x="227864" y="605893"/>
                </a:lnTo>
                <a:lnTo>
                  <a:pt x="205782" y="647339"/>
                </a:lnTo>
                <a:lnTo>
                  <a:pt x="184687" y="689826"/>
                </a:lnTo>
                <a:lnTo>
                  <a:pt x="164604" y="733323"/>
                </a:lnTo>
                <a:lnTo>
                  <a:pt x="145555" y="777796"/>
                </a:lnTo>
                <a:lnTo>
                  <a:pt x="127564" y="823213"/>
                </a:lnTo>
                <a:lnTo>
                  <a:pt x="110655" y="869541"/>
                </a:lnTo>
                <a:lnTo>
                  <a:pt x="94851" y="916748"/>
                </a:lnTo>
                <a:lnTo>
                  <a:pt x="80177" y="964801"/>
                </a:lnTo>
                <a:lnTo>
                  <a:pt x="66654" y="1013667"/>
                </a:lnTo>
                <a:lnTo>
                  <a:pt x="54308" y="1063313"/>
                </a:lnTo>
                <a:lnTo>
                  <a:pt x="43161" y="1113708"/>
                </a:lnTo>
                <a:lnTo>
                  <a:pt x="33238" y="1164818"/>
                </a:lnTo>
                <a:lnTo>
                  <a:pt x="24561" y="1216611"/>
                </a:lnTo>
                <a:lnTo>
                  <a:pt x="17154" y="1269054"/>
                </a:lnTo>
                <a:lnTo>
                  <a:pt x="11041" y="1322114"/>
                </a:lnTo>
                <a:lnTo>
                  <a:pt x="6246" y="1375758"/>
                </a:lnTo>
                <a:lnTo>
                  <a:pt x="2791" y="1429955"/>
                </a:lnTo>
                <a:lnTo>
                  <a:pt x="701" y="1484671"/>
                </a:lnTo>
                <a:lnTo>
                  <a:pt x="0" y="1539875"/>
                </a:lnTo>
                <a:lnTo>
                  <a:pt x="701" y="1595078"/>
                </a:lnTo>
                <a:lnTo>
                  <a:pt x="2791" y="1649794"/>
                </a:lnTo>
                <a:lnTo>
                  <a:pt x="6246" y="1703991"/>
                </a:lnTo>
                <a:lnTo>
                  <a:pt x="11041" y="1757635"/>
                </a:lnTo>
                <a:lnTo>
                  <a:pt x="17154" y="1810695"/>
                </a:lnTo>
                <a:lnTo>
                  <a:pt x="24561" y="1863138"/>
                </a:lnTo>
                <a:lnTo>
                  <a:pt x="33238" y="1914931"/>
                </a:lnTo>
                <a:lnTo>
                  <a:pt x="43161" y="1966041"/>
                </a:lnTo>
                <a:lnTo>
                  <a:pt x="54308" y="2016436"/>
                </a:lnTo>
                <a:lnTo>
                  <a:pt x="66654" y="2066082"/>
                </a:lnTo>
                <a:lnTo>
                  <a:pt x="80177" y="2114948"/>
                </a:lnTo>
                <a:lnTo>
                  <a:pt x="94851" y="2163001"/>
                </a:lnTo>
                <a:lnTo>
                  <a:pt x="110655" y="2210208"/>
                </a:lnTo>
                <a:lnTo>
                  <a:pt x="127564" y="2256536"/>
                </a:lnTo>
                <a:lnTo>
                  <a:pt x="145555" y="2301953"/>
                </a:lnTo>
                <a:lnTo>
                  <a:pt x="164604" y="2346426"/>
                </a:lnTo>
                <a:lnTo>
                  <a:pt x="184687" y="2389923"/>
                </a:lnTo>
                <a:lnTo>
                  <a:pt x="205782" y="2432410"/>
                </a:lnTo>
                <a:lnTo>
                  <a:pt x="227864" y="2473856"/>
                </a:lnTo>
                <a:lnTo>
                  <a:pt x="250910" y="2514227"/>
                </a:lnTo>
                <a:lnTo>
                  <a:pt x="274896" y="2553491"/>
                </a:lnTo>
                <a:lnTo>
                  <a:pt x="299799" y="2591615"/>
                </a:lnTo>
                <a:lnTo>
                  <a:pt x="325596" y="2628566"/>
                </a:lnTo>
                <a:lnTo>
                  <a:pt x="352262" y="2664313"/>
                </a:lnTo>
                <a:lnTo>
                  <a:pt x="379774" y="2698821"/>
                </a:lnTo>
                <a:lnTo>
                  <a:pt x="408109" y="2732059"/>
                </a:lnTo>
                <a:lnTo>
                  <a:pt x="437242" y="2763995"/>
                </a:lnTo>
                <a:lnTo>
                  <a:pt x="467152" y="2794594"/>
                </a:lnTo>
                <a:lnTo>
                  <a:pt x="497813" y="2823825"/>
                </a:lnTo>
                <a:lnTo>
                  <a:pt x="529202" y="2851655"/>
                </a:lnTo>
                <a:lnTo>
                  <a:pt x="561296" y="2878051"/>
                </a:lnTo>
                <a:lnTo>
                  <a:pt x="594071" y="2902981"/>
                </a:lnTo>
                <a:lnTo>
                  <a:pt x="627504" y="2926412"/>
                </a:lnTo>
                <a:lnTo>
                  <a:pt x="661571" y="2948312"/>
                </a:lnTo>
                <a:lnTo>
                  <a:pt x="696248" y="2968647"/>
                </a:lnTo>
                <a:lnTo>
                  <a:pt x="731512" y="2987385"/>
                </a:lnTo>
                <a:lnTo>
                  <a:pt x="767339" y="3004493"/>
                </a:lnTo>
                <a:lnTo>
                  <a:pt x="803707" y="3019940"/>
                </a:lnTo>
                <a:lnTo>
                  <a:pt x="840590" y="3033691"/>
                </a:lnTo>
                <a:lnTo>
                  <a:pt x="877966" y="3045715"/>
                </a:lnTo>
                <a:lnTo>
                  <a:pt x="915812" y="3055978"/>
                </a:lnTo>
                <a:lnTo>
                  <a:pt x="954102" y="3064449"/>
                </a:lnTo>
                <a:lnTo>
                  <a:pt x="992815" y="3071094"/>
                </a:lnTo>
                <a:lnTo>
                  <a:pt x="1031926" y="3075881"/>
                </a:lnTo>
                <a:lnTo>
                  <a:pt x="1071412" y="3078777"/>
                </a:lnTo>
                <a:lnTo>
                  <a:pt x="1111250" y="3079749"/>
                </a:lnTo>
                <a:lnTo>
                  <a:pt x="1151087" y="3078777"/>
                </a:lnTo>
                <a:lnTo>
                  <a:pt x="1190573" y="3075881"/>
                </a:lnTo>
                <a:lnTo>
                  <a:pt x="1229684" y="3071094"/>
                </a:lnTo>
                <a:lnTo>
                  <a:pt x="1268397" y="3064449"/>
                </a:lnTo>
                <a:lnTo>
                  <a:pt x="1306687" y="3055978"/>
                </a:lnTo>
                <a:lnTo>
                  <a:pt x="1344533" y="3045715"/>
                </a:lnTo>
                <a:lnTo>
                  <a:pt x="1381909" y="3033691"/>
                </a:lnTo>
                <a:lnTo>
                  <a:pt x="1418792" y="3019940"/>
                </a:lnTo>
                <a:lnTo>
                  <a:pt x="1455160" y="3004493"/>
                </a:lnTo>
                <a:lnTo>
                  <a:pt x="1490987" y="2987385"/>
                </a:lnTo>
                <a:lnTo>
                  <a:pt x="1526251" y="2968647"/>
                </a:lnTo>
                <a:lnTo>
                  <a:pt x="1560928" y="2948312"/>
                </a:lnTo>
                <a:lnTo>
                  <a:pt x="1594995" y="2926412"/>
                </a:lnTo>
                <a:lnTo>
                  <a:pt x="1628428" y="2902981"/>
                </a:lnTo>
                <a:lnTo>
                  <a:pt x="1661203" y="2878051"/>
                </a:lnTo>
                <a:lnTo>
                  <a:pt x="1693297" y="2851655"/>
                </a:lnTo>
                <a:lnTo>
                  <a:pt x="1724686" y="2823825"/>
                </a:lnTo>
                <a:lnTo>
                  <a:pt x="1755347" y="2794594"/>
                </a:lnTo>
                <a:lnTo>
                  <a:pt x="1785257" y="2763995"/>
                </a:lnTo>
                <a:lnTo>
                  <a:pt x="1814390" y="2732059"/>
                </a:lnTo>
                <a:lnTo>
                  <a:pt x="1842725" y="2698821"/>
                </a:lnTo>
                <a:lnTo>
                  <a:pt x="1870237" y="2664313"/>
                </a:lnTo>
                <a:lnTo>
                  <a:pt x="1896903" y="2628566"/>
                </a:lnTo>
                <a:lnTo>
                  <a:pt x="1922700" y="2591615"/>
                </a:lnTo>
                <a:lnTo>
                  <a:pt x="1947603" y="2553491"/>
                </a:lnTo>
                <a:lnTo>
                  <a:pt x="1971589" y="2514227"/>
                </a:lnTo>
                <a:lnTo>
                  <a:pt x="1994635" y="2473856"/>
                </a:lnTo>
                <a:lnTo>
                  <a:pt x="2016717" y="2432410"/>
                </a:lnTo>
                <a:lnTo>
                  <a:pt x="2037812" y="2389923"/>
                </a:lnTo>
                <a:lnTo>
                  <a:pt x="2057895" y="2346426"/>
                </a:lnTo>
                <a:lnTo>
                  <a:pt x="2076944" y="2301953"/>
                </a:lnTo>
                <a:lnTo>
                  <a:pt x="2094935" y="2256536"/>
                </a:lnTo>
                <a:lnTo>
                  <a:pt x="2111844" y="2210208"/>
                </a:lnTo>
                <a:lnTo>
                  <a:pt x="2127648" y="2163001"/>
                </a:lnTo>
                <a:lnTo>
                  <a:pt x="2142322" y="2114948"/>
                </a:lnTo>
                <a:lnTo>
                  <a:pt x="2155845" y="2066082"/>
                </a:lnTo>
                <a:lnTo>
                  <a:pt x="2168191" y="2016436"/>
                </a:lnTo>
                <a:lnTo>
                  <a:pt x="2179338" y="1966041"/>
                </a:lnTo>
                <a:lnTo>
                  <a:pt x="2189261" y="1914931"/>
                </a:lnTo>
                <a:lnTo>
                  <a:pt x="2197938" y="1863138"/>
                </a:lnTo>
                <a:lnTo>
                  <a:pt x="2205345" y="1810695"/>
                </a:lnTo>
                <a:lnTo>
                  <a:pt x="2211458" y="1757635"/>
                </a:lnTo>
                <a:lnTo>
                  <a:pt x="2216253" y="1703991"/>
                </a:lnTo>
                <a:lnTo>
                  <a:pt x="2219708" y="1649794"/>
                </a:lnTo>
                <a:lnTo>
                  <a:pt x="2221798" y="1595078"/>
                </a:lnTo>
                <a:lnTo>
                  <a:pt x="2222500" y="1539874"/>
                </a:lnTo>
                <a:lnTo>
                  <a:pt x="2221798" y="1484671"/>
                </a:lnTo>
                <a:lnTo>
                  <a:pt x="2219708" y="1429955"/>
                </a:lnTo>
                <a:lnTo>
                  <a:pt x="2216253" y="1375758"/>
                </a:lnTo>
                <a:lnTo>
                  <a:pt x="2211458" y="1322114"/>
                </a:lnTo>
                <a:lnTo>
                  <a:pt x="2205345" y="1269054"/>
                </a:lnTo>
                <a:lnTo>
                  <a:pt x="2197938" y="1216611"/>
                </a:lnTo>
                <a:lnTo>
                  <a:pt x="2189261" y="1164818"/>
                </a:lnTo>
                <a:lnTo>
                  <a:pt x="2179338" y="1113708"/>
                </a:lnTo>
                <a:lnTo>
                  <a:pt x="2168191" y="1063313"/>
                </a:lnTo>
                <a:lnTo>
                  <a:pt x="2155845" y="1013667"/>
                </a:lnTo>
                <a:lnTo>
                  <a:pt x="2142322" y="964801"/>
                </a:lnTo>
                <a:lnTo>
                  <a:pt x="2127648" y="916748"/>
                </a:lnTo>
                <a:lnTo>
                  <a:pt x="2111844" y="869541"/>
                </a:lnTo>
                <a:lnTo>
                  <a:pt x="2094935" y="823213"/>
                </a:lnTo>
                <a:lnTo>
                  <a:pt x="2076944" y="777796"/>
                </a:lnTo>
                <a:lnTo>
                  <a:pt x="2057895" y="733323"/>
                </a:lnTo>
                <a:lnTo>
                  <a:pt x="2037812" y="689826"/>
                </a:lnTo>
                <a:lnTo>
                  <a:pt x="2016717" y="647339"/>
                </a:lnTo>
                <a:lnTo>
                  <a:pt x="1994635" y="605893"/>
                </a:lnTo>
                <a:lnTo>
                  <a:pt x="1971589" y="565522"/>
                </a:lnTo>
                <a:lnTo>
                  <a:pt x="1947603" y="526258"/>
                </a:lnTo>
                <a:lnTo>
                  <a:pt x="1922700" y="488134"/>
                </a:lnTo>
                <a:lnTo>
                  <a:pt x="1896903" y="451183"/>
                </a:lnTo>
                <a:lnTo>
                  <a:pt x="1870237" y="415436"/>
                </a:lnTo>
                <a:lnTo>
                  <a:pt x="1842725" y="380928"/>
                </a:lnTo>
                <a:lnTo>
                  <a:pt x="1814390" y="347690"/>
                </a:lnTo>
                <a:lnTo>
                  <a:pt x="1785257" y="315754"/>
                </a:lnTo>
                <a:lnTo>
                  <a:pt x="1755347" y="285155"/>
                </a:lnTo>
                <a:lnTo>
                  <a:pt x="1724686" y="255924"/>
                </a:lnTo>
                <a:lnTo>
                  <a:pt x="1693297" y="228094"/>
                </a:lnTo>
                <a:lnTo>
                  <a:pt x="1661203" y="201698"/>
                </a:lnTo>
                <a:lnTo>
                  <a:pt x="1628428" y="176768"/>
                </a:lnTo>
                <a:lnTo>
                  <a:pt x="1594995" y="153337"/>
                </a:lnTo>
                <a:lnTo>
                  <a:pt x="1560928" y="131437"/>
                </a:lnTo>
                <a:lnTo>
                  <a:pt x="1526251" y="111102"/>
                </a:lnTo>
                <a:lnTo>
                  <a:pt x="1490987" y="92364"/>
                </a:lnTo>
                <a:lnTo>
                  <a:pt x="1455160" y="75256"/>
                </a:lnTo>
                <a:lnTo>
                  <a:pt x="1418792" y="59809"/>
                </a:lnTo>
                <a:lnTo>
                  <a:pt x="1381909" y="46058"/>
                </a:lnTo>
                <a:lnTo>
                  <a:pt x="1344533" y="34034"/>
                </a:lnTo>
                <a:lnTo>
                  <a:pt x="1306687" y="23771"/>
                </a:lnTo>
                <a:lnTo>
                  <a:pt x="1268397" y="15300"/>
                </a:lnTo>
                <a:lnTo>
                  <a:pt x="1229684" y="8655"/>
                </a:lnTo>
                <a:lnTo>
                  <a:pt x="1190573" y="3868"/>
                </a:lnTo>
                <a:lnTo>
                  <a:pt x="1151087" y="972"/>
                </a:lnTo>
                <a:lnTo>
                  <a:pt x="11112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3205" y="3720205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8092" y="3445281"/>
            <a:ext cx="115455" cy="487073"/>
          </a:xfrm>
          <a:custGeom>
            <a:avLst/>
            <a:gdLst/>
            <a:ahLst/>
            <a:cxnLst/>
            <a:rect l="l" t="t" r="r" b="b"/>
            <a:pathLst>
              <a:path w="127000" h="714375">
                <a:moveTo>
                  <a:pt x="111125" y="714375"/>
                </a:moveTo>
                <a:lnTo>
                  <a:pt x="0" y="714375"/>
                </a:lnTo>
                <a:lnTo>
                  <a:pt x="0" y="0"/>
                </a:ln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8092" y="3973485"/>
            <a:ext cx="115455" cy="216911"/>
          </a:xfrm>
          <a:custGeom>
            <a:avLst/>
            <a:gdLst/>
            <a:ahLst/>
            <a:cxnLst/>
            <a:rect l="l" t="t" r="r" b="b"/>
            <a:pathLst>
              <a:path w="127000" h="318135">
                <a:moveTo>
                  <a:pt x="111125" y="317626"/>
                </a:moveTo>
                <a:lnTo>
                  <a:pt x="0" y="317626"/>
                </a:lnTo>
                <a:lnTo>
                  <a:pt x="0" y="0"/>
                </a:ln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9905" y="1555519"/>
            <a:ext cx="3280064" cy="1022964"/>
          </a:xfrm>
          <a:prstGeom prst="rect">
            <a:avLst/>
          </a:prstGeom>
        </p:spPr>
        <p:txBody>
          <a:bodyPr vert="horz" wrap="square" lIns="0" tIns="83431" rIns="0" bIns="0" rtlCol="0">
            <a:spAutoFit/>
          </a:bodyPr>
          <a:lstStyle/>
          <a:p>
            <a:pPr marL="9020">
              <a:spcBef>
                <a:spcPts val="657"/>
              </a:spcBef>
            </a:pPr>
            <a:r>
              <a:rPr sz="1100" dirty="0">
                <a:latin typeface="Arial"/>
                <a:cs typeface="Arial"/>
              </a:rPr>
              <a:t>Execution</a:t>
            </a:r>
            <a:r>
              <a:rPr sz="1100" spc="-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694772" algn="ctr">
              <a:spcBef>
                <a:spcPts val="586"/>
              </a:spcBef>
            </a:pPr>
            <a:r>
              <a:rPr sz="1100" spc="-4" dirty="0">
                <a:latin typeface="Arial"/>
                <a:cs typeface="Arial"/>
              </a:rPr>
              <a:t>Heap</a:t>
            </a:r>
            <a:r>
              <a:rPr sz="1100" spc="-5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>
              <a:latin typeface="Times New Roman"/>
              <a:cs typeface="Times New Roman"/>
            </a:endParaRPr>
          </a:p>
          <a:p>
            <a:pPr marR="184450" algn="r">
              <a:spcBef>
                <a:spcPts val="4"/>
              </a:spcBef>
            </a:pPr>
            <a:r>
              <a:rPr sz="1100" spc="-4" dirty="0">
                <a:latin typeface="Courier New"/>
                <a:cs typeface="Courier New"/>
              </a:rPr>
              <a:t>char[]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03205" y="3456103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722159" y="2548284"/>
          <a:ext cx="764886" cy="909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886"/>
              </a:tblGrid>
              <a:tr h="227301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46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01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46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01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46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01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46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727931" y="3645824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6909" y="3661757"/>
            <a:ext cx="127000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Z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21136" y="3445106"/>
            <a:ext cx="1024659" cy="162357"/>
          </a:xfrm>
          <a:custGeom>
            <a:avLst/>
            <a:gdLst/>
            <a:ahLst/>
            <a:cxnLst/>
            <a:rect l="l" t="t" r="r" b="b"/>
            <a:pathLst>
              <a:path w="1127125" h="238125">
                <a:moveTo>
                  <a:pt x="0" y="238125"/>
                </a:moveTo>
                <a:lnTo>
                  <a:pt x="25918" y="203336"/>
                </a:lnTo>
                <a:lnTo>
                  <a:pt x="52894" y="173255"/>
                </a:lnTo>
                <a:lnTo>
                  <a:pt x="109788" y="126082"/>
                </a:lnTo>
                <a:lnTo>
                  <a:pt x="170217" y="94338"/>
                </a:lnTo>
                <a:lnTo>
                  <a:pt x="233715" y="75756"/>
                </a:lnTo>
                <a:lnTo>
                  <a:pt x="299819" y="68068"/>
                </a:lnTo>
                <a:lnTo>
                  <a:pt x="333702" y="67600"/>
                </a:lnTo>
                <a:lnTo>
                  <a:pt x="368063" y="69005"/>
                </a:lnTo>
                <a:lnTo>
                  <a:pt x="437983" y="76300"/>
                </a:lnTo>
                <a:lnTo>
                  <a:pt x="509114" y="87684"/>
                </a:lnTo>
                <a:lnTo>
                  <a:pt x="580991" y="100891"/>
                </a:lnTo>
                <a:lnTo>
                  <a:pt x="617065" y="107469"/>
                </a:lnTo>
                <a:lnTo>
                  <a:pt x="689191" y="119157"/>
                </a:lnTo>
                <a:lnTo>
                  <a:pt x="760902" y="126997"/>
                </a:lnTo>
                <a:lnTo>
                  <a:pt x="796456" y="128766"/>
                </a:lnTo>
                <a:lnTo>
                  <a:pt x="831733" y="128722"/>
                </a:lnTo>
                <a:lnTo>
                  <a:pt x="901219" y="122064"/>
                </a:lnTo>
                <a:lnTo>
                  <a:pt x="968896" y="104754"/>
                </a:lnTo>
                <a:lnTo>
                  <a:pt x="1034300" y="74526"/>
                </a:lnTo>
                <a:lnTo>
                  <a:pt x="1096964" y="29111"/>
                </a:lnTo>
                <a:lnTo>
                  <a:pt x="112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21136" y="3520874"/>
            <a:ext cx="1024659" cy="162357"/>
          </a:xfrm>
          <a:custGeom>
            <a:avLst/>
            <a:gdLst/>
            <a:ahLst/>
            <a:cxnLst/>
            <a:rect l="l" t="t" r="r" b="b"/>
            <a:pathLst>
              <a:path w="1127125" h="238125">
                <a:moveTo>
                  <a:pt x="0" y="238125"/>
                </a:moveTo>
                <a:lnTo>
                  <a:pt x="25918" y="203336"/>
                </a:lnTo>
                <a:lnTo>
                  <a:pt x="52894" y="173255"/>
                </a:lnTo>
                <a:lnTo>
                  <a:pt x="109788" y="126082"/>
                </a:lnTo>
                <a:lnTo>
                  <a:pt x="170217" y="94338"/>
                </a:lnTo>
                <a:lnTo>
                  <a:pt x="233715" y="75756"/>
                </a:lnTo>
                <a:lnTo>
                  <a:pt x="299819" y="68068"/>
                </a:lnTo>
                <a:lnTo>
                  <a:pt x="333702" y="67600"/>
                </a:lnTo>
                <a:lnTo>
                  <a:pt x="368063" y="69005"/>
                </a:lnTo>
                <a:lnTo>
                  <a:pt x="437983" y="76300"/>
                </a:lnTo>
                <a:lnTo>
                  <a:pt x="509114" y="87684"/>
                </a:lnTo>
                <a:lnTo>
                  <a:pt x="580991" y="100891"/>
                </a:lnTo>
                <a:lnTo>
                  <a:pt x="617065" y="107469"/>
                </a:lnTo>
                <a:lnTo>
                  <a:pt x="689191" y="119157"/>
                </a:lnTo>
                <a:lnTo>
                  <a:pt x="760902" y="126997"/>
                </a:lnTo>
                <a:lnTo>
                  <a:pt x="796456" y="128766"/>
                </a:lnTo>
                <a:lnTo>
                  <a:pt x="831733" y="128722"/>
                </a:lnTo>
                <a:lnTo>
                  <a:pt x="901219" y="122064"/>
                </a:lnTo>
                <a:lnTo>
                  <a:pt x="968896" y="104754"/>
                </a:lnTo>
                <a:lnTo>
                  <a:pt x="1034300" y="74526"/>
                </a:lnTo>
                <a:lnTo>
                  <a:pt x="1096964" y="29111"/>
                </a:lnTo>
                <a:lnTo>
                  <a:pt x="112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0106" y="2563698"/>
            <a:ext cx="142239" cy="101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3521" y="2640937"/>
            <a:ext cx="1435100" cy="966788"/>
          </a:xfrm>
          <a:custGeom>
            <a:avLst/>
            <a:gdLst/>
            <a:ahLst/>
            <a:cxnLst/>
            <a:rect l="l" t="t" r="r" b="b"/>
            <a:pathLst>
              <a:path w="1578610" h="1417954">
                <a:moveTo>
                  <a:pt x="1578228" y="0"/>
                </a:moveTo>
                <a:lnTo>
                  <a:pt x="0" y="14175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2423" y="834130"/>
            <a:ext cx="43191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Creating </a:t>
            </a:r>
            <a:r>
              <a:rPr spc="-11" dirty="0"/>
              <a:t>Reference</a:t>
            </a:r>
            <a:r>
              <a:rPr spc="-369" dirty="0"/>
              <a:t> </a:t>
            </a:r>
            <a:r>
              <a:rPr spc="-18" dirty="0"/>
              <a:t>Arrays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40969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78" dirty="0">
                <a:latin typeface="Times New Roman"/>
                <a:cs typeface="Times New Roman"/>
              </a:rPr>
              <a:t>Another </a:t>
            </a:r>
            <a:r>
              <a:rPr sz="1700" spc="60" dirty="0">
                <a:latin typeface="Times New Roman"/>
                <a:cs typeface="Times New Roman"/>
              </a:rPr>
              <a:t>example,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array: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283144"/>
            <a:ext cx="28771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p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Point[10];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  <a:spcBef>
                <a:spcPts val="50"/>
              </a:spcBef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i=0;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i&lt;10;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i++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p[i]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Point(i,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i+1);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105755"/>
            <a:ext cx="937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1789575"/>
            <a:ext cx="3495964" cy="15479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Point[] </a:t>
            </a:r>
            <a:r>
              <a:rPr sz="1100" spc="-53" dirty="0">
                <a:latin typeface="Courier New"/>
                <a:cs typeface="Courier New"/>
              </a:rPr>
              <a:t>createArray()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43951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Point[]</a:t>
            </a:r>
            <a:r>
              <a:rPr sz="1100" spc="-17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0911" y="834130"/>
            <a:ext cx="6605732" cy="650015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1345715" marR="3608" indent="-1337147">
              <a:lnSpc>
                <a:spcPts val="2344"/>
              </a:lnSpc>
              <a:spcBef>
                <a:spcPts val="469"/>
              </a:spcBef>
            </a:pPr>
            <a:r>
              <a:rPr sz="2300" spc="-4" dirty="0">
                <a:latin typeface="Arial"/>
                <a:cs typeface="Arial"/>
              </a:rPr>
              <a:t>Creating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21" dirty="0">
                <a:latin typeface="Arial"/>
                <a:cs typeface="Arial"/>
              </a:rPr>
              <a:t>Array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Character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Primitives  </a:t>
            </a:r>
            <a:r>
              <a:rPr sz="2300" dirty="0">
                <a:latin typeface="Arial"/>
                <a:cs typeface="Arial"/>
              </a:rPr>
              <a:t>With </a:t>
            </a:r>
            <a:r>
              <a:rPr sz="2300" spc="-92" dirty="0">
                <a:latin typeface="Courier New"/>
                <a:cs typeface="Courier New"/>
              </a:rPr>
              <a:t>Point</a:t>
            </a:r>
            <a:r>
              <a:rPr sz="2300" spc="-1172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Objects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7408" y="1726451"/>
            <a:ext cx="649432" cy="2305483"/>
          </a:xfrm>
          <a:custGeom>
            <a:avLst/>
            <a:gdLst/>
            <a:ahLst/>
            <a:cxnLst/>
            <a:rect l="l" t="t" r="r" b="b"/>
            <a:pathLst>
              <a:path w="714375" h="3381375">
                <a:moveTo>
                  <a:pt x="714375" y="0"/>
                </a:moveTo>
                <a:lnTo>
                  <a:pt x="714375" y="3381375"/>
                </a:lnTo>
                <a:lnTo>
                  <a:pt x="0" y="338137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7408" y="3795972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7590" y="3826020"/>
            <a:ext cx="4387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main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0348" y="3351935"/>
            <a:ext cx="11660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createArray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1155" y="3350375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4" dirty="0">
                <a:latin typeface="Courier New"/>
                <a:cs typeface="Courier New"/>
              </a:rPr>
              <a:t>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208" y="3600709"/>
            <a:ext cx="4110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4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4863" y="1910456"/>
            <a:ext cx="3363191" cy="2489488"/>
          </a:xfrm>
          <a:custGeom>
            <a:avLst/>
            <a:gdLst/>
            <a:ahLst/>
            <a:cxnLst/>
            <a:rect l="l" t="t" r="r" b="b"/>
            <a:pathLst>
              <a:path w="3699509" h="3651250">
                <a:moveTo>
                  <a:pt x="1849501" y="0"/>
                </a:moveTo>
                <a:lnTo>
                  <a:pt x="1801033" y="615"/>
                </a:lnTo>
                <a:lnTo>
                  <a:pt x="1752871" y="2452"/>
                </a:lnTo>
                <a:lnTo>
                  <a:pt x="1705031" y="5495"/>
                </a:lnTo>
                <a:lnTo>
                  <a:pt x="1657527" y="9730"/>
                </a:lnTo>
                <a:lnTo>
                  <a:pt x="1610375" y="15141"/>
                </a:lnTo>
                <a:lnTo>
                  <a:pt x="1563591" y="21712"/>
                </a:lnTo>
                <a:lnTo>
                  <a:pt x="1517188" y="29430"/>
                </a:lnTo>
                <a:lnTo>
                  <a:pt x="1471184" y="38278"/>
                </a:lnTo>
                <a:lnTo>
                  <a:pt x="1425592" y="48243"/>
                </a:lnTo>
                <a:lnTo>
                  <a:pt x="1380428" y="59308"/>
                </a:lnTo>
                <a:lnTo>
                  <a:pt x="1335708" y="71459"/>
                </a:lnTo>
                <a:lnTo>
                  <a:pt x="1291447" y="84680"/>
                </a:lnTo>
                <a:lnTo>
                  <a:pt x="1247659" y="98958"/>
                </a:lnTo>
                <a:lnTo>
                  <a:pt x="1204361" y="114275"/>
                </a:lnTo>
                <a:lnTo>
                  <a:pt x="1161567" y="130618"/>
                </a:lnTo>
                <a:lnTo>
                  <a:pt x="1119293" y="147972"/>
                </a:lnTo>
                <a:lnTo>
                  <a:pt x="1077554" y="166320"/>
                </a:lnTo>
                <a:lnTo>
                  <a:pt x="1036366" y="185649"/>
                </a:lnTo>
                <a:lnTo>
                  <a:pt x="995743" y="205943"/>
                </a:lnTo>
                <a:lnTo>
                  <a:pt x="955701" y="227187"/>
                </a:lnTo>
                <a:lnTo>
                  <a:pt x="916255" y="249366"/>
                </a:lnTo>
                <a:lnTo>
                  <a:pt x="877420" y="272465"/>
                </a:lnTo>
                <a:lnTo>
                  <a:pt x="839212" y="296469"/>
                </a:lnTo>
                <a:lnTo>
                  <a:pt x="801646" y="321363"/>
                </a:lnTo>
                <a:lnTo>
                  <a:pt x="764737" y="347132"/>
                </a:lnTo>
                <a:lnTo>
                  <a:pt x="728501" y="373760"/>
                </a:lnTo>
                <a:lnTo>
                  <a:pt x="692952" y="401232"/>
                </a:lnTo>
                <a:lnTo>
                  <a:pt x="658106" y="429535"/>
                </a:lnTo>
                <a:lnTo>
                  <a:pt x="623978" y="458651"/>
                </a:lnTo>
                <a:lnTo>
                  <a:pt x="590584" y="488568"/>
                </a:lnTo>
                <a:lnTo>
                  <a:pt x="557939" y="519268"/>
                </a:lnTo>
                <a:lnTo>
                  <a:pt x="526058" y="550738"/>
                </a:lnTo>
                <a:lnTo>
                  <a:pt x="494956" y="582962"/>
                </a:lnTo>
                <a:lnTo>
                  <a:pt x="464649" y="615924"/>
                </a:lnTo>
                <a:lnTo>
                  <a:pt x="435151" y="649611"/>
                </a:lnTo>
                <a:lnTo>
                  <a:pt x="406479" y="684007"/>
                </a:lnTo>
                <a:lnTo>
                  <a:pt x="378647" y="719097"/>
                </a:lnTo>
                <a:lnTo>
                  <a:pt x="351671" y="754866"/>
                </a:lnTo>
                <a:lnTo>
                  <a:pt x="325565" y="791298"/>
                </a:lnTo>
                <a:lnTo>
                  <a:pt x="300346" y="828380"/>
                </a:lnTo>
                <a:lnTo>
                  <a:pt x="276028" y="866094"/>
                </a:lnTo>
                <a:lnTo>
                  <a:pt x="252627" y="904428"/>
                </a:lnTo>
                <a:lnTo>
                  <a:pt x="230158" y="943364"/>
                </a:lnTo>
                <a:lnTo>
                  <a:pt x="208636" y="982890"/>
                </a:lnTo>
                <a:lnTo>
                  <a:pt x="188077" y="1022988"/>
                </a:lnTo>
                <a:lnTo>
                  <a:pt x="168495" y="1063645"/>
                </a:lnTo>
                <a:lnTo>
                  <a:pt x="149906" y="1104845"/>
                </a:lnTo>
                <a:lnTo>
                  <a:pt x="132326" y="1146573"/>
                </a:lnTo>
                <a:lnTo>
                  <a:pt x="115769" y="1188814"/>
                </a:lnTo>
                <a:lnTo>
                  <a:pt x="100251" y="1231554"/>
                </a:lnTo>
                <a:lnTo>
                  <a:pt x="85788" y="1274776"/>
                </a:lnTo>
                <a:lnTo>
                  <a:pt x="72393" y="1318466"/>
                </a:lnTo>
                <a:lnTo>
                  <a:pt x="60083" y="1362609"/>
                </a:lnTo>
                <a:lnTo>
                  <a:pt x="48874" y="1407189"/>
                </a:lnTo>
                <a:lnTo>
                  <a:pt x="38779" y="1452192"/>
                </a:lnTo>
                <a:lnTo>
                  <a:pt x="29815" y="1497603"/>
                </a:lnTo>
                <a:lnTo>
                  <a:pt x="21996" y="1543406"/>
                </a:lnTo>
                <a:lnTo>
                  <a:pt x="15339" y="1589587"/>
                </a:lnTo>
                <a:lnTo>
                  <a:pt x="9857" y="1636130"/>
                </a:lnTo>
                <a:lnTo>
                  <a:pt x="5567" y="1683020"/>
                </a:lnTo>
                <a:lnTo>
                  <a:pt x="2484" y="1730243"/>
                </a:lnTo>
                <a:lnTo>
                  <a:pt x="623" y="1777783"/>
                </a:lnTo>
                <a:lnTo>
                  <a:pt x="0" y="1825625"/>
                </a:lnTo>
                <a:lnTo>
                  <a:pt x="623" y="1873466"/>
                </a:lnTo>
                <a:lnTo>
                  <a:pt x="2484" y="1921006"/>
                </a:lnTo>
                <a:lnTo>
                  <a:pt x="5567" y="1968229"/>
                </a:lnTo>
                <a:lnTo>
                  <a:pt x="9857" y="2015119"/>
                </a:lnTo>
                <a:lnTo>
                  <a:pt x="15339" y="2061662"/>
                </a:lnTo>
                <a:lnTo>
                  <a:pt x="21996" y="2107843"/>
                </a:lnTo>
                <a:lnTo>
                  <a:pt x="29815" y="2153646"/>
                </a:lnTo>
                <a:lnTo>
                  <a:pt x="38779" y="2199057"/>
                </a:lnTo>
                <a:lnTo>
                  <a:pt x="48874" y="2244060"/>
                </a:lnTo>
                <a:lnTo>
                  <a:pt x="60083" y="2288640"/>
                </a:lnTo>
                <a:lnTo>
                  <a:pt x="72393" y="2332783"/>
                </a:lnTo>
                <a:lnTo>
                  <a:pt x="85788" y="2376473"/>
                </a:lnTo>
                <a:lnTo>
                  <a:pt x="100251" y="2419695"/>
                </a:lnTo>
                <a:lnTo>
                  <a:pt x="115769" y="2462435"/>
                </a:lnTo>
                <a:lnTo>
                  <a:pt x="132326" y="2504676"/>
                </a:lnTo>
                <a:lnTo>
                  <a:pt x="149906" y="2546404"/>
                </a:lnTo>
                <a:lnTo>
                  <a:pt x="168495" y="2587604"/>
                </a:lnTo>
                <a:lnTo>
                  <a:pt x="188077" y="2628261"/>
                </a:lnTo>
                <a:lnTo>
                  <a:pt x="208636" y="2668359"/>
                </a:lnTo>
                <a:lnTo>
                  <a:pt x="230158" y="2707885"/>
                </a:lnTo>
                <a:lnTo>
                  <a:pt x="252627" y="2746821"/>
                </a:lnTo>
                <a:lnTo>
                  <a:pt x="276028" y="2785155"/>
                </a:lnTo>
                <a:lnTo>
                  <a:pt x="300346" y="2822869"/>
                </a:lnTo>
                <a:lnTo>
                  <a:pt x="325565" y="2859951"/>
                </a:lnTo>
                <a:lnTo>
                  <a:pt x="351671" y="2896383"/>
                </a:lnTo>
                <a:lnTo>
                  <a:pt x="378647" y="2932152"/>
                </a:lnTo>
                <a:lnTo>
                  <a:pt x="406479" y="2967242"/>
                </a:lnTo>
                <a:lnTo>
                  <a:pt x="435151" y="3001638"/>
                </a:lnTo>
                <a:lnTo>
                  <a:pt x="464649" y="3035325"/>
                </a:lnTo>
                <a:lnTo>
                  <a:pt x="494956" y="3068287"/>
                </a:lnTo>
                <a:lnTo>
                  <a:pt x="526058" y="3100511"/>
                </a:lnTo>
                <a:lnTo>
                  <a:pt x="557939" y="3131981"/>
                </a:lnTo>
                <a:lnTo>
                  <a:pt x="590584" y="3162681"/>
                </a:lnTo>
                <a:lnTo>
                  <a:pt x="623978" y="3192598"/>
                </a:lnTo>
                <a:lnTo>
                  <a:pt x="658106" y="3221714"/>
                </a:lnTo>
                <a:lnTo>
                  <a:pt x="692952" y="3250017"/>
                </a:lnTo>
                <a:lnTo>
                  <a:pt x="728501" y="3277489"/>
                </a:lnTo>
                <a:lnTo>
                  <a:pt x="764737" y="3304117"/>
                </a:lnTo>
                <a:lnTo>
                  <a:pt x="801646" y="3329886"/>
                </a:lnTo>
                <a:lnTo>
                  <a:pt x="839212" y="3354780"/>
                </a:lnTo>
                <a:lnTo>
                  <a:pt x="877420" y="3378784"/>
                </a:lnTo>
                <a:lnTo>
                  <a:pt x="916255" y="3401883"/>
                </a:lnTo>
                <a:lnTo>
                  <a:pt x="955701" y="3424062"/>
                </a:lnTo>
                <a:lnTo>
                  <a:pt x="995743" y="3445306"/>
                </a:lnTo>
                <a:lnTo>
                  <a:pt x="1036366" y="3465600"/>
                </a:lnTo>
                <a:lnTo>
                  <a:pt x="1077554" y="3484929"/>
                </a:lnTo>
                <a:lnTo>
                  <a:pt x="1119293" y="3503277"/>
                </a:lnTo>
                <a:lnTo>
                  <a:pt x="1161567" y="3520631"/>
                </a:lnTo>
                <a:lnTo>
                  <a:pt x="1204361" y="3536974"/>
                </a:lnTo>
                <a:lnTo>
                  <a:pt x="1247659" y="3552291"/>
                </a:lnTo>
                <a:lnTo>
                  <a:pt x="1291447" y="3566569"/>
                </a:lnTo>
                <a:lnTo>
                  <a:pt x="1335708" y="3579790"/>
                </a:lnTo>
                <a:lnTo>
                  <a:pt x="1380428" y="3591941"/>
                </a:lnTo>
                <a:lnTo>
                  <a:pt x="1425592" y="3603006"/>
                </a:lnTo>
                <a:lnTo>
                  <a:pt x="1471184" y="3612971"/>
                </a:lnTo>
                <a:lnTo>
                  <a:pt x="1517188" y="3621819"/>
                </a:lnTo>
                <a:lnTo>
                  <a:pt x="1563591" y="3629537"/>
                </a:lnTo>
                <a:lnTo>
                  <a:pt x="1610375" y="3636108"/>
                </a:lnTo>
                <a:lnTo>
                  <a:pt x="1657527" y="3641519"/>
                </a:lnTo>
                <a:lnTo>
                  <a:pt x="1705031" y="3645754"/>
                </a:lnTo>
                <a:lnTo>
                  <a:pt x="1752871" y="3648797"/>
                </a:lnTo>
                <a:lnTo>
                  <a:pt x="1801033" y="3650634"/>
                </a:lnTo>
                <a:lnTo>
                  <a:pt x="1849501" y="3651249"/>
                </a:lnTo>
                <a:lnTo>
                  <a:pt x="1897968" y="3650634"/>
                </a:lnTo>
                <a:lnTo>
                  <a:pt x="1946130" y="3648797"/>
                </a:lnTo>
                <a:lnTo>
                  <a:pt x="1993970" y="3645754"/>
                </a:lnTo>
                <a:lnTo>
                  <a:pt x="2041474" y="3641519"/>
                </a:lnTo>
                <a:lnTo>
                  <a:pt x="2088626" y="3636108"/>
                </a:lnTo>
                <a:lnTo>
                  <a:pt x="2135410" y="3629537"/>
                </a:lnTo>
                <a:lnTo>
                  <a:pt x="2181813" y="3621819"/>
                </a:lnTo>
                <a:lnTo>
                  <a:pt x="2227817" y="3612971"/>
                </a:lnTo>
                <a:lnTo>
                  <a:pt x="2273409" y="3603006"/>
                </a:lnTo>
                <a:lnTo>
                  <a:pt x="2318573" y="3591941"/>
                </a:lnTo>
                <a:lnTo>
                  <a:pt x="2363293" y="3579790"/>
                </a:lnTo>
                <a:lnTo>
                  <a:pt x="2407554" y="3566569"/>
                </a:lnTo>
                <a:lnTo>
                  <a:pt x="2451342" y="3552291"/>
                </a:lnTo>
                <a:lnTo>
                  <a:pt x="2494640" y="3536974"/>
                </a:lnTo>
                <a:lnTo>
                  <a:pt x="2537434" y="3520631"/>
                </a:lnTo>
                <a:lnTo>
                  <a:pt x="2579708" y="3503277"/>
                </a:lnTo>
                <a:lnTo>
                  <a:pt x="2621447" y="3484929"/>
                </a:lnTo>
                <a:lnTo>
                  <a:pt x="2662635" y="3465600"/>
                </a:lnTo>
                <a:lnTo>
                  <a:pt x="2703258" y="3445306"/>
                </a:lnTo>
                <a:lnTo>
                  <a:pt x="2743300" y="3424062"/>
                </a:lnTo>
                <a:lnTo>
                  <a:pt x="2782746" y="3401883"/>
                </a:lnTo>
                <a:lnTo>
                  <a:pt x="2821581" y="3378784"/>
                </a:lnTo>
                <a:lnTo>
                  <a:pt x="2859789" y="3354780"/>
                </a:lnTo>
                <a:lnTo>
                  <a:pt x="2897355" y="3329886"/>
                </a:lnTo>
                <a:lnTo>
                  <a:pt x="2934264" y="3304117"/>
                </a:lnTo>
                <a:lnTo>
                  <a:pt x="2970500" y="3277489"/>
                </a:lnTo>
                <a:lnTo>
                  <a:pt x="3006049" y="3250017"/>
                </a:lnTo>
                <a:lnTo>
                  <a:pt x="3040895" y="3221714"/>
                </a:lnTo>
                <a:lnTo>
                  <a:pt x="3075023" y="3192598"/>
                </a:lnTo>
                <a:lnTo>
                  <a:pt x="3108417" y="3162681"/>
                </a:lnTo>
                <a:lnTo>
                  <a:pt x="3141062" y="3131981"/>
                </a:lnTo>
                <a:lnTo>
                  <a:pt x="3172943" y="3100511"/>
                </a:lnTo>
                <a:lnTo>
                  <a:pt x="3204045" y="3068287"/>
                </a:lnTo>
                <a:lnTo>
                  <a:pt x="3234352" y="3035325"/>
                </a:lnTo>
                <a:lnTo>
                  <a:pt x="3263850" y="3001638"/>
                </a:lnTo>
                <a:lnTo>
                  <a:pt x="3292522" y="2967242"/>
                </a:lnTo>
                <a:lnTo>
                  <a:pt x="3320354" y="2932152"/>
                </a:lnTo>
                <a:lnTo>
                  <a:pt x="3347330" y="2896383"/>
                </a:lnTo>
                <a:lnTo>
                  <a:pt x="3373436" y="2859951"/>
                </a:lnTo>
                <a:lnTo>
                  <a:pt x="3398655" y="2822869"/>
                </a:lnTo>
                <a:lnTo>
                  <a:pt x="3422973" y="2785155"/>
                </a:lnTo>
                <a:lnTo>
                  <a:pt x="3446374" y="2746821"/>
                </a:lnTo>
                <a:lnTo>
                  <a:pt x="3468843" y="2707885"/>
                </a:lnTo>
                <a:lnTo>
                  <a:pt x="3490365" y="2668359"/>
                </a:lnTo>
                <a:lnTo>
                  <a:pt x="3510924" y="2628261"/>
                </a:lnTo>
                <a:lnTo>
                  <a:pt x="3530506" y="2587604"/>
                </a:lnTo>
                <a:lnTo>
                  <a:pt x="3549095" y="2546404"/>
                </a:lnTo>
                <a:lnTo>
                  <a:pt x="3566675" y="2504676"/>
                </a:lnTo>
                <a:lnTo>
                  <a:pt x="3583232" y="2462435"/>
                </a:lnTo>
                <a:lnTo>
                  <a:pt x="3598750" y="2419695"/>
                </a:lnTo>
                <a:lnTo>
                  <a:pt x="3613213" y="2376473"/>
                </a:lnTo>
                <a:lnTo>
                  <a:pt x="3626608" y="2332783"/>
                </a:lnTo>
                <a:lnTo>
                  <a:pt x="3638918" y="2288640"/>
                </a:lnTo>
                <a:lnTo>
                  <a:pt x="3650127" y="2244060"/>
                </a:lnTo>
                <a:lnTo>
                  <a:pt x="3660222" y="2199057"/>
                </a:lnTo>
                <a:lnTo>
                  <a:pt x="3669186" y="2153646"/>
                </a:lnTo>
                <a:lnTo>
                  <a:pt x="3677005" y="2107843"/>
                </a:lnTo>
                <a:lnTo>
                  <a:pt x="3683662" y="2061662"/>
                </a:lnTo>
                <a:lnTo>
                  <a:pt x="3689144" y="2015119"/>
                </a:lnTo>
                <a:lnTo>
                  <a:pt x="3693434" y="1968229"/>
                </a:lnTo>
                <a:lnTo>
                  <a:pt x="3696517" y="1921006"/>
                </a:lnTo>
                <a:lnTo>
                  <a:pt x="3698378" y="1873466"/>
                </a:lnTo>
                <a:lnTo>
                  <a:pt x="3699002" y="1825624"/>
                </a:lnTo>
                <a:lnTo>
                  <a:pt x="3698378" y="1777783"/>
                </a:lnTo>
                <a:lnTo>
                  <a:pt x="3696517" y="1730243"/>
                </a:lnTo>
                <a:lnTo>
                  <a:pt x="3693434" y="1683020"/>
                </a:lnTo>
                <a:lnTo>
                  <a:pt x="3689144" y="1636130"/>
                </a:lnTo>
                <a:lnTo>
                  <a:pt x="3683662" y="1589587"/>
                </a:lnTo>
                <a:lnTo>
                  <a:pt x="3677005" y="1543406"/>
                </a:lnTo>
                <a:lnTo>
                  <a:pt x="3669186" y="1497603"/>
                </a:lnTo>
                <a:lnTo>
                  <a:pt x="3660222" y="1452192"/>
                </a:lnTo>
                <a:lnTo>
                  <a:pt x="3650127" y="1407189"/>
                </a:lnTo>
                <a:lnTo>
                  <a:pt x="3638918" y="1362609"/>
                </a:lnTo>
                <a:lnTo>
                  <a:pt x="3626608" y="1318466"/>
                </a:lnTo>
                <a:lnTo>
                  <a:pt x="3613213" y="1274776"/>
                </a:lnTo>
                <a:lnTo>
                  <a:pt x="3598750" y="1231554"/>
                </a:lnTo>
                <a:lnTo>
                  <a:pt x="3583232" y="1188814"/>
                </a:lnTo>
                <a:lnTo>
                  <a:pt x="3566675" y="1146573"/>
                </a:lnTo>
                <a:lnTo>
                  <a:pt x="3549095" y="1104845"/>
                </a:lnTo>
                <a:lnTo>
                  <a:pt x="3530506" y="1063645"/>
                </a:lnTo>
                <a:lnTo>
                  <a:pt x="3510924" y="1022988"/>
                </a:lnTo>
                <a:lnTo>
                  <a:pt x="3490365" y="982890"/>
                </a:lnTo>
                <a:lnTo>
                  <a:pt x="3468843" y="943364"/>
                </a:lnTo>
                <a:lnTo>
                  <a:pt x="3446374" y="904428"/>
                </a:lnTo>
                <a:lnTo>
                  <a:pt x="3422973" y="866094"/>
                </a:lnTo>
                <a:lnTo>
                  <a:pt x="3398655" y="828380"/>
                </a:lnTo>
                <a:lnTo>
                  <a:pt x="3373436" y="791298"/>
                </a:lnTo>
                <a:lnTo>
                  <a:pt x="3347330" y="754866"/>
                </a:lnTo>
                <a:lnTo>
                  <a:pt x="3320354" y="719097"/>
                </a:lnTo>
                <a:lnTo>
                  <a:pt x="3292522" y="684007"/>
                </a:lnTo>
                <a:lnTo>
                  <a:pt x="3263850" y="649611"/>
                </a:lnTo>
                <a:lnTo>
                  <a:pt x="3234352" y="615924"/>
                </a:lnTo>
                <a:lnTo>
                  <a:pt x="3204045" y="582962"/>
                </a:lnTo>
                <a:lnTo>
                  <a:pt x="3172943" y="550738"/>
                </a:lnTo>
                <a:lnTo>
                  <a:pt x="3141062" y="519268"/>
                </a:lnTo>
                <a:lnTo>
                  <a:pt x="3108417" y="488568"/>
                </a:lnTo>
                <a:lnTo>
                  <a:pt x="3075023" y="458651"/>
                </a:lnTo>
                <a:lnTo>
                  <a:pt x="3040895" y="429535"/>
                </a:lnTo>
                <a:lnTo>
                  <a:pt x="3006049" y="401232"/>
                </a:lnTo>
                <a:lnTo>
                  <a:pt x="2970500" y="373760"/>
                </a:lnTo>
                <a:lnTo>
                  <a:pt x="2934264" y="347132"/>
                </a:lnTo>
                <a:lnTo>
                  <a:pt x="2897355" y="321363"/>
                </a:lnTo>
                <a:lnTo>
                  <a:pt x="2859789" y="296469"/>
                </a:lnTo>
                <a:lnTo>
                  <a:pt x="2821581" y="272465"/>
                </a:lnTo>
                <a:lnTo>
                  <a:pt x="2782746" y="249366"/>
                </a:lnTo>
                <a:lnTo>
                  <a:pt x="2743300" y="227187"/>
                </a:lnTo>
                <a:lnTo>
                  <a:pt x="2703258" y="205943"/>
                </a:lnTo>
                <a:lnTo>
                  <a:pt x="2662635" y="185649"/>
                </a:lnTo>
                <a:lnTo>
                  <a:pt x="2621447" y="166320"/>
                </a:lnTo>
                <a:lnTo>
                  <a:pt x="2579708" y="147972"/>
                </a:lnTo>
                <a:lnTo>
                  <a:pt x="2537434" y="130618"/>
                </a:lnTo>
                <a:lnTo>
                  <a:pt x="2494640" y="114275"/>
                </a:lnTo>
                <a:lnTo>
                  <a:pt x="2451342" y="98958"/>
                </a:lnTo>
                <a:lnTo>
                  <a:pt x="2407554" y="84680"/>
                </a:lnTo>
                <a:lnTo>
                  <a:pt x="2363293" y="71459"/>
                </a:lnTo>
                <a:lnTo>
                  <a:pt x="2318573" y="59308"/>
                </a:lnTo>
                <a:lnTo>
                  <a:pt x="2273409" y="48243"/>
                </a:lnTo>
                <a:lnTo>
                  <a:pt x="2227817" y="38278"/>
                </a:lnTo>
                <a:lnTo>
                  <a:pt x="2181813" y="29430"/>
                </a:lnTo>
                <a:lnTo>
                  <a:pt x="2135410" y="21712"/>
                </a:lnTo>
                <a:lnTo>
                  <a:pt x="2088626" y="15141"/>
                </a:lnTo>
                <a:lnTo>
                  <a:pt x="2041474" y="9730"/>
                </a:lnTo>
                <a:lnTo>
                  <a:pt x="1993970" y="5495"/>
                </a:lnTo>
                <a:lnTo>
                  <a:pt x="1946130" y="2452"/>
                </a:lnTo>
                <a:lnTo>
                  <a:pt x="1897968" y="615"/>
                </a:lnTo>
                <a:lnTo>
                  <a:pt x="184950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9410" y="2578591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60999" y="2367223"/>
            <a:ext cx="750455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Point[]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7408" y="3562177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5590" y="3287252"/>
            <a:ext cx="115455" cy="487073"/>
          </a:xfrm>
          <a:custGeom>
            <a:avLst/>
            <a:gdLst/>
            <a:ahLst/>
            <a:cxnLst/>
            <a:rect l="l" t="t" r="r" b="b"/>
            <a:pathLst>
              <a:path w="127000" h="714375">
                <a:moveTo>
                  <a:pt x="111125" y="714375"/>
                </a:moveTo>
                <a:lnTo>
                  <a:pt x="0" y="714375"/>
                </a:lnTo>
                <a:lnTo>
                  <a:pt x="0" y="0"/>
                </a:ln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5590" y="3815455"/>
            <a:ext cx="115455" cy="216477"/>
          </a:xfrm>
          <a:custGeom>
            <a:avLst/>
            <a:gdLst/>
            <a:ahLst/>
            <a:cxnLst/>
            <a:rect l="l" t="t" r="r" b="b"/>
            <a:pathLst>
              <a:path w="127000" h="317500">
                <a:moveTo>
                  <a:pt x="111125" y="317500"/>
                </a:moveTo>
                <a:lnTo>
                  <a:pt x="0" y="317500"/>
                </a:lnTo>
                <a:lnTo>
                  <a:pt x="0" y="0"/>
                </a:ln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69722" y="1468929"/>
            <a:ext cx="1265382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dirty="0">
                <a:latin typeface="Arial"/>
                <a:cs typeface="Arial"/>
              </a:rPr>
              <a:t>Execution</a:t>
            </a:r>
            <a:r>
              <a:rPr sz="1100" spc="-5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7408" y="3298075"/>
            <a:ext cx="649432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71437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9410" y="2805892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39410" y="3033194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9410" y="3260495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39410" y="3671802"/>
            <a:ext cx="764886" cy="227301"/>
          </a:xfrm>
          <a:custGeom>
            <a:avLst/>
            <a:gdLst/>
            <a:ahLst/>
            <a:cxnLst/>
            <a:rect l="l" t="t" r="r" b="b"/>
            <a:pathLst>
              <a:path w="841375" h="333375">
                <a:moveTo>
                  <a:pt x="841375" y="0"/>
                </a:moveTo>
                <a:lnTo>
                  <a:pt x="841375" y="333375"/>
                </a:lnTo>
                <a:lnTo>
                  <a:pt x="0" y="333375"/>
                </a:lnTo>
                <a:lnTo>
                  <a:pt x="0" y="0"/>
                </a:lnTo>
                <a:lnTo>
                  <a:pt x="841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2615" y="3471083"/>
            <a:ext cx="1024659" cy="162357"/>
          </a:xfrm>
          <a:custGeom>
            <a:avLst/>
            <a:gdLst/>
            <a:ahLst/>
            <a:cxnLst/>
            <a:rect l="l" t="t" r="r" b="b"/>
            <a:pathLst>
              <a:path w="1127125" h="238125">
                <a:moveTo>
                  <a:pt x="0" y="238125"/>
                </a:moveTo>
                <a:lnTo>
                  <a:pt x="25907" y="203336"/>
                </a:lnTo>
                <a:lnTo>
                  <a:pt x="52873" y="173255"/>
                </a:lnTo>
                <a:lnTo>
                  <a:pt x="109749" y="126082"/>
                </a:lnTo>
                <a:lnTo>
                  <a:pt x="170161" y="94338"/>
                </a:lnTo>
                <a:lnTo>
                  <a:pt x="233647" y="75756"/>
                </a:lnTo>
                <a:lnTo>
                  <a:pt x="299740" y="68068"/>
                </a:lnTo>
                <a:lnTo>
                  <a:pt x="333619" y="67600"/>
                </a:lnTo>
                <a:lnTo>
                  <a:pt x="367976" y="69005"/>
                </a:lnTo>
                <a:lnTo>
                  <a:pt x="437890" y="76300"/>
                </a:lnTo>
                <a:lnTo>
                  <a:pt x="509019" y="87684"/>
                </a:lnTo>
                <a:lnTo>
                  <a:pt x="580896" y="100891"/>
                </a:lnTo>
                <a:lnTo>
                  <a:pt x="616971" y="107469"/>
                </a:lnTo>
                <a:lnTo>
                  <a:pt x="689101" y="119157"/>
                </a:lnTo>
                <a:lnTo>
                  <a:pt x="760818" y="126997"/>
                </a:lnTo>
                <a:lnTo>
                  <a:pt x="796377" y="128766"/>
                </a:lnTo>
                <a:lnTo>
                  <a:pt x="831659" y="128722"/>
                </a:lnTo>
                <a:lnTo>
                  <a:pt x="901157" y="122064"/>
                </a:lnTo>
                <a:lnTo>
                  <a:pt x="968849" y="104754"/>
                </a:lnTo>
                <a:lnTo>
                  <a:pt x="1034269" y="74526"/>
                </a:lnTo>
                <a:lnTo>
                  <a:pt x="1096953" y="29111"/>
                </a:lnTo>
                <a:lnTo>
                  <a:pt x="112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2615" y="3546851"/>
            <a:ext cx="1024659" cy="162357"/>
          </a:xfrm>
          <a:custGeom>
            <a:avLst/>
            <a:gdLst/>
            <a:ahLst/>
            <a:cxnLst/>
            <a:rect l="l" t="t" r="r" b="b"/>
            <a:pathLst>
              <a:path w="1127125" h="238125">
                <a:moveTo>
                  <a:pt x="0" y="238125"/>
                </a:moveTo>
                <a:lnTo>
                  <a:pt x="25907" y="203336"/>
                </a:lnTo>
                <a:lnTo>
                  <a:pt x="52873" y="173255"/>
                </a:lnTo>
                <a:lnTo>
                  <a:pt x="109749" y="126082"/>
                </a:lnTo>
                <a:lnTo>
                  <a:pt x="170161" y="94338"/>
                </a:lnTo>
                <a:lnTo>
                  <a:pt x="233647" y="75756"/>
                </a:lnTo>
                <a:lnTo>
                  <a:pt x="299740" y="68068"/>
                </a:lnTo>
                <a:lnTo>
                  <a:pt x="333619" y="67600"/>
                </a:lnTo>
                <a:lnTo>
                  <a:pt x="367976" y="69005"/>
                </a:lnTo>
                <a:lnTo>
                  <a:pt x="437890" y="76300"/>
                </a:lnTo>
                <a:lnTo>
                  <a:pt x="509019" y="87684"/>
                </a:lnTo>
                <a:lnTo>
                  <a:pt x="580896" y="100891"/>
                </a:lnTo>
                <a:lnTo>
                  <a:pt x="616971" y="107469"/>
                </a:lnTo>
                <a:lnTo>
                  <a:pt x="689101" y="119157"/>
                </a:lnTo>
                <a:lnTo>
                  <a:pt x="760818" y="126997"/>
                </a:lnTo>
                <a:lnTo>
                  <a:pt x="796377" y="128766"/>
                </a:lnTo>
                <a:lnTo>
                  <a:pt x="831659" y="128722"/>
                </a:lnTo>
                <a:lnTo>
                  <a:pt x="901157" y="122064"/>
                </a:lnTo>
                <a:lnTo>
                  <a:pt x="968849" y="104754"/>
                </a:lnTo>
                <a:lnTo>
                  <a:pt x="1034269" y="74526"/>
                </a:lnTo>
                <a:lnTo>
                  <a:pt x="1096953" y="29111"/>
                </a:lnTo>
                <a:lnTo>
                  <a:pt x="112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81007" y="1696143"/>
            <a:ext cx="1368136" cy="68621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Arial"/>
                <a:cs typeface="Arial"/>
              </a:rPr>
              <a:t>Heap</a:t>
            </a:r>
            <a:r>
              <a:rPr sz="1100" spc="-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000">
              <a:latin typeface="Times New Roman"/>
              <a:cs typeface="Times New Roman"/>
            </a:endParaRPr>
          </a:p>
          <a:p>
            <a:pPr marL="653466"/>
            <a:r>
              <a:rPr sz="1100" spc="-4" dirty="0"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3341" y="2377527"/>
            <a:ext cx="127000" cy="40178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15500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x  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80546" y="2372937"/>
            <a:ext cx="764886" cy="2084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84" rIns="0" bIns="0" rtlCol="0">
            <a:spAutoFit/>
          </a:bodyPr>
          <a:lstStyle/>
          <a:p>
            <a:pPr marR="64490" algn="r">
              <a:spcBef>
                <a:spcPts val="305"/>
              </a:spcBef>
            </a:pPr>
            <a:r>
              <a:rPr sz="1100" spc="-4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80546" y="2600239"/>
            <a:ext cx="764886" cy="15388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4490" algn="r">
              <a:lnSpc>
                <a:spcPts val="1197"/>
              </a:lnSpc>
            </a:pPr>
            <a:r>
              <a:rPr sz="1100" spc="-4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12180" y="2821826"/>
            <a:ext cx="542636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9362" y="3037783"/>
            <a:ext cx="912091" cy="398356"/>
          </a:xfrm>
          <a:prstGeom prst="rect">
            <a:avLst/>
          </a:prstGeom>
        </p:spPr>
        <p:txBody>
          <a:bodyPr vert="horz" wrap="square" lIns="0" tIns="33823" rIns="0" bIns="0" rtlCol="0">
            <a:spAutoFit/>
          </a:bodyPr>
          <a:lstStyle/>
          <a:p>
            <a:pPr marL="561466" indent="-552447">
              <a:spcBef>
                <a:spcPts val="266"/>
              </a:spcBef>
              <a:buAutoNum type="alphaLcPeriod" startAt="24"/>
              <a:tabLst>
                <a:tab pos="561015" algn="l"/>
                <a:tab pos="561466" algn="l"/>
              </a:tabLst>
            </a:pPr>
            <a:r>
              <a:rPr sz="1100" spc="-4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561466" indent="-552447">
              <a:spcBef>
                <a:spcPts val="199"/>
              </a:spcBef>
              <a:buAutoNum type="alphaLcPeriod" startAt="24"/>
              <a:tabLst>
                <a:tab pos="561015" algn="l"/>
                <a:tab pos="561466" algn="l"/>
              </a:tabLst>
            </a:pP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20476" y="3503729"/>
            <a:ext cx="542636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47773" y="3719685"/>
            <a:ext cx="127000" cy="40178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15500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x  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94978" y="3715096"/>
            <a:ext cx="764886" cy="2084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84" rIns="0" bIns="0" rtlCol="0">
            <a:spAutoFit/>
          </a:bodyPr>
          <a:lstStyle/>
          <a:p>
            <a:pPr marR="64490" algn="r">
              <a:spcBef>
                <a:spcPts val="305"/>
              </a:spcBef>
            </a:pP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94978" y="3942397"/>
            <a:ext cx="764886" cy="15388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4490" algn="r">
              <a:lnSpc>
                <a:spcPts val="1197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1423" y="2687696"/>
            <a:ext cx="138660" cy="103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8977" y="2769177"/>
            <a:ext cx="892464" cy="669780"/>
          </a:xfrm>
          <a:custGeom>
            <a:avLst/>
            <a:gdLst/>
            <a:ahLst/>
            <a:cxnLst/>
            <a:rect l="l" t="t" r="r" b="b"/>
            <a:pathLst>
              <a:path w="981710" h="982345">
                <a:moveTo>
                  <a:pt x="981710" y="0"/>
                </a:moveTo>
                <a:lnTo>
                  <a:pt x="0" y="981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4868" y="2382636"/>
            <a:ext cx="148590" cy="94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8637" y="2450437"/>
            <a:ext cx="471054" cy="252412"/>
          </a:xfrm>
          <a:custGeom>
            <a:avLst/>
            <a:gdLst/>
            <a:ahLst/>
            <a:cxnLst/>
            <a:rect l="l" t="t" r="r" b="b"/>
            <a:pathLst>
              <a:path w="518160" h="370204">
                <a:moveTo>
                  <a:pt x="517651" y="0"/>
                </a:moveTo>
                <a:lnTo>
                  <a:pt x="0" y="3698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10497" y="2988166"/>
            <a:ext cx="155402" cy="682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3070" y="2919065"/>
            <a:ext cx="1032741" cy="102611"/>
          </a:xfrm>
          <a:custGeom>
            <a:avLst/>
            <a:gdLst/>
            <a:ahLst/>
            <a:cxnLst/>
            <a:rect l="l" t="t" r="r" b="b"/>
            <a:pathLst>
              <a:path w="1136015" h="150495">
                <a:moveTo>
                  <a:pt x="1136015" y="15049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52161" y="3602528"/>
            <a:ext cx="129771" cy="109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83069" y="3146368"/>
            <a:ext cx="502805" cy="475817"/>
          </a:xfrm>
          <a:custGeom>
            <a:avLst/>
            <a:gdLst/>
            <a:ahLst/>
            <a:cxnLst/>
            <a:rect l="l" t="t" r="r" b="b"/>
            <a:pathLst>
              <a:path w="553085" h="697864">
                <a:moveTo>
                  <a:pt x="552958" y="69786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84699" y="834130"/>
            <a:ext cx="27761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Initializing</a:t>
            </a:r>
            <a:r>
              <a:rPr spc="-213" dirty="0"/>
              <a:t> </a:t>
            </a:r>
            <a:r>
              <a:rPr spc="-18" dirty="0"/>
              <a:t>Arrays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2"/>
            <a:ext cx="4469823" cy="63098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Initialize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element.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46" dirty="0">
                <a:latin typeface="Times New Roman"/>
                <a:cs typeface="Times New Roman"/>
              </a:rPr>
              <a:t>initial</a:t>
            </a:r>
            <a:r>
              <a:rPr sz="1700" spc="27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values.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819" y="2006052"/>
            <a:ext cx="24614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String[]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names;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</a:pPr>
            <a:r>
              <a:rPr sz="1100" spc="-46" dirty="0">
                <a:latin typeface="Courier New"/>
                <a:cs typeface="Courier New"/>
              </a:rPr>
              <a:t>names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String[3];  </a:t>
            </a:r>
            <a:r>
              <a:rPr sz="1100" spc="-53" dirty="0">
                <a:latin typeface="Courier New"/>
                <a:cs typeface="Courier New"/>
              </a:rPr>
              <a:t>names[0]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7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"Georgianna";  </a:t>
            </a:r>
            <a:r>
              <a:rPr sz="1100" spc="-53" dirty="0">
                <a:latin typeface="Courier New"/>
                <a:cs typeface="Courier New"/>
              </a:rPr>
              <a:t>names[1]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60" dirty="0">
                <a:latin typeface="Courier New"/>
                <a:cs typeface="Courier New"/>
              </a:rPr>
              <a:t>"Jen";  </a:t>
            </a:r>
            <a:r>
              <a:rPr sz="1100" spc="-53" dirty="0">
                <a:latin typeface="Courier New"/>
                <a:cs typeface="Courier New"/>
              </a:rPr>
              <a:t>names[2]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"Simon";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4364" y="2006053"/>
            <a:ext cx="1861126" cy="862779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326056" marR="3608" indent="-317488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String[] </a:t>
            </a:r>
            <a:r>
              <a:rPr sz="1100" spc="-46" dirty="0">
                <a:latin typeface="Courier New"/>
                <a:cs typeface="Courier New"/>
              </a:rPr>
              <a:t>names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"Georgianna",  "Jen",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"Simon"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18" y="3140392"/>
            <a:ext cx="35790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MyDate[]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dates;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dates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MyDate[3];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dates[0]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dates[1]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MyDate(1, </a:t>
            </a:r>
            <a:r>
              <a:rPr sz="1100" spc="-32" dirty="0">
                <a:latin typeface="Courier New"/>
                <a:cs typeface="Courier New"/>
              </a:rPr>
              <a:t>1,</a:t>
            </a:r>
            <a:r>
              <a:rPr sz="1100" spc="-4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2000);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3" dirty="0">
                <a:latin typeface="Courier New"/>
                <a:cs typeface="Courier New"/>
              </a:rPr>
              <a:t>dates[2]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38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MyDate(22,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12,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365" y="3140392"/>
            <a:ext cx="28678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MyDate[] </a:t>
            </a:r>
            <a:r>
              <a:rPr sz="1100" spc="-46" dirty="0">
                <a:latin typeface="Courier New"/>
                <a:cs typeface="Courier New"/>
              </a:rPr>
              <a:t>dates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1964),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MyDate(1, </a:t>
            </a:r>
            <a:r>
              <a:rPr sz="1100" spc="-32" dirty="0">
                <a:latin typeface="Courier New"/>
                <a:cs typeface="Courier New"/>
              </a:rPr>
              <a:t>1,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2000),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9" dirty="0">
                <a:latin typeface="Courier New"/>
                <a:cs typeface="Courier New"/>
              </a:rPr>
              <a:t>12,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0126" y="834130"/>
            <a:ext cx="39046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Multidimensional</a:t>
            </a:r>
            <a:r>
              <a:rPr spc="-213" dirty="0"/>
              <a:t> </a:t>
            </a:r>
            <a:r>
              <a:rPr spc="-18" dirty="0"/>
              <a:t>Arrays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20141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arrays: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4281632" cy="688372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948856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int[][] twoDim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int[4][];  </a:t>
            </a:r>
            <a:r>
              <a:rPr sz="1100" spc="-53" dirty="0">
                <a:latin typeface="Courier New"/>
                <a:cs typeface="Courier New"/>
              </a:rPr>
              <a:t>twoDim[0]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int[5];  </a:t>
            </a:r>
            <a:r>
              <a:rPr sz="1100" spc="-53" dirty="0">
                <a:latin typeface="Courier New"/>
                <a:cs typeface="Courier New"/>
              </a:rPr>
              <a:t>twoDim[1]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0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int[5];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/>
            <a:r>
              <a:rPr sz="1100" spc="-50" dirty="0">
                <a:latin typeface="Courier New"/>
                <a:cs typeface="Courier New"/>
              </a:rPr>
              <a:t>int[][] twoDim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int[][4];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100" b="1" spc="-38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illegal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2308" y="834130"/>
            <a:ext cx="39046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Multidimensional</a:t>
            </a:r>
            <a:r>
              <a:rPr spc="-213" dirty="0"/>
              <a:t> </a:t>
            </a:r>
            <a:r>
              <a:rPr spc="-18" dirty="0"/>
              <a:t>Arrays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43376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7508" indent="-248488">
              <a:spcBef>
                <a:spcPts val="71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71" dirty="0">
                <a:latin typeface="Times New Roman"/>
                <a:cs typeface="Times New Roman"/>
              </a:rPr>
              <a:t>Non-rectangular </a:t>
            </a: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arrays: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8" y="1721618"/>
          <a:ext cx="2394527" cy="113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064"/>
                <a:gridCol w="207818"/>
                <a:gridCol w="401781"/>
                <a:gridCol w="790864"/>
              </a:tblGrid>
              <a:tr h="270933"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twoDim[0]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int[2];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twoDim[1]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int[4];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twoDim[2]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int[6];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twoDim[3]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89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int[8];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270818" y="2452212"/>
            <a:ext cx="5280314" cy="62440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1645" indent="-242626">
              <a:spcBef>
                <a:spcPts val="90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four </a:t>
            </a: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2" dirty="0">
                <a:latin typeface="Times New Roman"/>
                <a:cs typeface="Times New Roman"/>
              </a:rPr>
              <a:t>five </a:t>
            </a:r>
            <a:r>
              <a:rPr sz="1700" spc="46" dirty="0">
                <a:latin typeface="Times New Roman"/>
                <a:cs typeface="Times New Roman"/>
              </a:rPr>
              <a:t>integers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each: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int[][] twoDim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int[4][5];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27612" y="834130"/>
            <a:ext cx="50892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39" dirty="0"/>
              <a:t>Java </a:t>
            </a:r>
            <a:r>
              <a:rPr spc="-4" dirty="0"/>
              <a:t>Runtime</a:t>
            </a:r>
            <a:r>
              <a:rPr spc="-469" dirty="0"/>
              <a:t> </a:t>
            </a:r>
            <a:r>
              <a:rPr spc="-7" dirty="0"/>
              <a:t>Environment</a:t>
            </a:r>
          </a:p>
        </p:txBody>
      </p:sp>
      <p:sp>
        <p:nvSpPr>
          <p:cNvPr id="12" name="object 12"/>
          <p:cNvSpPr/>
          <p:nvPr/>
        </p:nvSpPr>
        <p:spPr>
          <a:xfrm>
            <a:off x="4962468" y="1910023"/>
            <a:ext cx="2525568" cy="2510704"/>
          </a:xfrm>
          <a:custGeom>
            <a:avLst/>
            <a:gdLst/>
            <a:ahLst/>
            <a:cxnLst/>
            <a:rect l="l" t="t" r="r" b="b"/>
            <a:pathLst>
              <a:path w="2778125" h="3682365">
                <a:moveTo>
                  <a:pt x="2778125" y="0"/>
                </a:moveTo>
                <a:lnTo>
                  <a:pt x="2778125" y="3681983"/>
                </a:lnTo>
                <a:lnTo>
                  <a:pt x="0" y="3681984"/>
                </a:lnTo>
                <a:lnTo>
                  <a:pt x="0" y="0"/>
                </a:lnTo>
                <a:lnTo>
                  <a:pt x="2778125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8795" y="1929939"/>
            <a:ext cx="1977736" cy="1715365"/>
          </a:xfrm>
          <a:custGeom>
            <a:avLst/>
            <a:gdLst/>
            <a:ahLst/>
            <a:cxnLst/>
            <a:rect l="l" t="t" r="r" b="b"/>
            <a:pathLst>
              <a:path w="2175510" h="2515870">
                <a:moveTo>
                  <a:pt x="2175510" y="0"/>
                </a:moveTo>
                <a:lnTo>
                  <a:pt x="2175510" y="2515489"/>
                </a:lnTo>
                <a:lnTo>
                  <a:pt x="0" y="2515489"/>
                </a:lnTo>
                <a:lnTo>
                  <a:pt x="0" y="0"/>
                </a:lnTo>
                <a:lnTo>
                  <a:pt x="217551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2197" y="1989512"/>
            <a:ext cx="350982" cy="351992"/>
          </a:xfrm>
          <a:custGeom>
            <a:avLst/>
            <a:gdLst/>
            <a:ahLst/>
            <a:cxnLst/>
            <a:rect l="l" t="t" r="r" b="b"/>
            <a:pathLst>
              <a:path w="386080" h="516254">
                <a:moveTo>
                  <a:pt x="238887" y="0"/>
                </a:moveTo>
                <a:lnTo>
                  <a:pt x="238887" y="149860"/>
                </a:lnTo>
                <a:lnTo>
                  <a:pt x="385953" y="149860"/>
                </a:lnTo>
                <a:lnTo>
                  <a:pt x="385953" y="516127"/>
                </a:lnTo>
                <a:lnTo>
                  <a:pt x="0" y="516127"/>
                </a:lnTo>
                <a:lnTo>
                  <a:pt x="0" y="0"/>
                </a:lnTo>
                <a:lnTo>
                  <a:pt x="238887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9367" y="1989513"/>
            <a:ext cx="133927" cy="102177"/>
          </a:xfrm>
          <a:custGeom>
            <a:avLst/>
            <a:gdLst/>
            <a:ahLst/>
            <a:cxnLst/>
            <a:rect l="l" t="t" r="r" b="b"/>
            <a:pathLst>
              <a:path w="147319" h="149860">
                <a:moveTo>
                  <a:pt x="147066" y="149860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3994" y="2131435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0645" y="2185901"/>
            <a:ext cx="234373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25730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5726" y="2251709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2378" y="2300547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39926" y="2362291"/>
            <a:ext cx="1735859" cy="164362"/>
          </a:xfrm>
          <a:prstGeom prst="rect">
            <a:avLst/>
          </a:prstGeom>
        </p:spPr>
        <p:txBody>
          <a:bodyPr vert="horz" wrap="square" lIns="0" tIns="10372" rIns="0" bIns="0" rtlCol="0">
            <a:spAutoFit/>
          </a:bodyPr>
          <a:lstStyle/>
          <a:p>
            <a:pPr marL="9020">
              <a:spcBef>
                <a:spcPts val="81"/>
              </a:spcBef>
            </a:pPr>
            <a:r>
              <a:rPr sz="1000" spc="18" dirty="0">
                <a:latin typeface="Courier New"/>
                <a:cs typeface="Courier New"/>
              </a:rPr>
              <a:t>TestGreeting</a:t>
            </a:r>
            <a:r>
              <a:rPr sz="1000" spc="18" dirty="0">
                <a:latin typeface="Arial"/>
                <a:cs typeface="Arial"/>
              </a:rPr>
              <a:t>.</a:t>
            </a:r>
            <a:r>
              <a:rPr sz="1000" spc="18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7972" y="3370380"/>
            <a:ext cx="1840345" cy="164362"/>
          </a:xfrm>
          <a:prstGeom prst="rect">
            <a:avLst/>
          </a:prstGeom>
        </p:spPr>
        <p:txBody>
          <a:bodyPr vert="horz" wrap="square" lIns="0" tIns="10372" rIns="0" bIns="0" rtlCol="0">
            <a:spAutoFit/>
          </a:bodyPr>
          <a:lstStyle/>
          <a:p>
            <a:pPr marL="9020">
              <a:spcBef>
                <a:spcPts val="81"/>
              </a:spcBef>
            </a:pPr>
            <a:r>
              <a:rPr sz="1000" spc="18" dirty="0">
                <a:latin typeface="Courier New"/>
                <a:cs typeface="Courier New"/>
              </a:rPr>
              <a:t>TestGreeting</a:t>
            </a:r>
            <a:r>
              <a:rPr sz="1000" spc="18" dirty="0">
                <a:latin typeface="Arial"/>
                <a:cs typeface="Arial"/>
              </a:rPr>
              <a:t>.</a:t>
            </a:r>
            <a:r>
              <a:rPr sz="1000" spc="18" dirty="0">
                <a:latin typeface="Courier New"/>
                <a:cs typeface="Courier New"/>
              </a:rPr>
              <a:t>class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1321" y="2880445"/>
            <a:ext cx="72621" cy="8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7688" y="2541617"/>
            <a:ext cx="0" cy="339004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4969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91160" y="2014366"/>
            <a:ext cx="543214" cy="285149"/>
          </a:xfrm>
          <a:prstGeom prst="rect">
            <a:avLst/>
          </a:prstGeom>
        </p:spPr>
        <p:txBody>
          <a:bodyPr vert="horz" wrap="square" lIns="0" tIns="44647" rIns="0" bIns="0" rtlCol="0">
            <a:spAutoFit/>
          </a:bodyPr>
          <a:lstStyle/>
          <a:p>
            <a:pPr marL="9020" marR="3608" indent="10372">
              <a:lnSpc>
                <a:spcPct val="78300"/>
              </a:lnSpc>
              <a:spcBef>
                <a:spcPts val="352"/>
              </a:spcBef>
            </a:pPr>
            <a:r>
              <a:rPr sz="1000" spc="57" dirty="0">
                <a:latin typeface="Arial"/>
                <a:cs typeface="Arial"/>
              </a:rPr>
              <a:t>Class  </a:t>
            </a:r>
            <a:r>
              <a:rPr sz="1000" spc="50" dirty="0">
                <a:latin typeface="Arial"/>
                <a:cs typeface="Arial"/>
              </a:rPr>
              <a:t>loader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8164" y="2598421"/>
            <a:ext cx="803563" cy="282636"/>
          </a:xfrm>
          <a:prstGeom prst="rect">
            <a:avLst/>
          </a:prstGeom>
        </p:spPr>
        <p:txBody>
          <a:bodyPr vert="horz" wrap="square" lIns="0" tIns="48255" rIns="0" bIns="0" rtlCol="0">
            <a:spAutoFit/>
          </a:bodyPr>
          <a:lstStyle/>
          <a:p>
            <a:pPr marL="110940" marR="3608" indent="-102372">
              <a:lnSpc>
                <a:spcPct val="76000"/>
              </a:lnSpc>
              <a:spcBef>
                <a:spcPts val="380"/>
              </a:spcBef>
            </a:pPr>
            <a:r>
              <a:rPr sz="1000" spc="57" dirty="0">
                <a:latin typeface="Arial"/>
                <a:cs typeface="Arial"/>
              </a:rPr>
              <a:t>Bytecode  </a:t>
            </a:r>
            <a:r>
              <a:rPr sz="1000" spc="43" dirty="0">
                <a:latin typeface="Arial"/>
                <a:cs typeface="Arial"/>
              </a:rPr>
              <a:t>verifier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9201" y="3128009"/>
            <a:ext cx="992332" cy="2099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5470" rIns="0" bIns="0" rtlCol="0">
            <a:spAutoFit/>
          </a:bodyPr>
          <a:lstStyle/>
          <a:p>
            <a:pPr marL="50058">
              <a:spcBef>
                <a:spcPts val="437"/>
              </a:spcBef>
            </a:pPr>
            <a:r>
              <a:rPr sz="1000" spc="50" dirty="0">
                <a:latin typeface="Arial"/>
                <a:cs typeface="Arial"/>
              </a:rPr>
              <a:t>Interpreter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9728" y="1368137"/>
            <a:ext cx="6668655" cy="5400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57" dirty="0">
                <a:latin typeface="Times New Roman"/>
                <a:cs typeface="Times New Roman"/>
              </a:rPr>
              <a:t>application </a:t>
            </a:r>
            <a:r>
              <a:rPr sz="1700" spc="78" dirty="0">
                <a:latin typeface="Times New Roman"/>
                <a:cs typeface="Times New Roman"/>
              </a:rPr>
              <a:t>environment </a:t>
            </a:r>
            <a:r>
              <a:rPr sz="1700" spc="71" dirty="0">
                <a:latin typeface="Times New Roman"/>
                <a:cs typeface="Times New Roman"/>
              </a:rPr>
              <a:t>performs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988091">
              <a:spcBef>
                <a:spcPts val="884"/>
              </a:spcBef>
              <a:tabLst>
                <a:tab pos="3950559" algn="l"/>
              </a:tabLst>
            </a:pPr>
            <a:r>
              <a:rPr sz="1000" spc="60" dirty="0">
                <a:latin typeface="Arial"/>
                <a:cs typeface="Arial"/>
              </a:rPr>
              <a:t>Compile	Runtime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84059" y="2014451"/>
            <a:ext cx="1082386" cy="306532"/>
          </a:xfrm>
          <a:custGeom>
            <a:avLst/>
            <a:gdLst/>
            <a:ahLst/>
            <a:cxnLst/>
            <a:rect l="l" t="t" r="r" b="b"/>
            <a:pathLst>
              <a:path w="1190625" h="449579">
                <a:moveTo>
                  <a:pt x="0" y="224662"/>
                </a:moveTo>
                <a:lnTo>
                  <a:pt x="4567" y="179403"/>
                </a:lnTo>
                <a:lnTo>
                  <a:pt x="17665" y="137240"/>
                </a:lnTo>
                <a:lnTo>
                  <a:pt x="38392" y="99079"/>
                </a:lnTo>
                <a:lnTo>
                  <a:pt x="65841" y="65825"/>
                </a:lnTo>
                <a:lnTo>
                  <a:pt x="99110" y="38385"/>
                </a:lnTo>
                <a:lnTo>
                  <a:pt x="137293" y="17663"/>
                </a:lnTo>
                <a:lnTo>
                  <a:pt x="179488" y="4566"/>
                </a:lnTo>
                <a:lnTo>
                  <a:pt x="224789" y="0"/>
                </a:lnTo>
                <a:lnTo>
                  <a:pt x="965835" y="0"/>
                </a:lnTo>
                <a:lnTo>
                  <a:pt x="1011136" y="4567"/>
                </a:lnTo>
                <a:lnTo>
                  <a:pt x="1053331" y="17665"/>
                </a:lnTo>
                <a:lnTo>
                  <a:pt x="1091514" y="38392"/>
                </a:lnTo>
                <a:lnTo>
                  <a:pt x="1124783" y="65841"/>
                </a:lnTo>
                <a:lnTo>
                  <a:pt x="1152232" y="99110"/>
                </a:lnTo>
                <a:lnTo>
                  <a:pt x="1172959" y="137293"/>
                </a:lnTo>
                <a:lnTo>
                  <a:pt x="1186057" y="179488"/>
                </a:lnTo>
                <a:lnTo>
                  <a:pt x="1190625" y="224789"/>
                </a:lnTo>
                <a:lnTo>
                  <a:pt x="1186057" y="270049"/>
                </a:lnTo>
                <a:lnTo>
                  <a:pt x="1172959" y="312212"/>
                </a:lnTo>
                <a:lnTo>
                  <a:pt x="1152232" y="350373"/>
                </a:lnTo>
                <a:lnTo>
                  <a:pt x="1124783" y="383627"/>
                </a:lnTo>
                <a:lnTo>
                  <a:pt x="1091514" y="411067"/>
                </a:lnTo>
                <a:lnTo>
                  <a:pt x="1053331" y="431789"/>
                </a:lnTo>
                <a:lnTo>
                  <a:pt x="1011136" y="444886"/>
                </a:lnTo>
                <a:lnTo>
                  <a:pt x="965835" y="449452"/>
                </a:lnTo>
                <a:lnTo>
                  <a:pt x="224789" y="449452"/>
                </a:lnTo>
                <a:lnTo>
                  <a:pt x="179488" y="444885"/>
                </a:lnTo>
                <a:lnTo>
                  <a:pt x="137293" y="431787"/>
                </a:lnTo>
                <a:lnTo>
                  <a:pt x="99110" y="411060"/>
                </a:lnTo>
                <a:lnTo>
                  <a:pt x="65841" y="383611"/>
                </a:lnTo>
                <a:lnTo>
                  <a:pt x="38392" y="350342"/>
                </a:lnTo>
                <a:lnTo>
                  <a:pt x="17665" y="312159"/>
                </a:lnTo>
                <a:lnTo>
                  <a:pt x="4567" y="269964"/>
                </a:lnTo>
                <a:lnTo>
                  <a:pt x="0" y="22466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3207" y="2581448"/>
            <a:ext cx="1104323" cy="313459"/>
          </a:xfrm>
          <a:custGeom>
            <a:avLst/>
            <a:gdLst/>
            <a:ahLst/>
            <a:cxnLst/>
            <a:rect l="l" t="t" r="r" b="b"/>
            <a:pathLst>
              <a:path w="1214754" h="459739">
                <a:moveTo>
                  <a:pt x="0" y="230886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85901" y="0"/>
                </a:lnTo>
                <a:lnTo>
                  <a:pt x="1031971" y="4644"/>
                </a:lnTo>
                <a:lnTo>
                  <a:pt x="1074881" y="17964"/>
                </a:lnTo>
                <a:lnTo>
                  <a:pt x="1113712" y="39041"/>
                </a:lnTo>
                <a:lnTo>
                  <a:pt x="1147545" y="66955"/>
                </a:lnTo>
                <a:lnTo>
                  <a:pt x="1175459" y="100788"/>
                </a:lnTo>
                <a:lnTo>
                  <a:pt x="1196536" y="139619"/>
                </a:lnTo>
                <a:lnTo>
                  <a:pt x="1209856" y="182529"/>
                </a:lnTo>
                <a:lnTo>
                  <a:pt x="1214501" y="228600"/>
                </a:lnTo>
                <a:lnTo>
                  <a:pt x="1214501" y="230886"/>
                </a:lnTo>
                <a:lnTo>
                  <a:pt x="1209856" y="276956"/>
                </a:lnTo>
                <a:lnTo>
                  <a:pt x="1196536" y="319866"/>
                </a:lnTo>
                <a:lnTo>
                  <a:pt x="1175459" y="358697"/>
                </a:lnTo>
                <a:lnTo>
                  <a:pt x="1147545" y="392530"/>
                </a:lnTo>
                <a:lnTo>
                  <a:pt x="1113712" y="420444"/>
                </a:lnTo>
                <a:lnTo>
                  <a:pt x="1074881" y="441521"/>
                </a:lnTo>
                <a:lnTo>
                  <a:pt x="1031971" y="454841"/>
                </a:lnTo>
                <a:lnTo>
                  <a:pt x="985901" y="459486"/>
                </a:lnTo>
                <a:lnTo>
                  <a:pt x="228600" y="459486"/>
                </a:lnTo>
                <a:lnTo>
                  <a:pt x="182529" y="454841"/>
                </a:lnTo>
                <a:lnTo>
                  <a:pt x="139619" y="441521"/>
                </a:lnTo>
                <a:lnTo>
                  <a:pt x="100788" y="420444"/>
                </a:lnTo>
                <a:lnTo>
                  <a:pt x="66955" y="392530"/>
                </a:lnTo>
                <a:lnTo>
                  <a:pt x="39041" y="358697"/>
                </a:lnTo>
                <a:lnTo>
                  <a:pt x="17964" y="319866"/>
                </a:lnTo>
                <a:lnTo>
                  <a:pt x="4644" y="276956"/>
                </a:lnTo>
                <a:lnTo>
                  <a:pt x="0" y="23088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08276" y="3662796"/>
            <a:ext cx="834159" cy="626026"/>
          </a:xfrm>
          <a:prstGeom prst="rect">
            <a:avLst/>
          </a:prstGeom>
        </p:spPr>
        <p:txBody>
          <a:bodyPr vert="horz" wrap="square" lIns="0" tIns="10372" rIns="0" bIns="0" rtlCol="0">
            <a:spAutoFit/>
          </a:bodyPr>
          <a:lstStyle/>
          <a:p>
            <a:pPr marL="53666">
              <a:spcBef>
                <a:spcPts val="81"/>
              </a:spcBef>
            </a:pPr>
            <a:r>
              <a:rPr sz="1000" spc="60" dirty="0">
                <a:latin typeface="Arial"/>
                <a:cs typeface="Arial"/>
              </a:rPr>
              <a:t>Runtime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900">
              <a:latin typeface="Times New Roman"/>
              <a:cs typeface="Times New Roman"/>
            </a:endParaRPr>
          </a:p>
          <a:p>
            <a:pPr marL="9020"/>
            <a:r>
              <a:rPr sz="1000" spc="60" dirty="0">
                <a:latin typeface="Arial"/>
                <a:cs typeface="Arial"/>
              </a:rPr>
              <a:t>Hardware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29259" y="3628073"/>
            <a:ext cx="992332" cy="249815"/>
          </a:xfrm>
          <a:custGeom>
            <a:avLst/>
            <a:gdLst/>
            <a:ahLst/>
            <a:cxnLst/>
            <a:rect l="l" t="t" r="r" b="b"/>
            <a:pathLst>
              <a:path w="1091565" h="366395">
                <a:moveTo>
                  <a:pt x="545719" y="0"/>
                </a:moveTo>
                <a:lnTo>
                  <a:pt x="477296" y="1427"/>
                </a:lnTo>
                <a:lnTo>
                  <a:pt x="411401" y="5596"/>
                </a:lnTo>
                <a:lnTo>
                  <a:pt x="348547" y="12333"/>
                </a:lnTo>
                <a:lnTo>
                  <a:pt x="289244" y="21466"/>
                </a:lnTo>
                <a:lnTo>
                  <a:pt x="234008" y="32825"/>
                </a:lnTo>
                <a:lnTo>
                  <a:pt x="183349" y="46236"/>
                </a:lnTo>
                <a:lnTo>
                  <a:pt x="137782" y="61527"/>
                </a:lnTo>
                <a:lnTo>
                  <a:pt x="97818" y="78527"/>
                </a:lnTo>
                <a:lnTo>
                  <a:pt x="63971" y="97063"/>
                </a:lnTo>
                <a:lnTo>
                  <a:pt x="16676" y="138058"/>
                </a:lnTo>
                <a:lnTo>
                  <a:pt x="0" y="183134"/>
                </a:lnTo>
                <a:lnTo>
                  <a:pt x="4254" y="206096"/>
                </a:lnTo>
                <a:lnTo>
                  <a:pt x="36752" y="249303"/>
                </a:lnTo>
                <a:lnTo>
                  <a:pt x="97818" y="287740"/>
                </a:lnTo>
                <a:lnTo>
                  <a:pt x="137782" y="304740"/>
                </a:lnTo>
                <a:lnTo>
                  <a:pt x="183349" y="320031"/>
                </a:lnTo>
                <a:lnTo>
                  <a:pt x="234008" y="333442"/>
                </a:lnTo>
                <a:lnTo>
                  <a:pt x="289244" y="344801"/>
                </a:lnTo>
                <a:lnTo>
                  <a:pt x="348547" y="353934"/>
                </a:lnTo>
                <a:lnTo>
                  <a:pt x="411401" y="360671"/>
                </a:lnTo>
                <a:lnTo>
                  <a:pt x="477296" y="364840"/>
                </a:lnTo>
                <a:lnTo>
                  <a:pt x="545719" y="366267"/>
                </a:lnTo>
                <a:lnTo>
                  <a:pt x="614141" y="364840"/>
                </a:lnTo>
                <a:lnTo>
                  <a:pt x="680036" y="360671"/>
                </a:lnTo>
                <a:lnTo>
                  <a:pt x="742890" y="353934"/>
                </a:lnTo>
                <a:lnTo>
                  <a:pt x="802193" y="344801"/>
                </a:lnTo>
                <a:lnTo>
                  <a:pt x="857429" y="333442"/>
                </a:lnTo>
                <a:lnTo>
                  <a:pt x="908088" y="320031"/>
                </a:lnTo>
                <a:lnTo>
                  <a:pt x="953655" y="304740"/>
                </a:lnTo>
                <a:lnTo>
                  <a:pt x="993619" y="287740"/>
                </a:lnTo>
                <a:lnTo>
                  <a:pt x="1027466" y="269204"/>
                </a:lnTo>
                <a:lnTo>
                  <a:pt x="1074761" y="228209"/>
                </a:lnTo>
                <a:lnTo>
                  <a:pt x="1091437" y="183134"/>
                </a:lnTo>
                <a:lnTo>
                  <a:pt x="1087183" y="160171"/>
                </a:lnTo>
                <a:lnTo>
                  <a:pt x="1054685" y="116964"/>
                </a:lnTo>
                <a:lnTo>
                  <a:pt x="993619" y="78527"/>
                </a:lnTo>
                <a:lnTo>
                  <a:pt x="953655" y="61527"/>
                </a:lnTo>
                <a:lnTo>
                  <a:pt x="908088" y="46236"/>
                </a:lnTo>
                <a:lnTo>
                  <a:pt x="857429" y="32825"/>
                </a:lnTo>
                <a:lnTo>
                  <a:pt x="802193" y="21466"/>
                </a:lnTo>
                <a:lnTo>
                  <a:pt x="742890" y="12333"/>
                </a:lnTo>
                <a:lnTo>
                  <a:pt x="680036" y="5596"/>
                </a:lnTo>
                <a:lnTo>
                  <a:pt x="614141" y="1427"/>
                </a:lnTo>
                <a:lnTo>
                  <a:pt x="54571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9359" y="3885508"/>
            <a:ext cx="91785" cy="206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8236" y="4111076"/>
            <a:ext cx="1894032" cy="170584"/>
          </a:xfrm>
          <a:custGeom>
            <a:avLst/>
            <a:gdLst/>
            <a:ahLst/>
            <a:cxnLst/>
            <a:rect l="l" t="t" r="r" b="b"/>
            <a:pathLst>
              <a:path w="2083434" h="250189">
                <a:moveTo>
                  <a:pt x="0" y="124968"/>
                </a:moveTo>
                <a:lnTo>
                  <a:pt x="9810" y="76300"/>
                </a:lnTo>
                <a:lnTo>
                  <a:pt x="36564" y="36580"/>
                </a:lnTo>
                <a:lnTo>
                  <a:pt x="76247" y="9812"/>
                </a:lnTo>
                <a:lnTo>
                  <a:pt x="124840" y="0"/>
                </a:lnTo>
                <a:lnTo>
                  <a:pt x="1958593" y="0"/>
                </a:lnTo>
                <a:lnTo>
                  <a:pt x="2007187" y="9810"/>
                </a:lnTo>
                <a:lnTo>
                  <a:pt x="2046870" y="36564"/>
                </a:lnTo>
                <a:lnTo>
                  <a:pt x="2073624" y="76247"/>
                </a:lnTo>
                <a:lnTo>
                  <a:pt x="2083434" y="124841"/>
                </a:lnTo>
                <a:lnTo>
                  <a:pt x="2073624" y="173508"/>
                </a:lnTo>
                <a:lnTo>
                  <a:pt x="2046870" y="213228"/>
                </a:lnTo>
                <a:lnTo>
                  <a:pt x="2007187" y="239996"/>
                </a:lnTo>
                <a:lnTo>
                  <a:pt x="1958593" y="249809"/>
                </a:lnTo>
                <a:lnTo>
                  <a:pt x="124840" y="249809"/>
                </a:lnTo>
                <a:lnTo>
                  <a:pt x="76247" y="239998"/>
                </a:lnTo>
                <a:lnTo>
                  <a:pt x="36564" y="213244"/>
                </a:lnTo>
                <a:lnTo>
                  <a:pt x="9810" y="173561"/>
                </a:lnTo>
                <a:lnTo>
                  <a:pt x="0" y="12496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0557" y="2287899"/>
            <a:ext cx="1203036" cy="1226127"/>
          </a:xfrm>
          <a:custGeom>
            <a:avLst/>
            <a:gdLst/>
            <a:ahLst/>
            <a:cxnLst/>
            <a:rect l="l" t="t" r="r" b="b"/>
            <a:pathLst>
              <a:path w="1323339" h="1798320">
                <a:moveTo>
                  <a:pt x="517906" y="63380"/>
                </a:moveTo>
                <a:lnTo>
                  <a:pt x="568892" y="89318"/>
                </a:lnTo>
                <a:lnTo>
                  <a:pt x="596233" y="103719"/>
                </a:lnTo>
                <a:lnTo>
                  <a:pt x="609238" y="111761"/>
                </a:lnTo>
                <a:lnTo>
                  <a:pt x="617220" y="118625"/>
                </a:lnTo>
                <a:lnTo>
                  <a:pt x="624472" y="123916"/>
                </a:lnTo>
                <a:lnTo>
                  <a:pt x="632856" y="120467"/>
                </a:lnTo>
                <a:lnTo>
                  <a:pt x="647741" y="103588"/>
                </a:lnTo>
                <a:lnTo>
                  <a:pt x="674497" y="68587"/>
                </a:lnTo>
                <a:lnTo>
                  <a:pt x="702113" y="33404"/>
                </a:lnTo>
                <a:lnTo>
                  <a:pt x="723503" y="14771"/>
                </a:lnTo>
                <a:lnTo>
                  <a:pt x="749631" y="6473"/>
                </a:lnTo>
                <a:lnTo>
                  <a:pt x="791463" y="2293"/>
                </a:lnTo>
                <a:lnTo>
                  <a:pt x="833366" y="0"/>
                </a:lnTo>
                <a:lnTo>
                  <a:pt x="859980" y="4421"/>
                </a:lnTo>
                <a:lnTo>
                  <a:pt x="912876" y="52077"/>
                </a:lnTo>
                <a:lnTo>
                  <a:pt x="942306" y="85342"/>
                </a:lnTo>
                <a:lnTo>
                  <a:pt x="970115" y="142249"/>
                </a:lnTo>
                <a:lnTo>
                  <a:pt x="981328" y="192158"/>
                </a:lnTo>
                <a:lnTo>
                  <a:pt x="992538" y="240901"/>
                </a:lnTo>
                <a:lnTo>
                  <a:pt x="1003379" y="263485"/>
                </a:lnTo>
                <a:lnTo>
                  <a:pt x="1020244" y="265614"/>
                </a:lnTo>
                <a:lnTo>
                  <a:pt x="1049527" y="252991"/>
                </a:lnTo>
                <a:lnTo>
                  <a:pt x="1079551" y="239819"/>
                </a:lnTo>
                <a:lnTo>
                  <a:pt x="1102074" y="238577"/>
                </a:lnTo>
                <a:lnTo>
                  <a:pt x="1169670" y="283217"/>
                </a:lnTo>
                <a:lnTo>
                  <a:pt x="1210546" y="316763"/>
                </a:lnTo>
                <a:lnTo>
                  <a:pt x="1233789" y="347273"/>
                </a:lnTo>
                <a:lnTo>
                  <a:pt x="1248054" y="392142"/>
                </a:lnTo>
                <a:lnTo>
                  <a:pt x="1261999" y="468764"/>
                </a:lnTo>
                <a:lnTo>
                  <a:pt x="1274500" y="546175"/>
                </a:lnTo>
                <a:lnTo>
                  <a:pt x="1278667" y="596558"/>
                </a:lnTo>
                <a:lnTo>
                  <a:pt x="1274500" y="642036"/>
                </a:lnTo>
                <a:lnTo>
                  <a:pt x="1261999" y="704730"/>
                </a:lnTo>
                <a:lnTo>
                  <a:pt x="1249771" y="766742"/>
                </a:lnTo>
                <a:lnTo>
                  <a:pt x="1247521" y="807442"/>
                </a:lnTo>
                <a:lnTo>
                  <a:pt x="1256891" y="844855"/>
                </a:lnTo>
                <a:lnTo>
                  <a:pt x="1279525" y="897008"/>
                </a:lnTo>
                <a:lnTo>
                  <a:pt x="1302621" y="949626"/>
                </a:lnTo>
                <a:lnTo>
                  <a:pt x="1314751" y="990290"/>
                </a:lnTo>
                <a:lnTo>
                  <a:pt x="1319905" y="1039812"/>
                </a:lnTo>
                <a:lnTo>
                  <a:pt x="1322070" y="1119004"/>
                </a:lnTo>
                <a:lnTo>
                  <a:pt x="1322891" y="1198318"/>
                </a:lnTo>
                <a:lnTo>
                  <a:pt x="1319117" y="1248687"/>
                </a:lnTo>
                <a:lnTo>
                  <a:pt x="1307103" y="1291651"/>
                </a:lnTo>
                <a:lnTo>
                  <a:pt x="1283208" y="1348747"/>
                </a:lnTo>
                <a:lnTo>
                  <a:pt x="1258413" y="1404431"/>
                </a:lnTo>
                <a:lnTo>
                  <a:pt x="1221110" y="1461029"/>
                </a:lnTo>
                <a:lnTo>
                  <a:pt x="1191387" y="1488066"/>
                </a:lnTo>
                <a:lnTo>
                  <a:pt x="1161178" y="1513093"/>
                </a:lnTo>
                <a:lnTo>
                  <a:pt x="1138793" y="1522547"/>
                </a:lnTo>
                <a:lnTo>
                  <a:pt x="1113145" y="1517427"/>
                </a:lnTo>
                <a:lnTo>
                  <a:pt x="1073150" y="1498734"/>
                </a:lnTo>
                <a:lnTo>
                  <a:pt x="1033522" y="1480839"/>
                </a:lnTo>
                <a:lnTo>
                  <a:pt x="1010443" y="1481780"/>
                </a:lnTo>
                <a:lnTo>
                  <a:pt x="995033" y="1507771"/>
                </a:lnTo>
                <a:lnTo>
                  <a:pt x="978408" y="1565028"/>
                </a:lnTo>
                <a:lnTo>
                  <a:pt x="961638" y="1623859"/>
                </a:lnTo>
                <a:lnTo>
                  <a:pt x="945213" y="1661342"/>
                </a:lnTo>
                <a:lnTo>
                  <a:pt x="919382" y="1693562"/>
                </a:lnTo>
                <a:lnTo>
                  <a:pt x="874395" y="1736605"/>
                </a:lnTo>
                <a:lnTo>
                  <a:pt x="828605" y="1777817"/>
                </a:lnTo>
                <a:lnTo>
                  <a:pt x="763649" y="1798042"/>
                </a:lnTo>
                <a:lnTo>
                  <a:pt x="714501" y="1786389"/>
                </a:lnTo>
                <a:lnTo>
                  <a:pt x="665853" y="1772130"/>
                </a:lnTo>
                <a:lnTo>
                  <a:pt x="636301" y="1755179"/>
                </a:lnTo>
                <a:lnTo>
                  <a:pt x="613846" y="1724560"/>
                </a:lnTo>
                <a:lnTo>
                  <a:pt x="586486" y="1669295"/>
                </a:lnTo>
                <a:lnTo>
                  <a:pt x="559413" y="1615156"/>
                </a:lnTo>
                <a:lnTo>
                  <a:pt x="538972" y="1591937"/>
                </a:lnTo>
                <a:lnTo>
                  <a:pt x="514887" y="1594983"/>
                </a:lnTo>
                <a:lnTo>
                  <a:pt x="476885" y="1619638"/>
                </a:lnTo>
                <a:lnTo>
                  <a:pt x="438937" y="1645431"/>
                </a:lnTo>
                <a:lnTo>
                  <a:pt x="415242" y="1656437"/>
                </a:lnTo>
                <a:lnTo>
                  <a:pt x="370839" y="1642752"/>
                </a:lnTo>
                <a:lnTo>
                  <a:pt x="330565" y="1611780"/>
                </a:lnTo>
                <a:lnTo>
                  <a:pt x="297052" y="1527563"/>
                </a:lnTo>
                <a:lnTo>
                  <a:pt x="277427" y="1474150"/>
                </a:lnTo>
                <a:lnTo>
                  <a:pt x="261016" y="1448871"/>
                </a:lnTo>
                <a:lnTo>
                  <a:pt x="238938" y="1445000"/>
                </a:lnTo>
                <a:lnTo>
                  <a:pt x="202311" y="1455808"/>
                </a:lnTo>
                <a:lnTo>
                  <a:pt x="165262" y="1466949"/>
                </a:lnTo>
                <a:lnTo>
                  <a:pt x="140239" y="1465397"/>
                </a:lnTo>
                <a:lnTo>
                  <a:pt x="80645" y="1405262"/>
                </a:lnTo>
                <a:lnTo>
                  <a:pt x="46172" y="1361809"/>
                </a:lnTo>
                <a:lnTo>
                  <a:pt x="27273" y="1327189"/>
                </a:lnTo>
                <a:lnTo>
                  <a:pt x="17279" y="1283283"/>
                </a:lnTo>
                <a:lnTo>
                  <a:pt x="9525" y="1211968"/>
                </a:lnTo>
                <a:lnTo>
                  <a:pt x="3208" y="1140194"/>
                </a:lnTo>
                <a:lnTo>
                  <a:pt x="3286" y="1093541"/>
                </a:lnTo>
                <a:lnTo>
                  <a:pt x="11721" y="1051556"/>
                </a:lnTo>
                <a:lnTo>
                  <a:pt x="30479" y="993782"/>
                </a:lnTo>
                <a:lnTo>
                  <a:pt x="48928" y="936607"/>
                </a:lnTo>
                <a:lnTo>
                  <a:pt x="55197" y="899279"/>
                </a:lnTo>
                <a:lnTo>
                  <a:pt x="49393" y="865356"/>
                </a:lnTo>
                <a:lnTo>
                  <a:pt x="31623" y="818395"/>
                </a:lnTo>
                <a:lnTo>
                  <a:pt x="13340" y="771167"/>
                </a:lnTo>
                <a:lnTo>
                  <a:pt x="3952" y="735845"/>
                </a:lnTo>
                <a:lnTo>
                  <a:pt x="494" y="694809"/>
                </a:lnTo>
                <a:lnTo>
                  <a:pt x="0" y="630435"/>
                </a:lnTo>
                <a:lnTo>
                  <a:pt x="932" y="565872"/>
                </a:lnTo>
                <a:lnTo>
                  <a:pt x="7461" y="523501"/>
                </a:lnTo>
                <a:lnTo>
                  <a:pt x="25181" y="484560"/>
                </a:lnTo>
                <a:lnTo>
                  <a:pt x="59689" y="430283"/>
                </a:lnTo>
                <a:lnTo>
                  <a:pt x="95124" y="377640"/>
                </a:lnTo>
                <a:lnTo>
                  <a:pt x="141610" y="340647"/>
                </a:lnTo>
                <a:lnTo>
                  <a:pt x="174116" y="339224"/>
                </a:lnTo>
                <a:lnTo>
                  <a:pt x="206105" y="337673"/>
                </a:lnTo>
                <a:lnTo>
                  <a:pt x="225234" y="326810"/>
                </a:lnTo>
                <a:lnTo>
                  <a:pt x="239125" y="297326"/>
                </a:lnTo>
                <a:lnTo>
                  <a:pt x="255397" y="239910"/>
                </a:lnTo>
                <a:lnTo>
                  <a:pt x="271508" y="181558"/>
                </a:lnTo>
                <a:lnTo>
                  <a:pt x="284273" y="145994"/>
                </a:lnTo>
                <a:lnTo>
                  <a:pt x="326389" y="85224"/>
                </a:lnTo>
                <a:lnTo>
                  <a:pt x="352551" y="53199"/>
                </a:lnTo>
                <a:lnTo>
                  <a:pt x="382682" y="28485"/>
                </a:lnTo>
                <a:lnTo>
                  <a:pt x="419036" y="21929"/>
                </a:lnTo>
                <a:lnTo>
                  <a:pt x="437419" y="25169"/>
                </a:lnTo>
                <a:lnTo>
                  <a:pt x="466709" y="37768"/>
                </a:lnTo>
                <a:lnTo>
                  <a:pt x="517906" y="633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8941" y="2328603"/>
            <a:ext cx="72621" cy="23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79359" y="3402505"/>
            <a:ext cx="91785" cy="206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6515" y="2780695"/>
            <a:ext cx="120881" cy="63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8314" y="2820872"/>
            <a:ext cx="852055" cy="300904"/>
          </a:xfrm>
          <a:custGeom>
            <a:avLst/>
            <a:gdLst/>
            <a:ahLst/>
            <a:cxnLst/>
            <a:rect l="l" t="t" r="r" b="b"/>
            <a:pathLst>
              <a:path w="937260" h="441325">
                <a:moveTo>
                  <a:pt x="937005" y="0"/>
                </a:moveTo>
                <a:lnTo>
                  <a:pt x="0" y="4413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9359" y="2902442"/>
            <a:ext cx="91785" cy="206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2197" y="2997517"/>
            <a:ext cx="350982" cy="351992"/>
          </a:xfrm>
          <a:custGeom>
            <a:avLst/>
            <a:gdLst/>
            <a:ahLst/>
            <a:cxnLst/>
            <a:rect l="l" t="t" r="r" b="b"/>
            <a:pathLst>
              <a:path w="386080" h="516254">
                <a:moveTo>
                  <a:pt x="238887" y="0"/>
                </a:moveTo>
                <a:lnTo>
                  <a:pt x="238887" y="149860"/>
                </a:lnTo>
                <a:lnTo>
                  <a:pt x="385952" y="149860"/>
                </a:lnTo>
                <a:lnTo>
                  <a:pt x="385952" y="516127"/>
                </a:lnTo>
                <a:lnTo>
                  <a:pt x="0" y="516127"/>
                </a:lnTo>
                <a:lnTo>
                  <a:pt x="0" y="0"/>
                </a:lnTo>
                <a:lnTo>
                  <a:pt x="238887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9367" y="2997518"/>
            <a:ext cx="133927" cy="102177"/>
          </a:xfrm>
          <a:custGeom>
            <a:avLst/>
            <a:gdLst/>
            <a:ahLst/>
            <a:cxnLst/>
            <a:rect l="l" t="t" r="r" b="b"/>
            <a:pathLst>
              <a:path w="147319" h="149860">
                <a:moveTo>
                  <a:pt x="147065" y="149860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3994" y="3139439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0645" y="3193905"/>
            <a:ext cx="234373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25730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5726" y="3259801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72378" y="3308552"/>
            <a:ext cx="23379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25717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96010" y="2655398"/>
            <a:ext cx="542636" cy="164362"/>
          </a:xfrm>
          <a:prstGeom prst="rect">
            <a:avLst/>
          </a:prstGeom>
        </p:spPr>
        <p:txBody>
          <a:bodyPr vert="horz" wrap="square" lIns="0" tIns="10372" rIns="0" bIns="0" rtlCol="0">
            <a:spAutoFit/>
          </a:bodyPr>
          <a:lstStyle/>
          <a:p>
            <a:pPr marL="9020">
              <a:spcBef>
                <a:spcPts val="81"/>
              </a:spcBef>
            </a:pPr>
            <a:r>
              <a:rPr sz="1000" spc="18" dirty="0">
                <a:latin typeface="Courier New"/>
                <a:cs typeface="Courier New"/>
              </a:rPr>
              <a:t>javac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6389" y="2068568"/>
            <a:ext cx="438727" cy="164362"/>
          </a:xfrm>
          <a:prstGeom prst="rect">
            <a:avLst/>
          </a:prstGeom>
        </p:spPr>
        <p:txBody>
          <a:bodyPr vert="horz" wrap="square" lIns="0" tIns="10372" rIns="0" bIns="0" rtlCol="0">
            <a:spAutoFit/>
          </a:bodyPr>
          <a:lstStyle/>
          <a:p>
            <a:pPr marL="9020">
              <a:spcBef>
                <a:spcPts val="81"/>
              </a:spcBef>
            </a:pPr>
            <a:r>
              <a:rPr sz="1000" spc="18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47244" y="2169536"/>
            <a:ext cx="121804" cy="59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32945" y="2204951"/>
            <a:ext cx="826077" cy="246784"/>
          </a:xfrm>
          <a:custGeom>
            <a:avLst/>
            <a:gdLst/>
            <a:ahLst/>
            <a:cxnLst/>
            <a:rect l="l" t="t" r="r" b="b"/>
            <a:pathLst>
              <a:path w="908685" h="361950">
                <a:moveTo>
                  <a:pt x="908558" y="0"/>
                </a:moveTo>
                <a:lnTo>
                  <a:pt x="0" y="36144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45445" y="2568893"/>
            <a:ext cx="899968" cy="741752"/>
          </a:xfrm>
          <a:prstGeom prst="rect">
            <a:avLst/>
          </a:prstGeom>
        </p:spPr>
        <p:txBody>
          <a:bodyPr vert="horz" wrap="square" lIns="0" tIns="36078" rIns="0" bIns="0" rtlCol="0">
            <a:spAutoFit/>
          </a:bodyPr>
          <a:lstStyle/>
          <a:p>
            <a:pPr marL="9020" marR="3608">
              <a:lnSpc>
                <a:spcPts val="1087"/>
              </a:lnSpc>
              <a:spcBef>
                <a:spcPts val="284"/>
              </a:spcBef>
            </a:pPr>
            <a:r>
              <a:rPr sz="1100" spc="67" dirty="0">
                <a:latin typeface="Arial"/>
                <a:cs typeface="Arial"/>
              </a:rPr>
              <a:t>Load</a:t>
            </a:r>
            <a:r>
              <a:rPr sz="1100" spc="-11" dirty="0">
                <a:latin typeface="Arial"/>
                <a:cs typeface="Arial"/>
              </a:rPr>
              <a:t> </a:t>
            </a:r>
            <a:r>
              <a:rPr sz="1100" spc="64" dirty="0">
                <a:latin typeface="Arial"/>
                <a:cs typeface="Arial"/>
              </a:rPr>
              <a:t>from  </a:t>
            </a:r>
            <a:r>
              <a:rPr sz="1100" spc="60" dirty="0">
                <a:latin typeface="Arial"/>
                <a:cs typeface="Arial"/>
              </a:rPr>
              <a:t>hard </a:t>
            </a:r>
            <a:r>
              <a:rPr sz="1100" spc="50" dirty="0">
                <a:latin typeface="Arial"/>
                <a:cs typeface="Arial"/>
              </a:rPr>
              <a:t>disk,  </a:t>
            </a:r>
            <a:r>
              <a:rPr sz="1100" spc="57" dirty="0">
                <a:latin typeface="Arial"/>
                <a:cs typeface="Arial"/>
              </a:rPr>
              <a:t>network,  or </a:t>
            </a:r>
            <a:r>
              <a:rPr sz="1100" spc="53" dirty="0">
                <a:latin typeface="Arial"/>
                <a:cs typeface="Arial"/>
              </a:rPr>
              <a:t>other  </a:t>
            </a:r>
            <a:r>
              <a:rPr sz="1100" spc="64" dirty="0">
                <a:latin typeface="Arial"/>
                <a:cs typeface="Arial"/>
              </a:rPr>
              <a:t>source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1559" y="834130"/>
            <a:ext cx="22213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Array</a:t>
            </a:r>
            <a:r>
              <a:rPr spc="-213" dirty="0"/>
              <a:t> </a:t>
            </a:r>
            <a:r>
              <a:rPr dirty="0"/>
              <a:t>Bounds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369454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67" dirty="0">
                <a:latin typeface="Times New Roman"/>
                <a:cs typeface="Times New Roman"/>
              </a:rPr>
              <a:t>subscripts </a:t>
            </a:r>
            <a:r>
              <a:rPr sz="1700" spc="39" dirty="0">
                <a:latin typeface="Times New Roman"/>
                <a:cs typeface="Times New Roman"/>
              </a:rPr>
              <a:t>begin </a:t>
            </a:r>
            <a:r>
              <a:rPr sz="1700" spc="21" dirty="0">
                <a:latin typeface="Times New Roman"/>
                <a:cs typeface="Times New Roman"/>
              </a:rPr>
              <a:t>at</a:t>
            </a:r>
            <a:r>
              <a:rPr sz="1700" spc="202" dirty="0">
                <a:latin typeface="Times New Roman"/>
                <a:cs typeface="Times New Roman"/>
              </a:rPr>
              <a:t> </a:t>
            </a:r>
            <a:r>
              <a:rPr sz="1700" spc="-14" dirty="0">
                <a:latin typeface="Times New Roman"/>
                <a:cs typeface="Times New Roman"/>
              </a:rPr>
              <a:t>0: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4197927" cy="862779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312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printElements(int[] </a:t>
            </a:r>
            <a:r>
              <a:rPr sz="1100" spc="-46" dirty="0">
                <a:latin typeface="Courier New"/>
                <a:cs typeface="Courier New"/>
              </a:rPr>
              <a:t>list)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(int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0;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list.length;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i++)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System.out.println(list[i]);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0022" y="834130"/>
            <a:ext cx="48843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Using</a:t>
            </a:r>
            <a:r>
              <a:rPr spc="-178" dirty="0"/>
              <a:t> </a:t>
            </a:r>
            <a:r>
              <a:rPr dirty="0"/>
              <a:t>the</a:t>
            </a:r>
            <a:r>
              <a:rPr spc="-174" dirty="0"/>
              <a:t> </a:t>
            </a:r>
            <a:r>
              <a:rPr dirty="0"/>
              <a:t>Enhanced</a:t>
            </a:r>
            <a:r>
              <a:rPr spc="-178" dirty="0"/>
              <a:t> </a:t>
            </a:r>
            <a:r>
              <a:rPr spc="-78" dirty="0">
                <a:latin typeface="Courier New"/>
                <a:cs typeface="Courier New"/>
              </a:rPr>
              <a:t>for</a:t>
            </a:r>
            <a:r>
              <a:rPr spc="-1019" dirty="0">
                <a:latin typeface="Courier New"/>
                <a:cs typeface="Courier New"/>
              </a:rPr>
              <a:t> </a:t>
            </a:r>
            <a:r>
              <a:rPr spc="-4"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946" y="1368137"/>
            <a:ext cx="7091218" cy="195066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946"/>
              </a:lnSpc>
              <a:spcBef>
                <a:spcPts val="71"/>
              </a:spcBef>
            </a:pP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dirty="0">
                <a:latin typeface="Times New Roman"/>
                <a:cs typeface="Times New Roman"/>
              </a:rPr>
              <a:t>2 </a:t>
            </a:r>
            <a:r>
              <a:rPr sz="1700" spc="53" dirty="0">
                <a:latin typeface="Times New Roman"/>
                <a:cs typeface="Times New Roman"/>
              </a:rPr>
              <a:t>Platform, </a:t>
            </a:r>
            <a:r>
              <a:rPr sz="1700" spc="71" dirty="0">
                <a:latin typeface="Times New Roman"/>
                <a:cs typeface="Times New Roman"/>
              </a:rPr>
              <a:t>Standard </a:t>
            </a:r>
            <a:r>
              <a:rPr sz="1700" spc="60" dirty="0">
                <a:latin typeface="Times New Roman"/>
                <a:cs typeface="Times New Roman"/>
              </a:rPr>
              <a:t>Edition </a:t>
            </a:r>
            <a:r>
              <a:rPr sz="1700" spc="-25" dirty="0">
                <a:latin typeface="Times New Roman"/>
                <a:cs typeface="Times New Roman"/>
              </a:rPr>
              <a:t>(J2SE™) </a:t>
            </a:r>
            <a:r>
              <a:rPr sz="1700" spc="60" dirty="0">
                <a:latin typeface="Times New Roman"/>
                <a:cs typeface="Times New Roman"/>
              </a:rPr>
              <a:t>version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5.0</a:t>
            </a:r>
            <a:endParaRPr sz="1700">
              <a:latin typeface="Times New Roman"/>
              <a:cs typeface="Times New Roman"/>
            </a:endParaRPr>
          </a:p>
          <a:p>
            <a:pPr marL="14882">
              <a:lnSpc>
                <a:spcPts val="1946"/>
              </a:lnSpc>
              <a:tabLst>
                <a:tab pos="2387472" algn="l"/>
              </a:tabLst>
            </a:pPr>
            <a:r>
              <a:rPr sz="1700" spc="67" dirty="0">
                <a:latin typeface="Times New Roman"/>
                <a:cs typeface="Times New Roman"/>
              </a:rPr>
              <a:t>introduced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enhanced	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554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46" dirty="0">
                <a:latin typeface="Times New Roman"/>
                <a:cs typeface="Times New Roman"/>
              </a:rPr>
              <a:t>iterating </a:t>
            </a:r>
            <a:r>
              <a:rPr sz="1700" spc="28" dirty="0">
                <a:latin typeface="Times New Roman"/>
                <a:cs typeface="Times New Roman"/>
              </a:rPr>
              <a:t>over </a:t>
            </a:r>
            <a:r>
              <a:rPr sz="1700" spc="36" dirty="0">
                <a:latin typeface="Times New Roman"/>
                <a:cs typeface="Times New Roman"/>
              </a:rPr>
              <a:t>arrays:</a:t>
            </a:r>
            <a:endParaRPr sz="1700">
              <a:latin typeface="Times New Roman"/>
              <a:cs typeface="Times New Roman"/>
            </a:endParaRPr>
          </a:p>
          <a:p>
            <a:pPr marL="173626" marR="2416334" indent="-158744">
              <a:lnSpc>
                <a:spcPts val="1349"/>
              </a:lnSpc>
              <a:spcBef>
                <a:spcPts val="1467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printElements(int[] </a:t>
            </a:r>
            <a:r>
              <a:rPr sz="1100" spc="-46" dirty="0">
                <a:latin typeface="Courier New"/>
                <a:cs typeface="Courier New"/>
              </a:rPr>
              <a:t>list)</a:t>
            </a:r>
            <a:r>
              <a:rPr sz="1100" spc="-30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element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list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2370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System.out.println(element);</a:t>
            </a:r>
            <a:endParaRPr sz="1100">
              <a:latin typeface="Courier New"/>
              <a:cs typeface="Courier New"/>
            </a:endParaRPr>
          </a:p>
          <a:p>
            <a:pPr marL="17362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488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14882"/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read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i="1" spc="-36" dirty="0">
                <a:latin typeface="Times New Roman"/>
                <a:cs typeface="Times New Roman"/>
              </a:rPr>
              <a:t>for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i="1" spc="-39" dirty="0">
                <a:latin typeface="Times New Roman"/>
                <a:cs typeface="Times New Roman"/>
              </a:rPr>
              <a:t>each</a:t>
            </a:r>
            <a:r>
              <a:rPr sz="1700" i="1" spc="-71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element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i="1" spc="21" dirty="0">
                <a:latin typeface="Times New Roman"/>
                <a:cs typeface="Times New Roman"/>
              </a:rPr>
              <a:t>in</a:t>
            </a:r>
            <a:r>
              <a:rPr sz="1700" i="1" spc="46" dirty="0">
                <a:latin typeface="Times New Roman"/>
                <a:cs typeface="Times New Roman"/>
              </a:rPr>
              <a:t> </a:t>
            </a:r>
            <a:r>
              <a:rPr sz="1700" spc="-67" dirty="0">
                <a:latin typeface="Courier New"/>
                <a:cs typeface="Courier New"/>
              </a:rPr>
              <a:t>list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i="1" spc="-36" dirty="0">
                <a:latin typeface="Times New Roman"/>
                <a:cs typeface="Times New Roman"/>
              </a:rPr>
              <a:t>do</a:t>
            </a:r>
            <a:r>
              <a:rPr sz="1700" spc="-36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79816" y="834130"/>
            <a:ext cx="23847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Array</a:t>
            </a:r>
            <a:r>
              <a:rPr spc="-210" dirty="0"/>
              <a:t> </a:t>
            </a:r>
            <a:r>
              <a:rPr spc="-4" dirty="0"/>
              <a:t>Resizing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2"/>
            <a:ext cx="6803159" cy="1267055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39469" indent="-239469">
              <a:spcBef>
                <a:spcPts val="440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60" dirty="0">
                <a:latin typeface="Times New Roman"/>
                <a:cs typeface="Times New Roman"/>
              </a:rPr>
              <a:t>cannot </a:t>
            </a:r>
            <a:r>
              <a:rPr sz="1700" spc="43" dirty="0">
                <a:latin typeface="Times New Roman"/>
                <a:cs typeface="Times New Roman"/>
              </a:rPr>
              <a:t>resize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array.</a:t>
            </a:r>
            <a:endParaRPr sz="1700">
              <a:latin typeface="Times New Roman"/>
              <a:cs typeface="Times New Roman"/>
            </a:endParaRPr>
          </a:p>
          <a:p>
            <a:pPr marL="239469" marR="3608" indent="-239469">
              <a:lnSpc>
                <a:spcPts val="1847"/>
              </a:lnSpc>
              <a:spcBef>
                <a:spcPts val="597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</a:t>
            </a:r>
            <a:r>
              <a:rPr sz="1700" spc="53" dirty="0">
                <a:latin typeface="Times New Roman"/>
                <a:cs typeface="Times New Roman"/>
              </a:rPr>
              <a:t>reference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an  entirely </a:t>
            </a:r>
            <a:r>
              <a:rPr sz="1700" spc="75" dirty="0">
                <a:latin typeface="Times New Roman"/>
                <a:cs typeface="Times New Roman"/>
              </a:rPr>
              <a:t>new </a:t>
            </a:r>
            <a:r>
              <a:rPr sz="1700" spc="36" dirty="0">
                <a:latin typeface="Times New Roman"/>
                <a:cs typeface="Times New Roman"/>
              </a:rPr>
              <a:t>array, </a:t>
            </a:r>
            <a:r>
              <a:rPr sz="1700" spc="67" dirty="0">
                <a:latin typeface="Times New Roman"/>
                <a:cs typeface="Times New Roman"/>
              </a:rPr>
              <a:t>such</a:t>
            </a:r>
            <a:r>
              <a:rPr sz="1700" spc="234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as:</a:t>
            </a:r>
            <a:endParaRPr sz="1700">
              <a:latin typeface="Times New Roman"/>
              <a:cs typeface="Times New Roman"/>
            </a:endParaRPr>
          </a:p>
          <a:p>
            <a:pPr marL="273292" marR="2892115">
              <a:lnSpc>
                <a:spcPts val="1349"/>
              </a:lnSpc>
              <a:spcBef>
                <a:spcPts val="586"/>
              </a:spcBef>
            </a:pPr>
            <a:r>
              <a:rPr sz="1100" spc="-46" dirty="0">
                <a:latin typeface="Courier New"/>
                <a:cs typeface="Courier New"/>
              </a:rPr>
              <a:t>int[] </a:t>
            </a:r>
            <a:r>
              <a:rPr sz="1100" spc="-50" dirty="0">
                <a:latin typeface="Courier New"/>
                <a:cs typeface="Courier New"/>
              </a:rPr>
              <a:t>myArray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int[6];  </a:t>
            </a:r>
            <a:r>
              <a:rPr sz="1100" spc="-50" dirty="0">
                <a:latin typeface="Courier New"/>
                <a:cs typeface="Courier New"/>
              </a:rPr>
              <a:t>myArray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int[10];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23589" y="834130"/>
            <a:ext cx="24972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Copying</a:t>
            </a:r>
            <a:r>
              <a:rPr spc="-195" dirty="0"/>
              <a:t> </a:t>
            </a:r>
            <a:r>
              <a:rPr spc="-18" dirty="0"/>
              <a:t>Arrays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5,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64204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System.arraycopy()</a:t>
            </a:r>
            <a:r>
              <a:rPr sz="1700" spc="-554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1" dirty="0">
                <a:latin typeface="Times New Roman"/>
                <a:cs typeface="Times New Roman"/>
              </a:rPr>
              <a:t>copy </a:t>
            </a:r>
            <a:r>
              <a:rPr sz="1700" spc="43" dirty="0">
                <a:latin typeface="Times New Roman"/>
                <a:cs typeface="Times New Roman"/>
              </a:rPr>
              <a:t>arrays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89576"/>
            <a:ext cx="5925127" cy="153516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3" dirty="0">
                <a:latin typeface="Courier New"/>
                <a:cs typeface="Courier New"/>
              </a:rPr>
              <a:t>//original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2	</a:t>
            </a:r>
            <a:r>
              <a:rPr sz="1100" spc="-46" dirty="0">
                <a:latin typeface="Courier New"/>
                <a:cs typeface="Courier New"/>
              </a:rPr>
              <a:t>int[]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myArray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1,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2,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3,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4,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5,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6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4	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0" dirty="0">
                <a:latin typeface="Courier New"/>
                <a:cs typeface="Courier New"/>
              </a:rPr>
              <a:t>larger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</a:t>
            </a:r>
            <a:r>
              <a:rPr sz="1100" spc="-46" dirty="0">
                <a:latin typeface="Courier New"/>
                <a:cs typeface="Courier New"/>
              </a:rPr>
              <a:t>int[]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hold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10,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9,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8,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6,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5,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4,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3,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2,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1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7"/>
              <a:tabLst>
                <a:tab pos="333272" algn="l"/>
                <a:tab pos="333723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copy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all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myArray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array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hold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7"/>
              <a:tabLst>
                <a:tab pos="333272" algn="l"/>
                <a:tab pos="333723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array, </a:t>
            </a:r>
            <a:r>
              <a:rPr sz="1100" spc="-53" dirty="0">
                <a:latin typeface="Courier New"/>
                <a:cs typeface="Courier New"/>
              </a:rPr>
              <a:t>starting </a:t>
            </a:r>
            <a:r>
              <a:rPr sz="1100" spc="-46" dirty="0">
                <a:latin typeface="Courier New"/>
                <a:cs typeface="Courier New"/>
              </a:rPr>
              <a:t>with </a:t>
            </a:r>
            <a:r>
              <a:rPr sz="1100" spc="-39" dirty="0">
                <a:latin typeface="Courier New"/>
                <a:cs typeface="Courier New"/>
              </a:rPr>
              <a:t>the 0th</a:t>
            </a:r>
            <a:r>
              <a:rPr sz="1100" spc="-48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index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 startAt="7"/>
              <a:tabLst>
                <a:tab pos="333272" algn="l"/>
                <a:tab pos="333723" algn="l"/>
              </a:tabLst>
            </a:pPr>
            <a:r>
              <a:rPr sz="1100" spc="-57" dirty="0">
                <a:latin typeface="Courier New"/>
                <a:cs typeface="Courier New"/>
              </a:rPr>
              <a:t>System.arraycopy(myArray, </a:t>
            </a:r>
            <a:r>
              <a:rPr sz="1100" spc="-32" dirty="0">
                <a:latin typeface="Courier New"/>
                <a:cs typeface="Courier New"/>
              </a:rPr>
              <a:t>0, </a:t>
            </a:r>
            <a:r>
              <a:rPr sz="1100" spc="-46" dirty="0">
                <a:latin typeface="Courier New"/>
                <a:cs typeface="Courier New"/>
              </a:rPr>
              <a:t>hold, </a:t>
            </a:r>
            <a:r>
              <a:rPr sz="1100" spc="-32" dirty="0">
                <a:latin typeface="Courier New"/>
                <a:cs typeface="Courier New"/>
              </a:rPr>
              <a:t>0,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myArray.length);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4226" y="2052205"/>
            <a:ext cx="2470727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spc="-4" dirty="0">
                <a:latin typeface="Arial"/>
                <a:cs typeface="Arial"/>
              </a:rPr>
              <a:t>Class</a:t>
            </a:r>
            <a:r>
              <a:rPr sz="2600" spc="-64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6"/>
            <a:ext cx="7009823" cy="188141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194" indent="-251194">
              <a:lnSpc>
                <a:spcPts val="1946"/>
              </a:lnSpc>
              <a:spcBef>
                <a:spcPts val="71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i="1" spc="-4" dirty="0">
                <a:latin typeface="Times New Roman"/>
                <a:cs typeface="Times New Roman"/>
              </a:rPr>
              <a:t>inheritance, </a:t>
            </a:r>
            <a:r>
              <a:rPr sz="1700" i="1" dirty="0">
                <a:latin typeface="Times New Roman"/>
                <a:cs typeface="Times New Roman"/>
              </a:rPr>
              <a:t>polymorphism, </a:t>
            </a:r>
            <a:r>
              <a:rPr sz="1700" i="1" spc="-11" dirty="0">
                <a:latin typeface="Times New Roman"/>
                <a:cs typeface="Times New Roman"/>
              </a:rPr>
              <a:t>overloading,</a:t>
            </a:r>
            <a:r>
              <a:rPr sz="1700" i="1" spc="-202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overriding,</a:t>
            </a:r>
            <a:endParaRPr sz="1700">
              <a:latin typeface="Times New Roman"/>
              <a:cs typeface="Times New Roman"/>
            </a:endParaRPr>
          </a:p>
          <a:p>
            <a:pPr marL="279606">
              <a:lnSpc>
                <a:spcPts val="1946"/>
              </a:lnSpc>
            </a:pP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i="1" spc="11" dirty="0">
                <a:latin typeface="Times New Roman"/>
                <a:cs typeface="Times New Roman"/>
              </a:rPr>
              <a:t>virtual </a:t>
            </a:r>
            <a:r>
              <a:rPr sz="1700" i="1" spc="-11" dirty="0">
                <a:latin typeface="Times New Roman"/>
                <a:cs typeface="Times New Roman"/>
              </a:rPr>
              <a:t>method</a:t>
            </a:r>
            <a:r>
              <a:rPr sz="1700" i="1" spc="81" dirty="0">
                <a:latin typeface="Times New Roman"/>
                <a:cs typeface="Times New Roman"/>
              </a:rPr>
              <a:t> </a:t>
            </a:r>
            <a:r>
              <a:rPr sz="1700" i="1" spc="-4" dirty="0">
                <a:latin typeface="Times New Roman"/>
                <a:cs typeface="Times New Roman"/>
              </a:rPr>
              <a:t>invocation</a:t>
            </a:r>
            <a:endParaRPr sz="1700">
              <a:latin typeface="Times New Roman"/>
              <a:cs typeface="Times New Roman"/>
            </a:endParaRPr>
          </a:p>
          <a:p>
            <a:pPr marL="251645" marR="136195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  <a:tab pos="2662117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access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modifiers	</a:t>
            </a:r>
            <a:r>
              <a:rPr sz="1700" spc="-4" dirty="0">
                <a:latin typeface="Courier New"/>
                <a:cs typeface="Courier New"/>
              </a:rPr>
              <a:t>protected</a:t>
            </a:r>
            <a:r>
              <a:rPr sz="1700" spc="-462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 </a:t>
            </a:r>
            <a:r>
              <a:rPr sz="1700" spc="-18" dirty="0">
                <a:latin typeface="Times New Roman"/>
                <a:cs typeface="Times New Roman"/>
              </a:rPr>
              <a:t>(</a:t>
            </a:r>
            <a:r>
              <a:rPr sz="1700" i="1" spc="-18" dirty="0">
                <a:latin typeface="Times New Roman"/>
                <a:cs typeface="Times New Roman"/>
              </a:rPr>
              <a:t>package-friendly)</a:t>
            </a:r>
            <a:endParaRPr sz="1700">
              <a:latin typeface="Times New Roman"/>
              <a:cs typeface="Times New Roman"/>
            </a:endParaRPr>
          </a:p>
          <a:p>
            <a:pPr marL="251194" marR="596191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concepts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8" dirty="0">
                <a:latin typeface="Times New Roman"/>
                <a:cs typeface="Times New Roman"/>
              </a:rPr>
              <a:t>method  </a:t>
            </a:r>
            <a:r>
              <a:rPr sz="1700" spc="60" dirty="0">
                <a:latin typeface="Times New Roman"/>
                <a:cs typeface="Times New Roman"/>
              </a:rPr>
              <a:t>overloading</a:t>
            </a:r>
            <a:endParaRPr sz="1700">
              <a:latin typeface="Times New Roman"/>
              <a:cs typeface="Times New Roman"/>
            </a:endParaRPr>
          </a:p>
          <a:p>
            <a:pPr marL="251194" marR="884366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complete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67" dirty="0">
                <a:latin typeface="Times New Roman"/>
                <a:cs typeface="Times New Roman"/>
              </a:rPr>
              <a:t>construction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50" dirty="0">
                <a:latin typeface="Times New Roman"/>
                <a:cs typeface="Times New Roman"/>
              </a:rPr>
              <a:t>initialization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operation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 rot="19140000">
            <a:off x="3698008" y="894638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6974609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11725">
              <a:lnSpc>
                <a:spcPts val="1847"/>
              </a:lnSpc>
              <a:spcBef>
                <a:spcPts val="298"/>
              </a:spcBef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67" dirty="0">
                <a:latin typeface="Times New Roman"/>
                <a:cs typeface="Times New Roman"/>
              </a:rPr>
              <a:t>programming </a:t>
            </a: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spc="67" dirty="0">
                <a:latin typeface="Times New Roman"/>
                <a:cs typeface="Times New Roman"/>
              </a:rPr>
              <a:t>support </a:t>
            </a:r>
            <a:r>
              <a:rPr sz="1700" spc="14" dirty="0">
                <a:latin typeface="Times New Roman"/>
                <a:cs typeface="Times New Roman"/>
              </a:rPr>
              <a:t>object  </a:t>
            </a:r>
            <a:r>
              <a:rPr sz="1700" spc="57" dirty="0">
                <a:latin typeface="Times New Roman"/>
                <a:cs typeface="Times New Roman"/>
              </a:rPr>
              <a:t>inheritance?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64544" y="834130"/>
            <a:ext cx="2015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Subclassing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231986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Employee</a:t>
            </a:r>
            <a:r>
              <a:rPr sz="1700" spc="-653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9" dirty="0">
                <a:latin typeface="Times New Roman"/>
                <a:cs typeface="Times New Roman"/>
              </a:rPr>
              <a:t>shown </a:t>
            </a:r>
            <a:r>
              <a:rPr sz="1700" spc="39" dirty="0">
                <a:latin typeface="Times New Roman"/>
                <a:cs typeface="Times New Roman"/>
              </a:rPr>
              <a:t>here.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0819" y="2006052"/>
            <a:ext cx="3477491" cy="104488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638583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46" dirty="0">
                <a:latin typeface="Courier New"/>
                <a:cs typeface="Courier New"/>
              </a:rPr>
              <a:t>name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"";  </a:t>
            </a: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60" dirty="0">
                <a:latin typeface="Courier New"/>
                <a:cs typeface="Courier New"/>
              </a:rPr>
              <a:t>salary;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Date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birthDate;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67763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53" dirty="0">
                <a:latin typeface="Courier New"/>
                <a:cs typeface="Courier New"/>
              </a:rPr>
              <a:t>getDetails()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25534" y="2034887"/>
          <a:ext cx="2239818" cy="865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8"/>
              </a:tblGrid>
              <a:tr h="173181">
                <a:tc>
                  <a:txBody>
                    <a:bodyPr/>
                    <a:lstStyle/>
                    <a:p>
                      <a:pPr marL="72707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Employee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+name : String =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""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+salary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+birthDate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8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+getDetails()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814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64544" y="834130"/>
            <a:ext cx="2015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Subclassing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079586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Manager</a:t>
            </a:r>
            <a:r>
              <a:rPr sz="1700" spc="-668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9" dirty="0">
                <a:latin typeface="Times New Roman"/>
                <a:cs typeface="Times New Roman"/>
              </a:rPr>
              <a:t>shown </a:t>
            </a:r>
            <a:r>
              <a:rPr sz="1700" spc="39" dirty="0">
                <a:latin typeface="Times New Roman"/>
                <a:cs typeface="Times New Roman"/>
              </a:rPr>
              <a:t>here.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0819" y="2006053"/>
            <a:ext cx="3477491" cy="121159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559211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46" dirty="0">
                <a:latin typeface="Courier New"/>
                <a:cs typeface="Courier New"/>
              </a:rPr>
              <a:t>name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60" dirty="0">
                <a:latin typeface="Courier New"/>
                <a:cs typeface="Courier New"/>
              </a:rPr>
              <a:t>"";  </a:t>
            </a: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60" dirty="0">
                <a:latin typeface="Courier New"/>
                <a:cs typeface="Courier New"/>
              </a:rPr>
              <a:t>salary;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Date </a:t>
            </a:r>
            <a:r>
              <a:rPr sz="1100" spc="-60" dirty="0">
                <a:latin typeface="Courier New"/>
                <a:cs typeface="Courier New"/>
              </a:rPr>
              <a:t>birthDate;  </a:t>
            </a:r>
            <a:r>
              <a:rPr sz="1100" spc="-50" dirty="0">
                <a:latin typeface="Courier New"/>
                <a:cs typeface="Courier New"/>
              </a:rPr>
              <a:t>public String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67763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53" dirty="0">
                <a:latin typeface="Courier New"/>
                <a:cs typeface="Courier New"/>
              </a:rPr>
              <a:t>getDetails()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30153" y="2034887"/>
          <a:ext cx="2239818" cy="101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8"/>
              </a:tblGrid>
              <a:tr h="17318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Manager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113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+name : String =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""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+salary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+birthDate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+department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81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+getDetails()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2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7307" y="834130"/>
            <a:ext cx="6996545" cy="65030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algn="ctr">
              <a:lnSpc>
                <a:spcPts val="2535"/>
              </a:lnSpc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160" dirty="0">
                <a:latin typeface="Arial"/>
                <a:cs typeface="Arial"/>
              </a:rPr>
              <a:t> </a:t>
            </a:r>
            <a:r>
              <a:rPr sz="2300" spc="-11" dirty="0">
                <a:latin typeface="Arial"/>
                <a:cs typeface="Arial"/>
              </a:rPr>
              <a:t>Diagrams</a:t>
            </a:r>
            <a:r>
              <a:rPr sz="2300" spc="-16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for</a:t>
            </a:r>
            <a:r>
              <a:rPr sz="2300" spc="-160" dirty="0">
                <a:latin typeface="Arial"/>
                <a:cs typeface="Arial"/>
              </a:rPr>
              <a:t> </a:t>
            </a:r>
            <a:r>
              <a:rPr sz="2300" spc="-103" dirty="0">
                <a:latin typeface="Courier New"/>
                <a:cs typeface="Courier New"/>
              </a:rPr>
              <a:t>Employee</a:t>
            </a:r>
            <a:r>
              <a:rPr sz="2300" spc="-1005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5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Manager</a:t>
            </a:r>
            <a:endParaRPr sz="2300">
              <a:latin typeface="Courier New"/>
              <a:cs typeface="Courier New"/>
            </a:endParaRPr>
          </a:p>
          <a:p>
            <a:pPr algn="ctr">
              <a:lnSpc>
                <a:spcPts val="2535"/>
              </a:lnSpc>
            </a:pP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Inheritance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0819" y="1581758"/>
            <a:ext cx="3477491" cy="104488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638583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46" dirty="0">
                <a:latin typeface="Courier New"/>
                <a:cs typeface="Courier New"/>
              </a:rPr>
              <a:t>name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"";  </a:t>
            </a: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60" dirty="0">
                <a:latin typeface="Courier New"/>
                <a:cs typeface="Courier New"/>
              </a:rPr>
              <a:t>salary;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Date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birthDate;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67763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53" dirty="0">
                <a:latin typeface="Courier New"/>
                <a:cs typeface="Courier New"/>
              </a:rPr>
              <a:t>getDetails()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0819" y="3226983"/>
            <a:ext cx="39947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String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0193" y="2500313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25534" y="1610591"/>
          <a:ext cx="2239818" cy="865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8"/>
              </a:tblGrid>
              <a:tr h="173181"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Employee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+name : String =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""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+salary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+birthDate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8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+getDetails()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814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26921" y="2638860"/>
          <a:ext cx="2240396" cy="1006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982"/>
                <a:gridCol w="1127414"/>
              </a:tblGrid>
              <a:tr h="450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933">
                <a:tc gridSpan="2">
                  <a:txBody>
                    <a:bodyPr/>
                    <a:lstStyle/>
                    <a:p>
                      <a:pPr marL="817244">
                        <a:lnSpc>
                          <a:spcPts val="158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Manager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3488"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+department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38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22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9946" y="1745414"/>
            <a:ext cx="2182091" cy="2393805"/>
          </a:xfrm>
          <a:custGeom>
            <a:avLst/>
            <a:gdLst/>
            <a:ahLst/>
            <a:cxnLst/>
            <a:rect l="l" t="t" r="r" b="b"/>
            <a:pathLst>
              <a:path w="2400300" h="3510915">
                <a:moveTo>
                  <a:pt x="2400300" y="0"/>
                </a:moveTo>
                <a:lnTo>
                  <a:pt x="2400300" y="3510661"/>
                </a:lnTo>
                <a:lnTo>
                  <a:pt x="0" y="3510661"/>
                </a:lnTo>
                <a:lnTo>
                  <a:pt x="0" y="0"/>
                </a:lnTo>
                <a:lnTo>
                  <a:pt x="24003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5410" y="1764377"/>
            <a:ext cx="1708727" cy="1635703"/>
          </a:xfrm>
          <a:custGeom>
            <a:avLst/>
            <a:gdLst/>
            <a:ahLst/>
            <a:cxnLst/>
            <a:rect l="l" t="t" r="r" b="b"/>
            <a:pathLst>
              <a:path w="1879600" h="2399029">
                <a:moveTo>
                  <a:pt x="1879600" y="0"/>
                </a:moveTo>
                <a:lnTo>
                  <a:pt x="1879600" y="2398522"/>
                </a:lnTo>
                <a:lnTo>
                  <a:pt x="0" y="2398522"/>
                </a:lnTo>
                <a:lnTo>
                  <a:pt x="0" y="0"/>
                </a:lnTo>
                <a:lnTo>
                  <a:pt x="1879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0979" y="1821181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248" y="0"/>
                </a:moveTo>
                <a:lnTo>
                  <a:pt x="206248" y="142875"/>
                </a:lnTo>
                <a:lnTo>
                  <a:pt x="333248" y="142875"/>
                </a:lnTo>
                <a:lnTo>
                  <a:pt x="333248" y="492125"/>
                </a:lnTo>
                <a:lnTo>
                  <a:pt x="0" y="492125"/>
                </a:lnTo>
                <a:lnTo>
                  <a:pt x="0" y="0"/>
                </a:lnTo>
                <a:lnTo>
                  <a:pt x="206248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8476" y="1821181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7000" y="142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1" y="1956521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4115" y="2008476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8386" y="2071253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5616" y="2117753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37188" y="2176197"/>
            <a:ext cx="14905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0" dirty="0">
                <a:latin typeface="Courier New"/>
                <a:cs typeface="Courier New"/>
              </a:rPr>
              <a:t>TestGreeting</a:t>
            </a:r>
            <a:r>
              <a:rPr sz="1000" spc="-50" dirty="0">
                <a:latin typeface="Arial"/>
                <a:cs typeface="Arial"/>
              </a:rPr>
              <a:t>.</a:t>
            </a:r>
            <a:r>
              <a:rPr sz="1000" spc="-50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2738" y="3137360"/>
            <a:ext cx="15794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0" dirty="0">
                <a:latin typeface="Courier New"/>
                <a:cs typeface="Courier New"/>
              </a:rPr>
              <a:t>TestGreeting</a:t>
            </a:r>
            <a:r>
              <a:rPr sz="1000" spc="-50" dirty="0">
                <a:latin typeface="Arial"/>
                <a:cs typeface="Arial"/>
              </a:rPr>
              <a:t>.</a:t>
            </a:r>
            <a:r>
              <a:rPr sz="1000" spc="-50" dirty="0">
                <a:latin typeface="Courier New"/>
                <a:cs typeface="Courier New"/>
              </a:rPr>
              <a:t>class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6203" y="2666048"/>
            <a:ext cx="72505" cy="8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2455" y="2347652"/>
            <a:ext cx="0" cy="318653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4669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77105" y="1844474"/>
            <a:ext cx="472786" cy="280705"/>
          </a:xfrm>
          <a:prstGeom prst="rect">
            <a:avLst/>
          </a:prstGeom>
        </p:spPr>
        <p:txBody>
          <a:bodyPr vert="horz" wrap="square" lIns="0" tIns="43294" rIns="0" bIns="0" rtlCol="0">
            <a:spAutoFit/>
          </a:bodyPr>
          <a:lstStyle/>
          <a:p>
            <a:pPr marL="9020" marR="3608" indent="9020">
              <a:lnSpc>
                <a:spcPct val="77400"/>
              </a:lnSpc>
              <a:spcBef>
                <a:spcPts val="341"/>
              </a:spcBef>
            </a:pPr>
            <a:r>
              <a:rPr sz="1000" spc="-4" dirty="0">
                <a:latin typeface="Arial"/>
                <a:cs typeface="Arial"/>
              </a:rPr>
              <a:t>Class  loader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9042" y="2401343"/>
            <a:ext cx="697345" cy="277737"/>
          </a:xfrm>
          <a:prstGeom prst="rect">
            <a:avLst/>
          </a:prstGeom>
        </p:spPr>
        <p:txBody>
          <a:bodyPr vert="horz" wrap="square" lIns="0" tIns="46451" rIns="0" bIns="0" rtlCol="0">
            <a:spAutoFit/>
          </a:bodyPr>
          <a:lstStyle/>
          <a:p>
            <a:pPr marL="96960" marR="3608" indent="-88391">
              <a:lnSpc>
                <a:spcPct val="75100"/>
              </a:lnSpc>
              <a:spcBef>
                <a:spcPts val="366"/>
              </a:spcBef>
            </a:pPr>
            <a:r>
              <a:rPr sz="1000" dirty="0">
                <a:latin typeface="Arial"/>
                <a:cs typeface="Arial"/>
              </a:rPr>
              <a:t>Bytecode  verifier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4309" y="2906772"/>
            <a:ext cx="857250" cy="205801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1411" rIns="0" bIns="0" rtlCol="0">
            <a:spAutoFit/>
          </a:bodyPr>
          <a:lstStyle/>
          <a:p>
            <a:pPr marL="43294">
              <a:spcBef>
                <a:spcPts val="405"/>
              </a:spcBef>
            </a:pPr>
            <a:r>
              <a:rPr sz="1000" dirty="0">
                <a:latin typeface="Arial"/>
                <a:cs typeface="Arial"/>
              </a:rPr>
              <a:t>Interpreter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321" y="834130"/>
            <a:ext cx="7406409" cy="624367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2332453" marR="3608" indent="-2323884">
              <a:lnSpc>
                <a:spcPts val="2344"/>
              </a:lnSpc>
              <a:spcBef>
                <a:spcPts val="469"/>
              </a:spcBef>
            </a:pPr>
            <a:r>
              <a:rPr sz="2300" spc="-7" dirty="0">
                <a:latin typeface="Arial"/>
                <a:cs typeface="Arial"/>
              </a:rPr>
              <a:t>Operation</a:t>
            </a:r>
            <a:r>
              <a:rPr sz="2300" spc="-206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20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20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JRE</a:t>
            </a:r>
            <a:r>
              <a:rPr sz="2300" spc="-20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With</a:t>
            </a:r>
            <a:r>
              <a:rPr sz="2300" spc="-20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206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Just-In-Time</a:t>
            </a:r>
            <a:r>
              <a:rPr sz="2300" spc="-20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(JIT)  </a:t>
            </a:r>
            <a:r>
              <a:rPr sz="2300" spc="-4" dirty="0">
                <a:latin typeface="Arial"/>
                <a:cs typeface="Arial"/>
              </a:rPr>
              <a:t>Compiler</a:t>
            </a:r>
            <a:endParaRPr sz="2300">
              <a:latin typeface="Arial"/>
              <a:cs typeface="Arial"/>
            </a:endParaRPr>
          </a:p>
          <a:p>
            <a:pPr marL="1293402">
              <a:spcBef>
                <a:spcPts val="927"/>
              </a:spcBef>
              <a:tabLst>
                <a:tab pos="3853147" algn="l"/>
              </a:tabLst>
            </a:pPr>
            <a:r>
              <a:rPr sz="1000" spc="-4" dirty="0">
                <a:latin typeface="Arial"/>
                <a:cs typeface="Arial"/>
              </a:rPr>
              <a:t>Compile	Runtime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3400" y="1844906"/>
            <a:ext cx="935182" cy="292244"/>
          </a:xfrm>
          <a:custGeom>
            <a:avLst/>
            <a:gdLst/>
            <a:ahLst/>
            <a:cxnLst/>
            <a:rect l="l" t="t" r="r" b="b"/>
            <a:pathLst>
              <a:path w="1028700" h="428625">
                <a:moveTo>
                  <a:pt x="0" y="214249"/>
                </a:moveTo>
                <a:lnTo>
                  <a:pt x="5661" y="165139"/>
                </a:lnTo>
                <a:lnTo>
                  <a:pt x="21788" y="120050"/>
                </a:lnTo>
                <a:lnTo>
                  <a:pt x="47094" y="80268"/>
                </a:lnTo>
                <a:lnTo>
                  <a:pt x="80292" y="47084"/>
                </a:lnTo>
                <a:lnTo>
                  <a:pt x="120096" y="21785"/>
                </a:lnTo>
                <a:lnTo>
                  <a:pt x="165219" y="5661"/>
                </a:lnTo>
                <a:lnTo>
                  <a:pt x="214375" y="0"/>
                </a:lnTo>
                <a:lnTo>
                  <a:pt x="814324" y="0"/>
                </a:lnTo>
                <a:lnTo>
                  <a:pt x="863480" y="5661"/>
                </a:lnTo>
                <a:lnTo>
                  <a:pt x="908603" y="21788"/>
                </a:lnTo>
                <a:lnTo>
                  <a:pt x="948407" y="47094"/>
                </a:lnTo>
                <a:lnTo>
                  <a:pt x="981605" y="80292"/>
                </a:lnTo>
                <a:lnTo>
                  <a:pt x="1006911" y="120096"/>
                </a:lnTo>
                <a:lnTo>
                  <a:pt x="1023038" y="165219"/>
                </a:lnTo>
                <a:lnTo>
                  <a:pt x="1028700" y="214376"/>
                </a:lnTo>
                <a:lnTo>
                  <a:pt x="1023038" y="263485"/>
                </a:lnTo>
                <a:lnTo>
                  <a:pt x="1006911" y="308574"/>
                </a:lnTo>
                <a:lnTo>
                  <a:pt x="981605" y="348356"/>
                </a:lnTo>
                <a:lnTo>
                  <a:pt x="948407" y="381540"/>
                </a:lnTo>
                <a:lnTo>
                  <a:pt x="908603" y="406839"/>
                </a:lnTo>
                <a:lnTo>
                  <a:pt x="863480" y="422963"/>
                </a:lnTo>
                <a:lnTo>
                  <a:pt x="814324" y="428625"/>
                </a:lnTo>
                <a:lnTo>
                  <a:pt x="214375" y="428625"/>
                </a:lnTo>
                <a:lnTo>
                  <a:pt x="165219" y="422963"/>
                </a:lnTo>
                <a:lnTo>
                  <a:pt x="120096" y="406836"/>
                </a:lnTo>
                <a:lnTo>
                  <a:pt x="80292" y="381530"/>
                </a:lnTo>
                <a:lnTo>
                  <a:pt x="47094" y="348332"/>
                </a:lnTo>
                <a:lnTo>
                  <a:pt x="21788" y="308528"/>
                </a:lnTo>
                <a:lnTo>
                  <a:pt x="5661" y="263405"/>
                </a:lnTo>
                <a:lnTo>
                  <a:pt x="0" y="2142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3933" y="2385580"/>
            <a:ext cx="954232" cy="298739"/>
          </a:xfrm>
          <a:custGeom>
            <a:avLst/>
            <a:gdLst/>
            <a:ahLst/>
            <a:cxnLst/>
            <a:rect l="l" t="t" r="r" b="b"/>
            <a:pathLst>
              <a:path w="1049654" h="438150">
                <a:moveTo>
                  <a:pt x="0" y="219075"/>
                </a:moveTo>
                <a:lnTo>
                  <a:pt x="5785" y="168842"/>
                </a:lnTo>
                <a:lnTo>
                  <a:pt x="22266" y="122730"/>
                </a:lnTo>
                <a:lnTo>
                  <a:pt x="48127" y="82054"/>
                </a:lnTo>
                <a:lnTo>
                  <a:pt x="82054" y="48127"/>
                </a:lnTo>
                <a:lnTo>
                  <a:pt x="122730" y="22266"/>
                </a:lnTo>
                <a:lnTo>
                  <a:pt x="168842" y="5785"/>
                </a:lnTo>
                <a:lnTo>
                  <a:pt x="219075" y="0"/>
                </a:lnTo>
                <a:lnTo>
                  <a:pt x="830326" y="0"/>
                </a:lnTo>
                <a:lnTo>
                  <a:pt x="880558" y="5785"/>
                </a:lnTo>
                <a:lnTo>
                  <a:pt x="926670" y="22266"/>
                </a:lnTo>
                <a:lnTo>
                  <a:pt x="967346" y="48127"/>
                </a:lnTo>
                <a:lnTo>
                  <a:pt x="1001273" y="82054"/>
                </a:lnTo>
                <a:lnTo>
                  <a:pt x="1027134" y="122730"/>
                </a:lnTo>
                <a:lnTo>
                  <a:pt x="1043615" y="168842"/>
                </a:lnTo>
                <a:lnTo>
                  <a:pt x="1049401" y="219075"/>
                </a:lnTo>
                <a:lnTo>
                  <a:pt x="1043615" y="269307"/>
                </a:lnTo>
                <a:lnTo>
                  <a:pt x="1027134" y="315419"/>
                </a:lnTo>
                <a:lnTo>
                  <a:pt x="1001273" y="356095"/>
                </a:lnTo>
                <a:lnTo>
                  <a:pt x="967346" y="390022"/>
                </a:lnTo>
                <a:lnTo>
                  <a:pt x="926670" y="415883"/>
                </a:lnTo>
                <a:lnTo>
                  <a:pt x="880558" y="432364"/>
                </a:lnTo>
                <a:lnTo>
                  <a:pt x="830326" y="438150"/>
                </a:lnTo>
                <a:lnTo>
                  <a:pt x="219075" y="438150"/>
                </a:lnTo>
                <a:lnTo>
                  <a:pt x="168842" y="432364"/>
                </a:lnTo>
                <a:lnTo>
                  <a:pt x="122730" y="415883"/>
                </a:lnTo>
                <a:lnTo>
                  <a:pt x="82054" y="390022"/>
                </a:lnTo>
                <a:lnTo>
                  <a:pt x="48127" y="356095"/>
                </a:lnTo>
                <a:lnTo>
                  <a:pt x="22266" y="315419"/>
                </a:lnTo>
                <a:lnTo>
                  <a:pt x="5785" y="269307"/>
                </a:lnTo>
                <a:lnTo>
                  <a:pt x="0" y="219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60572" y="3416272"/>
            <a:ext cx="1182255" cy="62466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4" dirty="0">
                <a:latin typeface="Arial"/>
                <a:cs typeface="Arial"/>
              </a:rPr>
              <a:t>Runtime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67095"/>
            <a:r>
              <a:rPr sz="1000" spc="-4" dirty="0">
                <a:latin typeface="Arial"/>
                <a:cs typeface="Arial"/>
              </a:rPr>
              <a:t>Hardware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4423" y="3383452"/>
            <a:ext cx="857250" cy="238125"/>
          </a:xfrm>
          <a:custGeom>
            <a:avLst/>
            <a:gdLst/>
            <a:ahLst/>
            <a:cxnLst/>
            <a:rect l="l" t="t" r="r" b="b"/>
            <a:pathLst>
              <a:path w="942975" h="349250">
                <a:moveTo>
                  <a:pt x="471424" y="0"/>
                </a:moveTo>
                <a:lnTo>
                  <a:pt x="401791" y="1894"/>
                </a:lnTo>
                <a:lnTo>
                  <a:pt x="335320" y="7397"/>
                </a:lnTo>
                <a:lnTo>
                  <a:pt x="272742" y="16238"/>
                </a:lnTo>
                <a:lnTo>
                  <a:pt x="214789" y="28145"/>
                </a:lnTo>
                <a:lnTo>
                  <a:pt x="162190" y="42849"/>
                </a:lnTo>
                <a:lnTo>
                  <a:pt x="115678" y="60078"/>
                </a:lnTo>
                <a:lnTo>
                  <a:pt x="75983" y="79561"/>
                </a:lnTo>
                <a:lnTo>
                  <a:pt x="43837" y="101029"/>
                </a:lnTo>
                <a:lnTo>
                  <a:pt x="5114" y="148831"/>
                </a:lnTo>
                <a:lnTo>
                  <a:pt x="0" y="174625"/>
                </a:lnTo>
                <a:lnTo>
                  <a:pt x="5114" y="200418"/>
                </a:lnTo>
                <a:lnTo>
                  <a:pt x="43837" y="248220"/>
                </a:lnTo>
                <a:lnTo>
                  <a:pt x="75983" y="269688"/>
                </a:lnTo>
                <a:lnTo>
                  <a:pt x="115678" y="289171"/>
                </a:lnTo>
                <a:lnTo>
                  <a:pt x="162190" y="306400"/>
                </a:lnTo>
                <a:lnTo>
                  <a:pt x="214789" y="321104"/>
                </a:lnTo>
                <a:lnTo>
                  <a:pt x="272742" y="333011"/>
                </a:lnTo>
                <a:lnTo>
                  <a:pt x="335320" y="341852"/>
                </a:lnTo>
                <a:lnTo>
                  <a:pt x="401791" y="347355"/>
                </a:lnTo>
                <a:lnTo>
                  <a:pt x="471424" y="349250"/>
                </a:lnTo>
                <a:lnTo>
                  <a:pt x="541056" y="347355"/>
                </a:lnTo>
                <a:lnTo>
                  <a:pt x="607527" y="341852"/>
                </a:lnTo>
                <a:lnTo>
                  <a:pt x="670105" y="333011"/>
                </a:lnTo>
                <a:lnTo>
                  <a:pt x="728058" y="321104"/>
                </a:lnTo>
                <a:lnTo>
                  <a:pt x="780657" y="306400"/>
                </a:lnTo>
                <a:lnTo>
                  <a:pt x="827169" y="289171"/>
                </a:lnTo>
                <a:lnTo>
                  <a:pt x="866864" y="269688"/>
                </a:lnTo>
                <a:lnTo>
                  <a:pt x="899010" y="248220"/>
                </a:lnTo>
                <a:lnTo>
                  <a:pt x="937733" y="200418"/>
                </a:lnTo>
                <a:lnTo>
                  <a:pt x="942848" y="174625"/>
                </a:lnTo>
                <a:lnTo>
                  <a:pt x="937733" y="148831"/>
                </a:lnTo>
                <a:lnTo>
                  <a:pt x="899010" y="101029"/>
                </a:lnTo>
                <a:lnTo>
                  <a:pt x="866864" y="79561"/>
                </a:lnTo>
                <a:lnTo>
                  <a:pt x="827169" y="60078"/>
                </a:lnTo>
                <a:lnTo>
                  <a:pt x="780657" y="42849"/>
                </a:lnTo>
                <a:lnTo>
                  <a:pt x="728058" y="28145"/>
                </a:lnTo>
                <a:lnTo>
                  <a:pt x="670105" y="16238"/>
                </a:lnTo>
                <a:lnTo>
                  <a:pt x="607527" y="7397"/>
                </a:lnTo>
                <a:lnTo>
                  <a:pt x="541056" y="1894"/>
                </a:lnTo>
                <a:lnTo>
                  <a:pt x="471424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7156" y="3629026"/>
            <a:ext cx="91670" cy="196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2650" y="3844118"/>
            <a:ext cx="1636568" cy="162357"/>
          </a:xfrm>
          <a:custGeom>
            <a:avLst/>
            <a:gdLst/>
            <a:ahLst/>
            <a:cxnLst/>
            <a:rect l="l" t="t" r="r" b="b"/>
            <a:pathLst>
              <a:path w="1800225" h="238125">
                <a:moveTo>
                  <a:pt x="0" y="118999"/>
                </a:moveTo>
                <a:lnTo>
                  <a:pt x="9362" y="72705"/>
                </a:lnTo>
                <a:lnTo>
                  <a:pt x="34893" y="34877"/>
                </a:lnTo>
                <a:lnTo>
                  <a:pt x="72759" y="9360"/>
                </a:lnTo>
                <a:lnTo>
                  <a:pt x="119125" y="0"/>
                </a:lnTo>
                <a:lnTo>
                  <a:pt x="1681099" y="0"/>
                </a:lnTo>
                <a:lnTo>
                  <a:pt x="1727465" y="9362"/>
                </a:lnTo>
                <a:lnTo>
                  <a:pt x="1765331" y="34893"/>
                </a:lnTo>
                <a:lnTo>
                  <a:pt x="1790862" y="72759"/>
                </a:lnTo>
                <a:lnTo>
                  <a:pt x="1800225" y="119125"/>
                </a:lnTo>
                <a:lnTo>
                  <a:pt x="1790862" y="165419"/>
                </a:lnTo>
                <a:lnTo>
                  <a:pt x="1765331" y="203247"/>
                </a:lnTo>
                <a:lnTo>
                  <a:pt x="1727465" y="228764"/>
                </a:lnTo>
                <a:lnTo>
                  <a:pt x="1681099" y="238125"/>
                </a:lnTo>
                <a:lnTo>
                  <a:pt x="119125" y="238125"/>
                </a:lnTo>
                <a:lnTo>
                  <a:pt x="72759" y="228762"/>
                </a:lnTo>
                <a:lnTo>
                  <a:pt x="34893" y="203231"/>
                </a:lnTo>
                <a:lnTo>
                  <a:pt x="9362" y="165365"/>
                </a:lnTo>
                <a:lnTo>
                  <a:pt x="0" y="11899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4623" y="2144511"/>
            <a:ext cx="72621" cy="222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7156" y="3168449"/>
            <a:ext cx="91670" cy="196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5096" y="2816889"/>
            <a:ext cx="151823" cy="88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85327" y="2691680"/>
            <a:ext cx="338282" cy="153265"/>
          </a:xfrm>
          <a:custGeom>
            <a:avLst/>
            <a:gdLst/>
            <a:ahLst/>
            <a:cxnLst/>
            <a:rect l="l" t="t" r="r" b="b"/>
            <a:pathLst>
              <a:path w="372109" h="224789">
                <a:moveTo>
                  <a:pt x="0" y="224408"/>
                </a:moveTo>
                <a:lnTo>
                  <a:pt x="3717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30979" y="2782339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248" y="0"/>
                </a:moveTo>
                <a:lnTo>
                  <a:pt x="206248" y="142875"/>
                </a:lnTo>
                <a:lnTo>
                  <a:pt x="333248" y="142875"/>
                </a:lnTo>
                <a:lnTo>
                  <a:pt x="333248" y="492125"/>
                </a:lnTo>
                <a:lnTo>
                  <a:pt x="0" y="492125"/>
                </a:lnTo>
                <a:lnTo>
                  <a:pt x="0" y="0"/>
                </a:lnTo>
                <a:lnTo>
                  <a:pt x="206248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8476" y="2782341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7000" y="142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67001" y="2917681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4115" y="2969635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8386" y="3032413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5616" y="3078913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52403" y="2455719"/>
            <a:ext cx="467591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3" dirty="0">
                <a:latin typeface="Courier New"/>
                <a:cs typeface="Courier New"/>
              </a:rPr>
              <a:t>javac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11761" y="1904825"/>
            <a:ext cx="378690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3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1589" y="3025146"/>
            <a:ext cx="715241" cy="43230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JIT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29"/>
              </a:lnSpc>
            </a:pPr>
            <a:r>
              <a:rPr sz="1000" spc="25" dirty="0"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43"/>
              </a:lnSpc>
            </a:pPr>
            <a:r>
              <a:rPr sz="1000" spc="-4" dirty="0">
                <a:latin typeface="Arial"/>
                <a:cs typeface="Arial"/>
              </a:rPr>
              <a:t>generator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74741" y="3027998"/>
            <a:ext cx="848591" cy="481879"/>
          </a:xfrm>
          <a:custGeom>
            <a:avLst/>
            <a:gdLst/>
            <a:ahLst/>
            <a:cxnLst/>
            <a:rect l="l" t="t" r="r" b="b"/>
            <a:pathLst>
              <a:path w="933450" h="706754">
                <a:moveTo>
                  <a:pt x="0" y="477774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704850" y="0"/>
                </a:lnTo>
                <a:lnTo>
                  <a:pt x="750920" y="4644"/>
                </a:lnTo>
                <a:lnTo>
                  <a:pt x="793830" y="17964"/>
                </a:lnTo>
                <a:lnTo>
                  <a:pt x="832661" y="39041"/>
                </a:lnTo>
                <a:lnTo>
                  <a:pt x="866494" y="66955"/>
                </a:lnTo>
                <a:lnTo>
                  <a:pt x="894408" y="100788"/>
                </a:lnTo>
                <a:lnTo>
                  <a:pt x="915485" y="139619"/>
                </a:lnTo>
                <a:lnTo>
                  <a:pt x="928805" y="182529"/>
                </a:lnTo>
                <a:lnTo>
                  <a:pt x="933450" y="228600"/>
                </a:lnTo>
                <a:lnTo>
                  <a:pt x="933450" y="477774"/>
                </a:lnTo>
                <a:lnTo>
                  <a:pt x="928805" y="523844"/>
                </a:lnTo>
                <a:lnTo>
                  <a:pt x="915485" y="566754"/>
                </a:lnTo>
                <a:lnTo>
                  <a:pt x="894408" y="605585"/>
                </a:lnTo>
                <a:lnTo>
                  <a:pt x="866494" y="639418"/>
                </a:lnTo>
                <a:lnTo>
                  <a:pt x="832661" y="667332"/>
                </a:lnTo>
                <a:lnTo>
                  <a:pt x="793830" y="688409"/>
                </a:lnTo>
                <a:lnTo>
                  <a:pt x="750920" y="701729"/>
                </a:lnTo>
                <a:lnTo>
                  <a:pt x="704850" y="706374"/>
                </a:lnTo>
                <a:lnTo>
                  <a:pt x="228600" y="706374"/>
                </a:lnTo>
                <a:lnTo>
                  <a:pt x="182529" y="701729"/>
                </a:lnTo>
                <a:lnTo>
                  <a:pt x="139619" y="688409"/>
                </a:lnTo>
                <a:lnTo>
                  <a:pt x="100788" y="667332"/>
                </a:lnTo>
                <a:lnTo>
                  <a:pt x="66955" y="639418"/>
                </a:lnTo>
                <a:lnTo>
                  <a:pt x="39041" y="605585"/>
                </a:lnTo>
                <a:lnTo>
                  <a:pt x="17964" y="566754"/>
                </a:lnTo>
                <a:lnTo>
                  <a:pt x="4644" y="523844"/>
                </a:lnTo>
                <a:lnTo>
                  <a:pt x="0" y="477774"/>
                </a:lnTo>
                <a:close/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2816" y="2917421"/>
            <a:ext cx="108642" cy="81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7857" y="2684146"/>
            <a:ext cx="338282" cy="251113"/>
          </a:xfrm>
          <a:custGeom>
            <a:avLst/>
            <a:gdLst/>
            <a:ahLst/>
            <a:cxnLst/>
            <a:rect l="l" t="t" r="r" b="b"/>
            <a:pathLst>
              <a:path w="372109" h="368300">
                <a:moveTo>
                  <a:pt x="371855" y="3679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53200" y="3719253"/>
            <a:ext cx="91670" cy="1135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9035" y="3532390"/>
            <a:ext cx="0" cy="187036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27406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8056" y="2065866"/>
            <a:ext cx="1039091" cy="1168977"/>
          </a:xfrm>
          <a:custGeom>
            <a:avLst/>
            <a:gdLst/>
            <a:ahLst/>
            <a:cxnLst/>
            <a:rect l="l" t="t" r="r" b="b"/>
            <a:pathLst>
              <a:path w="1143000" h="1714500">
                <a:moveTo>
                  <a:pt x="447548" y="60481"/>
                </a:moveTo>
                <a:lnTo>
                  <a:pt x="491535" y="85165"/>
                </a:lnTo>
                <a:lnTo>
                  <a:pt x="515127" y="98883"/>
                </a:lnTo>
                <a:lnTo>
                  <a:pt x="526361" y="106576"/>
                </a:lnTo>
                <a:lnTo>
                  <a:pt x="533273" y="113186"/>
                </a:lnTo>
                <a:lnTo>
                  <a:pt x="539547" y="118155"/>
                </a:lnTo>
                <a:lnTo>
                  <a:pt x="546798" y="114837"/>
                </a:lnTo>
                <a:lnTo>
                  <a:pt x="559669" y="98756"/>
                </a:lnTo>
                <a:lnTo>
                  <a:pt x="582802" y="65434"/>
                </a:lnTo>
                <a:lnTo>
                  <a:pt x="606671" y="31871"/>
                </a:lnTo>
                <a:lnTo>
                  <a:pt x="625157" y="14095"/>
                </a:lnTo>
                <a:lnTo>
                  <a:pt x="647739" y="6177"/>
                </a:lnTo>
                <a:lnTo>
                  <a:pt x="683894" y="2188"/>
                </a:lnTo>
                <a:lnTo>
                  <a:pt x="720038" y="0"/>
                </a:lnTo>
                <a:lnTo>
                  <a:pt x="743013" y="4204"/>
                </a:lnTo>
                <a:lnTo>
                  <a:pt x="788797" y="49559"/>
                </a:lnTo>
                <a:lnTo>
                  <a:pt x="814222" y="81295"/>
                </a:lnTo>
                <a:lnTo>
                  <a:pt x="838213" y="135624"/>
                </a:lnTo>
                <a:lnTo>
                  <a:pt x="847851" y="183290"/>
                </a:lnTo>
                <a:lnTo>
                  <a:pt x="857559" y="229701"/>
                </a:lnTo>
                <a:lnTo>
                  <a:pt x="866933" y="251204"/>
                </a:lnTo>
                <a:lnTo>
                  <a:pt x="881499" y="253228"/>
                </a:lnTo>
                <a:lnTo>
                  <a:pt x="906779" y="241202"/>
                </a:lnTo>
                <a:lnTo>
                  <a:pt x="932761" y="228723"/>
                </a:lnTo>
                <a:lnTo>
                  <a:pt x="952230" y="227566"/>
                </a:lnTo>
                <a:lnTo>
                  <a:pt x="1010538" y="270031"/>
                </a:lnTo>
                <a:lnTo>
                  <a:pt x="1045862" y="302013"/>
                </a:lnTo>
                <a:lnTo>
                  <a:pt x="1078315" y="373884"/>
                </a:lnTo>
                <a:lnTo>
                  <a:pt x="1090422" y="446942"/>
                </a:lnTo>
                <a:lnTo>
                  <a:pt x="1101209" y="520825"/>
                </a:lnTo>
                <a:lnTo>
                  <a:pt x="1104804" y="568894"/>
                </a:lnTo>
                <a:lnTo>
                  <a:pt x="1101209" y="612249"/>
                </a:lnTo>
                <a:lnTo>
                  <a:pt x="1090422" y="671986"/>
                </a:lnTo>
                <a:lnTo>
                  <a:pt x="1079799" y="731071"/>
                </a:lnTo>
                <a:lnTo>
                  <a:pt x="1077833" y="769856"/>
                </a:lnTo>
                <a:lnTo>
                  <a:pt x="1085939" y="805521"/>
                </a:lnTo>
                <a:lnTo>
                  <a:pt x="1105535" y="855247"/>
                </a:lnTo>
                <a:lnTo>
                  <a:pt x="1125539" y="905490"/>
                </a:lnTo>
                <a:lnTo>
                  <a:pt x="1136030" y="944290"/>
                </a:lnTo>
                <a:lnTo>
                  <a:pt x="1140450" y="991496"/>
                </a:lnTo>
                <a:lnTo>
                  <a:pt x="1142238" y="1066956"/>
                </a:lnTo>
                <a:lnTo>
                  <a:pt x="1143000" y="1142603"/>
                </a:lnTo>
                <a:lnTo>
                  <a:pt x="1139761" y="1190638"/>
                </a:lnTo>
                <a:lnTo>
                  <a:pt x="1129379" y="1231602"/>
                </a:lnTo>
                <a:lnTo>
                  <a:pt x="1108710" y="1286031"/>
                </a:lnTo>
                <a:lnTo>
                  <a:pt x="1087324" y="1339113"/>
                </a:lnTo>
                <a:lnTo>
                  <a:pt x="1055078" y="1393080"/>
                </a:lnTo>
                <a:lnTo>
                  <a:pt x="1003307" y="1442749"/>
                </a:lnTo>
                <a:lnTo>
                  <a:pt x="983996" y="1451766"/>
                </a:lnTo>
                <a:lnTo>
                  <a:pt x="961826" y="1446877"/>
                </a:lnTo>
                <a:lnTo>
                  <a:pt x="927226" y="1429033"/>
                </a:lnTo>
                <a:lnTo>
                  <a:pt x="893014" y="1412017"/>
                </a:lnTo>
                <a:lnTo>
                  <a:pt x="873077" y="1412920"/>
                </a:lnTo>
                <a:lnTo>
                  <a:pt x="859736" y="1437659"/>
                </a:lnTo>
                <a:lnTo>
                  <a:pt x="845312" y="1492152"/>
                </a:lnTo>
                <a:lnTo>
                  <a:pt x="830835" y="1548288"/>
                </a:lnTo>
                <a:lnTo>
                  <a:pt x="816657" y="1584053"/>
                </a:lnTo>
                <a:lnTo>
                  <a:pt x="755523" y="1655855"/>
                </a:lnTo>
                <a:lnTo>
                  <a:pt x="715930" y="1695100"/>
                </a:lnTo>
                <a:lnTo>
                  <a:pt x="659796" y="1714345"/>
                </a:lnTo>
                <a:lnTo>
                  <a:pt x="617347" y="1703226"/>
                </a:lnTo>
                <a:lnTo>
                  <a:pt x="575327" y="1689697"/>
                </a:lnTo>
                <a:lnTo>
                  <a:pt x="549798" y="1673572"/>
                </a:lnTo>
                <a:lnTo>
                  <a:pt x="530389" y="1644397"/>
                </a:lnTo>
                <a:lnTo>
                  <a:pt x="506729" y="1591720"/>
                </a:lnTo>
                <a:lnTo>
                  <a:pt x="483318" y="1540043"/>
                </a:lnTo>
                <a:lnTo>
                  <a:pt x="465645" y="1517870"/>
                </a:lnTo>
                <a:lnTo>
                  <a:pt x="444829" y="1520747"/>
                </a:lnTo>
                <a:lnTo>
                  <a:pt x="411988" y="1544222"/>
                </a:lnTo>
                <a:lnTo>
                  <a:pt x="379196" y="1568856"/>
                </a:lnTo>
                <a:lnTo>
                  <a:pt x="358727" y="1579370"/>
                </a:lnTo>
                <a:lnTo>
                  <a:pt x="320421" y="1566320"/>
                </a:lnTo>
                <a:lnTo>
                  <a:pt x="285591" y="1536793"/>
                </a:lnTo>
                <a:lnTo>
                  <a:pt x="256666" y="1456592"/>
                </a:lnTo>
                <a:lnTo>
                  <a:pt x="239744" y="1405588"/>
                </a:lnTo>
                <a:lnTo>
                  <a:pt x="225583" y="1381456"/>
                </a:lnTo>
                <a:lnTo>
                  <a:pt x="206517" y="1377779"/>
                </a:lnTo>
                <a:lnTo>
                  <a:pt x="174878" y="1388139"/>
                </a:lnTo>
                <a:lnTo>
                  <a:pt x="142873" y="1398744"/>
                </a:lnTo>
                <a:lnTo>
                  <a:pt x="121237" y="1397252"/>
                </a:lnTo>
                <a:lnTo>
                  <a:pt x="69596" y="1339879"/>
                </a:lnTo>
                <a:lnTo>
                  <a:pt x="39848" y="1298495"/>
                </a:lnTo>
                <a:lnTo>
                  <a:pt x="14928" y="1223633"/>
                </a:lnTo>
                <a:lnTo>
                  <a:pt x="8254" y="1155602"/>
                </a:lnTo>
                <a:lnTo>
                  <a:pt x="2752" y="1087127"/>
                </a:lnTo>
                <a:lnTo>
                  <a:pt x="2809" y="1042620"/>
                </a:lnTo>
                <a:lnTo>
                  <a:pt x="10130" y="1002565"/>
                </a:lnTo>
                <a:lnTo>
                  <a:pt x="26415" y="947449"/>
                </a:lnTo>
                <a:lnTo>
                  <a:pt x="42289" y="892974"/>
                </a:lnTo>
                <a:lnTo>
                  <a:pt x="47672" y="857406"/>
                </a:lnTo>
                <a:lnTo>
                  <a:pt x="42650" y="825077"/>
                </a:lnTo>
                <a:lnTo>
                  <a:pt x="27304" y="780317"/>
                </a:lnTo>
                <a:lnTo>
                  <a:pt x="11519" y="735298"/>
                </a:lnTo>
                <a:lnTo>
                  <a:pt x="3413" y="701625"/>
                </a:lnTo>
                <a:lnTo>
                  <a:pt x="426" y="662499"/>
                </a:lnTo>
                <a:lnTo>
                  <a:pt x="0" y="601120"/>
                </a:lnTo>
                <a:lnTo>
                  <a:pt x="807" y="539559"/>
                </a:lnTo>
                <a:lnTo>
                  <a:pt x="6461" y="499155"/>
                </a:lnTo>
                <a:lnTo>
                  <a:pt x="21806" y="462014"/>
                </a:lnTo>
                <a:lnTo>
                  <a:pt x="51688" y="410239"/>
                </a:lnTo>
                <a:lnTo>
                  <a:pt x="82236" y="360092"/>
                </a:lnTo>
                <a:lnTo>
                  <a:pt x="122376" y="324854"/>
                </a:lnTo>
                <a:lnTo>
                  <a:pt x="150494" y="323498"/>
                </a:lnTo>
                <a:lnTo>
                  <a:pt x="178093" y="322016"/>
                </a:lnTo>
                <a:lnTo>
                  <a:pt x="194595" y="311640"/>
                </a:lnTo>
                <a:lnTo>
                  <a:pt x="206573" y="283475"/>
                </a:lnTo>
                <a:lnTo>
                  <a:pt x="220599" y="228629"/>
                </a:lnTo>
                <a:lnTo>
                  <a:pt x="234561" y="173033"/>
                </a:lnTo>
                <a:lnTo>
                  <a:pt x="245618" y="139142"/>
                </a:lnTo>
                <a:lnTo>
                  <a:pt x="282066" y="81182"/>
                </a:lnTo>
                <a:lnTo>
                  <a:pt x="318833" y="34510"/>
                </a:lnTo>
                <a:lnTo>
                  <a:pt x="362019" y="20923"/>
                </a:lnTo>
                <a:lnTo>
                  <a:pt x="377904" y="24016"/>
                </a:lnTo>
                <a:lnTo>
                  <a:pt x="403242" y="36040"/>
                </a:lnTo>
                <a:lnTo>
                  <a:pt x="447548" y="604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05168" y="2536335"/>
            <a:ext cx="120072" cy="65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98009" y="2579543"/>
            <a:ext cx="722168" cy="281420"/>
          </a:xfrm>
          <a:custGeom>
            <a:avLst/>
            <a:gdLst/>
            <a:ahLst/>
            <a:cxnLst/>
            <a:rect l="l" t="t" r="r" b="b"/>
            <a:pathLst>
              <a:path w="794385" h="412750">
                <a:moveTo>
                  <a:pt x="794130" y="0"/>
                </a:moveTo>
                <a:lnTo>
                  <a:pt x="0" y="4127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9153" y="1953578"/>
            <a:ext cx="121343" cy="616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73238" y="1991678"/>
            <a:ext cx="699077" cy="230332"/>
          </a:xfrm>
          <a:custGeom>
            <a:avLst/>
            <a:gdLst/>
            <a:ahLst/>
            <a:cxnLst/>
            <a:rect l="l" t="t" r="r" b="b"/>
            <a:pathLst>
              <a:path w="768985" h="337820">
                <a:moveTo>
                  <a:pt x="768603" y="0"/>
                </a:moveTo>
                <a:lnTo>
                  <a:pt x="0" y="33743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004889" y="2333366"/>
            <a:ext cx="779895" cy="548025"/>
          </a:xfrm>
          <a:prstGeom prst="rect">
            <a:avLst/>
          </a:prstGeom>
        </p:spPr>
        <p:txBody>
          <a:bodyPr vert="horz" wrap="square" lIns="0" tIns="34725" rIns="0" bIns="0" rtlCol="0">
            <a:spAutoFit/>
          </a:bodyPr>
          <a:lstStyle/>
          <a:p>
            <a:pPr marL="9020" marR="3608">
              <a:lnSpc>
                <a:spcPts val="1037"/>
              </a:lnSpc>
              <a:spcBef>
                <a:spcPts val="273"/>
              </a:spcBef>
            </a:pPr>
            <a:r>
              <a:rPr sz="1000" spc="-4" dirty="0">
                <a:latin typeface="Arial"/>
                <a:cs typeface="Arial"/>
              </a:rPr>
              <a:t>Load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  </a:t>
            </a:r>
            <a:r>
              <a:rPr sz="1000" spc="-4" dirty="0">
                <a:latin typeface="Arial"/>
                <a:cs typeface="Arial"/>
              </a:rPr>
              <a:t>hard disk,  network,  </a:t>
            </a:r>
            <a:r>
              <a:rPr sz="1000" dirty="0">
                <a:latin typeface="Arial"/>
                <a:cs typeface="Arial"/>
              </a:rPr>
              <a:t>or </a:t>
            </a:r>
            <a:r>
              <a:rPr sz="1000" spc="-4" dirty="0">
                <a:latin typeface="Arial"/>
                <a:cs typeface="Arial"/>
              </a:rPr>
              <a:t>other  </a:t>
            </a:r>
            <a:r>
              <a:rPr sz="100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91988" y="834130"/>
            <a:ext cx="29608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Single</a:t>
            </a:r>
            <a:r>
              <a:rPr spc="-213" dirty="0"/>
              <a:t> </a:t>
            </a:r>
            <a:r>
              <a:rPr dirty="0"/>
              <a:t>Inheritance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757554" cy="19378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645" indent="-251645">
              <a:lnSpc>
                <a:spcPts val="1946"/>
              </a:lnSpc>
              <a:spcBef>
                <a:spcPts val="7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When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inherits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57" dirty="0">
                <a:latin typeface="Times New Roman"/>
                <a:cs typeface="Times New Roman"/>
              </a:rPr>
              <a:t>only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28" dirty="0">
                <a:latin typeface="Times New Roman"/>
                <a:cs typeface="Times New Roman"/>
              </a:rPr>
              <a:t>class,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called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i="1" spc="4" dirty="0">
                <a:latin typeface="Times New Roman"/>
                <a:cs typeface="Times New Roman"/>
              </a:rPr>
              <a:t>single</a:t>
            </a:r>
            <a:r>
              <a:rPr sz="1700" i="1" spc="-53" dirty="0">
                <a:latin typeface="Times New Roman"/>
                <a:cs typeface="Times New Roman"/>
              </a:rPr>
              <a:t> </a:t>
            </a:r>
            <a:r>
              <a:rPr sz="1700" i="1" spc="-7" dirty="0">
                <a:latin typeface="Times New Roman"/>
                <a:cs typeface="Times New Roman"/>
              </a:rPr>
              <a:t>inheritance</a:t>
            </a:r>
            <a:r>
              <a:rPr sz="1700" spc="-7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3292" marR="3608" indent="-273292">
              <a:lnSpc>
                <a:spcPts val="1847"/>
              </a:lnSpc>
              <a:spcBef>
                <a:spcPts val="597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i="1" spc="-18" dirty="0">
                <a:latin typeface="Times New Roman"/>
                <a:cs typeface="Times New Roman"/>
              </a:rPr>
              <a:t>Interfaces </a:t>
            </a:r>
            <a:r>
              <a:rPr sz="1700" spc="71" dirty="0">
                <a:latin typeface="Times New Roman"/>
                <a:cs typeface="Times New Roman"/>
              </a:rPr>
              <a:t>provide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benefits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0" dirty="0">
                <a:latin typeface="Times New Roman"/>
                <a:cs typeface="Times New Roman"/>
              </a:rPr>
              <a:t>multiple inheritance  </a:t>
            </a:r>
            <a:r>
              <a:rPr sz="1700" spc="85" dirty="0">
                <a:latin typeface="Times New Roman"/>
                <a:cs typeface="Times New Roman"/>
              </a:rPr>
              <a:t>without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drawbacks.</a:t>
            </a:r>
            <a:endParaRPr sz="1700">
              <a:latin typeface="Times New Roman"/>
              <a:cs typeface="Times New Roman"/>
            </a:endParaRPr>
          </a:p>
          <a:p>
            <a:pPr marL="242175" indent="-233155">
              <a:spcBef>
                <a:spcPts val="341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3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&lt;modifier&gt; </a:t>
            </a:r>
            <a:r>
              <a:rPr sz="1100" b="1" spc="-4" dirty="0">
                <a:latin typeface="Courier New"/>
                <a:cs typeface="Courier New"/>
              </a:rPr>
              <a:t>class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&lt;name&gt; [</a:t>
            </a:r>
            <a:r>
              <a:rPr sz="1100" b="1" spc="-4" dirty="0">
                <a:latin typeface="Courier New"/>
                <a:cs typeface="Courier New"/>
              </a:rPr>
              <a:t>extends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&lt;superclass&gt;]</a:t>
            </a:r>
            <a:r>
              <a:rPr sz="1100" b="1" i="1" spc="21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R="3167662" algn="ctr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&lt;declaration&gt;*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91988" y="834130"/>
            <a:ext cx="29608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Single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Inheritance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5319" y="2253529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3774" y="3353234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4434" y="2250066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975"/>
                </a:moveTo>
                <a:lnTo>
                  <a:pt x="152653" y="206628"/>
                </a:lnTo>
                <a:lnTo>
                  <a:pt x="215519" y="0"/>
                </a:lnTo>
                <a:lnTo>
                  <a:pt x="0" y="539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5456" y="2341937"/>
            <a:ext cx="656359" cy="489672"/>
          </a:xfrm>
          <a:custGeom>
            <a:avLst/>
            <a:gdLst/>
            <a:ahLst/>
            <a:cxnLst/>
            <a:rect l="l" t="t" r="r" b="b"/>
            <a:pathLst>
              <a:path w="721995" h="718185">
                <a:moveTo>
                  <a:pt x="0" y="718058"/>
                </a:moveTo>
                <a:lnTo>
                  <a:pt x="7217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5727" y="2827194"/>
            <a:ext cx="1062182" cy="21627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1784" rIns="0" bIns="0" rtlCol="0">
            <a:spAutoFit/>
          </a:bodyPr>
          <a:lstStyle/>
          <a:p>
            <a:pPr marL="111842">
              <a:spcBef>
                <a:spcPts val="486"/>
              </a:spcBef>
            </a:pPr>
            <a:r>
              <a:rPr sz="1000" b="1" spc="-4" dirty="0">
                <a:latin typeface="Courier New"/>
                <a:cs typeface="Courier New"/>
              </a:rPr>
              <a:t>Engineer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9818" y="2827194"/>
            <a:ext cx="1062182" cy="21627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1784" rIns="0" bIns="0" rtlCol="0">
            <a:spAutoFit/>
          </a:bodyPr>
          <a:lstStyle/>
          <a:p>
            <a:pPr marL="73960">
              <a:spcBef>
                <a:spcPts val="486"/>
              </a:spcBef>
            </a:pPr>
            <a:r>
              <a:rPr sz="1000" b="1" spc="-4" dirty="0">
                <a:latin typeface="Courier New"/>
                <a:cs typeface="Courier New"/>
              </a:rPr>
              <a:t>Secretary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44028" y="2253097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215519" y="53848"/>
                </a:moveTo>
                <a:lnTo>
                  <a:pt x="62865" y="206501"/>
                </a:lnTo>
                <a:lnTo>
                  <a:pt x="0" y="0"/>
                </a:lnTo>
                <a:lnTo>
                  <a:pt x="215519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8002" y="2345055"/>
            <a:ext cx="656359" cy="489672"/>
          </a:xfrm>
          <a:custGeom>
            <a:avLst/>
            <a:gdLst/>
            <a:ahLst/>
            <a:cxnLst/>
            <a:rect l="l" t="t" r="r" b="b"/>
            <a:pathLst>
              <a:path w="721995" h="718185">
                <a:moveTo>
                  <a:pt x="721741" y="71805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310661" y="1363807"/>
          <a:ext cx="2239818" cy="865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8"/>
              </a:tblGrid>
              <a:tr h="173181">
                <a:tc>
                  <a:txBody>
                    <a:bodyPr/>
                    <a:lstStyle/>
                    <a:p>
                      <a:pPr marL="72707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Employee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+name : String =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""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+salary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+birthDate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Date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8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+getDetails()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814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312045" y="2392075"/>
          <a:ext cx="2240396" cy="1041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982"/>
                <a:gridCol w="1127414"/>
              </a:tblGrid>
              <a:tr h="450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933">
                <a:tc gridSpan="2">
                  <a:txBody>
                    <a:bodyPr/>
                    <a:lstStyle/>
                    <a:p>
                      <a:pPr marL="817244">
                        <a:lnSpc>
                          <a:spcPts val="158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Manager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3056"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+department : String = ""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38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89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346682" y="3491779"/>
          <a:ext cx="2240395" cy="1093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173595"/>
              </a:tblGrid>
              <a:tr h="441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933">
                <a:tc gridSpan="2">
                  <a:txBody>
                    <a:bodyPr/>
                    <a:lstStyle/>
                    <a:p>
                      <a:pPr marL="763905">
                        <a:lnSpc>
                          <a:spcPts val="158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Director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512"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+carAllowance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381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3488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+increaseAllowance()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46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31211" y="834130"/>
            <a:ext cx="24816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Access</a:t>
            </a:r>
            <a:r>
              <a:rPr spc="-220" dirty="0"/>
              <a:t> </a:t>
            </a:r>
            <a:r>
              <a:rPr spc="-4" dirty="0"/>
              <a:t>Control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2" y="1368136"/>
            <a:ext cx="733886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1" dirty="0">
                <a:latin typeface="Times New Roman"/>
                <a:cs typeface="Times New Roman"/>
              </a:rPr>
              <a:t>Access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modifiers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member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declarations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are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listed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here.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1274" y="1827068"/>
          <a:ext cx="7068127" cy="126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641"/>
                <a:gridCol w="1670050"/>
                <a:gridCol w="1646381"/>
                <a:gridCol w="2249055"/>
              </a:tblGrid>
              <a:tr h="29440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30" dirty="0">
                          <a:latin typeface="Times New Roman"/>
                          <a:cs typeface="Times New Roman"/>
                        </a:rPr>
                        <a:t>Modifier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4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4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35" dirty="0">
                          <a:latin typeface="Times New Roman"/>
                          <a:cs typeface="Times New Roman"/>
                        </a:rPr>
                        <a:t>Package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273175" algn="l"/>
                        </a:tabLst>
                      </a:pPr>
                      <a:r>
                        <a:rPr sz="1300" b="1" spc="45" dirty="0">
                          <a:latin typeface="Times New Roman"/>
                          <a:cs typeface="Times New Roman"/>
                        </a:rPr>
                        <a:t>Subclass	</a:t>
                      </a:r>
                      <a:r>
                        <a:rPr sz="1300" b="1" spc="40" dirty="0">
                          <a:latin typeface="Times New Roman"/>
                          <a:cs typeface="Times New Roman"/>
                        </a:rPr>
                        <a:t>Universe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private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70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513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64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61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protected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7751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51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51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7751" marB="0"/>
                </a:tc>
              </a:tr>
              <a:tr h="2576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public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326515" algn="l"/>
                        </a:tabLst>
                      </a:pP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Yes	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3372" y="834130"/>
            <a:ext cx="32177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Overriding</a:t>
            </a:r>
            <a:r>
              <a:rPr spc="-199" dirty="0"/>
              <a:t> </a:t>
            </a:r>
            <a:r>
              <a:rPr dirty="0"/>
              <a:t>Methods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6616122" cy="172076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09821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can </a:t>
            </a:r>
            <a:r>
              <a:rPr sz="1700" spc="67" dirty="0">
                <a:latin typeface="Times New Roman"/>
                <a:cs typeface="Times New Roman"/>
              </a:rPr>
              <a:t>modify </a:t>
            </a:r>
            <a:r>
              <a:rPr sz="1700" spc="57" dirty="0">
                <a:latin typeface="Times New Roman"/>
                <a:cs typeface="Times New Roman"/>
              </a:rPr>
              <a:t>behavior </a:t>
            </a:r>
            <a:r>
              <a:rPr sz="1700" spc="64" dirty="0">
                <a:latin typeface="Times New Roman"/>
                <a:cs typeface="Times New Roman"/>
              </a:rPr>
              <a:t>inherited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75" dirty="0">
                <a:latin typeface="Times New Roman"/>
                <a:cs typeface="Times New Roman"/>
              </a:rPr>
              <a:t>parent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can create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different</a:t>
            </a:r>
            <a:endParaRPr sz="1700">
              <a:latin typeface="Times New Roman"/>
              <a:cs typeface="Times New Roman"/>
            </a:endParaRPr>
          </a:p>
          <a:p>
            <a:pPr marL="276900" marR="3608" indent="-4059">
              <a:lnSpc>
                <a:spcPts val="1847"/>
              </a:lnSpc>
              <a:spcBef>
                <a:spcPts val="128"/>
              </a:spcBef>
            </a:pPr>
            <a:r>
              <a:rPr sz="1700" spc="60" dirty="0">
                <a:latin typeface="Times New Roman"/>
                <a:cs typeface="Times New Roman"/>
              </a:rPr>
              <a:t>functionality </a:t>
            </a:r>
            <a:r>
              <a:rPr sz="1700" spc="85" dirty="0">
                <a:latin typeface="Times New Roman"/>
                <a:cs typeface="Times New Roman"/>
              </a:rPr>
              <a:t>than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parent’s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85" dirty="0">
                <a:latin typeface="Times New Roman"/>
                <a:cs typeface="Times New Roman"/>
              </a:rPr>
              <a:t>but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4" dirty="0">
                <a:latin typeface="Times New Roman"/>
                <a:cs typeface="Times New Roman"/>
              </a:rPr>
              <a:t>same:</a:t>
            </a:r>
            <a:endParaRPr sz="1700">
              <a:latin typeface="Times New Roman"/>
              <a:cs typeface="Times New Roman"/>
            </a:endParaRPr>
          </a:p>
          <a:p>
            <a:pPr marL="533506" lvl="1" indent="-232253">
              <a:spcBef>
                <a:spcPts val="341"/>
              </a:spcBef>
              <a:buChar char="•"/>
              <a:tabLst>
                <a:tab pos="533506" algn="l"/>
                <a:tab pos="533957" algn="l"/>
              </a:tabLst>
            </a:pPr>
            <a:r>
              <a:rPr sz="1700" spc="96" dirty="0">
                <a:latin typeface="Times New Roman"/>
                <a:cs typeface="Times New Roman"/>
              </a:rPr>
              <a:t>Name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71" dirty="0">
                <a:latin typeface="Times New Roman"/>
                <a:cs typeface="Times New Roman"/>
              </a:rPr>
              <a:t>Return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2000" spc="11" baseline="27777" dirty="0">
                <a:latin typeface="Times New Roman"/>
                <a:cs typeface="Times New Roman"/>
              </a:rPr>
              <a:t>1</a:t>
            </a:r>
            <a:endParaRPr sz="2000" baseline="27777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75" dirty="0">
                <a:latin typeface="Times New Roman"/>
                <a:cs typeface="Times New Roman"/>
              </a:rPr>
              <a:t>Argument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183" y="4459777"/>
            <a:ext cx="1662545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7547" y="4534506"/>
            <a:ext cx="42215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Times New Roman"/>
                <a:cs typeface="Times New Roman"/>
              </a:rPr>
              <a:t>1. </a:t>
            </a:r>
            <a:r>
              <a:rPr sz="700" spc="14" dirty="0">
                <a:latin typeface="Times New Roman"/>
                <a:cs typeface="Times New Roman"/>
              </a:rPr>
              <a:t>In </a:t>
            </a:r>
            <a:r>
              <a:rPr sz="700" spc="-14" dirty="0">
                <a:latin typeface="Times New Roman"/>
                <a:cs typeface="Times New Roman"/>
              </a:rPr>
              <a:t>J2SE </a:t>
            </a:r>
            <a:r>
              <a:rPr sz="700" spc="21" dirty="0">
                <a:latin typeface="Times New Roman"/>
                <a:cs typeface="Times New Roman"/>
              </a:rPr>
              <a:t>version </a:t>
            </a:r>
            <a:r>
              <a:rPr sz="700" dirty="0">
                <a:latin typeface="Times New Roman"/>
                <a:cs typeface="Times New Roman"/>
              </a:rPr>
              <a:t>5, </a:t>
            </a:r>
            <a:r>
              <a:rPr sz="700" spc="28" dirty="0">
                <a:latin typeface="Times New Roman"/>
                <a:cs typeface="Times New Roman"/>
              </a:rPr>
              <a:t>the </a:t>
            </a:r>
            <a:r>
              <a:rPr sz="700" spc="32" dirty="0">
                <a:latin typeface="Times New Roman"/>
                <a:cs typeface="Times New Roman"/>
              </a:rPr>
              <a:t>return </a:t>
            </a:r>
            <a:r>
              <a:rPr sz="700" spc="25" dirty="0">
                <a:latin typeface="Times New Roman"/>
                <a:cs typeface="Times New Roman"/>
              </a:rPr>
              <a:t>type </a:t>
            </a:r>
            <a:r>
              <a:rPr sz="700" spc="21" dirty="0">
                <a:latin typeface="Times New Roman"/>
                <a:cs typeface="Times New Roman"/>
              </a:rPr>
              <a:t>can </a:t>
            </a:r>
            <a:r>
              <a:rPr sz="700" spc="7" dirty="0">
                <a:latin typeface="Times New Roman"/>
                <a:cs typeface="Times New Roman"/>
              </a:rPr>
              <a:t>be </a:t>
            </a:r>
            <a:r>
              <a:rPr sz="700" dirty="0">
                <a:latin typeface="Times New Roman"/>
                <a:cs typeface="Times New Roman"/>
              </a:rPr>
              <a:t>a </a:t>
            </a:r>
            <a:r>
              <a:rPr sz="700" spc="21" dirty="0">
                <a:latin typeface="Times New Roman"/>
                <a:cs typeface="Times New Roman"/>
              </a:rPr>
              <a:t>subclass </a:t>
            </a:r>
            <a:r>
              <a:rPr sz="700" spc="7" dirty="0">
                <a:latin typeface="Times New Roman"/>
                <a:cs typeface="Times New Roman"/>
              </a:rPr>
              <a:t>of </a:t>
            </a:r>
            <a:r>
              <a:rPr sz="700" spc="28" dirty="0">
                <a:latin typeface="Times New Roman"/>
                <a:cs typeface="Times New Roman"/>
              </a:rPr>
              <a:t>the </a:t>
            </a:r>
            <a:r>
              <a:rPr sz="700" spc="21" dirty="0">
                <a:latin typeface="Times New Roman"/>
                <a:cs typeface="Times New Roman"/>
              </a:rPr>
              <a:t>overridden </a:t>
            </a:r>
            <a:r>
              <a:rPr sz="700" spc="32" dirty="0">
                <a:latin typeface="Times New Roman"/>
                <a:cs typeface="Times New Roman"/>
              </a:rPr>
              <a:t>return</a:t>
            </a:r>
            <a:r>
              <a:rPr sz="700" spc="43" dirty="0">
                <a:latin typeface="Times New Roman"/>
                <a:cs typeface="Times New Roman"/>
              </a:rPr>
              <a:t> </a:t>
            </a:r>
            <a:r>
              <a:rPr sz="700" spc="21" dirty="0">
                <a:latin typeface="Times New Roman"/>
                <a:cs typeface="Times New Roman"/>
              </a:rPr>
              <a:t>type.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213870"/>
            <a:ext cx="33851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public String getDetails()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“Name: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“\n”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723367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“Salary: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30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31"/>
            <a:ext cx="5361132" cy="21327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83497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Overriding</a:t>
            </a:r>
            <a:r>
              <a:rPr sz="2300" spc="-19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3" dirty="0">
                <a:latin typeface="Courier New"/>
                <a:cs typeface="Courier New"/>
              </a:rPr>
              <a:t>protected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3" dirty="0">
                <a:latin typeface="Courier New"/>
                <a:cs typeface="Courier New"/>
              </a:rPr>
              <a:t>protected </a:t>
            </a: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</a:t>
            </a:r>
            <a:endParaRPr sz="1100">
              <a:latin typeface="Courier New"/>
              <a:cs typeface="Courier New"/>
            </a:endParaRPr>
          </a:p>
          <a:p>
            <a:pPr marL="9020" marR="1705595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3" dirty="0">
                <a:latin typeface="Courier New"/>
                <a:cs typeface="Courier New"/>
              </a:rPr>
              <a:t>protected </a:t>
            </a:r>
            <a:r>
              <a:rPr sz="1100" spc="-46" dirty="0">
                <a:latin typeface="Courier New"/>
                <a:cs typeface="Courier New"/>
              </a:rPr>
              <a:t>Date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birthDate; 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3" y="3659938"/>
            <a:ext cx="3791526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21547" indent="-158744">
              <a:lnSpc>
                <a:spcPts val="1349"/>
              </a:lnSpc>
              <a:spcBef>
                <a:spcPts val="128"/>
              </a:spcBef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public String getDetails()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“Name: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“\n”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723367" marR="3608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“Salary: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salary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"\n"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  </a:t>
            </a:r>
            <a:r>
              <a:rPr sz="1100" spc="-53" dirty="0">
                <a:latin typeface="Courier New"/>
                <a:cs typeface="Courier New"/>
              </a:rPr>
              <a:t>“Manager </a:t>
            </a:r>
            <a:r>
              <a:rPr sz="1100" spc="-39" dirty="0">
                <a:latin typeface="Courier New"/>
                <a:cs typeface="Courier New"/>
              </a:rPr>
              <a:t>of: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166370"/>
            <a:ext cx="4410364" cy="13812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72517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3" dirty="0">
                <a:latin typeface="Courier New"/>
                <a:cs typeface="Courier New"/>
              </a:rPr>
              <a:t>protected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7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6750050" cy="3296894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2244513" marR="3608" indent="-1646066">
              <a:lnSpc>
                <a:spcPts val="2344"/>
              </a:lnSpc>
              <a:spcBef>
                <a:spcPts val="469"/>
              </a:spcBef>
            </a:pPr>
            <a:r>
              <a:rPr sz="2300" spc="-7" dirty="0">
                <a:latin typeface="Arial"/>
                <a:cs typeface="Arial"/>
              </a:rPr>
              <a:t>Overridden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Methods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Cannot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Less  </a:t>
            </a:r>
            <a:r>
              <a:rPr sz="2300" spc="-7" dirty="0">
                <a:latin typeface="Arial"/>
                <a:cs typeface="Arial"/>
              </a:rPr>
              <a:t>Accessible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29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Parent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509236">
              <a:lnSpc>
                <a:spcPts val="1349"/>
              </a:lnSpc>
              <a:spcBef>
                <a:spcPts val="50"/>
              </a:spcBef>
              <a:buClr>
                <a:srgbClr val="000000"/>
              </a:buClr>
              <a:buFont typeface="Courier New"/>
              <a:buAutoNum type="arabicPlain"/>
              <a:tabLst>
                <a:tab pos="333272" algn="l"/>
                <a:tab pos="492016" algn="l"/>
                <a:tab pos="492467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doSomething()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{}  </a:t>
            </a:r>
            <a:r>
              <a:rPr sz="1100" spc="-4" dirty="0">
                <a:latin typeface="Courier New"/>
                <a:cs typeface="Courier New"/>
              </a:rPr>
              <a:t>3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333723" indent="-324703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Child </a:t>
            </a:r>
            <a:r>
              <a:rPr sz="1100" spc="-50" dirty="0">
                <a:latin typeface="Courier New"/>
                <a:cs typeface="Courier New"/>
              </a:rPr>
              <a:t>extends Parent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Clr>
                <a:srgbClr val="000000"/>
              </a:buClr>
              <a:buFont typeface="Courier New"/>
              <a:buAutoNum type="arabicPlain"/>
              <a:tabLst>
                <a:tab pos="492016" algn="l"/>
                <a:tab pos="492467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doSomething() </a:t>
            </a:r>
            <a:r>
              <a:rPr sz="1100" spc="-32" dirty="0">
                <a:latin typeface="Courier New"/>
                <a:cs typeface="Courier New"/>
              </a:rPr>
              <a:t>{}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100" b="1" spc="-22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illegal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UseBoth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doOtherThing()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Parent </a:t>
            </a:r>
            <a:r>
              <a:rPr sz="1100" spc="-32" dirty="0">
                <a:latin typeface="Courier New"/>
                <a:cs typeface="Courier New"/>
              </a:rPr>
              <a:t>p1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Parent();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Parent </a:t>
            </a:r>
            <a:r>
              <a:rPr sz="1100" spc="-32" dirty="0">
                <a:latin typeface="Courier New"/>
                <a:cs typeface="Courier New"/>
              </a:rPr>
              <a:t>p2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Child();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p1.doSomething();</a:t>
            </a:r>
            <a:endParaRPr sz="1100">
              <a:latin typeface="Courier New"/>
              <a:cs typeface="Courier New"/>
            </a:endParaRPr>
          </a:p>
          <a:p>
            <a:pPr marL="9020" marR="3266877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p2.doSomething();  </a:t>
            </a: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83593" y="834130"/>
            <a:ext cx="47775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8" dirty="0"/>
              <a:t>Invoking </a:t>
            </a:r>
            <a:r>
              <a:rPr spc="-7" dirty="0"/>
              <a:t>Overridden</a:t>
            </a:r>
            <a:r>
              <a:rPr spc="-326" dirty="0"/>
              <a:t> </a:t>
            </a:r>
            <a:r>
              <a:rPr dirty="0"/>
              <a:t>Methods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7348105" cy="19840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lnSpc>
                <a:spcPts val="1946"/>
              </a:lnSpc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may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invoke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superclass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using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946"/>
              </a:lnSpc>
            </a:pPr>
            <a:r>
              <a:rPr sz="1700" spc="-71" dirty="0">
                <a:latin typeface="Courier New"/>
                <a:cs typeface="Courier New"/>
              </a:rPr>
              <a:t>super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keyword:</a:t>
            </a:r>
            <a:endParaRPr sz="1700">
              <a:latin typeface="Times New Roman"/>
              <a:cs typeface="Times New Roman"/>
            </a:endParaRPr>
          </a:p>
          <a:p>
            <a:pPr marL="629564" marR="307115" indent="-268331">
              <a:lnSpc>
                <a:spcPts val="1847"/>
              </a:lnSpc>
              <a:spcBef>
                <a:spcPts val="1448"/>
              </a:spcBef>
              <a:buChar char="•"/>
              <a:tabLst>
                <a:tab pos="597996" algn="l"/>
                <a:tab pos="598446" algn="l"/>
                <a:tab pos="1957240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81" dirty="0">
                <a:latin typeface="Times New Roman"/>
                <a:cs typeface="Times New Roman"/>
              </a:rPr>
              <a:t> keyword	</a:t>
            </a:r>
            <a:r>
              <a:rPr sz="1700" spc="-71" dirty="0">
                <a:latin typeface="Courier New"/>
                <a:cs typeface="Courier New"/>
              </a:rPr>
              <a:t>super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its  </a:t>
            </a:r>
            <a:r>
              <a:rPr sz="1700" spc="57" dirty="0">
                <a:latin typeface="Times New Roman"/>
                <a:cs typeface="Times New Roman"/>
              </a:rPr>
              <a:t>superclass.</a:t>
            </a:r>
            <a:endParaRPr sz="1700">
              <a:latin typeface="Times New Roman"/>
              <a:cs typeface="Times New Roman"/>
            </a:endParaRPr>
          </a:p>
          <a:p>
            <a:pPr marL="629564" marR="3608" indent="-268331">
              <a:lnSpc>
                <a:spcPts val="1847"/>
              </a:lnSpc>
              <a:spcBef>
                <a:spcPts val="568"/>
              </a:spcBef>
              <a:buChar char="•"/>
              <a:tabLst>
                <a:tab pos="597996" algn="l"/>
                <a:tab pos="598446" algn="l"/>
                <a:tab pos="1956338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keyword	</a:t>
            </a:r>
            <a:r>
              <a:rPr sz="1700" spc="-71" dirty="0">
                <a:latin typeface="Courier New"/>
                <a:cs typeface="Courier New"/>
              </a:rPr>
              <a:t>super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members </a:t>
            </a:r>
            <a:r>
              <a:rPr sz="1700" spc="18" dirty="0">
                <a:latin typeface="Times New Roman"/>
                <a:cs typeface="Times New Roman"/>
              </a:rPr>
              <a:t>of  </a:t>
            </a:r>
            <a:r>
              <a:rPr sz="1700" spc="57" dirty="0">
                <a:latin typeface="Times New Roman"/>
                <a:cs typeface="Times New Roman"/>
              </a:rPr>
              <a:t>superclass, </a:t>
            </a:r>
            <a:r>
              <a:rPr sz="1700" spc="50" dirty="0">
                <a:latin typeface="Times New Roman"/>
                <a:cs typeface="Times New Roman"/>
              </a:rPr>
              <a:t>both </a:t>
            </a:r>
            <a:r>
              <a:rPr sz="1700" spc="57" dirty="0">
                <a:latin typeface="Times New Roman"/>
                <a:cs typeface="Times New Roman"/>
              </a:rPr>
              <a:t>data attributes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33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625956" marR="79823" indent="-264723">
              <a:lnSpc>
                <a:spcPts val="1847"/>
              </a:lnSpc>
              <a:spcBef>
                <a:spcPts val="568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46" dirty="0">
                <a:latin typeface="Times New Roman"/>
                <a:cs typeface="Times New Roman"/>
              </a:rPr>
              <a:t>Behavior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invoked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does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not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have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superclass; 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81" dirty="0">
                <a:latin typeface="Times New Roman"/>
                <a:cs typeface="Times New Roman"/>
              </a:rPr>
              <a:t>further </a:t>
            </a:r>
            <a:r>
              <a:rPr sz="1700" spc="43" dirty="0">
                <a:latin typeface="Times New Roman"/>
                <a:cs typeface="Times New Roman"/>
              </a:rPr>
              <a:t>up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35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hierarchy.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213870"/>
            <a:ext cx="50014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public String getDetails()</a:t>
            </a:r>
            <a:r>
              <a:rPr sz="11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"Name: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"\nSalary: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31"/>
            <a:ext cx="6141027" cy="19660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074227">
              <a:spcBef>
                <a:spcPts val="71"/>
              </a:spcBef>
            </a:pPr>
            <a:r>
              <a:rPr sz="2300" spc="-18" dirty="0">
                <a:latin typeface="Arial"/>
                <a:cs typeface="Arial"/>
              </a:rPr>
              <a:t>Invoking </a:t>
            </a:r>
            <a:r>
              <a:rPr sz="2300" spc="-7" dirty="0">
                <a:latin typeface="Arial"/>
                <a:cs typeface="Arial"/>
              </a:rPr>
              <a:t>Overridden</a:t>
            </a:r>
            <a:r>
              <a:rPr sz="2300" spc="-32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double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</a:t>
            </a:r>
            <a:endParaRPr sz="1100">
              <a:latin typeface="Courier New"/>
              <a:cs typeface="Courier New"/>
            </a:endParaRPr>
          </a:p>
          <a:p>
            <a:pPr marL="9020" marR="247360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Date</a:t>
            </a:r>
            <a:r>
              <a:rPr sz="1100" spc="-20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birthDate; 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530051"/>
            <a:ext cx="4197927" cy="8811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53" dirty="0">
                <a:latin typeface="Courier New"/>
                <a:cs typeface="Courier New"/>
              </a:rPr>
              <a:t>getDetails()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 marR="99169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call </a:t>
            </a:r>
            <a:r>
              <a:rPr sz="1100" spc="-50" dirty="0">
                <a:latin typeface="Courier New"/>
                <a:cs typeface="Courier New"/>
              </a:rPr>
              <a:t>parent </a:t>
            </a:r>
            <a:r>
              <a:rPr sz="1100" spc="-60" dirty="0">
                <a:latin typeface="Courier New"/>
                <a:cs typeface="Courier New"/>
              </a:rPr>
              <a:t>method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super.getDetails()</a:t>
            </a:r>
            <a:endParaRPr sz="1100">
              <a:latin typeface="Courier New"/>
              <a:cs typeface="Courier New"/>
            </a:endParaRPr>
          </a:p>
          <a:p>
            <a:pPr marL="722916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+ </a:t>
            </a:r>
            <a:r>
              <a:rPr sz="1100" spc="-53" dirty="0">
                <a:latin typeface="Courier New"/>
                <a:cs typeface="Courier New"/>
              </a:rPr>
              <a:t>“\nDepartment: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036484"/>
            <a:ext cx="4410364" cy="13812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883915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94133" y="834130"/>
            <a:ext cx="23558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Polymorphism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576868" cy="133860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73292" marR="3608" indent="-264273">
              <a:lnSpc>
                <a:spcPts val="1847"/>
              </a:lnSpc>
              <a:spcBef>
                <a:spcPts val="298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i="1" spc="-4" dirty="0">
                <a:latin typeface="Times New Roman"/>
                <a:cs typeface="Times New Roman"/>
              </a:rPr>
              <a:t>Polymorphism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ability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57" dirty="0">
                <a:latin typeface="Times New Roman"/>
                <a:cs typeface="Times New Roman"/>
              </a:rPr>
              <a:t>different  </a:t>
            </a:r>
            <a:r>
              <a:rPr sz="1700" spc="53" dirty="0">
                <a:latin typeface="Times New Roman"/>
                <a:cs typeface="Times New Roman"/>
              </a:rPr>
              <a:t>forms;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0" dirty="0">
                <a:latin typeface="Times New Roman"/>
                <a:cs typeface="Times New Roman"/>
              </a:rPr>
              <a:t>example,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Manager</a:t>
            </a:r>
            <a:r>
              <a:rPr sz="1700" spc="-458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-78" dirty="0">
                <a:latin typeface="Courier New"/>
                <a:cs typeface="Courier New"/>
              </a:rPr>
              <a:t>Employee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57" dirty="0">
                <a:latin typeface="Times New Roman"/>
                <a:cs typeface="Times New Roman"/>
              </a:rPr>
              <a:t>only </a:t>
            </a:r>
            <a:r>
              <a:rPr sz="1700" spc="67" dirty="0">
                <a:latin typeface="Times New Roman"/>
                <a:cs typeface="Times New Roman"/>
              </a:rPr>
              <a:t>one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form.</a:t>
            </a:r>
            <a:endParaRPr sz="1700">
              <a:latin typeface="Times New Roman"/>
              <a:cs typeface="Times New Roman"/>
            </a:endParaRPr>
          </a:p>
          <a:p>
            <a:pPr marL="251645" marR="35176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reference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3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 objects of </a:t>
            </a:r>
            <a:r>
              <a:rPr sz="1700" spc="57" dirty="0">
                <a:latin typeface="Times New Roman"/>
                <a:cs typeface="Times New Roman"/>
              </a:rPr>
              <a:t>different  forms.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5306291" cy="162493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019926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Polymorphism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1843"/>
              </a:spcBef>
            </a:pP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4" dirty="0">
                <a:latin typeface="Courier New"/>
                <a:cs typeface="Courier New"/>
              </a:rPr>
              <a:t>e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Manager();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100" b="1" spc="-43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legal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</a:pP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 illegal attempt to assign Manager</a:t>
            </a:r>
            <a:r>
              <a:rPr sz="1100" b="1" spc="4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attribute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e.department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"Sales";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variable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declared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type,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even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though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Manager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object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has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that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attribute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97233" y="834130"/>
            <a:ext cx="21497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JVM™</a:t>
            </a:r>
            <a:r>
              <a:rPr spc="-210" dirty="0"/>
              <a:t> </a:t>
            </a:r>
            <a:r>
              <a:rPr spc="-60" dirty="0"/>
              <a:t>Tasks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8"/>
            <a:ext cx="4399395" cy="13120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4" dirty="0">
                <a:latin typeface="Times New Roman"/>
                <a:cs typeface="Times New Roman"/>
              </a:rPr>
              <a:t>JVM </a:t>
            </a:r>
            <a:r>
              <a:rPr sz="1700" spc="71" dirty="0">
                <a:latin typeface="Times New Roman"/>
                <a:cs typeface="Times New Roman"/>
              </a:rPr>
              <a:t>performs </a:t>
            </a:r>
            <a:r>
              <a:rPr sz="1700" spc="50" dirty="0">
                <a:latin typeface="Times New Roman"/>
                <a:cs typeface="Times New Roman"/>
              </a:rPr>
              <a:t>three </a:t>
            </a:r>
            <a:r>
              <a:rPr sz="1700" spc="64" dirty="0">
                <a:latin typeface="Times New Roman"/>
                <a:cs typeface="Times New Roman"/>
              </a:rPr>
              <a:t>main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tasks: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64" dirty="0">
                <a:latin typeface="Times New Roman"/>
                <a:cs typeface="Times New Roman"/>
              </a:rPr>
              <a:t>Loads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28" dirty="0">
                <a:latin typeface="Times New Roman"/>
                <a:cs typeface="Times New Roman"/>
              </a:rPr>
              <a:t>Verifies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43" dirty="0">
                <a:latin typeface="Times New Roman"/>
                <a:cs typeface="Times New Roman"/>
              </a:rPr>
              <a:t>Executes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02824" y="834130"/>
            <a:ext cx="41390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Virtual </a:t>
            </a:r>
            <a:r>
              <a:rPr dirty="0"/>
              <a:t>Method</a:t>
            </a:r>
            <a:r>
              <a:rPr spc="-369" dirty="0"/>
              <a:t> </a:t>
            </a:r>
            <a:r>
              <a:rPr spc="-14" dirty="0"/>
              <a:t>Invocation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5"/>
            <a:ext cx="6978650" cy="245567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45782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Virtual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57" dirty="0">
                <a:latin typeface="Times New Roman"/>
                <a:cs typeface="Times New Roman"/>
              </a:rPr>
              <a:t>invocation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5" dirty="0">
                <a:latin typeface="Times New Roman"/>
                <a:cs typeface="Times New Roman"/>
              </a:rPr>
              <a:t>performed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 marR="3029213">
              <a:lnSpc>
                <a:spcPts val="1349"/>
              </a:lnSpc>
              <a:spcBef>
                <a:spcPts val="614"/>
              </a:spcBef>
            </a:pP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4" dirty="0">
                <a:latin typeface="Courier New"/>
                <a:cs typeface="Courier New"/>
              </a:rPr>
              <a:t>e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Manager();  e.getDetails();</a:t>
            </a:r>
            <a:endParaRPr sz="1100">
              <a:latin typeface="Courier New"/>
              <a:cs typeface="Courier New"/>
            </a:endParaRPr>
          </a:p>
          <a:p>
            <a:pPr marL="250292" marR="113646" indent="-250292">
              <a:lnSpc>
                <a:spcPts val="1847"/>
              </a:lnSpc>
              <a:spcBef>
                <a:spcPts val="550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57" dirty="0">
                <a:latin typeface="Times New Roman"/>
                <a:cs typeface="Times New Roman"/>
              </a:rPr>
              <a:t>Compile-time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92" dirty="0">
                <a:latin typeface="Times New Roman"/>
                <a:cs typeface="Times New Roman"/>
              </a:rPr>
              <a:t>and runtime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60" dirty="0">
                <a:latin typeface="Times New Roman"/>
                <a:cs typeface="Times New Roman"/>
              </a:rPr>
              <a:t>invocations</a:t>
            </a:r>
            <a:r>
              <a:rPr sz="1700" spc="-28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have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49290" marR="120862" lvl="1" indent="-248037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name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must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member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declared  variable </a:t>
            </a:r>
            <a:r>
              <a:rPr sz="1700" spc="53" dirty="0">
                <a:latin typeface="Times New Roman"/>
                <a:cs typeface="Times New Roman"/>
              </a:rPr>
              <a:t>type;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36" dirty="0">
                <a:latin typeface="Times New Roman"/>
                <a:cs typeface="Times New Roman"/>
              </a:rPr>
              <a:t>case </a:t>
            </a:r>
            <a:r>
              <a:rPr sz="1700" spc="-78" dirty="0">
                <a:latin typeface="Courier New"/>
                <a:cs typeface="Courier New"/>
              </a:rPr>
              <a:t>Employee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  </a:t>
            </a:r>
            <a:r>
              <a:rPr sz="1700" spc="43" dirty="0">
                <a:latin typeface="Times New Roman"/>
                <a:cs typeface="Times New Roman"/>
              </a:rPr>
              <a:t>called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78" dirty="0">
                <a:latin typeface="Courier New"/>
                <a:cs typeface="Courier New"/>
              </a:rPr>
              <a:t>getDetails</a:t>
            </a:r>
            <a:r>
              <a:rPr sz="1700" spc="-7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21780" lvl="1" indent="-220979">
              <a:lnSpc>
                <a:spcPts val="1946"/>
              </a:lnSpc>
              <a:spcBef>
                <a:spcPts val="341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3" dirty="0">
                <a:latin typeface="Times New Roman"/>
                <a:cs typeface="Times New Roman"/>
              </a:rPr>
              <a:t>based on</a:t>
            </a:r>
            <a:r>
              <a:rPr sz="1700" spc="42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558310" marR="3608" indent="-2255">
              <a:lnSpc>
                <a:spcPts val="1847"/>
              </a:lnSpc>
              <a:spcBef>
                <a:spcPts val="128"/>
              </a:spcBef>
              <a:tabLst>
                <a:tab pos="4112459" algn="l"/>
              </a:tabLst>
            </a:pPr>
            <a:r>
              <a:rPr sz="1700" spc="81" dirty="0">
                <a:latin typeface="Times New Roman"/>
                <a:cs typeface="Times New Roman"/>
              </a:rPr>
              <a:t>runtime </a:t>
            </a:r>
            <a:r>
              <a:rPr sz="1700" spc="7" dirty="0">
                <a:latin typeface="Times New Roman"/>
                <a:cs typeface="Times New Roman"/>
              </a:rPr>
              <a:t>object’s </a:t>
            </a:r>
            <a:r>
              <a:rPr sz="1700" spc="53" dirty="0">
                <a:latin typeface="Times New Roman"/>
                <a:cs typeface="Times New Roman"/>
              </a:rPr>
              <a:t>type;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3" dirty="0">
                <a:latin typeface="Times New Roman"/>
                <a:cs typeface="Times New Roman"/>
              </a:rPr>
              <a:t>this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case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5" dirty="0">
                <a:latin typeface="Courier New"/>
                <a:cs typeface="Courier New"/>
              </a:rPr>
              <a:t>Manager</a:t>
            </a:r>
            <a:r>
              <a:rPr sz="1700" spc="-760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 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getDetails</a:t>
            </a:r>
            <a:r>
              <a:rPr sz="1700" spc="-838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55618" y="834130"/>
            <a:ext cx="44323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Heterogeneous</a:t>
            </a:r>
            <a:r>
              <a:rPr spc="-213" dirty="0"/>
              <a:t> </a:t>
            </a:r>
            <a:r>
              <a:rPr spc="-4" dirty="0"/>
              <a:t>Collections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437167" cy="235940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0292" marR="72607" indent="-250292">
              <a:lnSpc>
                <a:spcPts val="1847"/>
              </a:lnSpc>
              <a:spcBef>
                <a:spcPts val="298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43" dirty="0">
                <a:latin typeface="Times New Roman"/>
                <a:cs typeface="Times New Roman"/>
              </a:rPr>
              <a:t>Collections </a:t>
            </a:r>
            <a:r>
              <a:rPr sz="1700" spc="18" dirty="0">
                <a:latin typeface="Times New Roman"/>
                <a:cs typeface="Times New Roman"/>
              </a:rPr>
              <a:t>of objects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i="1" spc="-18" dirty="0">
                <a:latin typeface="Times New Roman"/>
                <a:cs typeface="Times New Roman"/>
              </a:rPr>
              <a:t>homogeneous </a:t>
            </a:r>
            <a:r>
              <a:rPr sz="1700" spc="43" dirty="0">
                <a:latin typeface="Times New Roman"/>
                <a:cs typeface="Times New Roman"/>
              </a:rPr>
              <a:t>collections.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 marR="1891849">
              <a:lnSpc>
                <a:spcPts val="1349"/>
              </a:lnSpc>
              <a:spcBef>
                <a:spcPts val="586"/>
              </a:spcBef>
              <a:tabLst>
                <a:tab pos="1067012" algn="l"/>
              </a:tabLst>
            </a:pPr>
            <a:r>
              <a:rPr sz="1100" spc="-53" dirty="0">
                <a:latin typeface="Courier New"/>
                <a:cs typeface="Courier New"/>
              </a:rPr>
              <a:t>MyDate[]	</a:t>
            </a:r>
            <a:r>
              <a:rPr sz="1100" spc="-46" dirty="0">
                <a:latin typeface="Courier New"/>
                <a:cs typeface="Courier New"/>
              </a:rPr>
              <a:t>dates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MyDate[2];  </a:t>
            </a:r>
            <a:r>
              <a:rPr sz="1100" spc="-53" dirty="0">
                <a:latin typeface="Courier New"/>
                <a:cs typeface="Courier New"/>
              </a:rPr>
              <a:t>dates[0]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9" dirty="0">
                <a:latin typeface="Courier New"/>
                <a:cs typeface="Courier New"/>
              </a:rPr>
              <a:t>12,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6"/>
              </a:lnSpc>
            </a:pPr>
            <a:r>
              <a:rPr sz="1100" spc="-53" dirty="0">
                <a:latin typeface="Courier New"/>
                <a:cs typeface="Courier New"/>
              </a:rPr>
              <a:t>dates[1]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250292" marR="3608" indent="-250292">
              <a:lnSpc>
                <a:spcPts val="1847"/>
              </a:lnSpc>
              <a:spcBef>
                <a:spcPts val="593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43" dirty="0">
                <a:latin typeface="Times New Roman"/>
                <a:cs typeface="Times New Roman"/>
              </a:rPr>
              <a:t>Collections </a:t>
            </a:r>
            <a:r>
              <a:rPr sz="1700" spc="18" dirty="0">
                <a:latin typeface="Times New Roman"/>
                <a:cs typeface="Times New Roman"/>
              </a:rPr>
              <a:t>of objects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57" dirty="0">
                <a:latin typeface="Times New Roman"/>
                <a:cs typeface="Times New Roman"/>
              </a:rPr>
              <a:t>different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i="1" spc="-25" dirty="0">
                <a:latin typeface="Times New Roman"/>
                <a:cs typeface="Times New Roman"/>
              </a:rPr>
              <a:t>heterogeneous </a:t>
            </a:r>
            <a:r>
              <a:rPr sz="1700" spc="43" dirty="0">
                <a:latin typeface="Times New Roman"/>
                <a:cs typeface="Times New Roman"/>
              </a:rPr>
              <a:t>collections.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 marR="1653733">
              <a:lnSpc>
                <a:spcPts val="1349"/>
              </a:lnSpc>
              <a:spcBef>
                <a:spcPts val="586"/>
              </a:spcBef>
            </a:pP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32" dirty="0">
                <a:latin typeface="Courier New"/>
                <a:cs typeface="Courier New"/>
              </a:rPr>
              <a:t>[] </a:t>
            </a:r>
            <a:r>
              <a:rPr sz="1100" spc="-46" dirty="0">
                <a:latin typeface="Courier New"/>
                <a:cs typeface="Courier New"/>
              </a:rPr>
              <a:t>staff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Employee[1024];  </a:t>
            </a:r>
            <a:r>
              <a:rPr sz="1100" spc="-53" dirty="0">
                <a:latin typeface="Courier New"/>
                <a:cs typeface="Courier New"/>
              </a:rPr>
              <a:t>staff[0]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Manager();</a:t>
            </a:r>
            <a:endParaRPr sz="1100">
              <a:latin typeface="Courier New"/>
              <a:cs typeface="Courier New"/>
            </a:endParaRPr>
          </a:p>
          <a:p>
            <a:pPr marL="273292" marR="2685568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staff[1]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Employee();  </a:t>
            </a:r>
            <a:r>
              <a:rPr sz="1100" spc="-53" dirty="0">
                <a:latin typeface="Courier New"/>
                <a:cs typeface="Courier New"/>
              </a:rPr>
              <a:t>staff[2]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Engineer();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16315" y="834130"/>
            <a:ext cx="39116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Polymorphic</a:t>
            </a:r>
            <a:r>
              <a:rPr spc="-220" dirty="0"/>
              <a:t> </a:t>
            </a:r>
            <a:r>
              <a:rPr dirty="0"/>
              <a:t>Arguments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971" y="1368137"/>
            <a:ext cx="7074477" cy="21609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6" dirty="0">
                <a:latin typeface="Times New Roman"/>
                <a:cs typeface="Times New Roman"/>
              </a:rPr>
              <a:t>Because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5" dirty="0">
                <a:latin typeface="Courier New"/>
                <a:cs typeface="Courier New"/>
              </a:rPr>
              <a:t>Manager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-78" dirty="0">
                <a:latin typeface="Courier New"/>
                <a:cs typeface="Courier New"/>
              </a:rPr>
              <a:t>Employee</a:t>
            </a:r>
            <a:r>
              <a:rPr sz="1700" spc="-78" dirty="0">
                <a:latin typeface="Times New Roman"/>
                <a:cs typeface="Times New Roman"/>
              </a:rPr>
              <a:t>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266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valid:</a:t>
            </a:r>
            <a:endParaRPr sz="1700">
              <a:latin typeface="Times New Roman"/>
              <a:cs typeface="Times New Roman"/>
            </a:endParaRPr>
          </a:p>
          <a:p>
            <a:pPr marL="14882">
              <a:lnSpc>
                <a:spcPts val="1356"/>
              </a:lnSpc>
              <a:spcBef>
                <a:spcPts val="141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TaxService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73626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public TaxRate </a:t>
            </a:r>
            <a:r>
              <a:rPr sz="1100" spc="-36" dirty="0">
                <a:latin typeface="Courier New"/>
                <a:cs typeface="Courier New"/>
              </a:rPr>
              <a:t>findTaxRate(</a:t>
            </a:r>
            <a:r>
              <a:rPr sz="1100" b="1" spc="-36" dirty="0">
                <a:solidFill>
                  <a:srgbClr val="0000FF"/>
                </a:solidFill>
                <a:latin typeface="Courier New"/>
                <a:cs typeface="Courier New"/>
              </a:rPr>
              <a:t>Employee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2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R="1998279" algn="ctr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calculate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3" dirty="0">
                <a:latin typeface="Courier New"/>
                <a:cs typeface="Courier New"/>
              </a:rPr>
              <a:t>employee’s </a:t>
            </a:r>
            <a:r>
              <a:rPr sz="1100" spc="-39" dirty="0">
                <a:latin typeface="Courier New"/>
                <a:cs typeface="Courier New"/>
              </a:rPr>
              <a:t>tax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rate</a:t>
            </a:r>
            <a:endParaRPr sz="1100">
              <a:latin typeface="Courier New"/>
              <a:cs typeface="Courier New"/>
            </a:endParaRPr>
          </a:p>
          <a:p>
            <a:pPr marL="17362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488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>
              <a:latin typeface="Times New Roman"/>
              <a:cs typeface="Times New Roman"/>
            </a:endParaRPr>
          </a:p>
          <a:p>
            <a:pPr marL="14882" marR="1695674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Meanwhile, elsewhere </a:t>
            </a:r>
            <a:r>
              <a:rPr sz="1100" spc="-32" dirty="0">
                <a:latin typeface="Courier New"/>
                <a:cs typeface="Courier New"/>
              </a:rPr>
              <a:t>in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3" dirty="0">
                <a:latin typeface="Courier New"/>
                <a:cs typeface="Courier New"/>
              </a:rPr>
              <a:t>application</a:t>
            </a:r>
            <a:r>
              <a:rPr sz="1100" spc="-47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class  </a:t>
            </a:r>
            <a:r>
              <a:rPr sz="1100" spc="-53" dirty="0">
                <a:latin typeface="Courier New"/>
                <a:cs typeface="Courier New"/>
              </a:rPr>
              <a:t>TaxService </a:t>
            </a:r>
            <a:r>
              <a:rPr sz="1100" spc="-50" dirty="0">
                <a:latin typeface="Courier New"/>
                <a:cs typeface="Courier New"/>
              </a:rPr>
              <a:t>taxSvc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TaxService();</a:t>
            </a:r>
            <a:endParaRPr sz="1100">
              <a:latin typeface="Courier New"/>
              <a:cs typeface="Courier New"/>
            </a:endParaRPr>
          </a:p>
          <a:p>
            <a:pPr marL="14882" marR="2799665">
              <a:lnSpc>
                <a:spcPts val="1349"/>
              </a:lnSpc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Manager m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Manager();  </a:t>
            </a:r>
            <a:r>
              <a:rPr sz="1100" spc="-50" dirty="0">
                <a:latin typeface="Courier New"/>
                <a:cs typeface="Courier New"/>
              </a:rPr>
              <a:t>TaxRate </a:t>
            </a:r>
            <a:r>
              <a:rPr sz="1100" spc="-4" dirty="0">
                <a:latin typeface="Courier New"/>
                <a:cs typeface="Courier New"/>
              </a:rPr>
              <a:t>t =</a:t>
            </a:r>
            <a:r>
              <a:rPr sz="1100" spc="-302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taxSvc.findTaxRate(</a:t>
            </a:r>
            <a:r>
              <a:rPr sz="1100" b="1" spc="-57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100" spc="-57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5902614" cy="297145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60481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instanceof</a:t>
            </a:r>
            <a:r>
              <a:rPr sz="2300" spc="-1211" dirty="0">
                <a:latin typeface="Courier New"/>
                <a:cs typeface="Courier New"/>
              </a:rPr>
              <a:t> </a:t>
            </a:r>
            <a:r>
              <a:rPr sz="2300" spc="-7" dirty="0">
                <a:latin typeface="Arial"/>
                <a:cs typeface="Arial"/>
              </a:rPr>
              <a:t>Operator</a:t>
            </a:r>
            <a:endParaRPr sz="2300">
              <a:latin typeface="Arial"/>
              <a:cs typeface="Arial"/>
            </a:endParaRPr>
          </a:p>
          <a:p>
            <a:pPr marL="9020" marR="1580223">
              <a:lnSpc>
                <a:spcPts val="1349"/>
              </a:lnSpc>
              <a:spcBef>
                <a:spcPts val="190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50" dirty="0">
                <a:latin typeface="Courier New"/>
                <a:cs typeface="Courier New"/>
              </a:rPr>
              <a:t>extends </a:t>
            </a:r>
            <a:r>
              <a:rPr sz="1100" spc="-60" dirty="0">
                <a:latin typeface="Courier New"/>
                <a:cs typeface="Courier New"/>
              </a:rPr>
              <a:t>Object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60" dirty="0">
                <a:latin typeface="Courier New"/>
                <a:cs typeface="Courier New"/>
              </a:rPr>
              <a:t>Employee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Engineer </a:t>
            </a:r>
            <a:r>
              <a:rPr sz="1100" spc="-50" dirty="0">
                <a:latin typeface="Courier New"/>
                <a:cs typeface="Courier New"/>
              </a:rPr>
              <a:t>extends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Employee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60" dirty="0">
                <a:latin typeface="Courier New"/>
                <a:cs typeface="Courier New"/>
              </a:rPr>
              <a:t>----------------------------------------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7312" marR="1652380" indent="-158744">
              <a:lnSpc>
                <a:spcPts val="1349"/>
              </a:lnSpc>
              <a:spcBef>
                <a:spcPts val="4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doSomething(Employee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e instanceof Manager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Process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Manager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e instanceof Engineer</a:t>
            </a:r>
            <a:r>
              <a:rPr sz="1100" b="1" spc="-5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Process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Engineer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Process </a:t>
            </a:r>
            <a:r>
              <a:rPr sz="1100" spc="-39" dirty="0">
                <a:latin typeface="Courier New"/>
                <a:cs typeface="Courier New"/>
              </a:rPr>
              <a:t>any </a:t>
            </a:r>
            <a:r>
              <a:rPr sz="1100" spc="-46" dirty="0">
                <a:latin typeface="Courier New"/>
                <a:cs typeface="Courier New"/>
              </a:rPr>
              <a:t>other type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4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Employee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9437" y="834131"/>
            <a:ext cx="4909705" cy="19532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5578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Casting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Objects</a:t>
            </a:r>
            <a:endParaRPr sz="2300">
              <a:latin typeface="Arial"/>
              <a:cs typeface="Arial"/>
            </a:endParaRPr>
          </a:p>
          <a:p>
            <a:pPr marL="167763" marR="876699" indent="-158744">
              <a:lnSpc>
                <a:spcPts val="1349"/>
              </a:lnSpc>
              <a:spcBef>
                <a:spcPts val="190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doSomething(Employee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instanceof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Manager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Manager m = (Manager)</a:t>
            </a:r>
            <a:r>
              <a:rPr sz="1100" b="1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e;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</a:t>
            </a:r>
            <a:r>
              <a:rPr sz="1100" i="1" spc="-57" dirty="0">
                <a:latin typeface="Courier New"/>
                <a:cs typeface="Courier New"/>
              </a:rPr>
              <a:t>“</a:t>
            </a:r>
            <a:r>
              <a:rPr sz="1100" spc="-57" dirty="0">
                <a:latin typeface="Courier New"/>
                <a:cs typeface="Courier New"/>
              </a:rPr>
              <a:t>This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0" dirty="0">
                <a:latin typeface="Courier New"/>
                <a:cs typeface="Courier New"/>
              </a:rPr>
              <a:t>manager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398" dirty="0">
                <a:latin typeface="Courier New"/>
                <a:cs typeface="Courier New"/>
              </a:rPr>
              <a:t> </a:t>
            </a:r>
            <a:r>
              <a:rPr sz="1100" i="1" spc="-4" dirty="0">
                <a:latin typeface="Courier New"/>
                <a:cs typeface="Courier New"/>
              </a:rPr>
              <a:t>”</a:t>
            </a:r>
            <a:endParaRPr sz="1100">
              <a:latin typeface="Courier New"/>
              <a:cs typeface="Courier New"/>
            </a:endParaRPr>
          </a:p>
          <a:p>
            <a:pPr marL="183412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m.getDepartment());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rest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operation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69442" y="834130"/>
            <a:ext cx="26058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Casting</a:t>
            </a:r>
            <a:r>
              <a:rPr spc="-217" dirty="0"/>
              <a:t> </a:t>
            </a:r>
            <a:r>
              <a:rPr dirty="0"/>
              <a:t>Objects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1" y="1323101"/>
            <a:ext cx="6847031" cy="2316060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51645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78" dirty="0">
                <a:latin typeface="Courier New"/>
                <a:cs typeface="Courier New"/>
              </a:rPr>
              <a:t>instanceof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8" dirty="0">
                <a:latin typeface="Times New Roman"/>
                <a:cs typeface="Times New Roman"/>
              </a:rPr>
              <a:t>test </a:t>
            </a:r>
            <a:r>
              <a:rPr sz="1700" spc="67" dirty="0">
                <a:latin typeface="Times New Roman"/>
                <a:cs typeface="Times New Roman"/>
              </a:rPr>
              <a:t>the type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9" dirty="0">
                <a:latin typeface="Times New Roman"/>
                <a:cs typeface="Times New Roman"/>
              </a:rPr>
              <a:t>Restore </a:t>
            </a:r>
            <a:r>
              <a:rPr sz="1700" spc="46" dirty="0">
                <a:latin typeface="Times New Roman"/>
                <a:cs typeface="Times New Roman"/>
              </a:rPr>
              <a:t>full </a:t>
            </a:r>
            <a:r>
              <a:rPr sz="1700" spc="60" dirty="0">
                <a:latin typeface="Times New Roman"/>
                <a:cs typeface="Times New Roman"/>
              </a:rPr>
              <a:t>functionality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casting.</a:t>
            </a:r>
            <a:endParaRPr sz="1700">
              <a:latin typeface="Times New Roman"/>
              <a:cs typeface="Times New Roman"/>
            </a:endParaRPr>
          </a:p>
          <a:p>
            <a:pPr marL="250292" marR="843778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53" dirty="0">
                <a:latin typeface="Times New Roman"/>
                <a:cs typeface="Times New Roman"/>
              </a:rPr>
              <a:t>Check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85" dirty="0">
                <a:latin typeface="Times New Roman"/>
                <a:cs typeface="Times New Roman"/>
              </a:rPr>
              <a:t>proper </a:t>
            </a:r>
            <a:r>
              <a:rPr sz="1700" spc="53" dirty="0">
                <a:latin typeface="Times New Roman"/>
                <a:cs typeface="Times New Roman"/>
              </a:rPr>
              <a:t>casting </a:t>
            </a:r>
            <a:r>
              <a:rPr sz="1700" spc="67" dirty="0">
                <a:latin typeface="Times New Roman"/>
                <a:cs typeface="Times New Roman"/>
              </a:rPr>
              <a:t>using the </a:t>
            </a:r>
            <a:r>
              <a:rPr sz="1700" spc="60" dirty="0">
                <a:latin typeface="Times New Roman"/>
                <a:cs typeface="Times New Roman"/>
              </a:rPr>
              <a:t>following  guidelines:</a:t>
            </a:r>
            <a:endParaRPr sz="1700">
              <a:latin typeface="Times New Roman"/>
              <a:cs typeface="Times New Roman"/>
            </a:endParaRPr>
          </a:p>
          <a:p>
            <a:pPr marL="555153" lvl="1" indent="-253900">
              <a:spcBef>
                <a:spcPts val="341"/>
              </a:spcBef>
              <a:buChar char="•"/>
              <a:tabLst>
                <a:tab pos="526290" algn="l"/>
                <a:tab pos="526741" algn="l"/>
                <a:tab pos="1125188" algn="l"/>
              </a:tabLst>
            </a:pPr>
            <a:r>
              <a:rPr sz="1700" spc="28" dirty="0">
                <a:latin typeface="Times New Roman"/>
                <a:cs typeface="Times New Roman"/>
              </a:rPr>
              <a:t>Casts	</a:t>
            </a:r>
            <a:r>
              <a:rPr sz="1700" i="1" spc="4" dirty="0">
                <a:latin typeface="Times New Roman"/>
                <a:cs typeface="Times New Roman"/>
              </a:rPr>
              <a:t>upward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hierarchy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81" dirty="0">
                <a:latin typeface="Times New Roman"/>
                <a:cs typeface="Times New Roman"/>
              </a:rPr>
              <a:t>done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implicitly.</a:t>
            </a:r>
            <a:endParaRPr sz="1700">
              <a:latin typeface="Times New Roman"/>
              <a:cs typeface="Times New Roman"/>
            </a:endParaRPr>
          </a:p>
          <a:p>
            <a:pPr marL="555153" marR="27510" lvl="1" indent="-254351">
              <a:lnSpc>
                <a:spcPts val="1847"/>
              </a:lnSpc>
              <a:spcBef>
                <a:spcPts val="597"/>
              </a:spcBef>
              <a:buFont typeface="Times New Roman"/>
              <a:buChar char="•"/>
              <a:tabLst>
                <a:tab pos="555153" algn="l"/>
                <a:tab pos="555604" algn="l"/>
              </a:tabLst>
            </a:pPr>
            <a:r>
              <a:rPr sz="1700" i="1" spc="4" dirty="0">
                <a:latin typeface="Times New Roman"/>
                <a:cs typeface="Times New Roman"/>
              </a:rPr>
              <a:t>Downward </a:t>
            </a:r>
            <a:r>
              <a:rPr sz="1700" spc="36" dirty="0">
                <a:latin typeface="Times New Roman"/>
                <a:cs typeface="Times New Roman"/>
              </a:rPr>
              <a:t>casts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0" dirty="0">
                <a:latin typeface="Times New Roman"/>
                <a:cs typeface="Times New Roman"/>
              </a:rPr>
              <a:t>checked 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compiler.</a:t>
            </a:r>
            <a:endParaRPr sz="1700">
              <a:latin typeface="Times New Roman"/>
              <a:cs typeface="Times New Roman"/>
            </a:endParaRPr>
          </a:p>
          <a:p>
            <a:pPr marL="552898" marR="3608" lvl="1" indent="-252096">
              <a:lnSpc>
                <a:spcPts val="1847"/>
              </a:lnSpc>
              <a:spcBef>
                <a:spcPts val="568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checked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at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runtime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when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runtime  </a:t>
            </a:r>
            <a:r>
              <a:rPr sz="1700" spc="36" dirty="0">
                <a:latin typeface="Times New Roman"/>
                <a:cs typeface="Times New Roman"/>
              </a:rPr>
              <a:t>errors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occur.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19515" y="834130"/>
            <a:ext cx="35052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Overloading</a:t>
            </a:r>
            <a:r>
              <a:rPr spc="-199" dirty="0"/>
              <a:t> </a:t>
            </a:r>
            <a:r>
              <a:rPr dirty="0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2118" y="1721619"/>
          <a:ext cx="3004127" cy="474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264"/>
                <a:gridCol w="508000"/>
                <a:gridCol w="1806864"/>
              </a:tblGrid>
              <a:tr h="270933"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println(int</a:t>
                      </a:r>
                      <a:r>
                        <a:rPr sz="11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println(float</a:t>
                      </a:r>
                      <a:r>
                        <a:rPr sz="1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f)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89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println(String</a:t>
                      </a:r>
                      <a:r>
                        <a:rPr sz="1100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70818" y="1368137"/>
            <a:ext cx="3951432" cy="15069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645" indent="-242626">
              <a:spcBef>
                <a:spcPts val="7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0" dirty="0">
                <a:latin typeface="Times New Roman"/>
                <a:cs typeface="Times New Roman"/>
              </a:rPr>
              <a:t>overloading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51645" indent="-242626">
              <a:buChar char="•"/>
              <a:tabLst>
                <a:tab pos="251645" algn="l"/>
                <a:tab pos="252096" algn="l"/>
                <a:tab pos="1763771" algn="l"/>
              </a:tabLst>
            </a:pPr>
            <a:r>
              <a:rPr sz="1700" spc="78" dirty="0">
                <a:latin typeface="Times New Roman"/>
                <a:cs typeface="Times New Roman"/>
              </a:rPr>
              <a:t>Argument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lists	</a:t>
            </a:r>
            <a:r>
              <a:rPr sz="1700" i="1" spc="32" dirty="0">
                <a:latin typeface="Times New Roman"/>
                <a:cs typeface="Times New Roman"/>
              </a:rPr>
              <a:t>must</a:t>
            </a:r>
            <a:r>
              <a:rPr sz="1700" i="1" spc="174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differ.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  <a:tab pos="1554969" algn="l"/>
              </a:tabLst>
            </a:pPr>
            <a:r>
              <a:rPr sz="1700" spc="71" dirty="0">
                <a:latin typeface="Times New Roman"/>
                <a:cs typeface="Times New Roman"/>
              </a:rPr>
              <a:t>Return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types	</a:t>
            </a:r>
            <a:r>
              <a:rPr sz="1700" i="1" spc="-7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different.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07457" y="834130"/>
            <a:ext cx="57294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Methods</a:t>
            </a:r>
            <a:r>
              <a:rPr spc="-180" dirty="0"/>
              <a:t> </a:t>
            </a:r>
            <a:r>
              <a:rPr spc="-4" dirty="0"/>
              <a:t>Using</a:t>
            </a:r>
            <a:r>
              <a:rPr spc="-178" dirty="0"/>
              <a:t> </a:t>
            </a:r>
            <a:r>
              <a:rPr spc="-25" dirty="0"/>
              <a:t>Variable</a:t>
            </a:r>
            <a:r>
              <a:rPr spc="-178" dirty="0"/>
              <a:t> </a:t>
            </a:r>
            <a:r>
              <a:rPr dirty="0"/>
              <a:t>Arguments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7"/>
            <a:ext cx="6393295" cy="281337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608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  <a:tab pos="1766477" algn="l"/>
              </a:tabLst>
            </a:pPr>
            <a:r>
              <a:rPr sz="1700" spc="78" dirty="0">
                <a:latin typeface="Times New Roman"/>
                <a:cs typeface="Times New Roman"/>
              </a:rPr>
              <a:t>Methods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using	</a:t>
            </a:r>
            <a:r>
              <a:rPr sz="1700" i="1" spc="-32" dirty="0">
                <a:latin typeface="Times New Roman"/>
                <a:cs typeface="Times New Roman"/>
              </a:rPr>
              <a:t>variable </a:t>
            </a:r>
            <a:r>
              <a:rPr sz="1700" i="1" spc="11" dirty="0">
                <a:latin typeface="Times New Roman"/>
                <a:cs typeface="Times New Roman"/>
              </a:rPr>
              <a:t>arguments </a:t>
            </a:r>
            <a:r>
              <a:rPr sz="1700" spc="78" dirty="0">
                <a:latin typeface="Times New Roman"/>
                <a:cs typeface="Times New Roman"/>
              </a:rPr>
              <a:t>permit </a:t>
            </a:r>
            <a:r>
              <a:rPr sz="1700" spc="60" dirty="0">
                <a:latin typeface="Times New Roman"/>
                <a:cs typeface="Times New Roman"/>
              </a:rPr>
              <a:t>multiple  </a:t>
            </a:r>
            <a:r>
              <a:rPr sz="1700" spc="75" dirty="0">
                <a:latin typeface="Times New Roman"/>
                <a:cs typeface="Times New Roman"/>
              </a:rPr>
              <a:t>number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arguments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41"/>
              </a:spcBef>
            </a:pPr>
            <a:r>
              <a:rPr sz="1700" spc="36" dirty="0">
                <a:latin typeface="Times New Roman"/>
                <a:cs typeface="Times New Roman"/>
              </a:rPr>
              <a:t>For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Statistics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90780" marR="1691615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float </a:t>
            </a:r>
            <a:r>
              <a:rPr sz="1100" spc="-36" dirty="0">
                <a:latin typeface="Courier New"/>
                <a:cs typeface="Courier New"/>
              </a:rPr>
              <a:t>average(</a:t>
            </a:r>
            <a:r>
              <a:rPr sz="1100" b="1" spc="-36" dirty="0">
                <a:solidFill>
                  <a:srgbClr val="0000FF"/>
                </a:solidFill>
                <a:latin typeface="Courier New"/>
                <a:cs typeface="Courier New"/>
              </a:rPr>
              <a:t>int...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nums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int 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749524" marR="2644077" indent="-158744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x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nums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</a:t>
            </a:r>
            <a:endParaRPr sz="1100">
              <a:latin typeface="Courier New"/>
              <a:cs typeface="Courier New"/>
            </a:endParaRPr>
          </a:p>
          <a:p>
            <a:pPr marL="59078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590780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return </a:t>
            </a:r>
            <a:r>
              <a:rPr sz="1100" spc="-53" dirty="0">
                <a:latin typeface="Courier New"/>
                <a:cs typeface="Courier New"/>
              </a:rPr>
              <a:t>((float) </a:t>
            </a:r>
            <a:r>
              <a:rPr sz="1100" spc="-46" dirty="0">
                <a:latin typeface="Courier New"/>
                <a:cs typeface="Courier New"/>
              </a:rPr>
              <a:t>sum) </a:t>
            </a:r>
            <a:r>
              <a:rPr sz="1100" spc="-4" dirty="0">
                <a:latin typeface="Courier New"/>
                <a:cs typeface="Courier New"/>
              </a:rPr>
              <a:t>/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nums.length;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5782" marR="89744" indent="-245782">
              <a:lnSpc>
                <a:spcPts val="1847"/>
              </a:lnSpc>
              <a:spcBef>
                <a:spcPts val="593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i="1" spc="-4" dirty="0">
                <a:latin typeface="Courier New"/>
                <a:cs typeface="Courier New"/>
              </a:rPr>
              <a:t>vararg </a:t>
            </a:r>
            <a:r>
              <a:rPr sz="1700" spc="67" dirty="0">
                <a:latin typeface="Times New Roman"/>
                <a:cs typeface="Times New Roman"/>
              </a:rPr>
              <a:t>parameter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treated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array.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For 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29"/>
              </a:spcBef>
            </a:pPr>
            <a:r>
              <a:rPr sz="1100" spc="-46" dirty="0">
                <a:latin typeface="Courier New"/>
                <a:cs typeface="Courier New"/>
              </a:rPr>
              <a:t>float </a:t>
            </a:r>
            <a:r>
              <a:rPr sz="1100" spc="-57" dirty="0">
                <a:latin typeface="Courier New"/>
                <a:cs typeface="Courier New"/>
              </a:rPr>
              <a:t>gradePointAverage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7" dirty="0">
                <a:latin typeface="Courier New"/>
                <a:cs typeface="Courier New"/>
              </a:rPr>
              <a:t>stats.average(4, </a:t>
            </a:r>
            <a:r>
              <a:rPr sz="1100" spc="-32" dirty="0">
                <a:latin typeface="Courier New"/>
                <a:cs typeface="Courier New"/>
              </a:rPr>
              <a:t>3,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4);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float </a:t>
            </a:r>
            <a:r>
              <a:rPr sz="1100" spc="-53" dirty="0">
                <a:latin typeface="Courier New"/>
                <a:cs typeface="Courier New"/>
              </a:rPr>
              <a:t>averageAge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7" dirty="0">
                <a:latin typeface="Courier New"/>
                <a:cs typeface="Courier New"/>
              </a:rPr>
              <a:t>stats.average(24, </a:t>
            </a:r>
            <a:r>
              <a:rPr sz="1100" spc="-39" dirty="0">
                <a:latin typeface="Courier New"/>
                <a:cs typeface="Courier New"/>
              </a:rPr>
              <a:t>32, 27,</a:t>
            </a:r>
            <a:r>
              <a:rPr sz="1100" spc="-47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18);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8116" y="834130"/>
            <a:ext cx="41875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Overloading</a:t>
            </a:r>
            <a:r>
              <a:rPr spc="-167" dirty="0"/>
              <a:t> </a:t>
            </a:r>
            <a:r>
              <a:rPr spc="-4" dirty="0"/>
              <a:t>Constructors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2118" y="2016027"/>
          <a:ext cx="5442527" cy="474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264"/>
                <a:gridCol w="1625600"/>
                <a:gridCol w="609600"/>
                <a:gridCol w="2518063"/>
              </a:tblGrid>
              <a:tr h="270933"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Employee(String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name,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double salary,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sz="1100" spc="-3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DoB)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Employee(String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name,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salary)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89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Employee(String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name,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DoB)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70817" y="1323101"/>
            <a:ext cx="6498936" cy="2087940"/>
          </a:xfrm>
          <a:prstGeom prst="rect">
            <a:avLst/>
          </a:prstGeom>
        </p:spPr>
        <p:txBody>
          <a:bodyPr vert="horz" wrap="square" lIns="0" tIns="8569" rIns="0" bIns="0" rtlCol="0">
            <a:spAutoFit/>
          </a:bodyPr>
          <a:lstStyle/>
          <a:p>
            <a:pPr marL="251645" marR="97411" indent="-251645">
              <a:lnSpc>
                <a:spcPct val="118100"/>
              </a:lnSpc>
              <a:spcBef>
                <a:spcPts val="6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78" dirty="0">
                <a:latin typeface="Times New Roman"/>
                <a:cs typeface="Times New Roman"/>
              </a:rPr>
              <a:t>methods, </a:t>
            </a:r>
            <a:r>
              <a:rPr sz="1700" spc="60" dirty="0">
                <a:latin typeface="Times New Roman"/>
                <a:cs typeface="Times New Roman"/>
              </a:rPr>
              <a:t>constructors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4" dirty="0">
                <a:latin typeface="Times New Roman"/>
                <a:cs typeface="Times New Roman"/>
              </a:rPr>
              <a:t>overloaded.  An </a:t>
            </a:r>
            <a:r>
              <a:rPr sz="1700" spc="78" dirty="0">
                <a:latin typeface="Times New Roman"/>
                <a:cs typeface="Times New Roman"/>
              </a:rPr>
              <a:t>example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51645" indent="-251645">
              <a:spcBef>
                <a:spcPts val="4"/>
              </a:spcBef>
              <a:buChar char="•"/>
              <a:tabLst>
                <a:tab pos="251645" algn="l"/>
                <a:tab pos="252096" algn="l"/>
                <a:tab pos="1763771" algn="l"/>
              </a:tabLst>
            </a:pPr>
            <a:r>
              <a:rPr sz="1700" spc="78" dirty="0">
                <a:latin typeface="Times New Roman"/>
                <a:cs typeface="Times New Roman"/>
              </a:rPr>
              <a:t>Argument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lists	</a:t>
            </a:r>
            <a:r>
              <a:rPr sz="1700" i="1" spc="32" dirty="0">
                <a:latin typeface="Times New Roman"/>
                <a:cs typeface="Times New Roman"/>
              </a:rPr>
              <a:t>must</a:t>
            </a:r>
            <a:r>
              <a:rPr sz="1700" i="1" spc="18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differ.</a:t>
            </a:r>
            <a:endParaRPr sz="1700">
              <a:latin typeface="Times New Roman"/>
              <a:cs typeface="Times New Roman"/>
            </a:endParaRPr>
          </a:p>
          <a:p>
            <a:pPr marL="239469" marR="3608" indent="-239469">
              <a:lnSpc>
                <a:spcPts val="1847"/>
              </a:lnSpc>
              <a:spcBef>
                <a:spcPts val="597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67" dirty="0">
                <a:latin typeface="Courier New"/>
                <a:cs typeface="Courier New"/>
              </a:rPr>
              <a:t>this </a:t>
            </a:r>
            <a:r>
              <a:rPr sz="1700" spc="53" dirty="0">
                <a:latin typeface="Times New Roman"/>
                <a:cs typeface="Times New Roman"/>
              </a:rPr>
              <a:t>reference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first </a:t>
            </a:r>
            <a:r>
              <a:rPr sz="1700" spc="46" dirty="0">
                <a:latin typeface="Times New Roman"/>
                <a:cs typeface="Times New Roman"/>
              </a:rPr>
              <a:t>line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8" dirty="0">
                <a:latin typeface="Times New Roman"/>
                <a:cs typeface="Times New Roman"/>
              </a:rPr>
              <a:t>call </a:t>
            </a:r>
            <a:r>
              <a:rPr sz="1700" spc="78" dirty="0">
                <a:latin typeface="Times New Roman"/>
                <a:cs typeface="Times New Roman"/>
              </a:rPr>
              <a:t>another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378392"/>
            <a:ext cx="5620327" cy="205541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Employee(String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salary,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DoB)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this.name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167763" marR="2550726" algn="ctr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this.salary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  </a:t>
            </a:r>
            <a:r>
              <a:rPr sz="1100" spc="-53" dirty="0">
                <a:latin typeface="Courier New"/>
                <a:cs typeface="Courier New"/>
              </a:rPr>
              <a:t>this.birthDate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DoB;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797327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Employee(String </a:t>
            </a:r>
            <a:r>
              <a:rPr sz="1100" spc="-46" dirty="0">
                <a:latin typeface="Courier New"/>
                <a:cs typeface="Courier New"/>
              </a:rPr>
              <a:t>name, </a:t>
            </a:r>
            <a:r>
              <a:rPr sz="1100" spc="-50" dirty="0">
                <a:latin typeface="Courier New"/>
                <a:cs typeface="Courier New"/>
              </a:rPr>
              <a:t>double salary)</a:t>
            </a:r>
            <a:r>
              <a:rPr sz="1100" spc="-41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this(name, </a:t>
            </a:r>
            <a:r>
              <a:rPr sz="1100" spc="-50" dirty="0">
                <a:latin typeface="Courier New"/>
                <a:cs typeface="Courier New"/>
              </a:rPr>
              <a:t>salary,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null);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1194187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Employee(String </a:t>
            </a:r>
            <a:r>
              <a:rPr sz="1100" spc="-46" dirty="0">
                <a:latin typeface="Courier New"/>
                <a:cs typeface="Courier New"/>
              </a:rPr>
              <a:t>name, Date DoB)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this(name, BASE_SALARY,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DoB);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more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code...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834130"/>
            <a:ext cx="5846041" cy="363317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4225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Overloading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Constructors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static </a:t>
            </a:r>
            <a:r>
              <a:rPr sz="1100" spc="-46" dirty="0">
                <a:latin typeface="Courier New"/>
                <a:cs typeface="Courier New"/>
              </a:rPr>
              <a:t>final </a:t>
            </a:r>
            <a:r>
              <a:rPr sz="1100" spc="-50" dirty="0">
                <a:latin typeface="Courier New"/>
                <a:cs typeface="Courier New"/>
              </a:rPr>
              <a:t>double </a:t>
            </a:r>
            <a:r>
              <a:rPr sz="1100" spc="-53" dirty="0">
                <a:latin typeface="Courier New"/>
                <a:cs typeface="Courier New"/>
              </a:rPr>
              <a:t>BASE_SALARY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15000.00;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double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salary;</a:t>
            </a:r>
            <a:endParaRPr sz="1100">
              <a:latin typeface="Courier New"/>
              <a:cs typeface="Courier New"/>
            </a:endParaRPr>
          </a:p>
          <a:p>
            <a:pPr marL="9020" marR="208441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  <a:tab pos="1682595" algn="l"/>
              </a:tabLst>
            </a:pPr>
            <a:r>
              <a:rPr sz="1100" spc="-60" dirty="0">
                <a:latin typeface="Courier New"/>
                <a:cs typeface="Courier New"/>
              </a:rPr>
              <a:t>privat</a:t>
            </a:r>
            <a:r>
              <a:rPr sz="1100" spc="-4" dirty="0">
                <a:latin typeface="Courier New"/>
                <a:cs typeface="Courier New"/>
              </a:rPr>
              <a:t>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</a:t>
            </a:r>
            <a:r>
              <a:rPr sz="1100" spc="-4" dirty="0">
                <a:latin typeface="Courier New"/>
                <a:cs typeface="Courier New"/>
              </a:rPr>
              <a:t>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birthDate;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19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28241" y="834130"/>
            <a:ext cx="28875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4" dirty="0"/>
              <a:t>Class</a:t>
            </a:r>
            <a:r>
              <a:rPr spc="-384" dirty="0"/>
              <a:t> </a:t>
            </a:r>
            <a:r>
              <a:rPr spc="-4" dirty="0"/>
              <a:t>Loader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7"/>
            <a:ext cx="6556664" cy="110777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11174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Loads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39" dirty="0">
                <a:latin typeface="Times New Roman"/>
                <a:cs typeface="Times New Roman"/>
              </a:rPr>
              <a:t>necessary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execution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7" dirty="0">
                <a:latin typeface="Times New Roman"/>
                <a:cs typeface="Times New Roman"/>
              </a:rPr>
              <a:t>program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Maintains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local </a:t>
            </a:r>
            <a:r>
              <a:rPr sz="1700" spc="7" dirty="0">
                <a:latin typeface="Times New Roman"/>
                <a:cs typeface="Times New Roman"/>
              </a:rPr>
              <a:t>file </a:t>
            </a:r>
            <a:r>
              <a:rPr sz="1700" spc="53" dirty="0">
                <a:latin typeface="Times New Roman"/>
                <a:cs typeface="Times New Roman"/>
              </a:rPr>
              <a:t>system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separate</a:t>
            </a:r>
            <a:endParaRPr sz="1700">
              <a:latin typeface="Times New Roman"/>
              <a:cs typeface="Times New Roman"/>
            </a:endParaRPr>
          </a:p>
          <a:p>
            <a:pPr marL="279606">
              <a:lnSpc>
                <a:spcPts val="1946"/>
              </a:lnSpc>
            </a:pPr>
            <a:r>
              <a:rPr sz="1700" i="1" spc="-28" dirty="0">
                <a:latin typeface="Times New Roman"/>
                <a:cs typeface="Times New Roman"/>
              </a:rPr>
              <a:t>namespaces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6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50" dirty="0">
                <a:latin typeface="Times New Roman"/>
                <a:cs typeface="Times New Roman"/>
              </a:rPr>
              <a:t>Prevents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spoofing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98732" y="834130"/>
            <a:ext cx="49466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Constructors </a:t>
            </a:r>
            <a:r>
              <a:rPr dirty="0"/>
              <a:t>Are </a:t>
            </a:r>
            <a:r>
              <a:rPr spc="-4" dirty="0"/>
              <a:t>Not</a:t>
            </a:r>
            <a:r>
              <a:rPr spc="-486" dirty="0"/>
              <a:t> </a:t>
            </a:r>
            <a:r>
              <a:rPr dirty="0"/>
              <a:t>Inherited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6"/>
            <a:ext cx="6814705" cy="173358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608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</a:t>
            </a:r>
            <a:r>
              <a:rPr sz="1700" spc="57" dirty="0">
                <a:latin typeface="Times New Roman"/>
                <a:cs typeface="Times New Roman"/>
              </a:rPr>
              <a:t>inherits </a:t>
            </a:r>
            <a:r>
              <a:rPr sz="1700" spc="18" dirty="0">
                <a:latin typeface="Times New Roman"/>
                <a:cs typeface="Times New Roman"/>
              </a:rPr>
              <a:t>all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1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57" dirty="0">
                <a:latin typeface="Times New Roman"/>
                <a:cs typeface="Times New Roman"/>
              </a:rPr>
              <a:t>superclass </a:t>
            </a:r>
            <a:r>
              <a:rPr sz="1700" spc="78" dirty="0">
                <a:latin typeface="Times New Roman"/>
                <a:cs typeface="Times New Roman"/>
              </a:rPr>
              <a:t>(parent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class).</a:t>
            </a:r>
            <a:endParaRPr sz="1700">
              <a:latin typeface="Times New Roman"/>
              <a:cs typeface="Times New Roman"/>
            </a:endParaRPr>
          </a:p>
          <a:p>
            <a:pPr marL="251645" marR="184901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60" dirty="0">
                <a:latin typeface="Times New Roman"/>
                <a:cs typeface="Times New Roman"/>
              </a:rPr>
              <a:t>inherit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constructor from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57" dirty="0">
                <a:latin typeface="Times New Roman"/>
                <a:cs typeface="Times New Roman"/>
              </a:rPr>
              <a:t>superclass.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5" dirty="0">
                <a:latin typeface="Times New Roman"/>
                <a:cs typeface="Times New Roman"/>
              </a:rPr>
              <a:t>Two </a:t>
            </a:r>
            <a:r>
              <a:rPr sz="1700" spc="64" dirty="0">
                <a:latin typeface="Times New Roman"/>
                <a:cs typeface="Times New Roman"/>
              </a:rPr>
              <a:t>ways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0" dirty="0">
                <a:latin typeface="Times New Roman"/>
                <a:cs typeface="Times New Roman"/>
              </a:rPr>
              <a:t>include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constructor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11" dirty="0">
                <a:latin typeface="Times New Roman"/>
                <a:cs typeface="Times New Roman"/>
              </a:rPr>
              <a:t>Write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39" dirty="0">
                <a:latin typeface="Times New Roman"/>
                <a:cs typeface="Times New Roman"/>
              </a:rPr>
              <a:t>more </a:t>
            </a:r>
            <a:r>
              <a:rPr sz="1700" spc="36" dirty="0">
                <a:latin typeface="Times New Roman"/>
                <a:cs typeface="Times New Roman"/>
              </a:rPr>
              <a:t>explicit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constructors.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6809" y="834130"/>
            <a:ext cx="57098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8" dirty="0"/>
              <a:t>Invoking Parent </a:t>
            </a:r>
            <a:r>
              <a:rPr spc="-4" dirty="0"/>
              <a:t>Class</a:t>
            </a:r>
            <a:r>
              <a:rPr spc="-451" dirty="0"/>
              <a:t> </a:t>
            </a:r>
            <a:r>
              <a:rPr spc="-4" dirty="0"/>
              <a:t>Constructors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0" y="1368137"/>
            <a:ext cx="6969414" cy="25610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45782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invoke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parent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constructor,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must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place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call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71" dirty="0">
                <a:latin typeface="Courier New"/>
                <a:cs typeface="Courier New"/>
              </a:rPr>
              <a:t>super</a:t>
            </a:r>
            <a:r>
              <a:rPr sz="1700" spc="-660" dirty="0">
                <a:latin typeface="Courier New"/>
                <a:cs typeface="Courier New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first </a:t>
            </a:r>
            <a:r>
              <a:rPr sz="1700" spc="46" dirty="0">
                <a:latin typeface="Times New Roman"/>
                <a:cs typeface="Times New Roman"/>
              </a:rPr>
              <a:t>line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  <a:p>
            <a:pPr marL="239469" marR="671505" indent="-239469">
              <a:lnSpc>
                <a:spcPts val="1847"/>
              </a:lnSpc>
              <a:spcBef>
                <a:spcPts val="597"/>
              </a:spcBef>
              <a:buChar char="•"/>
              <a:tabLst>
                <a:tab pos="239469" algn="l"/>
                <a:tab pos="239920" algn="l"/>
                <a:tab pos="381256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8" dirty="0">
                <a:latin typeface="Times New Roman"/>
                <a:cs typeface="Times New Roman"/>
              </a:rPr>
              <a:t>call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2" dirty="0">
                <a:latin typeface="Times New Roman"/>
                <a:cs typeface="Times New Roman"/>
              </a:rPr>
              <a:t>specific </a:t>
            </a:r>
            <a:r>
              <a:rPr sz="1700" spc="75" dirty="0">
                <a:latin typeface="Times New Roman"/>
                <a:cs typeface="Times New Roman"/>
              </a:rPr>
              <a:t>parent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75" dirty="0">
                <a:latin typeface="Times New Roman"/>
                <a:cs typeface="Times New Roman"/>
              </a:rPr>
              <a:t>arguments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call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	</a:t>
            </a:r>
            <a:r>
              <a:rPr sz="1700" spc="-75" dirty="0">
                <a:latin typeface="Courier New"/>
                <a:cs typeface="Courier New"/>
              </a:rPr>
              <a:t>super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-67" dirty="0">
                <a:latin typeface="Courier New"/>
                <a:cs typeface="Courier New"/>
              </a:rPr>
              <a:t>this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-71" dirty="0">
                <a:latin typeface="Courier New"/>
                <a:cs typeface="Courier New"/>
              </a:rPr>
              <a:t>super</a:t>
            </a:r>
            <a:r>
              <a:rPr sz="1700" spc="-696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call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constructor, </a:t>
            </a:r>
            <a:r>
              <a:rPr sz="1700" spc="75" dirty="0">
                <a:latin typeface="Times New Roman"/>
                <a:cs typeface="Times New Roman"/>
              </a:rPr>
              <a:t>then</a:t>
            </a:r>
            <a:endParaRPr sz="1700">
              <a:latin typeface="Times New Roman"/>
              <a:cs typeface="Times New Roman"/>
            </a:endParaRPr>
          </a:p>
          <a:p>
            <a:pPr marL="278704" marR="3608">
              <a:lnSpc>
                <a:spcPts val="1847"/>
              </a:lnSpc>
              <a:spcBef>
                <a:spcPts val="128"/>
              </a:spcBef>
              <a:tabLst>
                <a:tab pos="3723717" algn="l"/>
              </a:tabLst>
            </a:pP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compiler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adds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implicit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call</a:t>
            </a:r>
            <a:r>
              <a:rPr sz="1700" spc="18" dirty="0">
                <a:latin typeface="Times New Roman"/>
                <a:cs typeface="Times New Roman"/>
              </a:rPr>
              <a:t> to	</a:t>
            </a:r>
            <a:r>
              <a:rPr sz="1700" spc="-75" dirty="0">
                <a:latin typeface="Courier New"/>
                <a:cs typeface="Courier New"/>
              </a:rPr>
              <a:t>super()</a:t>
            </a:r>
            <a:r>
              <a:rPr sz="1700" spc="-849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28" dirty="0">
                <a:latin typeface="Times New Roman"/>
                <a:cs typeface="Times New Roman"/>
              </a:rPr>
              <a:t>calls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parent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67" dirty="0">
                <a:latin typeface="Times New Roman"/>
                <a:cs typeface="Times New Roman"/>
              </a:rPr>
              <a:t>(which could</a:t>
            </a:r>
            <a:r>
              <a:rPr sz="1700" spc="202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be</a:t>
            </a:r>
            <a:endParaRPr sz="1700">
              <a:latin typeface="Times New Roman"/>
              <a:cs typeface="Times New Roman"/>
            </a:endParaRPr>
          </a:p>
          <a:p>
            <a:pPr marL="278704">
              <a:lnSpc>
                <a:spcPts val="1818"/>
              </a:lnSpc>
            </a:pP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i="1" spc="-11" dirty="0">
                <a:latin typeface="Times New Roman"/>
                <a:cs typeface="Times New Roman"/>
              </a:rPr>
              <a:t>default</a:t>
            </a:r>
            <a:r>
              <a:rPr sz="1700" i="1" spc="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constructor).</a:t>
            </a:r>
            <a:endParaRPr sz="1700">
              <a:latin typeface="Times New Roman"/>
              <a:cs typeface="Times New Roman"/>
            </a:endParaRPr>
          </a:p>
          <a:p>
            <a:pPr marL="276900" marR="97411" indent="-4059">
              <a:lnSpc>
                <a:spcPts val="1847"/>
              </a:lnSpc>
              <a:spcBef>
                <a:spcPts val="597"/>
              </a:spcBef>
            </a:pPr>
            <a:r>
              <a:rPr sz="1700" spc="7" dirty="0">
                <a:latin typeface="Times New Roman"/>
                <a:cs typeface="Times New Roman"/>
              </a:rPr>
              <a:t>If </a:t>
            </a:r>
            <a:r>
              <a:rPr sz="1700" spc="78" dirty="0">
                <a:latin typeface="Times New Roman"/>
                <a:cs typeface="Times New Roman"/>
              </a:rPr>
              <a:t>the parent </a:t>
            </a:r>
            <a:r>
              <a:rPr sz="1700" spc="43" dirty="0">
                <a:latin typeface="Times New Roman"/>
                <a:cs typeface="Times New Roman"/>
              </a:rPr>
              <a:t>class </a:t>
            </a:r>
            <a:r>
              <a:rPr sz="1700" spc="60" dirty="0">
                <a:latin typeface="Times New Roman"/>
                <a:cs typeface="Times New Roman"/>
              </a:rPr>
              <a:t>defines </a:t>
            </a:r>
            <a:r>
              <a:rPr sz="1700" spc="67" dirty="0">
                <a:latin typeface="Times New Roman"/>
                <a:cs typeface="Times New Roman"/>
              </a:rPr>
              <a:t>constructors, </a:t>
            </a:r>
            <a:r>
              <a:rPr sz="1700" spc="96" dirty="0">
                <a:latin typeface="Times New Roman"/>
                <a:cs typeface="Times New Roman"/>
              </a:rPr>
              <a:t>but </a:t>
            </a:r>
            <a:r>
              <a:rPr sz="1700" spc="64" dirty="0">
                <a:latin typeface="Times New Roman"/>
                <a:cs typeface="Times New Roman"/>
              </a:rPr>
              <a:t>does </a:t>
            </a:r>
            <a:r>
              <a:rPr sz="1700" spc="75" dirty="0">
                <a:latin typeface="Times New Roman"/>
                <a:cs typeface="Times New Roman"/>
              </a:rPr>
              <a:t>not  provide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5" dirty="0">
                <a:latin typeface="Times New Roman"/>
                <a:cs typeface="Times New Roman"/>
              </a:rPr>
              <a:t>no-argument </a:t>
            </a:r>
            <a:r>
              <a:rPr sz="1700" spc="57" dirty="0">
                <a:latin typeface="Times New Roman"/>
                <a:cs typeface="Times New Roman"/>
              </a:rPr>
              <a:t>constructor, </a:t>
            </a:r>
            <a:r>
              <a:rPr sz="1700" spc="89" dirty="0">
                <a:latin typeface="Times New Roman"/>
                <a:cs typeface="Times New Roman"/>
              </a:rPr>
              <a:t>then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compiler  </a:t>
            </a:r>
            <a:r>
              <a:rPr sz="1700" spc="46" dirty="0">
                <a:latin typeface="Times New Roman"/>
                <a:cs typeface="Times New Roman"/>
              </a:rPr>
              <a:t>error </a:t>
            </a:r>
            <a:r>
              <a:rPr sz="1700" spc="67" dirty="0">
                <a:latin typeface="Times New Roman"/>
                <a:cs typeface="Times New Roman"/>
              </a:rPr>
              <a:t>message </a:t>
            </a:r>
            <a:r>
              <a:rPr sz="1700" spc="28" dirty="0">
                <a:latin typeface="Times New Roman"/>
                <a:cs typeface="Times New Roman"/>
              </a:rPr>
              <a:t>is</a:t>
            </a:r>
            <a:r>
              <a:rPr sz="1700" spc="-13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issued.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3" y="1884825"/>
            <a:ext cx="6396758" cy="187587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450977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Manager(String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name,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salary,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dept)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super(name,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salary);</a:t>
            </a:r>
            <a:endParaRPr sz="1100">
              <a:latin typeface="Courier New"/>
              <a:cs typeface="Courier New"/>
            </a:endParaRPr>
          </a:p>
          <a:p>
            <a:pPr marR="3227191" algn="ctr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department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1641556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Manager(String </a:t>
            </a:r>
            <a:r>
              <a:rPr sz="1100" spc="-46" dirty="0">
                <a:latin typeface="Courier New"/>
                <a:cs typeface="Courier New"/>
              </a:rPr>
              <a:t>name, </a:t>
            </a: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6" dirty="0">
                <a:latin typeface="Courier New"/>
                <a:cs typeface="Courier New"/>
              </a:rPr>
              <a:t>dept)</a:t>
            </a:r>
            <a:r>
              <a:rPr sz="1100" spc="-41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super(name);</a:t>
            </a:r>
            <a:endParaRPr sz="1100">
              <a:latin typeface="Courier New"/>
              <a:cs typeface="Courier New"/>
            </a:endParaRPr>
          </a:p>
          <a:p>
            <a:pPr marR="3227191" algn="ctr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department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Manager(String </a:t>
            </a:r>
            <a:r>
              <a:rPr sz="1100" spc="-46" dirty="0">
                <a:latin typeface="Courier New"/>
                <a:cs typeface="Courier New"/>
              </a:rPr>
              <a:t>dept) </a:t>
            </a:r>
            <a:r>
              <a:rPr sz="1100" spc="-4" dirty="0">
                <a:latin typeface="Courier New"/>
                <a:cs typeface="Courier New"/>
              </a:rPr>
              <a:t>{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 This code fails: no</a:t>
            </a:r>
            <a:r>
              <a:rPr sz="1100" b="1" spc="-27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super()</a:t>
            </a:r>
            <a:endParaRPr sz="1100">
              <a:latin typeface="Courier New"/>
              <a:cs typeface="Courier New"/>
            </a:endParaRPr>
          </a:p>
          <a:p>
            <a:pPr marR="3227191" algn="ctr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department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//more Manager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code...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29"/>
            <a:ext cx="6606886" cy="31330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709387">
              <a:spcBef>
                <a:spcPts val="71"/>
              </a:spcBef>
            </a:pPr>
            <a:r>
              <a:rPr sz="2300" spc="-18" dirty="0">
                <a:latin typeface="Arial"/>
                <a:cs typeface="Arial"/>
              </a:rPr>
              <a:t>Invoking Parent </a:t>
            </a: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45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Constructors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59943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16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6382" y="834130"/>
            <a:ext cx="7252855" cy="355063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2332903" marR="3608" indent="-2324335">
              <a:lnSpc>
                <a:spcPts val="2344"/>
              </a:lnSpc>
              <a:spcBef>
                <a:spcPts val="469"/>
              </a:spcBef>
            </a:pPr>
            <a:r>
              <a:rPr spc="-4" dirty="0"/>
              <a:t>Constructing</a:t>
            </a:r>
            <a:r>
              <a:rPr spc="-167" dirty="0"/>
              <a:t> </a:t>
            </a:r>
            <a:r>
              <a:rPr spc="-4" dirty="0"/>
              <a:t>and</a:t>
            </a:r>
            <a:r>
              <a:rPr spc="-167" dirty="0"/>
              <a:t> </a:t>
            </a:r>
            <a:r>
              <a:rPr dirty="0"/>
              <a:t>Initializing</a:t>
            </a:r>
            <a:r>
              <a:rPr spc="-163" dirty="0"/>
              <a:t> </a:t>
            </a:r>
            <a:r>
              <a:rPr dirty="0"/>
              <a:t>Objects:</a:t>
            </a:r>
            <a:r>
              <a:rPr spc="-167" dirty="0"/>
              <a:t> </a:t>
            </a:r>
            <a:r>
              <a:rPr dirty="0"/>
              <a:t>A</a:t>
            </a:r>
            <a:r>
              <a:rPr spc="-163" dirty="0"/>
              <a:t> </a:t>
            </a:r>
            <a:r>
              <a:rPr dirty="0"/>
              <a:t>Slight  Reprise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653887"/>
            <a:ext cx="7205518" cy="2612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spcBef>
                <a:spcPts val="71"/>
              </a:spcBef>
            </a:pPr>
            <a:r>
              <a:rPr sz="1700" spc="64" dirty="0">
                <a:latin typeface="Times New Roman"/>
                <a:cs typeface="Times New Roman"/>
              </a:rPr>
              <a:t>Memory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allocated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50" dirty="0">
                <a:latin typeface="Times New Roman"/>
                <a:cs typeface="Times New Roman"/>
              </a:rPr>
              <a:t>initialization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occurs.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222"/>
              </a:spcBef>
            </a:pP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50" dirty="0">
                <a:latin typeface="Times New Roman"/>
                <a:cs typeface="Times New Roman"/>
              </a:rPr>
              <a:t>initialization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53" dirty="0">
                <a:latin typeface="Times New Roman"/>
                <a:cs typeface="Times New Roman"/>
              </a:rPr>
              <a:t>these </a:t>
            </a:r>
            <a:r>
              <a:rPr sz="1700" spc="57" dirty="0">
                <a:latin typeface="Times New Roman"/>
                <a:cs typeface="Times New Roman"/>
              </a:rPr>
              <a:t>steps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recursively:</a:t>
            </a:r>
            <a:endParaRPr sz="1700">
              <a:latin typeface="Times New Roman"/>
              <a:cs typeface="Times New Roman"/>
            </a:endParaRPr>
          </a:p>
          <a:p>
            <a:pPr marL="649407" indent="-315684">
              <a:spcBef>
                <a:spcPts val="1222"/>
              </a:spcBef>
              <a:buAutoNum type="arabicPeriod"/>
              <a:tabLst>
                <a:tab pos="619642" algn="l"/>
                <a:tab pos="620093" algn="l"/>
              </a:tabLst>
            </a:pPr>
            <a:r>
              <a:rPr sz="1700" spc="60" dirty="0">
                <a:latin typeface="Times New Roman"/>
                <a:cs typeface="Times New Roman"/>
              </a:rPr>
              <a:t>Bind </a:t>
            </a:r>
            <a:r>
              <a:rPr sz="1700" spc="71" dirty="0">
                <a:latin typeface="Times New Roman"/>
                <a:cs typeface="Times New Roman"/>
              </a:rPr>
              <a:t>constructor</a:t>
            </a:r>
            <a:r>
              <a:rPr sz="1700" spc="263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parameters.</a:t>
            </a:r>
            <a:endParaRPr sz="1700">
              <a:latin typeface="Times New Roman"/>
              <a:cs typeface="Times New Roman"/>
            </a:endParaRPr>
          </a:p>
          <a:p>
            <a:pPr marL="649407" marR="3608" indent="-315684">
              <a:lnSpc>
                <a:spcPts val="1875"/>
              </a:lnSpc>
              <a:spcBef>
                <a:spcPts val="572"/>
              </a:spcBef>
              <a:buAutoNum type="arabicPeriod"/>
              <a:tabLst>
                <a:tab pos="625504" algn="l"/>
                <a:tab pos="625956" algn="l"/>
              </a:tabLst>
            </a:pPr>
            <a:r>
              <a:rPr sz="1700" spc="7" dirty="0">
                <a:latin typeface="Times New Roman"/>
                <a:cs typeface="Times New Roman"/>
              </a:rPr>
              <a:t>If </a:t>
            </a:r>
            <a:r>
              <a:rPr sz="1700" spc="50" dirty="0">
                <a:latin typeface="Times New Roman"/>
                <a:cs typeface="Times New Roman"/>
              </a:rPr>
              <a:t>explicit </a:t>
            </a:r>
            <a:r>
              <a:rPr sz="1700" spc="-75" dirty="0">
                <a:latin typeface="Courier New"/>
                <a:cs typeface="Courier New"/>
              </a:rPr>
              <a:t>this()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36" dirty="0">
                <a:latin typeface="Times New Roman"/>
                <a:cs typeface="Times New Roman"/>
              </a:rPr>
              <a:t>call </a:t>
            </a:r>
            <a:r>
              <a:rPr sz="1700" spc="46" dirty="0">
                <a:latin typeface="Times New Roman"/>
                <a:cs typeface="Times New Roman"/>
              </a:rPr>
              <a:t>recursively, </a:t>
            </a:r>
            <a:r>
              <a:rPr sz="1700" spc="103" dirty="0">
                <a:latin typeface="Times New Roman"/>
                <a:cs typeface="Times New Roman"/>
              </a:rPr>
              <a:t>and </a:t>
            </a:r>
            <a:r>
              <a:rPr sz="1700" spc="89" dirty="0">
                <a:latin typeface="Times New Roman"/>
                <a:cs typeface="Times New Roman"/>
              </a:rPr>
              <a:t>then </a:t>
            </a:r>
            <a:r>
              <a:rPr sz="1700" spc="67" dirty="0">
                <a:latin typeface="Times New Roman"/>
                <a:cs typeface="Times New Roman"/>
              </a:rPr>
              <a:t>skip </a:t>
            </a:r>
            <a:r>
              <a:rPr sz="1700" spc="57" dirty="0">
                <a:latin typeface="Times New Roman"/>
                <a:cs typeface="Times New Roman"/>
              </a:rPr>
              <a:t>to  Step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5.</a:t>
            </a:r>
            <a:endParaRPr sz="1700">
              <a:latin typeface="Times New Roman"/>
              <a:cs typeface="Times New Roman"/>
            </a:endParaRPr>
          </a:p>
          <a:p>
            <a:pPr marL="656623" marR="63137" indent="-322899">
              <a:lnSpc>
                <a:spcPts val="1875"/>
              </a:lnSpc>
              <a:spcBef>
                <a:spcPts val="568"/>
              </a:spcBef>
              <a:buAutoNum type="arabicPeriod"/>
              <a:tabLst>
                <a:tab pos="630014" algn="l"/>
                <a:tab pos="630917" algn="l"/>
                <a:tab pos="4503005" algn="l"/>
              </a:tabLst>
            </a:pPr>
            <a:r>
              <a:rPr sz="1700" spc="28" dirty="0">
                <a:latin typeface="Times New Roman"/>
                <a:cs typeface="Times New Roman"/>
              </a:rPr>
              <a:t>Call  </a:t>
            </a:r>
            <a:r>
              <a:rPr sz="1700" spc="67" dirty="0">
                <a:latin typeface="Times New Roman"/>
                <a:cs typeface="Times New Roman"/>
              </a:rPr>
              <a:t>recursively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implicit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or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explicit	</a:t>
            </a:r>
            <a:r>
              <a:rPr sz="1700" spc="-71" dirty="0">
                <a:latin typeface="Courier New"/>
                <a:cs typeface="Courier New"/>
              </a:rPr>
              <a:t>super</a:t>
            </a:r>
            <a:r>
              <a:rPr sz="1700" spc="-625" dirty="0">
                <a:latin typeface="Courier New"/>
                <a:cs typeface="Courier New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call,  </a:t>
            </a:r>
            <a:r>
              <a:rPr sz="1700" spc="67" dirty="0">
                <a:latin typeface="Times New Roman"/>
                <a:cs typeface="Times New Roman"/>
              </a:rPr>
              <a:t>except </a:t>
            </a:r>
            <a:r>
              <a:rPr sz="1700" spc="36" dirty="0">
                <a:latin typeface="Times New Roman"/>
                <a:cs typeface="Times New Roman"/>
              </a:rPr>
              <a:t>for</a:t>
            </a:r>
            <a:r>
              <a:rPr sz="1700" spc="316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Object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625956" indent="-292233">
              <a:spcBef>
                <a:spcPts val="366"/>
              </a:spcBef>
              <a:buAutoNum type="arabicPeriod"/>
              <a:tabLst>
                <a:tab pos="625504" algn="l"/>
                <a:tab pos="625956" algn="l"/>
              </a:tabLst>
            </a:pPr>
            <a:r>
              <a:rPr sz="1700" spc="57" dirty="0">
                <a:latin typeface="Times New Roman"/>
                <a:cs typeface="Times New Roman"/>
              </a:rPr>
              <a:t>Execute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explicit </a:t>
            </a:r>
            <a:r>
              <a:rPr sz="1700" spc="75" dirty="0">
                <a:latin typeface="Times New Roman"/>
                <a:cs typeface="Times New Roman"/>
              </a:rPr>
              <a:t>instance </a:t>
            </a:r>
            <a:r>
              <a:rPr sz="1700" spc="57" dirty="0">
                <a:latin typeface="Times New Roman"/>
                <a:cs typeface="Times New Roman"/>
              </a:rPr>
              <a:t>variable</a:t>
            </a:r>
            <a:r>
              <a:rPr sz="1700" spc="47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initializers.</a:t>
            </a:r>
            <a:endParaRPr sz="1700">
              <a:latin typeface="Times New Roman"/>
              <a:cs typeface="Times New Roman"/>
            </a:endParaRPr>
          </a:p>
          <a:p>
            <a:pPr marL="625956" indent="-292233">
              <a:spcBef>
                <a:spcPts val="398"/>
              </a:spcBef>
              <a:buAutoNum type="arabicPeriod"/>
              <a:tabLst>
                <a:tab pos="625504" algn="l"/>
                <a:tab pos="625956" algn="l"/>
              </a:tabLst>
            </a:pPr>
            <a:r>
              <a:rPr sz="1700" spc="57" dirty="0">
                <a:latin typeface="Times New Roman"/>
                <a:cs typeface="Times New Roman"/>
              </a:rPr>
              <a:t>Execute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92" dirty="0">
                <a:latin typeface="Times New Roman"/>
                <a:cs typeface="Times New Roman"/>
              </a:rPr>
              <a:t>body </a:t>
            </a:r>
            <a:r>
              <a:rPr sz="1700" spc="25" dirty="0">
                <a:latin typeface="Times New Roman"/>
                <a:cs typeface="Times New Roman"/>
              </a:rPr>
              <a:t>of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current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267" y="360651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517016" y="0"/>
                </a:moveTo>
                <a:lnTo>
                  <a:pt x="0" y="172085"/>
                </a:lnTo>
                <a:lnTo>
                  <a:pt x="453008" y="261366"/>
                </a:lnTo>
                <a:lnTo>
                  <a:pt x="903604" y="85979"/>
                </a:lnTo>
                <a:lnTo>
                  <a:pt x="51701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453008" y="261366"/>
                </a:moveTo>
                <a:lnTo>
                  <a:pt x="903604" y="85979"/>
                </a:lnTo>
                <a:lnTo>
                  <a:pt x="517016" y="0"/>
                </a:lnTo>
                <a:lnTo>
                  <a:pt x="0" y="172085"/>
                </a:lnTo>
                <a:lnTo>
                  <a:pt x="453008" y="261366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342017" y="114553"/>
                </a:move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381634" y="191897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483003" y="117601"/>
                </a:lnTo>
                <a:lnTo>
                  <a:pt x="358139" y="117601"/>
                </a:lnTo>
                <a:lnTo>
                  <a:pt x="342017" y="114553"/>
                </a:lnTo>
                <a:close/>
              </a:path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342017" y="114553"/>
                </a:lnTo>
                <a:lnTo>
                  <a:pt x="47116" y="58800"/>
                </a:lnTo>
                <a:close/>
              </a:path>
              <a:path w="711835" h="217169">
                <a:moveTo>
                  <a:pt x="676147" y="0"/>
                </a:moveTo>
                <a:lnTo>
                  <a:pt x="358139" y="117601"/>
                </a:lnTo>
                <a:lnTo>
                  <a:pt x="483003" y="117601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07680" y="77470"/>
                </a:lnTo>
                <a:lnTo>
                  <a:pt x="676147" y="0"/>
                </a:lnTo>
                <a:close/>
              </a:path>
              <a:path w="711835" h="217169">
                <a:moveTo>
                  <a:pt x="707680" y="77470"/>
                </a:moveTo>
                <a:lnTo>
                  <a:pt x="645413" y="77470"/>
                </a:lnTo>
                <a:lnTo>
                  <a:pt x="711454" y="86741"/>
                </a:lnTo>
                <a:lnTo>
                  <a:pt x="707680" y="774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11454" y="86741"/>
                </a:lnTo>
                <a:lnTo>
                  <a:pt x="676147" y="0"/>
                </a:lnTo>
                <a:lnTo>
                  <a:pt x="358139" y="117601"/>
                </a:lnTo>
                <a:lnTo>
                  <a:pt x="47116" y="58800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653" y="376325"/>
            <a:ext cx="86937" cy="4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71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714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4092" y="6263294"/>
            <a:ext cx="1249218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Arial"/>
                <a:cs typeface="Arial"/>
              </a:rPr>
              <a:t>Module </a:t>
            </a:r>
            <a:r>
              <a:rPr sz="700" spc="-4" dirty="0">
                <a:latin typeface="Arial"/>
                <a:cs typeface="Arial"/>
              </a:rPr>
              <a:t>6, </a:t>
            </a:r>
            <a:r>
              <a:rPr sz="700" dirty="0">
                <a:latin typeface="Arial"/>
                <a:cs typeface="Arial"/>
              </a:rPr>
              <a:t>slide </a:t>
            </a:r>
            <a:r>
              <a:rPr sz="700" spc="-4" dirty="0">
                <a:latin typeface="Arial"/>
                <a:cs typeface="Arial"/>
              </a:rPr>
              <a:t>31 of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43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28" y="6256150"/>
            <a:ext cx="3609109" cy="21644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>
              <a:spcBef>
                <a:spcPts val="128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  <a:p>
            <a:pPr marL="9020">
              <a:spcBef>
                <a:spcPts val="46"/>
              </a:spcBef>
            </a:pPr>
            <a:r>
              <a:rPr sz="600" spc="-4" dirty="0">
                <a:latin typeface="Arial"/>
                <a:cs typeface="Arial"/>
              </a:rPr>
              <a:t>Copyright 2006 </a:t>
            </a:r>
            <a:r>
              <a:rPr sz="600" dirty="0">
                <a:latin typeface="Arial"/>
                <a:cs typeface="Arial"/>
              </a:rPr>
              <a:t>Sun </a:t>
            </a:r>
            <a:r>
              <a:rPr sz="600" spc="-4" dirty="0">
                <a:latin typeface="Arial"/>
                <a:cs typeface="Arial"/>
              </a:rPr>
              <a:t>Microsystems, </a:t>
            </a:r>
            <a:r>
              <a:rPr sz="600" dirty="0">
                <a:latin typeface="Arial"/>
                <a:cs typeface="Arial"/>
              </a:rPr>
              <a:t>Inc. All </a:t>
            </a:r>
            <a:r>
              <a:rPr sz="600" spc="-4" dirty="0">
                <a:latin typeface="Arial"/>
                <a:cs typeface="Arial"/>
              </a:rPr>
              <a:t>Rights Reserved. </a:t>
            </a:r>
            <a:r>
              <a:rPr sz="600" dirty="0">
                <a:latin typeface="Arial"/>
                <a:cs typeface="Arial"/>
              </a:rPr>
              <a:t>Sun Services, </a:t>
            </a:r>
            <a:r>
              <a:rPr sz="600" spc="-4" dirty="0">
                <a:latin typeface="Arial"/>
                <a:cs typeface="Arial"/>
              </a:rPr>
              <a:t>Revision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8" dirty="0">
                <a:latin typeface="Arial"/>
                <a:cs typeface="Arial"/>
              </a:rPr>
              <a:t>F.1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957" y="623455"/>
            <a:ext cx="5426364" cy="0"/>
          </a:xfrm>
          <a:custGeom>
            <a:avLst/>
            <a:gdLst/>
            <a:ahLst/>
            <a:cxnLst/>
            <a:rect l="l" t="t" r="r" b="b"/>
            <a:pathLst>
              <a:path w="5969000">
                <a:moveTo>
                  <a:pt x="5968746" y="0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13774" y="565699"/>
            <a:ext cx="46395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Constructor </a:t>
            </a:r>
            <a:r>
              <a:rPr spc="-4" dirty="0"/>
              <a:t>and</a:t>
            </a:r>
            <a:r>
              <a:rPr spc="-380" dirty="0"/>
              <a:t> </a:t>
            </a:r>
            <a:r>
              <a:rPr dirty="0"/>
              <a:t>Initialization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10398" y="851463"/>
            <a:ext cx="16458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Examples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2409" y="1444527"/>
          <a:ext cx="4445000" cy="2613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3967018"/>
                <a:gridCol w="139700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Object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Object()</a:t>
                      </a:r>
                      <a:r>
                        <a:rPr sz="11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{}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5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4077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Employee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extends Object</a:t>
                      </a:r>
                      <a:r>
                        <a:rPr sz="11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4077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String</a:t>
                      </a:r>
                      <a:r>
                        <a:rPr sz="11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name;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double salary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4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15000.00;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  <a:tabLst>
                          <a:tab pos="2016125" algn="l"/>
                        </a:tabLst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</a:t>
                      </a:r>
                      <a:r>
                        <a:rPr sz="1100" spc="-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Date	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birthDate;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Employee(String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n,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Date</a:t>
                      </a:r>
                      <a:r>
                        <a:rPr sz="11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DoB)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implicit</a:t>
                      </a:r>
                      <a:r>
                        <a:rPr sz="1100" spc="-2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super();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birthDate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DoB;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Employee(String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n)</a:t>
                      </a:r>
                      <a:r>
                        <a:rPr sz="1100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689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this(n,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null);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38564" y="4040938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7" y="4040938"/>
            <a:ext cx="549564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1</a:t>
            </a:r>
            <a:r>
              <a:rPr sz="1100" spc="-4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8564" y="5028074"/>
            <a:ext cx="3689927" cy="52935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312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Manager(String </a:t>
            </a:r>
            <a:r>
              <a:rPr sz="1100" spc="-32" dirty="0">
                <a:latin typeface="Courier New"/>
                <a:cs typeface="Courier New"/>
              </a:rPr>
              <a:t>n, </a:t>
            </a: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32" dirty="0">
                <a:latin typeface="Courier New"/>
                <a:cs typeface="Courier New"/>
              </a:rPr>
              <a:t>d)</a:t>
            </a:r>
            <a:r>
              <a:rPr sz="1100" spc="-42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super(n);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department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27" y="4534507"/>
            <a:ext cx="4410364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Manager extends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883915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7" y="834130"/>
            <a:ext cx="6922076" cy="34536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464957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Constructor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Initialization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Examples</a:t>
            </a:r>
            <a:endParaRPr sz="2300">
              <a:latin typeface="Arial"/>
              <a:cs typeface="Arial"/>
            </a:endParaRPr>
          </a:p>
          <a:p>
            <a:pPr marL="163704" indent="-154684">
              <a:lnSpc>
                <a:spcPts val="1356"/>
              </a:lnSpc>
              <a:spcBef>
                <a:spcPts val="1843"/>
              </a:spcBef>
              <a:buFont typeface="Courier New"/>
              <a:buAutoNum type="arabicPlain"/>
              <a:tabLst>
                <a:tab pos="164156" algn="l"/>
              </a:tabLst>
            </a:pPr>
            <a:r>
              <a:rPr sz="1100" spc="-32" dirty="0">
                <a:latin typeface="Times New Roman"/>
                <a:cs typeface="Times New Roman"/>
              </a:rPr>
              <a:t>Basic</a:t>
            </a:r>
            <a:r>
              <a:rPr sz="1100" spc="-103" dirty="0">
                <a:latin typeface="Times New Roman"/>
                <a:cs typeface="Times New Roman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initialization</a:t>
            </a:r>
            <a:endParaRPr sz="1100">
              <a:latin typeface="Times New Roman"/>
              <a:cs typeface="Times New Roman"/>
            </a:endParaRPr>
          </a:p>
          <a:p>
            <a:pPr marL="488859" lvl="1" indent="-321096">
              <a:lnSpc>
                <a:spcPts val="1349"/>
              </a:lnSpc>
              <a:buFont typeface="Courier New"/>
              <a:buAutoNum type="arabicPeriod"/>
              <a:tabLst>
                <a:tab pos="489310" algn="l"/>
              </a:tabLst>
            </a:pPr>
            <a:r>
              <a:rPr sz="1100" spc="-25" dirty="0">
                <a:latin typeface="Times New Roman"/>
                <a:cs typeface="Times New Roman"/>
              </a:rPr>
              <a:t>Allocate </a:t>
            </a:r>
            <a:r>
              <a:rPr sz="1100" dirty="0">
                <a:latin typeface="Times New Roman"/>
                <a:cs typeface="Times New Roman"/>
              </a:rPr>
              <a:t>memory </a:t>
            </a:r>
            <a:r>
              <a:rPr sz="1100" spc="-21" dirty="0">
                <a:latin typeface="Times New Roman"/>
                <a:cs typeface="Times New Roman"/>
              </a:rPr>
              <a:t>for </a:t>
            </a:r>
            <a:r>
              <a:rPr sz="1100" spc="7" dirty="0">
                <a:latin typeface="Times New Roman"/>
                <a:cs typeface="Times New Roman"/>
              </a:rPr>
              <a:t>the </a:t>
            </a:r>
            <a:r>
              <a:rPr sz="1100" spc="-14" dirty="0">
                <a:latin typeface="Times New Roman"/>
                <a:cs typeface="Times New Roman"/>
              </a:rPr>
              <a:t>complete </a:t>
            </a:r>
            <a:r>
              <a:rPr sz="1100" spc="-50" dirty="0">
                <a:latin typeface="Courier New"/>
                <a:cs typeface="Courier New"/>
              </a:rPr>
              <a:t>Manager</a:t>
            </a:r>
            <a:r>
              <a:rPr sz="1100" spc="-533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Times New Roman"/>
                <a:cs typeface="Times New Roman"/>
              </a:rPr>
              <a:t>object</a:t>
            </a:r>
            <a:endParaRPr sz="1100">
              <a:latin typeface="Times New Roman"/>
              <a:cs typeface="Times New Roman"/>
            </a:endParaRPr>
          </a:p>
          <a:p>
            <a:pPr marL="485251" lvl="1" indent="-317488">
              <a:lnSpc>
                <a:spcPts val="1349"/>
              </a:lnSpc>
              <a:buFont typeface="Courier New"/>
              <a:buAutoNum type="arabicPeriod"/>
              <a:tabLst>
                <a:tab pos="485251" algn="l"/>
              </a:tabLst>
            </a:pPr>
            <a:r>
              <a:rPr sz="1100" spc="-21" dirty="0">
                <a:latin typeface="Times New Roman"/>
                <a:cs typeface="Times New Roman"/>
              </a:rPr>
              <a:t>Initialize</a:t>
            </a:r>
            <a:r>
              <a:rPr sz="1100" spc="-6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all</a:t>
            </a:r>
            <a:r>
              <a:rPr sz="1100" spc="-99" dirty="0">
                <a:latin typeface="Times New Roman"/>
                <a:cs typeface="Times New Roman"/>
              </a:rPr>
              <a:t> </a:t>
            </a:r>
            <a:r>
              <a:rPr sz="1100" spc="-11" dirty="0">
                <a:latin typeface="Times New Roman"/>
                <a:cs typeface="Times New Roman"/>
              </a:rPr>
              <a:t>instance</a:t>
            </a:r>
            <a:r>
              <a:rPr sz="1100" spc="-57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variables</a:t>
            </a:r>
            <a:r>
              <a:rPr sz="1100" spc="-67" dirty="0">
                <a:latin typeface="Times New Roman"/>
                <a:cs typeface="Times New Roman"/>
              </a:rPr>
              <a:t> </a:t>
            </a:r>
            <a:r>
              <a:rPr sz="1100" spc="-18" dirty="0">
                <a:latin typeface="Times New Roman"/>
                <a:cs typeface="Times New Roman"/>
              </a:rPr>
              <a:t>to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7" dirty="0">
                <a:latin typeface="Times New Roman"/>
                <a:cs typeface="Times New Roman"/>
              </a:rPr>
              <a:t>their</a:t>
            </a:r>
            <a:r>
              <a:rPr sz="1100" spc="-18" dirty="0">
                <a:latin typeface="Times New Roman"/>
                <a:cs typeface="Times New Roman"/>
              </a:rPr>
              <a:t> </a:t>
            </a:r>
            <a:r>
              <a:rPr sz="1100" spc="-7" dirty="0">
                <a:latin typeface="Times New Roman"/>
                <a:cs typeface="Times New Roman"/>
              </a:rPr>
              <a:t>default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1" dirty="0">
                <a:latin typeface="Times New Roman"/>
                <a:cs typeface="Times New Roman"/>
              </a:rPr>
              <a:t>values</a:t>
            </a:r>
            <a:r>
              <a:rPr sz="1100" spc="-9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0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18" dirty="0">
                <a:latin typeface="Times New Roman"/>
                <a:cs typeface="Times New Roman"/>
              </a:rPr>
              <a:t>or</a:t>
            </a:r>
            <a:r>
              <a:rPr sz="1100" spc="-46" dirty="0">
                <a:latin typeface="Times New Roman"/>
                <a:cs typeface="Times New Roman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</a:t>
            </a:r>
            <a:r>
              <a:rPr sz="1100" spc="-46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70469" indent="-161449">
              <a:lnSpc>
                <a:spcPts val="1349"/>
              </a:lnSpc>
              <a:buFont typeface="Courier New"/>
              <a:buAutoNum type="arabicPlain"/>
              <a:tabLst>
                <a:tab pos="170920" algn="l"/>
              </a:tabLst>
            </a:pPr>
            <a:r>
              <a:rPr sz="1100" spc="-28" dirty="0">
                <a:latin typeface="Times New Roman"/>
                <a:cs typeface="Times New Roman"/>
              </a:rPr>
              <a:t>Call </a:t>
            </a:r>
            <a:r>
              <a:rPr sz="1100" spc="-14" dirty="0">
                <a:latin typeface="Times New Roman"/>
                <a:cs typeface="Times New Roman"/>
              </a:rPr>
              <a:t>constructor: </a:t>
            </a:r>
            <a:r>
              <a:rPr sz="1100" spc="-53" dirty="0">
                <a:latin typeface="Courier New"/>
                <a:cs typeface="Courier New"/>
              </a:rPr>
              <a:t>Manager("Joe </a:t>
            </a:r>
            <a:r>
              <a:rPr sz="1100" spc="-50" dirty="0">
                <a:latin typeface="Courier New"/>
                <a:cs typeface="Courier New"/>
              </a:rPr>
              <a:t>Smith",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"Sales")</a:t>
            </a:r>
            <a:endParaRPr sz="1100">
              <a:latin typeface="Courier New"/>
              <a:cs typeface="Courier New"/>
            </a:endParaRPr>
          </a:p>
          <a:p>
            <a:pPr marL="481192" lvl="1" indent="-313429">
              <a:lnSpc>
                <a:spcPts val="1349"/>
              </a:lnSpc>
              <a:buFont typeface="Courier New"/>
              <a:buAutoNum type="arabicPeriod"/>
              <a:tabLst>
                <a:tab pos="481643" algn="l"/>
              </a:tabLst>
            </a:pPr>
            <a:r>
              <a:rPr sz="1100" spc="-11" dirty="0">
                <a:latin typeface="Times New Roman"/>
                <a:cs typeface="Times New Roman"/>
              </a:rPr>
              <a:t>Bind constructor parameters: </a:t>
            </a:r>
            <a:r>
              <a:rPr sz="1100" spc="-50" dirty="0">
                <a:latin typeface="Courier New"/>
                <a:cs typeface="Courier New"/>
              </a:rPr>
              <a:t>n="Joe Smith",</a:t>
            </a:r>
            <a:r>
              <a:rPr sz="1100" spc="-4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d="Sales"</a:t>
            </a:r>
            <a:endParaRPr sz="1100">
              <a:latin typeface="Courier New"/>
              <a:cs typeface="Courier New"/>
            </a:endParaRPr>
          </a:p>
          <a:p>
            <a:pPr marL="492918" lvl="1" indent="-325154">
              <a:lnSpc>
                <a:spcPts val="1349"/>
              </a:lnSpc>
              <a:buFont typeface="Courier New"/>
              <a:buAutoNum type="arabicPeriod"/>
              <a:tabLst>
                <a:tab pos="493369" algn="l"/>
              </a:tabLst>
            </a:pPr>
            <a:r>
              <a:rPr sz="1100" spc="14" dirty="0">
                <a:latin typeface="Times New Roman"/>
                <a:cs typeface="Times New Roman"/>
              </a:rPr>
              <a:t>No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explicit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this()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Times New Roman"/>
                <a:cs typeface="Times New Roman"/>
              </a:rPr>
              <a:t>call</a:t>
            </a:r>
            <a:endParaRPr sz="1100">
              <a:latin typeface="Times New Roman"/>
              <a:cs typeface="Times New Roman"/>
            </a:endParaRPr>
          </a:p>
          <a:p>
            <a:pPr marL="487957" lvl="1" indent="-320194">
              <a:lnSpc>
                <a:spcPts val="1349"/>
              </a:lnSpc>
              <a:buFont typeface="Courier New"/>
              <a:buAutoNum type="arabicPeriod"/>
              <a:tabLst>
                <a:tab pos="488408" algn="l"/>
              </a:tabLst>
            </a:pPr>
            <a:r>
              <a:rPr sz="1100" spc="-32" dirty="0">
                <a:latin typeface="Times New Roman"/>
                <a:cs typeface="Times New Roman"/>
              </a:rPr>
              <a:t>Call </a:t>
            </a:r>
            <a:r>
              <a:rPr sz="1100" spc="-53" dirty="0">
                <a:latin typeface="Courier New"/>
                <a:cs typeface="Courier New"/>
              </a:rPr>
              <a:t>super(n)</a:t>
            </a:r>
            <a:r>
              <a:rPr sz="1100" spc="-561" dirty="0">
                <a:latin typeface="Courier New"/>
                <a:cs typeface="Courier New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for </a:t>
            </a:r>
            <a:r>
              <a:rPr sz="1100" spc="-60" dirty="0">
                <a:latin typeface="Courier New"/>
                <a:cs typeface="Courier New"/>
              </a:rPr>
              <a:t>Employee(String)</a:t>
            </a:r>
            <a:endParaRPr sz="1100">
              <a:latin typeface="Courier New"/>
              <a:cs typeface="Courier New"/>
            </a:endParaRPr>
          </a:p>
          <a:p>
            <a:pPr marL="798680" lvl="2" indent="-472173">
              <a:lnSpc>
                <a:spcPts val="1349"/>
              </a:lnSpc>
              <a:buFont typeface="Courier New"/>
              <a:buAutoNum type="arabicPeriod"/>
              <a:tabLst>
                <a:tab pos="799131" algn="l"/>
              </a:tabLst>
            </a:pPr>
            <a:r>
              <a:rPr sz="1100" spc="-11" dirty="0">
                <a:latin typeface="Times New Roman"/>
                <a:cs typeface="Times New Roman"/>
              </a:rPr>
              <a:t>Bind constructor parameters: </a:t>
            </a:r>
            <a:r>
              <a:rPr sz="1100" spc="-50" dirty="0">
                <a:latin typeface="Courier New"/>
                <a:cs typeface="Courier New"/>
              </a:rPr>
              <a:t>n="Joe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Smith"</a:t>
            </a:r>
            <a:endParaRPr sz="1100">
              <a:latin typeface="Courier New"/>
              <a:cs typeface="Courier New"/>
            </a:endParaRPr>
          </a:p>
          <a:p>
            <a:pPr marL="805445" lvl="2" indent="-478938">
              <a:lnSpc>
                <a:spcPts val="1349"/>
              </a:lnSpc>
              <a:buFont typeface="Courier New"/>
              <a:buAutoNum type="arabicPeriod"/>
              <a:tabLst>
                <a:tab pos="805896" algn="l"/>
              </a:tabLst>
            </a:pPr>
            <a:r>
              <a:rPr sz="1100" spc="-32" dirty="0">
                <a:latin typeface="Times New Roman"/>
                <a:cs typeface="Times New Roman"/>
              </a:rPr>
              <a:t>Call</a:t>
            </a:r>
            <a:r>
              <a:rPr sz="1100" spc="-53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this(n,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null)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for</a:t>
            </a:r>
            <a:r>
              <a:rPr sz="1100" spc="-46" dirty="0">
                <a:latin typeface="Times New Roman"/>
                <a:cs typeface="Times New Roman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Employee(String,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Date)</a:t>
            </a:r>
            <a:endParaRPr sz="1100">
              <a:latin typeface="Courier New"/>
              <a:cs typeface="Courier New"/>
            </a:endParaRPr>
          </a:p>
          <a:p>
            <a:pPr marL="1116168" lvl="3" indent="-630917">
              <a:lnSpc>
                <a:spcPts val="1349"/>
              </a:lnSpc>
              <a:buFont typeface="Courier New"/>
              <a:buAutoNum type="arabicPeriod"/>
              <a:tabLst>
                <a:tab pos="1116619" algn="l"/>
              </a:tabLst>
            </a:pPr>
            <a:r>
              <a:rPr sz="1100" spc="-11" dirty="0">
                <a:latin typeface="Times New Roman"/>
                <a:cs typeface="Times New Roman"/>
              </a:rPr>
              <a:t>Bind constructor parameters: </a:t>
            </a:r>
            <a:r>
              <a:rPr sz="1100" spc="-50" dirty="0">
                <a:latin typeface="Courier New"/>
                <a:cs typeface="Courier New"/>
              </a:rPr>
              <a:t>n="Joe Smith",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DoB=null</a:t>
            </a:r>
            <a:endParaRPr sz="1100">
              <a:latin typeface="Courier New"/>
              <a:cs typeface="Courier New"/>
            </a:endParaRPr>
          </a:p>
          <a:p>
            <a:pPr marL="1127893" lvl="3" indent="-642642">
              <a:lnSpc>
                <a:spcPts val="1349"/>
              </a:lnSpc>
              <a:buFont typeface="Courier New"/>
              <a:buAutoNum type="arabicPeriod"/>
              <a:tabLst>
                <a:tab pos="1128344" algn="l"/>
              </a:tabLst>
            </a:pPr>
            <a:r>
              <a:rPr sz="1100" spc="14" dirty="0">
                <a:latin typeface="Times New Roman"/>
                <a:cs typeface="Times New Roman"/>
              </a:rPr>
              <a:t>No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explicit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this()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Times New Roman"/>
                <a:cs typeface="Times New Roman"/>
              </a:rPr>
              <a:t>call</a:t>
            </a:r>
            <a:endParaRPr sz="1100">
              <a:latin typeface="Times New Roman"/>
              <a:cs typeface="Times New Roman"/>
            </a:endParaRPr>
          </a:p>
          <a:p>
            <a:pPr marL="1122933" lvl="3" indent="-637681">
              <a:lnSpc>
                <a:spcPts val="1349"/>
              </a:lnSpc>
              <a:buFont typeface="Courier New"/>
              <a:buAutoNum type="arabicPeriod"/>
              <a:tabLst>
                <a:tab pos="1123384" algn="l"/>
              </a:tabLst>
            </a:pPr>
            <a:r>
              <a:rPr sz="1100" spc="-32" dirty="0">
                <a:latin typeface="Times New Roman"/>
                <a:cs typeface="Times New Roman"/>
              </a:rPr>
              <a:t>Call </a:t>
            </a:r>
            <a:r>
              <a:rPr sz="1100" spc="-50" dirty="0">
                <a:latin typeface="Courier New"/>
                <a:cs typeface="Courier New"/>
              </a:rPr>
              <a:t>super()</a:t>
            </a:r>
            <a:r>
              <a:rPr sz="1100" spc="-565" dirty="0">
                <a:latin typeface="Courier New"/>
                <a:cs typeface="Courier New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for </a:t>
            </a:r>
            <a:r>
              <a:rPr sz="1100" spc="-60" dirty="0">
                <a:latin typeface="Courier New"/>
                <a:cs typeface="Courier New"/>
              </a:rPr>
              <a:t>Object()</a:t>
            </a:r>
            <a:endParaRPr sz="1100">
              <a:latin typeface="Courier New"/>
              <a:cs typeface="Courier New"/>
            </a:endParaRPr>
          </a:p>
          <a:p>
            <a:pPr marL="1445381" lvl="4" indent="-801386">
              <a:lnSpc>
                <a:spcPts val="1349"/>
              </a:lnSpc>
              <a:buFont typeface="Courier New"/>
              <a:buAutoNum type="arabicPeriod"/>
              <a:tabLst>
                <a:tab pos="1445832" algn="l"/>
              </a:tabLst>
            </a:pP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4" dirty="0">
                <a:latin typeface="Times New Roman"/>
                <a:cs typeface="Times New Roman"/>
              </a:rPr>
              <a:t>binding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28" dirty="0">
                <a:latin typeface="Times New Roman"/>
                <a:cs typeface="Times New Roman"/>
              </a:rPr>
              <a:t>necessary</a:t>
            </a:r>
            <a:endParaRPr sz="1100">
              <a:latin typeface="Times New Roman"/>
              <a:cs typeface="Times New Roman"/>
            </a:endParaRPr>
          </a:p>
          <a:p>
            <a:pPr marL="1445381" lvl="4" indent="-801386">
              <a:lnSpc>
                <a:spcPts val="1349"/>
              </a:lnSpc>
              <a:buFont typeface="Courier New"/>
              <a:buAutoNum type="arabicPeriod"/>
              <a:tabLst>
                <a:tab pos="1445832" algn="l"/>
              </a:tabLst>
            </a:pP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-50" dirty="0">
                <a:latin typeface="Courier New"/>
                <a:cs typeface="Courier New"/>
              </a:rPr>
              <a:t>this()</a:t>
            </a:r>
            <a:r>
              <a:rPr sz="1100" spc="-6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Times New Roman"/>
                <a:cs typeface="Times New Roman"/>
              </a:rPr>
              <a:t>call</a:t>
            </a:r>
            <a:endParaRPr sz="1100">
              <a:latin typeface="Times New Roman"/>
              <a:cs typeface="Times New Roman"/>
            </a:endParaRPr>
          </a:p>
          <a:p>
            <a:pPr marL="1445381" lvl="4" indent="-801386">
              <a:lnSpc>
                <a:spcPts val="1349"/>
              </a:lnSpc>
              <a:buFont typeface="Courier New"/>
              <a:buAutoNum type="arabicPeriod"/>
              <a:tabLst>
                <a:tab pos="1445832" algn="l"/>
              </a:tabLst>
            </a:pPr>
            <a:r>
              <a:rPr sz="1100" spc="14" dirty="0">
                <a:latin typeface="Times New Roman"/>
                <a:cs typeface="Times New Roman"/>
              </a:rPr>
              <a:t>No</a:t>
            </a:r>
            <a:r>
              <a:rPr sz="1100" spc="-92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super()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28" dirty="0">
                <a:latin typeface="Times New Roman"/>
                <a:cs typeface="Times New Roman"/>
              </a:rPr>
              <a:t>call</a:t>
            </a:r>
            <a:r>
              <a:rPr sz="1100" spc="-92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(Object</a:t>
            </a:r>
            <a:r>
              <a:rPr sz="1100" spc="-511" dirty="0">
                <a:latin typeface="Courier New"/>
                <a:cs typeface="Courier New"/>
              </a:rPr>
              <a:t> </a:t>
            </a:r>
            <a:r>
              <a:rPr sz="1100" spc="-18" dirty="0">
                <a:latin typeface="Times New Roman"/>
                <a:cs typeface="Times New Roman"/>
              </a:rPr>
              <a:t>is</a:t>
            </a:r>
            <a:r>
              <a:rPr sz="1100" spc="-67" dirty="0">
                <a:latin typeface="Times New Roman"/>
                <a:cs typeface="Times New Roman"/>
              </a:rPr>
              <a:t> </a:t>
            </a:r>
            <a:r>
              <a:rPr sz="1100" spc="7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root)</a:t>
            </a:r>
            <a:endParaRPr sz="1100">
              <a:latin typeface="Times New Roman"/>
              <a:cs typeface="Times New Roman"/>
            </a:endParaRPr>
          </a:p>
          <a:p>
            <a:pPr marL="1445381" lvl="4" indent="-801386">
              <a:lnSpc>
                <a:spcPts val="1349"/>
              </a:lnSpc>
              <a:buFont typeface="Courier New"/>
              <a:buAutoNum type="arabicPeriod"/>
              <a:tabLst>
                <a:tab pos="1445832" algn="l"/>
              </a:tabLst>
            </a:pP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-25" dirty="0">
                <a:latin typeface="Times New Roman"/>
                <a:cs typeface="Times New Roman"/>
              </a:rPr>
              <a:t>explicit </a:t>
            </a:r>
            <a:r>
              <a:rPr sz="1100" spc="-21" dirty="0">
                <a:latin typeface="Times New Roman"/>
                <a:cs typeface="Times New Roman"/>
              </a:rPr>
              <a:t>variable initialization for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445381" lvl="4" indent="-801386">
              <a:lnSpc>
                <a:spcPts val="1356"/>
              </a:lnSpc>
              <a:buFont typeface="Courier New"/>
              <a:buAutoNum type="arabicPeriod"/>
              <a:tabLst>
                <a:tab pos="1445832" algn="l"/>
              </a:tabLst>
            </a:pP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4" dirty="0">
                <a:latin typeface="Times New Roman"/>
                <a:cs typeface="Times New Roman"/>
              </a:rPr>
              <a:t>method </a:t>
            </a:r>
            <a:r>
              <a:rPr sz="1100" spc="11" dirty="0">
                <a:latin typeface="Times New Roman"/>
                <a:cs typeface="Times New Roman"/>
              </a:rPr>
              <a:t>body</a:t>
            </a:r>
            <a:r>
              <a:rPr sz="1100" spc="-199" dirty="0">
                <a:latin typeface="Times New Roman"/>
                <a:cs typeface="Times New Roman"/>
              </a:rPr>
              <a:t> </a:t>
            </a:r>
            <a:r>
              <a:rPr sz="1100" spc="-18" dirty="0">
                <a:latin typeface="Times New Roman"/>
                <a:cs typeface="Times New Roman"/>
              </a:rPr>
              <a:t>to </a:t>
            </a:r>
            <a:r>
              <a:rPr sz="1100" spc="-39" dirty="0">
                <a:latin typeface="Times New Roman"/>
                <a:cs typeface="Times New Roman"/>
              </a:rPr>
              <a:t>call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2928" y="834130"/>
            <a:ext cx="6718877" cy="16198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05762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Constructor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Initialization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Examples</a:t>
            </a:r>
            <a:endParaRPr sz="2300">
              <a:latin typeface="Arial"/>
              <a:cs typeface="Arial"/>
            </a:endParaRPr>
          </a:p>
          <a:p>
            <a:pPr marL="961483" lvl="3" indent="-634976">
              <a:lnSpc>
                <a:spcPts val="1356"/>
              </a:lnSpc>
              <a:spcBef>
                <a:spcPts val="1843"/>
              </a:spcBef>
              <a:buFont typeface="Courier New"/>
              <a:buAutoNum type="arabicPeriod" startAt="4"/>
              <a:tabLst>
                <a:tab pos="961483" algn="l"/>
              </a:tabLst>
            </a:pPr>
            <a:r>
              <a:rPr sz="1100" spc="-21" dirty="0">
                <a:latin typeface="Times New Roman"/>
                <a:cs typeface="Times New Roman"/>
              </a:rPr>
              <a:t>Initialize </a:t>
            </a:r>
            <a:r>
              <a:rPr sz="1100" spc="-25" dirty="0">
                <a:latin typeface="Times New Roman"/>
                <a:cs typeface="Times New Roman"/>
              </a:rPr>
              <a:t>explicit </a:t>
            </a:r>
            <a:r>
              <a:rPr sz="1100" spc="-18" dirty="0">
                <a:latin typeface="Times New Roman"/>
                <a:cs typeface="Times New Roman"/>
              </a:rPr>
              <a:t>Employee </a:t>
            </a:r>
            <a:r>
              <a:rPr sz="1100" spc="-28" dirty="0">
                <a:latin typeface="Times New Roman"/>
                <a:cs typeface="Times New Roman"/>
              </a:rPr>
              <a:t>variables:</a:t>
            </a:r>
            <a:r>
              <a:rPr sz="1100" spc="18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salary=15000.00;</a:t>
            </a:r>
            <a:endParaRPr sz="1100">
              <a:latin typeface="Courier New"/>
              <a:cs typeface="Courier New"/>
            </a:endParaRPr>
          </a:p>
          <a:p>
            <a:pPr marL="961483" lvl="3" indent="-634976">
              <a:lnSpc>
                <a:spcPts val="1349"/>
              </a:lnSpc>
              <a:buFont typeface="Courier New"/>
              <a:buAutoNum type="arabicPeriod" startAt="4"/>
              <a:tabLst>
                <a:tab pos="961483" algn="l"/>
              </a:tabLst>
            </a:pPr>
            <a:r>
              <a:rPr sz="1100" spc="-21" dirty="0">
                <a:latin typeface="Times New Roman"/>
                <a:cs typeface="Times New Roman"/>
              </a:rPr>
              <a:t>Execute </a:t>
            </a:r>
            <a:r>
              <a:rPr sz="1100" dirty="0">
                <a:latin typeface="Times New Roman"/>
                <a:cs typeface="Times New Roman"/>
              </a:rPr>
              <a:t>body: </a:t>
            </a:r>
            <a:r>
              <a:rPr sz="1100" spc="-53" dirty="0">
                <a:latin typeface="Courier New"/>
                <a:cs typeface="Courier New"/>
              </a:rPr>
              <a:t>name="Joe </a:t>
            </a:r>
            <a:r>
              <a:rPr sz="1100" spc="-50" dirty="0">
                <a:latin typeface="Courier New"/>
                <a:cs typeface="Courier New"/>
              </a:rPr>
              <a:t>Smith";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date=null;</a:t>
            </a:r>
            <a:endParaRPr sz="1100">
              <a:latin typeface="Courier New"/>
              <a:cs typeface="Courier New"/>
            </a:endParaRPr>
          </a:p>
          <a:p>
            <a:pPr marL="643995" lvl="2" indent="-476232">
              <a:lnSpc>
                <a:spcPts val="1349"/>
              </a:lnSpc>
              <a:buAutoNum type="arabicPeriod" startAt="2"/>
              <a:tabLst>
                <a:tab pos="643995" algn="l"/>
              </a:tabLst>
            </a:pPr>
            <a:r>
              <a:rPr sz="1100" spc="-4" dirty="0">
                <a:latin typeface="Courier New"/>
                <a:cs typeface="Courier New"/>
              </a:rPr>
              <a:t>- </a:t>
            </a:r>
            <a:r>
              <a:rPr sz="1100" spc="-46" dirty="0">
                <a:latin typeface="Courier New"/>
                <a:cs typeface="Courier New"/>
              </a:rPr>
              <a:t>1.3.4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11" dirty="0">
                <a:latin typeface="Times New Roman"/>
                <a:cs typeface="Times New Roman"/>
              </a:rPr>
              <a:t>Steps </a:t>
            </a:r>
            <a:r>
              <a:rPr sz="1100" dirty="0">
                <a:latin typeface="Times New Roman"/>
                <a:cs typeface="Times New Roman"/>
              </a:rPr>
              <a:t>skipped</a:t>
            </a:r>
            <a:endParaRPr sz="1100">
              <a:latin typeface="Times New Roman"/>
              <a:cs typeface="Times New Roman"/>
            </a:endParaRPr>
          </a:p>
          <a:p>
            <a:pPr marL="167763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1.3.5</a:t>
            </a:r>
            <a:r>
              <a:rPr sz="1100" spc="-376" dirty="0">
                <a:latin typeface="Courier New"/>
                <a:cs typeface="Courier New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Execute </a:t>
            </a:r>
            <a:r>
              <a:rPr sz="1100" dirty="0">
                <a:latin typeface="Times New Roman"/>
                <a:cs typeface="Times New Roman"/>
              </a:rPr>
              <a:t>body: </a:t>
            </a: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11" dirty="0">
                <a:latin typeface="Times New Roman"/>
                <a:cs typeface="Times New Roman"/>
              </a:rPr>
              <a:t>body </a:t>
            </a:r>
            <a:r>
              <a:rPr sz="1100" spc="-4" dirty="0">
                <a:latin typeface="Times New Roman"/>
                <a:cs typeface="Times New Roman"/>
              </a:rPr>
              <a:t>in </a:t>
            </a:r>
            <a:r>
              <a:rPr sz="1100" spc="-60" dirty="0">
                <a:latin typeface="Courier New"/>
                <a:cs typeface="Courier New"/>
              </a:rPr>
              <a:t>Employee(String)</a:t>
            </a:r>
            <a:endParaRPr sz="1100">
              <a:latin typeface="Courier New"/>
              <a:cs typeface="Courier New"/>
            </a:endParaRPr>
          </a:p>
          <a:p>
            <a:pPr marL="334173" lvl="1" indent="-325154">
              <a:lnSpc>
                <a:spcPts val="1349"/>
              </a:lnSpc>
              <a:buFont typeface="Courier New"/>
              <a:buAutoNum type="arabicPeriod" startAt="4"/>
              <a:tabLst>
                <a:tab pos="334625" algn="l"/>
              </a:tabLst>
            </a:pPr>
            <a:r>
              <a:rPr sz="1100" spc="14" dirty="0">
                <a:latin typeface="Times New Roman"/>
                <a:cs typeface="Times New Roman"/>
              </a:rPr>
              <a:t>No </a:t>
            </a:r>
            <a:r>
              <a:rPr sz="1100" spc="-25" dirty="0">
                <a:latin typeface="Times New Roman"/>
                <a:cs typeface="Times New Roman"/>
              </a:rPr>
              <a:t>explicit </a:t>
            </a:r>
            <a:r>
              <a:rPr sz="1100" spc="-18" dirty="0">
                <a:latin typeface="Times New Roman"/>
                <a:cs typeface="Times New Roman"/>
              </a:rPr>
              <a:t>initializers</a:t>
            </a:r>
            <a:r>
              <a:rPr sz="1100" spc="-220" dirty="0">
                <a:latin typeface="Times New Roman"/>
                <a:cs typeface="Times New Roman"/>
              </a:rPr>
              <a:t> </a:t>
            </a:r>
            <a:r>
              <a:rPr sz="1100" spc="-21" dirty="0">
                <a:latin typeface="Times New Roman"/>
                <a:cs typeface="Times New Roman"/>
              </a:rPr>
              <a:t>for </a:t>
            </a:r>
            <a:r>
              <a:rPr sz="1100" spc="-60" dirty="0">
                <a:latin typeface="Courier New"/>
                <a:cs typeface="Courier New"/>
              </a:rPr>
              <a:t>Manager</a:t>
            </a:r>
            <a:endParaRPr sz="1100">
              <a:latin typeface="Courier New"/>
              <a:cs typeface="Courier New"/>
            </a:endParaRPr>
          </a:p>
          <a:p>
            <a:pPr marL="326507" lvl="1" indent="-317488">
              <a:lnSpc>
                <a:spcPts val="1356"/>
              </a:lnSpc>
              <a:buFont typeface="Courier New"/>
              <a:buAutoNum type="arabicPeriod" startAt="4"/>
              <a:tabLst>
                <a:tab pos="326507" algn="l"/>
              </a:tabLst>
            </a:pPr>
            <a:r>
              <a:rPr sz="1100" spc="-21" dirty="0">
                <a:latin typeface="Times New Roman"/>
                <a:cs typeface="Times New Roman"/>
              </a:rPr>
              <a:t>Execute </a:t>
            </a:r>
            <a:r>
              <a:rPr sz="1100" dirty="0">
                <a:latin typeface="Times New Roman"/>
                <a:cs typeface="Times New Roman"/>
              </a:rPr>
              <a:t>body: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department="Sales"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93720" y="834130"/>
            <a:ext cx="29567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Object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Class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588991" cy="3249649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Object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root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252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Java.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69"/>
              </a:spcBef>
              <a:buChar char="•"/>
              <a:tabLst>
                <a:tab pos="251645" algn="l"/>
                <a:tab pos="252096" algn="l"/>
                <a:tab pos="2922331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46" dirty="0">
                <a:latin typeface="Times New Roman"/>
                <a:cs typeface="Times New Roman"/>
              </a:rPr>
              <a:t>declaration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no	</a:t>
            </a:r>
            <a:r>
              <a:rPr sz="1700" spc="-75" dirty="0">
                <a:latin typeface="Courier New"/>
                <a:cs typeface="Courier New"/>
              </a:rPr>
              <a:t>extends</a:t>
            </a:r>
            <a:r>
              <a:rPr sz="1700" spc="-749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clause implies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75" dirty="0">
                <a:latin typeface="Courier New"/>
                <a:cs typeface="Courier New"/>
              </a:rPr>
              <a:t>extends Object</a:t>
            </a:r>
            <a:r>
              <a:rPr sz="1700" spc="-75" dirty="0">
                <a:latin typeface="Times New Roman"/>
                <a:cs typeface="Times New Roman"/>
              </a:rPr>
              <a:t>.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73292">
              <a:spcBef>
                <a:spcPts val="437"/>
              </a:spcBef>
            </a:pPr>
            <a:r>
              <a:rPr sz="1700" spc="28" dirty="0">
                <a:latin typeface="Times New Roman"/>
                <a:cs typeface="Times New Roman"/>
              </a:rPr>
              <a:t>is </a:t>
            </a:r>
            <a:r>
              <a:rPr sz="1700" spc="85" dirty="0">
                <a:latin typeface="Times New Roman"/>
                <a:cs typeface="Times New Roman"/>
              </a:rPr>
              <a:t>equivalent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to: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6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Employee </a:t>
            </a:r>
            <a:r>
              <a:rPr sz="1100" spc="-50" dirty="0">
                <a:latin typeface="Courier New"/>
                <a:cs typeface="Courier New"/>
              </a:rPr>
              <a:t>extends Object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5" dirty="0">
                <a:latin typeface="Times New Roman"/>
                <a:cs typeface="Times New Roman"/>
              </a:rPr>
              <a:t>Two </a:t>
            </a:r>
            <a:r>
              <a:rPr sz="1700" spc="71" dirty="0">
                <a:latin typeface="Times New Roman"/>
                <a:cs typeface="Times New Roman"/>
              </a:rPr>
              <a:t>important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549290" lvl="1" indent="-248037">
              <a:spcBef>
                <a:spcPts val="369"/>
              </a:spcBef>
              <a:buFont typeface="Times New Roman"/>
              <a:buChar char="•"/>
              <a:tabLst>
                <a:tab pos="549290" algn="l"/>
                <a:tab pos="549741" algn="l"/>
              </a:tabLst>
            </a:pPr>
            <a:r>
              <a:rPr sz="1700" spc="-89" dirty="0">
                <a:latin typeface="Courier New"/>
                <a:cs typeface="Courier New"/>
              </a:rPr>
              <a:t>equals</a:t>
            </a:r>
            <a:endParaRPr sz="1700">
              <a:latin typeface="Courier New"/>
              <a:cs typeface="Courier New"/>
            </a:endParaRPr>
          </a:p>
          <a:p>
            <a:pPr marL="549290" lvl="1" indent="-248037">
              <a:spcBef>
                <a:spcPts val="369"/>
              </a:spcBef>
              <a:buFont typeface="Times New Roman"/>
              <a:buChar char="•"/>
              <a:tabLst>
                <a:tab pos="549290" algn="l"/>
                <a:tab pos="549741" algn="l"/>
              </a:tabLst>
            </a:pPr>
            <a:r>
              <a:rPr sz="1700" spc="-89" dirty="0">
                <a:latin typeface="Courier New"/>
                <a:cs typeface="Courier New"/>
              </a:rPr>
              <a:t>toString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9473" y="834130"/>
            <a:ext cx="32656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equals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Method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0" y="1368137"/>
            <a:ext cx="6979804" cy="265085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45782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46" dirty="0">
                <a:latin typeface="Courier New"/>
                <a:cs typeface="Courier New"/>
              </a:rPr>
              <a:t>== </a:t>
            </a:r>
            <a:r>
              <a:rPr sz="1700" spc="64" dirty="0">
                <a:latin typeface="Times New Roman"/>
                <a:cs typeface="Times New Roman"/>
              </a:rPr>
              <a:t>operator </a:t>
            </a:r>
            <a:r>
              <a:rPr sz="1700" spc="67" dirty="0">
                <a:latin typeface="Times New Roman"/>
                <a:cs typeface="Times New Roman"/>
              </a:rPr>
              <a:t>determines </a:t>
            </a:r>
            <a:r>
              <a:rPr sz="1700" spc="11" dirty="0">
                <a:latin typeface="Times New Roman"/>
                <a:cs typeface="Times New Roman"/>
              </a:rPr>
              <a:t>if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50" dirty="0">
                <a:latin typeface="Times New Roman"/>
                <a:cs typeface="Times New Roman"/>
              </a:rPr>
              <a:t>references</a:t>
            </a:r>
            <a:r>
              <a:rPr sz="1700" spc="-24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64" dirty="0">
                <a:latin typeface="Times New Roman"/>
                <a:cs typeface="Times New Roman"/>
              </a:rPr>
              <a:t>identical</a:t>
            </a:r>
            <a:r>
              <a:rPr sz="1700" spc="18" dirty="0">
                <a:latin typeface="Times New Roman"/>
                <a:cs typeface="Times New Roman"/>
              </a:rPr>
              <a:t> to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each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other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(that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is,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refer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same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object).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  <a:tab pos="460808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equals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7" dirty="0">
                <a:latin typeface="Times New Roman"/>
                <a:cs typeface="Times New Roman"/>
              </a:rPr>
              <a:t>determines</a:t>
            </a:r>
            <a:r>
              <a:rPr sz="1700" spc="-281" dirty="0">
                <a:latin typeface="Times New Roman"/>
                <a:cs typeface="Times New Roman"/>
              </a:rPr>
              <a:t> </a:t>
            </a:r>
            <a:r>
              <a:rPr sz="1700" spc="4" dirty="0">
                <a:latin typeface="Times New Roman"/>
                <a:cs typeface="Times New Roman"/>
              </a:rPr>
              <a:t>if </a:t>
            </a:r>
            <a:r>
              <a:rPr sz="1700" spc="18" dirty="0">
                <a:latin typeface="Times New Roman"/>
                <a:cs typeface="Times New Roman"/>
              </a:rPr>
              <a:t>objects</a:t>
            </a:r>
            <a:r>
              <a:rPr sz="1700" spc="39" dirty="0">
                <a:latin typeface="Times New Roman"/>
                <a:cs typeface="Times New Roman"/>
              </a:rPr>
              <a:t> are	</a:t>
            </a:r>
            <a:r>
              <a:rPr sz="1700" i="1" spc="-21" dirty="0">
                <a:latin typeface="Times New Roman"/>
                <a:cs typeface="Times New Roman"/>
              </a:rPr>
              <a:t>equal</a:t>
            </a:r>
            <a:r>
              <a:rPr sz="1700" i="1" spc="-43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but 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39" dirty="0">
                <a:latin typeface="Times New Roman"/>
                <a:cs typeface="Times New Roman"/>
              </a:rPr>
              <a:t>necessarily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identical.</a:t>
            </a:r>
            <a:endParaRPr sz="1700">
              <a:latin typeface="Times New Roman"/>
              <a:cs typeface="Times New Roman"/>
            </a:endParaRPr>
          </a:p>
          <a:p>
            <a:pPr marL="245782" marR="315684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Object </a:t>
            </a: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equals</a:t>
            </a:r>
            <a:r>
              <a:rPr sz="1700" spc="-749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46" dirty="0">
                <a:latin typeface="Courier New"/>
                <a:cs typeface="Courier New"/>
              </a:rPr>
              <a:t>==</a:t>
            </a:r>
            <a:r>
              <a:rPr sz="1700" spc="-599" dirty="0">
                <a:latin typeface="Courier New"/>
                <a:cs typeface="Courier New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operator.</a:t>
            </a:r>
            <a:endParaRPr sz="1700">
              <a:latin typeface="Times New Roman"/>
              <a:cs typeface="Times New Roman"/>
            </a:endParaRPr>
          </a:p>
          <a:p>
            <a:pPr marL="251645" marR="620544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  <a:tab pos="3084232" algn="l"/>
              </a:tabLst>
            </a:pPr>
            <a:r>
              <a:rPr sz="1700" spc="46" dirty="0">
                <a:latin typeface="Times New Roman"/>
                <a:cs typeface="Times New Roman"/>
              </a:rPr>
              <a:t>User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override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5" dirty="0">
                <a:latin typeface="Courier New"/>
                <a:cs typeface="Courier New"/>
              </a:rPr>
              <a:t>equals</a:t>
            </a:r>
            <a:r>
              <a:rPr sz="1700" spc="-572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81" dirty="0">
                <a:latin typeface="Times New Roman"/>
                <a:cs typeface="Times New Roman"/>
              </a:rPr>
              <a:t>implement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domain-specific </a:t>
            </a:r>
            <a:r>
              <a:rPr sz="1700" spc="28" dirty="0">
                <a:latin typeface="Times New Roman"/>
                <a:cs typeface="Times New Roman"/>
              </a:rPr>
              <a:t>test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21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equality.</a:t>
            </a:r>
            <a:endParaRPr sz="1700">
              <a:latin typeface="Times New Roman"/>
              <a:cs typeface="Times New Roman"/>
            </a:endParaRPr>
          </a:p>
          <a:p>
            <a:pPr marL="257508" marR="16235" indent="-257508">
              <a:lnSpc>
                <a:spcPts val="1847"/>
              </a:lnSpc>
              <a:spcBef>
                <a:spcPts val="568"/>
              </a:spcBef>
              <a:buChar char="•"/>
              <a:tabLst>
                <a:tab pos="257508" algn="l"/>
                <a:tab pos="257959" algn="l"/>
                <a:tab pos="3154133" algn="l"/>
              </a:tabLst>
            </a:pPr>
            <a:r>
              <a:rPr sz="1700" spc="43" dirty="0">
                <a:latin typeface="Times New Roman"/>
                <a:cs typeface="Times New Roman"/>
              </a:rPr>
              <a:t>Note: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You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should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override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8" dirty="0">
                <a:latin typeface="Courier New"/>
                <a:cs typeface="Courier New"/>
              </a:rPr>
              <a:t>hashCode</a:t>
            </a:r>
            <a:r>
              <a:rPr sz="1700" spc="-735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142" dirty="0">
                <a:latin typeface="Times New Roman"/>
                <a:cs typeface="Times New Roman"/>
              </a:rPr>
              <a:t> </a:t>
            </a:r>
            <a:r>
              <a:rPr sz="1700" spc="4" dirty="0">
                <a:latin typeface="Times New Roman"/>
                <a:cs typeface="Times New Roman"/>
              </a:rPr>
              <a:t>if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  </a:t>
            </a:r>
            <a:r>
              <a:rPr sz="1700" spc="50" dirty="0">
                <a:latin typeface="Times New Roman"/>
                <a:cs typeface="Times New Roman"/>
              </a:rPr>
              <a:t>override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equals</a:t>
            </a:r>
            <a:r>
              <a:rPr sz="1700" spc="-874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213870"/>
            <a:ext cx="46043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MyDate(int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day,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month,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year)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378393"/>
            <a:ext cx="1750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this.day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day;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542915"/>
            <a:ext cx="1953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this.month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month;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2707438"/>
            <a:ext cx="1851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this.year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year;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834131"/>
            <a:ext cx="5395768" cy="21327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56889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An </a:t>
            </a:r>
            <a:r>
              <a:rPr sz="2300" spc="-96" dirty="0">
                <a:latin typeface="Courier New"/>
                <a:cs typeface="Courier New"/>
              </a:rPr>
              <a:t>equals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day;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month;</a:t>
            </a:r>
            <a:endParaRPr sz="1100">
              <a:latin typeface="Courier New"/>
              <a:cs typeface="Courier New"/>
            </a:endParaRPr>
          </a:p>
          <a:p>
            <a:pPr marL="9020" marR="236762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year; 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287196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21939" y="834130"/>
            <a:ext cx="35005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Bytecode</a:t>
            </a:r>
            <a:r>
              <a:rPr spc="-376" dirty="0"/>
              <a:t> </a:t>
            </a:r>
            <a:r>
              <a:rPr spc="-21" dirty="0"/>
              <a:t>Verifier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8"/>
            <a:ext cx="7278255" cy="21532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4" dirty="0">
                <a:latin typeface="Times New Roman"/>
                <a:cs typeface="Times New Roman"/>
              </a:rPr>
              <a:t>Ensures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that:</a:t>
            </a:r>
            <a:endParaRPr sz="1700">
              <a:latin typeface="Times New Roman"/>
              <a:cs typeface="Times New Roman"/>
            </a:endParaRPr>
          </a:p>
          <a:p>
            <a:pPr marL="636779" indent="-275547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85" dirty="0">
                <a:latin typeface="Times New Roman"/>
                <a:cs typeface="Times New Roman"/>
              </a:rPr>
              <a:t>adheres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4" dirty="0">
                <a:latin typeface="Times New Roman"/>
                <a:cs typeface="Times New Roman"/>
              </a:rPr>
              <a:t>JVM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specification.</a:t>
            </a:r>
            <a:endParaRPr sz="1700">
              <a:latin typeface="Times New Roman"/>
              <a:cs typeface="Times New Roman"/>
            </a:endParaRPr>
          </a:p>
          <a:p>
            <a:pPr marL="636779" indent="-275547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43" dirty="0">
                <a:latin typeface="Times New Roman"/>
                <a:cs typeface="Times New Roman"/>
              </a:rPr>
              <a:t>violate </a:t>
            </a:r>
            <a:r>
              <a:rPr sz="1700" spc="53" dirty="0">
                <a:latin typeface="Times New Roman"/>
                <a:cs typeface="Times New Roman"/>
              </a:rPr>
              <a:t>system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integrity.</a:t>
            </a:r>
            <a:endParaRPr sz="1700">
              <a:latin typeface="Times New Roman"/>
              <a:cs typeface="Times New Roman"/>
            </a:endParaRPr>
          </a:p>
          <a:p>
            <a:pPr marL="636779" marR="625504" indent="-275547">
              <a:lnSpc>
                <a:spcPts val="1847"/>
              </a:lnSpc>
              <a:spcBef>
                <a:spcPts val="597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57" dirty="0">
                <a:latin typeface="Times New Roman"/>
                <a:cs typeface="Times New Roman"/>
              </a:rPr>
              <a:t>causes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92" dirty="0">
                <a:latin typeface="Times New Roman"/>
                <a:cs typeface="Times New Roman"/>
              </a:rPr>
              <a:t>operand </a:t>
            </a:r>
            <a:r>
              <a:rPr sz="1700" spc="39" dirty="0">
                <a:latin typeface="Times New Roman"/>
                <a:cs typeface="Times New Roman"/>
              </a:rPr>
              <a:t>stack </a:t>
            </a:r>
            <a:r>
              <a:rPr sz="1700" spc="50" dirty="0">
                <a:latin typeface="Times New Roman"/>
                <a:cs typeface="Times New Roman"/>
              </a:rPr>
              <a:t>overflows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81" dirty="0">
                <a:latin typeface="Times New Roman"/>
                <a:cs typeface="Times New Roman"/>
              </a:rPr>
              <a:t>underflows.</a:t>
            </a:r>
            <a:endParaRPr sz="1700">
              <a:latin typeface="Times New Roman"/>
              <a:cs typeface="Times New Roman"/>
            </a:endParaRPr>
          </a:p>
          <a:p>
            <a:pPr marL="625956" marR="550192" indent="-264723">
              <a:lnSpc>
                <a:spcPts val="1847"/>
              </a:lnSpc>
              <a:spcBef>
                <a:spcPts val="56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7" dirty="0">
                <a:latin typeface="Times New Roman"/>
                <a:cs typeface="Times New Roman"/>
              </a:rPr>
              <a:t>parameter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71" dirty="0">
                <a:latin typeface="Times New Roman"/>
                <a:cs typeface="Times New Roman"/>
              </a:rPr>
              <a:t>operational code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32" dirty="0">
                <a:latin typeface="Times New Roman"/>
                <a:cs typeface="Times New Roman"/>
              </a:rPr>
              <a:t>correct.</a:t>
            </a:r>
            <a:endParaRPr sz="1700">
              <a:latin typeface="Times New Roman"/>
              <a:cs typeface="Times New Roman"/>
            </a:endParaRPr>
          </a:p>
          <a:p>
            <a:pPr marL="630917" marR="3608" indent="-269684">
              <a:lnSpc>
                <a:spcPts val="1847"/>
              </a:lnSpc>
              <a:spcBef>
                <a:spcPts val="568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18" dirty="0">
                <a:latin typeface="Times New Roman"/>
                <a:cs typeface="Times New Roman"/>
              </a:rPr>
              <a:t>No </a:t>
            </a:r>
            <a:r>
              <a:rPr sz="1700" spc="32" dirty="0">
                <a:latin typeface="Times New Roman"/>
                <a:cs typeface="Times New Roman"/>
              </a:rPr>
              <a:t>illegal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7" dirty="0">
                <a:latin typeface="Times New Roman"/>
                <a:cs typeface="Times New Roman"/>
              </a:rPr>
              <a:t>conversions </a:t>
            </a:r>
            <a:r>
              <a:rPr sz="1700" spc="60" dirty="0">
                <a:latin typeface="Times New Roman"/>
                <a:cs typeface="Times New Roman"/>
              </a:rPr>
              <a:t>(the </a:t>
            </a:r>
            <a:r>
              <a:rPr sz="1700" spc="64" dirty="0">
                <a:latin typeface="Times New Roman"/>
                <a:cs typeface="Times New Roman"/>
              </a:rPr>
              <a:t>conversion</a:t>
            </a:r>
            <a:r>
              <a:rPr sz="1700" spc="-29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0" dirty="0">
                <a:latin typeface="Times New Roman"/>
                <a:cs typeface="Times New Roman"/>
              </a:rPr>
              <a:t>integers 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pointers) </a:t>
            </a:r>
            <a:r>
              <a:rPr sz="1700" spc="57" dirty="0">
                <a:latin typeface="Times New Roman"/>
                <a:cs typeface="Times New Roman"/>
              </a:rPr>
              <a:t>have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occurred.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9313" y="834130"/>
            <a:ext cx="32858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An </a:t>
            </a:r>
            <a:r>
              <a:rPr sz="2300" spc="-96" dirty="0">
                <a:latin typeface="Courier New"/>
                <a:cs typeface="Courier New"/>
              </a:rPr>
              <a:t>equals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226291" cy="12017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801" y="1555779"/>
            <a:ext cx="4798291" cy="10166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0548" marR="883915" indent="-151528">
              <a:lnSpc>
                <a:spcPts val="1349"/>
              </a:lnSpc>
              <a:spcBef>
                <a:spcPts val="128"/>
              </a:spcBef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public boolean equals(Object o)</a:t>
            </a:r>
            <a:r>
              <a:rPr sz="1100" b="1" spc="-3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boolean result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false;</a:t>
            </a:r>
            <a:endParaRPr sz="1100">
              <a:latin typeface="Courier New"/>
              <a:cs typeface="Courier New"/>
            </a:endParaRPr>
          </a:p>
          <a:p>
            <a:pPr marL="319292" marR="3608" indent="-158744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(o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!=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&amp;&amp;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(o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instanceof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MyDate)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4" dirty="0">
                <a:latin typeface="Courier New"/>
                <a:cs typeface="Courier New"/>
              </a:rPr>
              <a:t>d = </a:t>
            </a:r>
            <a:r>
              <a:rPr sz="1100" spc="-53" dirty="0">
                <a:latin typeface="Courier New"/>
                <a:cs typeface="Courier New"/>
              </a:rPr>
              <a:t>(MyDate)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o;</a:t>
            </a:r>
            <a:endParaRPr sz="1100">
              <a:latin typeface="Courier New"/>
              <a:cs typeface="Courier New"/>
            </a:endParaRPr>
          </a:p>
          <a:p>
            <a:pPr marL="716151" marR="169567" indent="-396860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(day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==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d.day)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&amp;&amp;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(month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==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d.month)  </a:t>
            </a:r>
            <a:r>
              <a:rPr sz="1100" spc="-32" dirty="0">
                <a:latin typeface="Courier New"/>
                <a:cs typeface="Courier New"/>
              </a:rPr>
              <a:t>&amp;&amp; </a:t>
            </a:r>
            <a:r>
              <a:rPr sz="1100" spc="-46" dirty="0">
                <a:latin typeface="Courier New"/>
                <a:cs typeface="Courier New"/>
              </a:rPr>
              <a:t>(year </a:t>
            </a:r>
            <a:r>
              <a:rPr sz="1100" spc="-32" dirty="0">
                <a:latin typeface="Courier New"/>
                <a:cs typeface="Courier New"/>
              </a:rPr>
              <a:t>== </a:t>
            </a:r>
            <a:r>
              <a:rPr sz="1100" spc="-50" dirty="0">
                <a:latin typeface="Courier New"/>
                <a:cs typeface="Courier New"/>
              </a:rPr>
              <a:t>d.year)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43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2409" y="2578868"/>
          <a:ext cx="3724564" cy="1626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31230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136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true;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result;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hashCode()</a:t>
                      </a:r>
                      <a:r>
                        <a:rPr sz="1100" spc="-3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(day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^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month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^</a:t>
                      </a:r>
                      <a:r>
                        <a:rPr sz="11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year);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41764" y="1720301"/>
            <a:ext cx="632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MyDate  MyDate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4565" y="1720302"/>
            <a:ext cx="3274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date1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MyDate(14, </a:t>
            </a:r>
            <a:r>
              <a:rPr sz="1100" spc="-32" dirty="0">
                <a:latin typeface="Courier New"/>
                <a:cs typeface="Courier New"/>
              </a:rPr>
              <a:t>3,</a:t>
            </a:r>
            <a:r>
              <a:rPr sz="1100" spc="-45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1976);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date2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MyDate(14, </a:t>
            </a:r>
            <a:r>
              <a:rPr sz="1100" spc="-32" dirty="0">
                <a:latin typeface="Courier New"/>
                <a:cs typeface="Courier New"/>
              </a:rPr>
              <a:t>3,</a:t>
            </a:r>
            <a:r>
              <a:rPr sz="1100" spc="-45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1976);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213870"/>
            <a:ext cx="57126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date1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==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date2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834129"/>
            <a:ext cx="5395768" cy="31330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56889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An </a:t>
            </a:r>
            <a:r>
              <a:rPr sz="2300" spc="-96" dirty="0">
                <a:latin typeface="Courier New"/>
                <a:cs typeface="Courier New"/>
              </a:rPr>
              <a:t>equals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TestEquals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53485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764" y="3201006"/>
            <a:ext cx="5306291" cy="862779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21096" indent="-158744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7" dirty="0">
                <a:latin typeface="Courier New"/>
                <a:cs typeface="Courier New"/>
              </a:rPr>
              <a:t>date1.equals(date2) </a:t>
            </a:r>
            <a:r>
              <a:rPr sz="1100" spc="-4" dirty="0">
                <a:latin typeface="Courier New"/>
                <a:cs typeface="Courier New"/>
              </a:rPr>
              <a:t>) {  </a:t>
            </a: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46" dirty="0">
                <a:latin typeface="Courier New"/>
                <a:cs typeface="Courier New"/>
              </a:rPr>
              <a:t>equal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46" dirty="0">
                <a:latin typeface="Courier New"/>
                <a:cs typeface="Courier New"/>
              </a:rPr>
              <a:t>equal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29313" y="834130"/>
            <a:ext cx="32858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An </a:t>
            </a:r>
            <a:r>
              <a:rPr spc="-96" dirty="0">
                <a:latin typeface="Courier New"/>
                <a:cs typeface="Courier New"/>
              </a:rPr>
              <a:t>equals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39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1555779"/>
            <a:ext cx="4188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7" dirty="0">
                <a:latin typeface="Courier New"/>
                <a:cs typeface="Courier New"/>
              </a:rPr>
              <a:t>System.out.println("set </a:t>
            </a:r>
            <a:r>
              <a:rPr sz="1100" spc="-46" dirty="0">
                <a:latin typeface="Courier New"/>
                <a:cs typeface="Courier New"/>
              </a:rPr>
              <a:t>date2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date1;");  </a:t>
            </a:r>
            <a:r>
              <a:rPr sz="1100" spc="-46" dirty="0">
                <a:latin typeface="Courier New"/>
                <a:cs typeface="Courier New"/>
              </a:rPr>
              <a:t>date2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date1;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049347"/>
            <a:ext cx="57126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date1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==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date2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87196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1391257"/>
            <a:ext cx="549564" cy="18685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3351068"/>
            <a:ext cx="5526809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64" dirty="0">
                <a:latin typeface="Times New Roman"/>
                <a:cs typeface="Times New Roman"/>
              </a:rPr>
              <a:t>example </a:t>
            </a:r>
            <a:r>
              <a:rPr sz="1700" spc="60" dirty="0">
                <a:latin typeface="Times New Roman"/>
                <a:cs typeface="Times New Roman"/>
              </a:rPr>
              <a:t>generates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output: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8" y="3772506"/>
            <a:ext cx="3172691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46" dirty="0">
                <a:latin typeface="Courier New"/>
                <a:cs typeface="Courier New"/>
              </a:rPr>
              <a:t>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4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  </a:t>
            </a:r>
            <a:r>
              <a:rPr sz="1100" spc="-46" dirty="0">
                <a:latin typeface="Courier New"/>
                <a:cs typeface="Courier New"/>
              </a:rPr>
              <a:t>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46" dirty="0">
                <a:latin typeface="Courier New"/>
                <a:cs typeface="Courier New"/>
              </a:rPr>
              <a:t>equal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39" dirty="0">
                <a:latin typeface="Courier New"/>
                <a:cs typeface="Courier New"/>
              </a:rPr>
              <a:t>set </a:t>
            </a:r>
            <a:r>
              <a:rPr sz="1100" spc="-46" dirty="0">
                <a:latin typeface="Courier New"/>
                <a:cs typeface="Courier New"/>
              </a:rPr>
              <a:t>date2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date1;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date1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53" dirty="0">
                <a:latin typeface="Courier New"/>
                <a:cs typeface="Courier New"/>
              </a:rPr>
              <a:t>identical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4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date2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36273" y="834130"/>
            <a:ext cx="36720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toString</a:t>
            </a:r>
            <a:r>
              <a:rPr spc="-1207" dirty="0">
                <a:latin typeface="Courier New"/>
                <a:cs typeface="Courier New"/>
              </a:rPr>
              <a:t> </a:t>
            </a:r>
            <a:r>
              <a:rPr dirty="0"/>
              <a:t>Method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40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8"/>
            <a:ext cx="7188200" cy="20763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toString</a:t>
            </a:r>
            <a:r>
              <a:rPr sz="1700" spc="-586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636779" indent="-275547">
              <a:spcBef>
                <a:spcPts val="1222"/>
              </a:spcBef>
              <a:buChar char="•"/>
              <a:tabLst>
                <a:tab pos="597996" algn="l"/>
                <a:tab pos="598446" algn="l"/>
                <a:tab pos="4064205" algn="l"/>
              </a:tabLst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4" dirty="0">
                <a:latin typeface="Times New Roman"/>
                <a:cs typeface="Times New Roman"/>
              </a:rPr>
              <a:t>converts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263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78" dirty="0">
                <a:latin typeface="Times New Roman"/>
                <a:cs typeface="Times New Roman"/>
              </a:rPr>
              <a:t>method during </a:t>
            </a:r>
            <a:r>
              <a:rPr sz="1700" spc="57" dirty="0">
                <a:latin typeface="Times New Roman"/>
                <a:cs typeface="Times New Roman"/>
              </a:rPr>
              <a:t>string</a:t>
            </a:r>
            <a:r>
              <a:rPr sz="1700" spc="25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concatenation.</a:t>
            </a:r>
            <a:endParaRPr sz="1700">
              <a:latin typeface="Times New Roman"/>
              <a:cs typeface="Times New Roman"/>
            </a:endParaRPr>
          </a:p>
          <a:p>
            <a:pPr marL="636779" marR="3608" indent="-275547">
              <a:lnSpc>
                <a:spcPts val="1847"/>
              </a:lnSpc>
              <a:spcBef>
                <a:spcPts val="597"/>
              </a:spcBef>
              <a:buChar char="•"/>
              <a:tabLst>
                <a:tab pos="604760" algn="l"/>
                <a:tab pos="605210" algn="l"/>
              </a:tabLst>
            </a:pPr>
            <a:r>
              <a:rPr sz="1700" spc="67" dirty="0">
                <a:latin typeface="Times New Roman"/>
                <a:cs typeface="Times New Roman"/>
              </a:rPr>
              <a:t>Override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1" dirty="0">
                <a:latin typeface="Times New Roman"/>
                <a:cs typeface="Times New Roman"/>
              </a:rPr>
              <a:t>provide </a:t>
            </a:r>
            <a:r>
              <a:rPr sz="1700" spc="64" dirty="0">
                <a:latin typeface="Times New Roman"/>
                <a:cs typeface="Times New Roman"/>
              </a:rPr>
              <a:t>information </a:t>
            </a:r>
            <a:r>
              <a:rPr sz="1700" spc="71" dirty="0">
                <a:latin typeface="Times New Roman"/>
                <a:cs typeface="Times New Roman"/>
              </a:rPr>
              <a:t>about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7" dirty="0">
                <a:latin typeface="Times New Roman"/>
                <a:cs typeface="Times New Roman"/>
              </a:rPr>
              <a:t>user-defined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71" dirty="0">
                <a:latin typeface="Times New Roman"/>
                <a:cs typeface="Times New Roman"/>
              </a:rPr>
              <a:t>readable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format.</a:t>
            </a:r>
            <a:endParaRPr sz="1700">
              <a:latin typeface="Times New Roman"/>
              <a:cs typeface="Times New Roman"/>
            </a:endParaRPr>
          </a:p>
          <a:p>
            <a:pPr marL="625956" marR="150626" indent="-264723">
              <a:lnSpc>
                <a:spcPts val="1847"/>
              </a:lnSpc>
              <a:spcBef>
                <a:spcPts val="568"/>
              </a:spcBef>
              <a:buChar char="•"/>
              <a:tabLst>
                <a:tab pos="603858" algn="l"/>
                <a:tab pos="604309" algn="l"/>
                <a:tab pos="2932703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wrapper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class’s	</a:t>
            </a:r>
            <a:r>
              <a:rPr sz="1700" spc="-78" dirty="0">
                <a:latin typeface="Courier New"/>
                <a:cs typeface="Courier New"/>
              </a:rPr>
              <a:t>toString</a:t>
            </a:r>
            <a:r>
              <a:rPr sz="1700" spc="-550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60" dirty="0">
                <a:latin typeface="Times New Roman"/>
                <a:cs typeface="Times New Roman"/>
              </a:rPr>
              <a:t>convert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58606" y="834130"/>
            <a:ext cx="28269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Wrapper</a:t>
            </a:r>
            <a:r>
              <a:rPr spc="-210" dirty="0"/>
              <a:t> </a:t>
            </a:r>
            <a:r>
              <a:rPr spc="-4" dirty="0"/>
              <a:t>Classes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41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516774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8" dirty="0">
                <a:latin typeface="Times New Roman"/>
                <a:cs typeface="Times New Roman"/>
              </a:rPr>
              <a:t>Look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98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objects.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18096" y="1824905"/>
          <a:ext cx="4987637" cy="223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9455"/>
                <a:gridCol w="2078182"/>
              </a:tblGrid>
              <a:tr h="29440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30" dirty="0">
                          <a:latin typeface="Times New Roman"/>
                          <a:cs typeface="Times New Roman"/>
                        </a:rPr>
                        <a:t>Primitive </a:t>
                      </a:r>
                      <a:r>
                        <a:rPr sz="1300" b="1" spc="2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300" b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-20" dirty="0">
                          <a:latin typeface="Times New Roman"/>
                          <a:cs typeface="Times New Roman"/>
                        </a:rPr>
                        <a:t>Wrapper</a:t>
                      </a:r>
                      <a:r>
                        <a:rPr sz="13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boolean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Boolean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byte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Byte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char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Character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Integer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long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Long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float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Float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58606" y="834130"/>
            <a:ext cx="28269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Wrapper</a:t>
            </a:r>
            <a:r>
              <a:rPr spc="-210" dirty="0"/>
              <a:t> </a:t>
            </a:r>
            <a:r>
              <a:rPr spc="-4" dirty="0"/>
              <a:t>Classes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42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2" y="1368136"/>
            <a:ext cx="4085936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5" dirty="0">
                <a:latin typeface="Times New Roman"/>
                <a:cs typeface="Times New Roman"/>
              </a:rPr>
              <a:t>wrapper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-249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9" y="1789575"/>
            <a:ext cx="613814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pInt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420;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Integer </a:t>
            </a:r>
            <a:r>
              <a:rPr sz="1100" spc="-46" dirty="0">
                <a:latin typeface="Courier New"/>
                <a:cs typeface="Courier New"/>
              </a:rPr>
              <a:t>wInt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Integer(pInt); </a:t>
            </a:r>
            <a:r>
              <a:rPr sz="1100" b="1" spc="-4" dirty="0">
                <a:latin typeface="Courier New"/>
                <a:cs typeface="Courier New"/>
              </a:rPr>
              <a:t>// this is called</a:t>
            </a:r>
            <a:r>
              <a:rPr sz="1100" b="1" spc="-366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boxing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32" dirty="0">
                <a:latin typeface="Courier New"/>
                <a:cs typeface="Courier New"/>
              </a:rPr>
              <a:t>p2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7" dirty="0">
                <a:latin typeface="Courier New"/>
                <a:cs typeface="Courier New"/>
              </a:rPr>
              <a:t>wInt.intValue(); </a:t>
            </a:r>
            <a:r>
              <a:rPr sz="1100" b="1" spc="-4" dirty="0">
                <a:latin typeface="Courier New"/>
                <a:cs typeface="Courier New"/>
              </a:rPr>
              <a:t>// this is called</a:t>
            </a:r>
            <a:r>
              <a:rPr sz="1100" b="1" spc="-302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unboxing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571" y="2433204"/>
            <a:ext cx="2336223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3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2854643"/>
            <a:ext cx="40870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x =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Integer.valueOf(str).intValue(); 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x =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Integer.parseInt(str);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90635" y="834130"/>
            <a:ext cx="47625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8" dirty="0"/>
              <a:t>Autoboxing </a:t>
            </a:r>
            <a:r>
              <a:rPr spc="-4" dirty="0"/>
              <a:t>of </a:t>
            </a:r>
            <a:r>
              <a:rPr spc="-7" dirty="0"/>
              <a:t>Primitive</a:t>
            </a:r>
            <a:r>
              <a:rPr spc="-472" dirty="0"/>
              <a:t> </a:t>
            </a:r>
            <a:r>
              <a:rPr spc="-57" dirty="0"/>
              <a:t>Types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6, </a:t>
            </a:r>
            <a:r>
              <a:rPr dirty="0"/>
              <a:t>slide 43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7"/>
            <a:ext cx="7291531" cy="28303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0" dirty="0">
                <a:latin typeface="Times New Roman"/>
                <a:cs typeface="Times New Roman"/>
              </a:rPr>
              <a:t>Autoboxing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description:</a:t>
            </a:r>
            <a:endParaRPr sz="1700">
              <a:latin typeface="Times New Roman"/>
              <a:cs typeface="Times New Roman"/>
            </a:endParaRPr>
          </a:p>
          <a:p>
            <a:pPr marL="619642" indent="-264273">
              <a:spcBef>
                <a:spcPts val="1222"/>
              </a:spcBef>
              <a:buChar char="•"/>
              <a:tabLst>
                <a:tab pos="596643" algn="l"/>
                <a:tab pos="597094" algn="l"/>
              </a:tabLst>
            </a:pPr>
            <a:r>
              <a:rPr sz="1700" spc="64" dirty="0">
                <a:latin typeface="Times New Roman"/>
                <a:cs typeface="Times New Roman"/>
              </a:rPr>
              <a:t>Conversion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equivalent</a:t>
            </a:r>
            <a:endParaRPr sz="1700">
              <a:latin typeface="Times New Roman"/>
              <a:cs typeface="Times New Roman"/>
            </a:endParaRPr>
          </a:p>
          <a:p>
            <a:pPr marL="597996" indent="-242626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71" dirty="0">
                <a:latin typeface="Times New Roman"/>
                <a:cs typeface="Times New Roman"/>
              </a:rPr>
              <a:t>Wrapper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67" dirty="0">
                <a:latin typeface="Times New Roman"/>
                <a:cs typeface="Times New Roman"/>
              </a:rPr>
              <a:t>always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needed</a:t>
            </a:r>
            <a:endParaRPr sz="1700">
              <a:latin typeface="Times New Roman"/>
              <a:cs typeface="Times New Roman"/>
            </a:endParaRPr>
          </a:p>
          <a:p>
            <a:pPr marL="592133" indent="-236763">
              <a:spcBef>
                <a:spcPts val="369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619642">
              <a:lnSpc>
                <a:spcPts val="1356"/>
              </a:lnSpc>
              <a:spcBef>
                <a:spcPts val="558"/>
              </a:spcBef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pInt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420;</a:t>
            </a:r>
            <a:endParaRPr sz="1100">
              <a:latin typeface="Courier New"/>
              <a:cs typeface="Courier New"/>
            </a:endParaRPr>
          </a:p>
          <a:p>
            <a:pPr marL="619642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Integer </a:t>
            </a:r>
            <a:r>
              <a:rPr sz="1100" spc="-46" dirty="0">
                <a:latin typeface="Courier New"/>
                <a:cs typeface="Courier New"/>
              </a:rPr>
              <a:t>wInt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46" dirty="0">
                <a:latin typeface="Courier New"/>
                <a:cs typeface="Courier New"/>
              </a:rPr>
              <a:t>pInt; </a:t>
            </a:r>
            <a:r>
              <a:rPr sz="1100" b="1" spc="-4" dirty="0">
                <a:latin typeface="Courier New"/>
                <a:cs typeface="Courier New"/>
              </a:rPr>
              <a:t>// this is called</a:t>
            </a:r>
            <a:r>
              <a:rPr sz="1100" b="1" spc="-312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autoboxing</a:t>
            </a:r>
            <a:endParaRPr sz="1100">
              <a:latin typeface="Courier New"/>
              <a:cs typeface="Courier New"/>
            </a:endParaRPr>
          </a:p>
          <a:p>
            <a:pPr marL="619642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32" dirty="0">
                <a:latin typeface="Courier New"/>
                <a:cs typeface="Courier New"/>
              </a:rPr>
              <a:t>p2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46" dirty="0">
                <a:latin typeface="Courier New"/>
                <a:cs typeface="Courier New"/>
              </a:rPr>
              <a:t>wInt; </a:t>
            </a:r>
            <a:r>
              <a:rPr sz="1100" b="1" spc="-4" dirty="0">
                <a:latin typeface="Courier New"/>
                <a:cs typeface="Courier New"/>
              </a:rPr>
              <a:t>// this is called</a:t>
            </a:r>
            <a:r>
              <a:rPr sz="1100" b="1" spc="-34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autounboxing</a:t>
            </a:r>
            <a:endParaRPr sz="1100">
              <a:latin typeface="Courier New"/>
              <a:cs typeface="Courier New"/>
            </a:endParaRPr>
          </a:p>
          <a:p>
            <a:pPr marL="619642" marR="19843" indent="-264273">
              <a:lnSpc>
                <a:spcPts val="1847"/>
              </a:lnSpc>
              <a:spcBef>
                <a:spcPts val="593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81" dirty="0">
                <a:latin typeface="Times New Roman"/>
                <a:cs typeface="Times New Roman"/>
              </a:rPr>
              <a:t>Language </a:t>
            </a:r>
            <a:r>
              <a:rPr sz="1700" spc="71" dirty="0">
                <a:latin typeface="Times New Roman"/>
                <a:cs typeface="Times New Roman"/>
              </a:rPr>
              <a:t>feature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50" dirty="0">
                <a:latin typeface="Times New Roman"/>
                <a:cs typeface="Times New Roman"/>
              </a:rPr>
              <a:t>most </a:t>
            </a:r>
            <a:r>
              <a:rPr sz="1700" spc="43" dirty="0">
                <a:latin typeface="Times New Roman"/>
                <a:cs typeface="Times New Roman"/>
              </a:rPr>
              <a:t>often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4" dirty="0">
                <a:latin typeface="Times New Roman"/>
                <a:cs typeface="Times New Roman"/>
              </a:rPr>
              <a:t>dealing </a:t>
            </a:r>
            <a:r>
              <a:rPr sz="1700" spc="60" dirty="0">
                <a:latin typeface="Times New Roman"/>
                <a:cs typeface="Times New Roman"/>
              </a:rPr>
              <a:t>with  </a:t>
            </a:r>
            <a:r>
              <a:rPr sz="1700" spc="43" dirty="0">
                <a:latin typeface="Times New Roman"/>
                <a:cs typeface="Times New Roman"/>
              </a:rPr>
              <a:t>collections</a:t>
            </a:r>
            <a:endParaRPr sz="1700">
              <a:latin typeface="Times New Roman"/>
              <a:cs typeface="Times New Roman"/>
            </a:endParaRPr>
          </a:p>
          <a:p>
            <a:pPr marL="623701" marR="835660" indent="-268331">
              <a:lnSpc>
                <a:spcPts val="1847"/>
              </a:lnSpc>
              <a:spcBef>
                <a:spcPts val="56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78" dirty="0">
                <a:latin typeface="Times New Roman"/>
                <a:cs typeface="Times New Roman"/>
              </a:rPr>
              <a:t>Wrapped </a:t>
            </a:r>
            <a:r>
              <a:rPr sz="1700" spc="64" dirty="0">
                <a:latin typeface="Times New Roman"/>
                <a:cs typeface="Times New Roman"/>
              </a:rPr>
              <a:t>primitives </a:t>
            </a:r>
            <a:r>
              <a:rPr sz="1700" spc="28" dirty="0">
                <a:latin typeface="Times New Roman"/>
                <a:cs typeface="Times New Roman"/>
              </a:rPr>
              <a:t>also </a:t>
            </a:r>
            <a:r>
              <a:rPr sz="1700" spc="53" dirty="0">
                <a:latin typeface="Times New Roman"/>
                <a:cs typeface="Times New Roman"/>
              </a:rPr>
              <a:t>usable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0" dirty="0">
                <a:latin typeface="Times New Roman"/>
                <a:cs typeface="Times New Roman"/>
              </a:rPr>
              <a:t>arithmetic  </a:t>
            </a:r>
            <a:r>
              <a:rPr sz="1700" spc="64" dirty="0">
                <a:latin typeface="Times New Roman"/>
                <a:cs typeface="Times New Roman"/>
              </a:rPr>
              <a:t>expressions</a:t>
            </a:r>
            <a:endParaRPr sz="1700">
              <a:latin typeface="Times New Roman"/>
              <a:cs typeface="Times New Roman"/>
            </a:endParaRPr>
          </a:p>
          <a:p>
            <a:pPr marL="597094" indent="-241724">
              <a:spcBef>
                <a:spcPts val="341"/>
              </a:spcBef>
              <a:buChar char="•"/>
              <a:tabLst>
                <a:tab pos="597094" algn="l"/>
                <a:tab pos="597545" algn="l"/>
              </a:tabLst>
            </a:pPr>
            <a:r>
              <a:rPr sz="1700" spc="60" dirty="0">
                <a:latin typeface="Times New Roman"/>
                <a:cs typeface="Times New Roman"/>
              </a:rPr>
              <a:t>Performance </a:t>
            </a:r>
            <a:r>
              <a:rPr sz="1700" spc="32" dirty="0">
                <a:latin typeface="Times New Roman"/>
                <a:cs typeface="Times New Roman"/>
              </a:rPr>
              <a:t>loss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7" dirty="0">
                <a:latin typeface="Times New Roman"/>
                <a:cs typeface="Times New Roman"/>
              </a:rPr>
              <a:t>using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autoboxing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872" y="2052205"/>
            <a:ext cx="4782705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Advanced </a:t>
            </a:r>
            <a:r>
              <a:rPr sz="2600" spc="-4" dirty="0">
                <a:latin typeface="Arial"/>
                <a:cs typeface="Arial"/>
              </a:rPr>
              <a:t>Class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6087917" cy="1882608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292" indent="-241273">
              <a:spcBef>
                <a:spcPts val="440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39" dirty="0">
                <a:latin typeface="Times New Roman"/>
                <a:cs typeface="Times New Roman"/>
              </a:rPr>
              <a:t>variables, </a:t>
            </a:r>
            <a:r>
              <a:rPr sz="1700" spc="78" dirty="0">
                <a:latin typeface="Times New Roman"/>
                <a:cs typeface="Times New Roman"/>
              </a:rPr>
              <a:t>methods,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initializers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46" dirty="0">
                <a:latin typeface="Times New Roman"/>
                <a:cs typeface="Times New Roman"/>
              </a:rPr>
              <a:t>final </a:t>
            </a:r>
            <a:r>
              <a:rPr sz="1700" spc="28" dirty="0">
                <a:latin typeface="Times New Roman"/>
                <a:cs typeface="Times New Roman"/>
              </a:rPr>
              <a:t>classes, </a:t>
            </a:r>
            <a:r>
              <a:rPr sz="1700" spc="78" dirty="0">
                <a:latin typeface="Times New Roman"/>
                <a:cs typeface="Times New Roman"/>
              </a:rPr>
              <a:t>methods,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81" dirty="0">
                <a:latin typeface="Times New Roman"/>
                <a:cs typeface="Times New Roman"/>
              </a:rPr>
              <a:t>enumerated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64" dirty="0">
                <a:latin typeface="Times New Roman"/>
                <a:cs typeface="Times New Roman"/>
              </a:rPr>
              <a:t>import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46" dirty="0">
                <a:latin typeface="Times New Roman"/>
                <a:cs typeface="Times New Roman"/>
              </a:rPr>
              <a:t>abstract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263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interface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4"/>
            <a:ext cx="6806622" cy="1395295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7508" indent="-257508">
              <a:spcBef>
                <a:spcPts val="440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create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constant?</a:t>
            </a:r>
            <a:endParaRPr sz="1700">
              <a:latin typeface="Times New Roman"/>
              <a:cs typeface="Times New Roman"/>
            </a:endParaRPr>
          </a:p>
          <a:p>
            <a:pPr marL="257508" marR="3608" indent="-257508">
              <a:lnSpc>
                <a:spcPts val="1847"/>
              </a:lnSpc>
              <a:spcBef>
                <a:spcPts val="597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declare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data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10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shared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all</a:t>
            </a:r>
            <a:r>
              <a:rPr sz="1700" spc="-12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instances 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given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class?</a:t>
            </a:r>
            <a:endParaRPr sz="1700">
              <a:latin typeface="Times New Roman"/>
              <a:cs typeface="Times New Roman"/>
            </a:endParaRPr>
          </a:p>
          <a:p>
            <a:pPr marL="257508" marR="480291" indent="-257508">
              <a:lnSpc>
                <a:spcPts val="1847"/>
              </a:lnSpc>
              <a:spcBef>
                <a:spcPts val="568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keep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53" dirty="0">
                <a:latin typeface="Times New Roman"/>
                <a:cs typeface="Times New Roman"/>
              </a:rPr>
              <a:t>being  </a:t>
            </a:r>
            <a:r>
              <a:rPr sz="1700" spc="57" dirty="0">
                <a:latin typeface="Times New Roman"/>
                <a:cs typeface="Times New Roman"/>
              </a:rPr>
              <a:t>subclassed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overridden?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5576" y="834130"/>
            <a:ext cx="41938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</a:t>
            </a:r>
            <a:r>
              <a:rPr spc="-180" dirty="0"/>
              <a:t> </a:t>
            </a:r>
            <a:r>
              <a:rPr dirty="0"/>
              <a:t>Simple</a:t>
            </a:r>
            <a:r>
              <a:rPr spc="-180" dirty="0"/>
              <a:t> </a:t>
            </a:r>
            <a:r>
              <a:rPr spc="-39" dirty="0"/>
              <a:t>Java</a:t>
            </a:r>
            <a:r>
              <a:rPr spc="-180" dirty="0"/>
              <a:t> </a:t>
            </a:r>
            <a:r>
              <a:rPr dirty="0"/>
              <a:t>Application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4601441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Arial"/>
                <a:cs typeface="Arial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TestGreeting.java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dirty="0"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89575"/>
            <a:ext cx="4821382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32" dirty="0">
                <a:latin typeface="Courier New"/>
                <a:cs typeface="Courier New"/>
              </a:rPr>
              <a:t>//</a:t>
            </a:r>
            <a:endParaRPr sz="1100">
              <a:latin typeface="Courier New"/>
              <a:cs typeface="Courier New"/>
            </a:endParaRPr>
          </a:p>
          <a:p>
            <a:pPr marL="9020" marR="649407">
              <a:lnSpc>
                <a:spcPts val="1349"/>
              </a:lnSpc>
              <a:spcBef>
                <a:spcPts val="5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2	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Sample "Hello World"</a:t>
            </a:r>
            <a:r>
              <a:rPr sz="1100" spc="-32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application  </a:t>
            </a: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32" dirty="0">
                <a:latin typeface="Courier New"/>
                <a:cs typeface="Courier New"/>
              </a:rPr>
              <a:t>//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4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TestGreeting{</a:t>
            </a:r>
            <a:endParaRPr sz="1100">
              <a:latin typeface="Courier New"/>
              <a:cs typeface="Courier New"/>
            </a:endParaRPr>
          </a:p>
          <a:p>
            <a:pPr marL="496075" indent="-487055">
              <a:lnSpc>
                <a:spcPts val="1349"/>
              </a:lnSpc>
              <a:buAutoNum type="arabicPlain" startAt="4"/>
              <a:tabLst>
                <a:tab pos="495624" algn="l"/>
                <a:tab pos="496075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main </a:t>
            </a:r>
            <a:r>
              <a:rPr sz="1100" spc="-53" dirty="0">
                <a:latin typeface="Courier New"/>
                <a:cs typeface="Courier New"/>
              </a:rPr>
              <a:t>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4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Greeting </a:t>
            </a:r>
            <a:r>
              <a:rPr sz="1100" spc="-46" dirty="0">
                <a:latin typeface="Courier New"/>
                <a:cs typeface="Courier New"/>
              </a:rPr>
              <a:t>hello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Greeting();</a:t>
            </a:r>
            <a:endParaRPr sz="1100">
              <a:latin typeface="Courier New"/>
              <a:cs typeface="Courier New"/>
            </a:endParaRPr>
          </a:p>
          <a:p>
            <a:pPr marL="9020" marR="1998730">
              <a:lnSpc>
                <a:spcPts val="1349"/>
              </a:lnSpc>
              <a:spcBef>
                <a:spcPts val="50"/>
              </a:spcBef>
              <a:buAutoNum type="arabicPlain" startAt="4"/>
              <a:tabLst>
                <a:tab pos="492016" algn="l"/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hello.greet();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3385704"/>
            <a:ext cx="332855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Arial"/>
                <a:cs typeface="Arial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Greeting.java</a:t>
            </a:r>
            <a:r>
              <a:rPr sz="1700" spc="-670" dirty="0">
                <a:latin typeface="Courier New"/>
                <a:cs typeface="Courier New"/>
              </a:rPr>
              <a:t> </a:t>
            </a:r>
            <a:r>
              <a:rPr sz="1700" spc="-4" dirty="0">
                <a:latin typeface="Arial"/>
                <a:cs typeface="Arial"/>
              </a:rPr>
              <a:t>Class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3807142"/>
            <a:ext cx="33851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Greeting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6075" indent="-487055">
              <a:lnSpc>
                <a:spcPts val="1349"/>
              </a:lnSpc>
              <a:buAutoNum type="arabicPlain"/>
              <a:tabLst>
                <a:tab pos="495624" algn="l"/>
                <a:tab pos="496075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0" dirty="0">
                <a:latin typeface="Courier New"/>
                <a:cs typeface="Courier New"/>
              </a:rPr>
              <a:t>greet()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System.out.println(“hi”);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9880" y="834130"/>
            <a:ext cx="34445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static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25" dirty="0"/>
              <a:t>Keyword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889750" cy="180796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6233" marR="4510" indent="-246233" algn="just">
              <a:lnSpc>
                <a:spcPts val="1847"/>
              </a:lnSpc>
              <a:spcBef>
                <a:spcPts val="298"/>
              </a:spcBef>
              <a:buChar char="•"/>
              <a:tabLst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static</a:t>
            </a:r>
            <a:r>
              <a:rPr sz="1700" spc="-767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keyword</a:t>
            </a:r>
            <a:r>
              <a:rPr sz="1700" spc="-13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used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modifier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variables,  </a:t>
            </a:r>
            <a:r>
              <a:rPr sz="1700" spc="78" dirty="0">
                <a:latin typeface="Times New Roman"/>
                <a:cs typeface="Times New Roman"/>
              </a:rPr>
              <a:t>methods,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0" dirty="0">
                <a:latin typeface="Times New Roman"/>
                <a:cs typeface="Times New Roman"/>
              </a:rPr>
              <a:t>nested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classes.</a:t>
            </a:r>
            <a:endParaRPr sz="1700">
              <a:latin typeface="Times New Roman"/>
              <a:cs typeface="Times New Roman"/>
            </a:endParaRPr>
          </a:p>
          <a:p>
            <a:pPr marL="246233" marR="3608" indent="-246233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static </a:t>
            </a:r>
            <a:r>
              <a:rPr sz="1700" spc="81" dirty="0">
                <a:latin typeface="Times New Roman"/>
                <a:cs typeface="Times New Roman"/>
              </a:rPr>
              <a:t>keyword </a:t>
            </a:r>
            <a:r>
              <a:rPr sz="1700" spc="43" dirty="0">
                <a:latin typeface="Times New Roman"/>
                <a:cs typeface="Times New Roman"/>
              </a:rPr>
              <a:t>declares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attribute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associated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whole </a:t>
            </a:r>
            <a:r>
              <a:rPr sz="1700" spc="64" dirty="0">
                <a:latin typeface="Times New Roman"/>
                <a:cs typeface="Times New Roman"/>
              </a:rPr>
              <a:t>rather </a:t>
            </a:r>
            <a:r>
              <a:rPr sz="1700" spc="85" dirty="0">
                <a:latin typeface="Times New Roman"/>
                <a:cs typeface="Times New Roman"/>
              </a:rPr>
              <a:t>than </a:t>
            </a:r>
            <a:r>
              <a:rPr sz="1700" spc="78" dirty="0">
                <a:latin typeface="Times New Roman"/>
                <a:cs typeface="Times New Roman"/>
              </a:rPr>
              <a:t>any  </a:t>
            </a:r>
            <a:r>
              <a:rPr sz="1700" spc="53" dirty="0">
                <a:latin typeface="Times New Roman"/>
                <a:cs typeface="Times New Roman"/>
              </a:rPr>
              <a:t>particular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45782" marR="261116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  <a:tab pos="3816167" algn="l"/>
              </a:tabLst>
            </a:pPr>
            <a:r>
              <a:rPr sz="1700" spc="85" dirty="0">
                <a:latin typeface="Times New Roman"/>
                <a:cs typeface="Times New Roman"/>
              </a:rPr>
              <a:t>Thus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67" dirty="0">
                <a:latin typeface="Times New Roman"/>
                <a:cs typeface="Times New Roman"/>
              </a:rPr>
              <a:t>members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often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called	</a:t>
            </a:r>
            <a:r>
              <a:rPr sz="1700" i="1" spc="-28" dirty="0">
                <a:latin typeface="Times New Roman"/>
                <a:cs typeface="Times New Roman"/>
              </a:rPr>
              <a:t>class </a:t>
            </a:r>
            <a:r>
              <a:rPr sz="1700" i="1" spc="-18" dirty="0">
                <a:latin typeface="Times New Roman"/>
                <a:cs typeface="Times New Roman"/>
              </a:rPr>
              <a:t>members</a:t>
            </a:r>
            <a:r>
              <a:rPr sz="1700" spc="-18" dirty="0">
                <a:latin typeface="Times New Roman"/>
                <a:cs typeface="Times New Roman"/>
              </a:rPr>
              <a:t>,  </a:t>
            </a:r>
            <a:r>
              <a:rPr sz="1700" spc="67" dirty="0">
                <a:latin typeface="Times New Roman"/>
                <a:cs typeface="Times New Roman"/>
              </a:rPr>
              <a:t>such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i="1" spc="-28" dirty="0">
                <a:latin typeface="Times New Roman"/>
                <a:cs typeface="Times New Roman"/>
              </a:rPr>
              <a:t>class </a:t>
            </a:r>
            <a:r>
              <a:rPr sz="1700" i="1" spc="4" dirty="0">
                <a:latin typeface="Times New Roman"/>
                <a:cs typeface="Times New Roman"/>
              </a:rPr>
              <a:t>attributes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i="1" spc="-28" dirty="0">
                <a:latin typeface="Times New Roman"/>
                <a:cs typeface="Times New Roman"/>
              </a:rPr>
              <a:t>class</a:t>
            </a:r>
            <a:r>
              <a:rPr sz="1700" i="1" spc="213" dirty="0">
                <a:latin typeface="Times New Roman"/>
                <a:cs typeface="Times New Roman"/>
              </a:rPr>
              <a:t> </a:t>
            </a:r>
            <a:r>
              <a:rPr sz="1700" i="1" spc="-7" dirty="0">
                <a:latin typeface="Times New Roman"/>
                <a:cs typeface="Times New Roman"/>
              </a:rPr>
              <a:t>methods</a:t>
            </a:r>
            <a:r>
              <a:rPr sz="1700" spc="-7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80758" y="834130"/>
            <a:ext cx="25821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</a:t>
            </a:r>
            <a:r>
              <a:rPr spc="-213" dirty="0"/>
              <a:t> </a:t>
            </a:r>
            <a:r>
              <a:rPr spc="-4" dirty="0"/>
              <a:t>Attributes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48" y="1368136"/>
            <a:ext cx="687300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39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attributes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64" dirty="0">
                <a:latin typeface="Times New Roman"/>
                <a:cs typeface="Times New Roman"/>
              </a:rPr>
              <a:t>shared </a:t>
            </a:r>
            <a:r>
              <a:rPr sz="1700" spc="96" dirty="0">
                <a:latin typeface="Times New Roman"/>
                <a:cs typeface="Times New Roman"/>
              </a:rPr>
              <a:t>among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57" dirty="0">
                <a:latin typeface="Times New Roman"/>
                <a:cs typeface="Times New Roman"/>
              </a:rPr>
              <a:t>instances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34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class: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794327"/>
            <a:ext cx="25630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312" marR="3608" indent="-155136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Count()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b="1" spc="-18" dirty="0">
                <a:latin typeface="Courier New"/>
                <a:cs typeface="Courier New"/>
              </a:rPr>
              <a:t>counter</a:t>
            </a:r>
            <a:r>
              <a:rPr sz="1100" spc="-18" dirty="0">
                <a:latin typeface="Courier New"/>
                <a:cs typeface="Courier New"/>
              </a:rPr>
              <a:t>++;  </a:t>
            </a:r>
            <a:r>
              <a:rPr sz="1100" spc="-53" dirty="0">
                <a:latin typeface="Courier New"/>
                <a:cs typeface="Courier New"/>
              </a:rPr>
              <a:t>serialNumber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counter;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136237"/>
            <a:ext cx="3814618" cy="13812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Count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6075" indent="-487055">
              <a:lnSpc>
                <a:spcPts val="1349"/>
              </a:lnSpc>
              <a:buAutoNum type="arabicPlain"/>
              <a:tabLst>
                <a:tab pos="495624" algn="l"/>
                <a:tab pos="496075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serialNumber;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5624" algn="l"/>
                <a:tab pos="496075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4" dirty="0">
                <a:latin typeface="Courier New"/>
                <a:cs typeface="Courier New"/>
              </a:rPr>
              <a:t>static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b="1" spc="-4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7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  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6274" y="2597727"/>
            <a:ext cx="1293091" cy="381000"/>
          </a:xfrm>
          <a:custGeom>
            <a:avLst/>
            <a:gdLst/>
            <a:ahLst/>
            <a:cxnLst/>
            <a:rect l="l" t="t" r="r" b="b"/>
            <a:pathLst>
              <a:path w="1422400" h="558800">
                <a:moveTo>
                  <a:pt x="1422399" y="0"/>
                </a:moveTo>
                <a:lnTo>
                  <a:pt x="1422399" y="558800"/>
                </a:lnTo>
                <a:lnTo>
                  <a:pt x="0" y="558800"/>
                </a:lnTo>
                <a:lnTo>
                  <a:pt x="0" y="0"/>
                </a:lnTo>
                <a:lnTo>
                  <a:pt x="142239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6274" y="2770909"/>
            <a:ext cx="1293091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142239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2047" y="2589068"/>
            <a:ext cx="12815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1764">
              <a:spcBef>
                <a:spcPts val="71"/>
              </a:spcBef>
            </a:pPr>
            <a:r>
              <a:rPr sz="1000"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c1 :</a:t>
            </a:r>
            <a:r>
              <a:rPr sz="1000" u="sng" spc="-2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00" b="1"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6409" y="1731819"/>
            <a:ext cx="1697182" cy="467591"/>
          </a:xfrm>
          <a:custGeom>
            <a:avLst/>
            <a:gdLst/>
            <a:ahLst/>
            <a:cxnLst/>
            <a:rect l="l" t="t" r="r" b="b"/>
            <a:pathLst>
              <a:path w="1866900" h="685800">
                <a:moveTo>
                  <a:pt x="1866900" y="0"/>
                </a:moveTo>
                <a:lnTo>
                  <a:pt x="1866900" y="685799"/>
                </a:lnTo>
                <a:lnTo>
                  <a:pt x="0" y="685799"/>
                </a:lnTo>
                <a:lnTo>
                  <a:pt x="0" y="0"/>
                </a:lnTo>
                <a:lnTo>
                  <a:pt x="18669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636" y="1896341"/>
            <a:ext cx="1697182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18669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42047" y="2788228"/>
            <a:ext cx="128154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40588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serialNumber=1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2182" y="1711038"/>
            <a:ext cx="1685636" cy="491218"/>
          </a:xfrm>
          <a:prstGeom prst="rect">
            <a:avLst/>
          </a:prstGeom>
        </p:spPr>
        <p:txBody>
          <a:bodyPr vert="horz" wrap="square" lIns="0" tIns="21647" rIns="0" bIns="0" rtlCol="0">
            <a:spAutoFit/>
          </a:bodyPr>
          <a:lstStyle/>
          <a:p>
            <a:pPr algn="ctr">
              <a:spcBef>
                <a:spcPts val="170"/>
              </a:spcBef>
            </a:pPr>
            <a:r>
              <a:rPr sz="1000" b="1" spc="-4" dirty="0">
                <a:latin typeface="Courier New"/>
                <a:cs typeface="Courier New"/>
              </a:rPr>
              <a:t>Count</a:t>
            </a:r>
            <a:endParaRPr sz="1000">
              <a:latin typeface="Courier New"/>
              <a:cs typeface="Courier New"/>
            </a:endParaRPr>
          </a:p>
          <a:p>
            <a:pPr marL="26608">
              <a:spcBef>
                <a:spcPts val="85"/>
              </a:spcBef>
            </a:pPr>
            <a:r>
              <a:rPr sz="900" spc="-4" dirty="0">
                <a:latin typeface="Courier New"/>
                <a:cs typeface="Courier New"/>
              </a:rPr>
              <a:t>+</a:t>
            </a:r>
            <a:r>
              <a:rPr sz="900"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counter</a:t>
            </a:r>
            <a:r>
              <a:rPr sz="900" spc="-4" dirty="0">
                <a:latin typeface="Courier New"/>
                <a:cs typeface="Courier New"/>
              </a:rPr>
              <a:t> : int =</a:t>
            </a:r>
            <a:r>
              <a:rPr sz="900" spc="-21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R="23451" algn="ctr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-serialNumber :</a:t>
            </a:r>
            <a:r>
              <a:rPr sz="900" spc="-14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int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64546" y="2597727"/>
            <a:ext cx="1293091" cy="381000"/>
          </a:xfrm>
          <a:custGeom>
            <a:avLst/>
            <a:gdLst/>
            <a:ahLst/>
            <a:cxnLst/>
            <a:rect l="l" t="t" r="r" b="b"/>
            <a:pathLst>
              <a:path w="1422400" h="558800">
                <a:moveTo>
                  <a:pt x="1422400" y="0"/>
                </a:moveTo>
                <a:lnTo>
                  <a:pt x="1422400" y="558800"/>
                </a:lnTo>
                <a:lnTo>
                  <a:pt x="0" y="558800"/>
                </a:lnTo>
                <a:lnTo>
                  <a:pt x="0" y="0"/>
                </a:lnTo>
                <a:lnTo>
                  <a:pt x="142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4546" y="2770909"/>
            <a:ext cx="1293091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14224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70319" y="2589068"/>
            <a:ext cx="12815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1764">
              <a:spcBef>
                <a:spcPts val="71"/>
              </a:spcBef>
            </a:pPr>
            <a:r>
              <a:rPr sz="1000"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c2 :</a:t>
            </a:r>
            <a:r>
              <a:rPr sz="1000" u="sng" spc="-2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00" b="1"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Count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0319" y="2788228"/>
            <a:ext cx="128154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40588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serialNumber=2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99792" y="2203393"/>
            <a:ext cx="105641" cy="47625"/>
          </a:xfrm>
          <a:custGeom>
            <a:avLst/>
            <a:gdLst/>
            <a:ahLst/>
            <a:cxnLst/>
            <a:rect l="l" t="t" r="r" b="b"/>
            <a:pathLst>
              <a:path w="116204" h="69850">
                <a:moveTo>
                  <a:pt x="115824" y="0"/>
                </a:moveTo>
                <a:lnTo>
                  <a:pt x="0" y="6934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4667" y="2203393"/>
            <a:ext cx="120650" cy="68407"/>
          </a:xfrm>
          <a:custGeom>
            <a:avLst/>
            <a:gdLst/>
            <a:ahLst/>
            <a:cxnLst/>
            <a:rect l="l" t="t" r="r" b="b"/>
            <a:pathLst>
              <a:path w="132714" h="100329">
                <a:moveTo>
                  <a:pt x="38734" y="100075"/>
                </a:moveTo>
                <a:lnTo>
                  <a:pt x="132461" y="0"/>
                </a:lnTo>
                <a:lnTo>
                  <a:pt x="0" y="351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5092" y="2581102"/>
            <a:ext cx="37523" cy="16885"/>
          </a:xfrm>
          <a:custGeom>
            <a:avLst/>
            <a:gdLst/>
            <a:ahLst/>
            <a:cxnLst/>
            <a:rect l="l" t="t" r="r" b="b"/>
            <a:pathLst>
              <a:path w="41275" h="24764">
                <a:moveTo>
                  <a:pt x="40894" y="0"/>
                </a:moveTo>
                <a:lnTo>
                  <a:pt x="0" y="2438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2268" y="2267297"/>
            <a:ext cx="700809" cy="313892"/>
          </a:xfrm>
          <a:custGeom>
            <a:avLst/>
            <a:gdLst/>
            <a:ahLst/>
            <a:cxnLst/>
            <a:rect l="l" t="t" r="r" b="b"/>
            <a:pathLst>
              <a:path w="770889" h="460375">
                <a:moveTo>
                  <a:pt x="770381" y="0"/>
                </a:moveTo>
                <a:lnTo>
                  <a:pt x="0" y="460248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2616" y="2250671"/>
            <a:ext cx="37523" cy="16885"/>
          </a:xfrm>
          <a:custGeom>
            <a:avLst/>
            <a:gdLst/>
            <a:ahLst/>
            <a:cxnLst/>
            <a:rect l="l" t="t" r="r" b="b"/>
            <a:pathLst>
              <a:path w="41275" h="24764">
                <a:moveTo>
                  <a:pt x="40894" y="0"/>
                </a:moveTo>
                <a:lnTo>
                  <a:pt x="0" y="2438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50279" y="2203393"/>
            <a:ext cx="105641" cy="47625"/>
          </a:xfrm>
          <a:custGeom>
            <a:avLst/>
            <a:gdLst/>
            <a:ahLst/>
            <a:cxnLst/>
            <a:rect l="l" t="t" r="r" b="b"/>
            <a:pathLst>
              <a:path w="116204" h="69850">
                <a:moveTo>
                  <a:pt x="0" y="0"/>
                </a:moveTo>
                <a:lnTo>
                  <a:pt x="115824" y="6934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0278" y="2203393"/>
            <a:ext cx="120650" cy="68407"/>
          </a:xfrm>
          <a:custGeom>
            <a:avLst/>
            <a:gdLst/>
            <a:ahLst/>
            <a:cxnLst/>
            <a:rect l="l" t="t" r="r" b="b"/>
            <a:pathLst>
              <a:path w="132714" h="100329">
                <a:moveTo>
                  <a:pt x="132461" y="35179"/>
                </a:moveTo>
                <a:lnTo>
                  <a:pt x="0" y="0"/>
                </a:lnTo>
                <a:lnTo>
                  <a:pt x="93726" y="1000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3097" y="2581102"/>
            <a:ext cx="37523" cy="16885"/>
          </a:xfrm>
          <a:custGeom>
            <a:avLst/>
            <a:gdLst/>
            <a:ahLst/>
            <a:cxnLst/>
            <a:rect l="l" t="t" r="r" b="b"/>
            <a:pathLst>
              <a:path w="41275" h="24764">
                <a:moveTo>
                  <a:pt x="0" y="0"/>
                </a:moveTo>
                <a:lnTo>
                  <a:pt x="40894" y="2438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2749" y="2267297"/>
            <a:ext cx="700809" cy="313892"/>
          </a:xfrm>
          <a:custGeom>
            <a:avLst/>
            <a:gdLst/>
            <a:ahLst/>
            <a:cxnLst/>
            <a:rect l="l" t="t" r="r" b="b"/>
            <a:pathLst>
              <a:path w="770889" h="460375">
                <a:moveTo>
                  <a:pt x="0" y="0"/>
                </a:moveTo>
                <a:lnTo>
                  <a:pt x="770381" y="460247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5573" y="2250671"/>
            <a:ext cx="37523" cy="16885"/>
          </a:xfrm>
          <a:custGeom>
            <a:avLst/>
            <a:gdLst/>
            <a:ahLst/>
            <a:cxnLst/>
            <a:rect l="l" t="t" r="r" b="b"/>
            <a:pathLst>
              <a:path w="41275" h="24764">
                <a:moveTo>
                  <a:pt x="0" y="0"/>
                </a:moveTo>
                <a:lnTo>
                  <a:pt x="40894" y="2438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95456" y="2337955"/>
            <a:ext cx="681759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18" dirty="0">
                <a:latin typeface="Times New Roman"/>
                <a:cs typeface="Times New Roman"/>
              </a:rPr>
              <a:t>«instanceOf»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851729" y="2337955"/>
            <a:ext cx="681759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18" dirty="0">
                <a:latin typeface="Times New Roman"/>
                <a:cs typeface="Times New Roman"/>
              </a:rPr>
              <a:t>«instanceOf»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80758" y="834130"/>
            <a:ext cx="25821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</a:t>
            </a:r>
            <a:r>
              <a:rPr spc="-213" dirty="0"/>
              <a:t> </a:t>
            </a:r>
            <a:r>
              <a:rPr spc="-4" dirty="0"/>
              <a:t>Attributes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378344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75" dirty="0">
                <a:latin typeface="Times New Roman"/>
                <a:cs typeface="Times New Roman"/>
              </a:rPr>
              <a:t>member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spc="-78" dirty="0">
                <a:latin typeface="Courier New"/>
                <a:cs typeface="Courier New"/>
              </a:rPr>
              <a:t>public</a:t>
            </a:r>
            <a:r>
              <a:rPr sz="1700" spc="-78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89575"/>
            <a:ext cx="3967018" cy="12017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Count1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serialNumber;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Font typeface="Courier New"/>
              <a:buAutoNum type="arabicPlain"/>
              <a:tabLst>
                <a:tab pos="492016" algn="l"/>
                <a:tab pos="492467" algn="l"/>
              </a:tabLst>
            </a:pPr>
            <a:r>
              <a:rPr sz="1100" b="1" spc="-4" dirty="0">
                <a:latin typeface="Courier New"/>
                <a:cs typeface="Courier New"/>
              </a:rPr>
              <a:t>public static int counter =</a:t>
            </a:r>
            <a:r>
              <a:rPr sz="1100" b="1" spc="1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Count1()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counter++;</a:t>
            </a:r>
            <a:endParaRPr sz="1100">
              <a:latin typeface="Courier New"/>
              <a:cs typeface="Courier New"/>
            </a:endParaRPr>
          </a:p>
          <a:p>
            <a:pPr marL="9020" marR="616937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serialNumber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counter;  </a:t>
            </a: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3255819"/>
            <a:ext cx="741045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36" dirty="0">
                <a:latin typeface="Times New Roman"/>
                <a:cs typeface="Times New Roman"/>
              </a:rPr>
              <a:t>accessed </a:t>
            </a:r>
            <a:r>
              <a:rPr sz="1700" spc="46" dirty="0">
                <a:latin typeface="Times New Roman"/>
                <a:cs typeface="Times New Roman"/>
              </a:rPr>
              <a:t>from </a:t>
            </a:r>
            <a:r>
              <a:rPr sz="1700" spc="78" dirty="0">
                <a:latin typeface="Times New Roman"/>
                <a:cs typeface="Times New Roman"/>
              </a:rPr>
              <a:t>outside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85" dirty="0">
                <a:latin typeface="Times New Roman"/>
                <a:cs typeface="Times New Roman"/>
              </a:rPr>
              <a:t>without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39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instance: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3677256"/>
            <a:ext cx="3800764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OtherClass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incrementNumber()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963287">
              <a:lnSpc>
                <a:spcPts val="1349"/>
              </a:lnSpc>
              <a:spcBef>
                <a:spcPts val="50"/>
              </a:spcBef>
              <a:buFont typeface="Courier New"/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b="1" spc="-60" dirty="0">
                <a:latin typeface="Courier New"/>
                <a:cs typeface="Courier New"/>
              </a:rPr>
              <a:t>Count1.counter</a:t>
            </a:r>
            <a:r>
              <a:rPr sz="1100" spc="-60" dirty="0">
                <a:latin typeface="Courier New"/>
                <a:cs typeface="Courier New"/>
              </a:rPr>
              <a:t>++;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1645" y="834130"/>
            <a:ext cx="24412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</a:t>
            </a:r>
            <a:r>
              <a:rPr spc="-217" dirty="0"/>
              <a:t> </a:t>
            </a:r>
            <a:r>
              <a:rPr dirty="0"/>
              <a:t>Methods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2084" y="1368136"/>
            <a:ext cx="3976832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-75" dirty="0">
                <a:latin typeface="Courier New"/>
                <a:cs typeface="Courier New"/>
              </a:rPr>
              <a:t>static</a:t>
            </a:r>
            <a:r>
              <a:rPr sz="1700" spc="-486" dirty="0">
                <a:latin typeface="Courier New"/>
                <a:cs typeface="Courier New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methods: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3791526" cy="8811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Count2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serialNumber;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static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  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447665"/>
            <a:ext cx="37822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4" dirty="0">
                <a:latin typeface="Courier New"/>
                <a:cs typeface="Courier New"/>
              </a:rPr>
              <a:t>static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b="1" spc="-4" dirty="0">
                <a:latin typeface="Courier New"/>
                <a:cs typeface="Courier New"/>
              </a:rPr>
              <a:t>getTotalCount()</a:t>
            </a:r>
            <a:r>
              <a:rPr sz="1100" b="1" spc="-24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counter;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2409" y="2812663"/>
          <a:ext cx="3216564" cy="1133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26150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Count2()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counter++;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serialNumber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counter;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1645" y="834130"/>
            <a:ext cx="24412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</a:t>
            </a:r>
            <a:r>
              <a:rPr spc="-217" dirty="0"/>
              <a:t> </a:t>
            </a:r>
            <a:r>
              <a:rPr dirty="0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2085" y="1368137"/>
            <a:ext cx="7406409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4882" marR="3608" indent="-6314">
              <a:lnSpc>
                <a:spcPts val="1847"/>
              </a:lnSpc>
              <a:spcBef>
                <a:spcPts val="298"/>
              </a:spcBef>
            </a:pP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invoke </a:t>
            </a:r>
            <a:r>
              <a:rPr sz="1700" spc="-75" dirty="0">
                <a:latin typeface="Courier New"/>
                <a:cs typeface="Courier New"/>
              </a:rPr>
              <a:t>static </a:t>
            </a:r>
            <a:r>
              <a:rPr sz="1700" spc="85" dirty="0">
                <a:latin typeface="Times New Roman"/>
                <a:cs typeface="Times New Roman"/>
              </a:rPr>
              <a:t>methods without </a:t>
            </a: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28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25" dirty="0">
                <a:latin typeface="Times New Roman"/>
                <a:cs typeface="Times New Roman"/>
              </a:rPr>
              <a:t>it</a:t>
            </a:r>
            <a:r>
              <a:rPr sz="1700" spc="24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belongs: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1"/>
            <a:ext cx="5620327" cy="247645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3" indent="-324703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TestCounter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System.out.println("Number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33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2158827" algn="l"/>
              </a:tabLst>
            </a:pPr>
            <a:r>
              <a:rPr sz="1100" spc="-4" dirty="0">
                <a:latin typeface="Courier New"/>
                <a:cs typeface="Courier New"/>
              </a:rPr>
              <a:t>4	+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b="1" spc="-7" dirty="0">
                <a:latin typeface="Courier New"/>
                <a:cs typeface="Courier New"/>
              </a:rPr>
              <a:t>Count2.getTotalCount()</a:t>
            </a:r>
            <a:r>
              <a:rPr sz="1100" spc="-7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5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Count2 counter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Count2();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5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System.out.println(</a:t>
            </a:r>
            <a:r>
              <a:rPr sz="1100" i="1" spc="-53" dirty="0">
                <a:latin typeface="Courier New"/>
                <a:cs typeface="Courier New"/>
              </a:rPr>
              <a:t>"</a:t>
            </a:r>
            <a:r>
              <a:rPr sz="1100" spc="-53" dirty="0">
                <a:latin typeface="Courier New"/>
                <a:cs typeface="Courier New"/>
              </a:rPr>
              <a:t>Number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tabLst>
                <a:tab pos="492016" algn="l"/>
                <a:tab pos="2158827" algn="l"/>
              </a:tabLst>
            </a:pPr>
            <a:r>
              <a:rPr sz="1100" spc="-4" dirty="0">
                <a:latin typeface="Courier New"/>
                <a:cs typeface="Courier New"/>
              </a:rPr>
              <a:t>7		+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b="1" spc="-7" dirty="0">
                <a:latin typeface="Courier New"/>
                <a:cs typeface="Courier New"/>
              </a:rPr>
              <a:t>Count2.getTotalCount()</a:t>
            </a:r>
            <a:r>
              <a:rPr sz="1100" spc="-7" dirty="0">
                <a:latin typeface="Courier New"/>
                <a:cs typeface="Courier New"/>
              </a:rPr>
              <a:t>);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TestCounter</a:t>
            </a:r>
            <a:r>
              <a:rPr sz="1700" spc="-511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program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9020" marR="2623333">
              <a:lnSpc>
                <a:spcPts val="1349"/>
              </a:lnSpc>
              <a:spcBef>
                <a:spcPts val="1467"/>
              </a:spcBef>
            </a:pPr>
            <a:r>
              <a:rPr sz="1100" spc="-50" dirty="0">
                <a:latin typeface="Courier New"/>
                <a:cs typeface="Courier New"/>
              </a:rPr>
              <a:t>Number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0  </a:t>
            </a:r>
            <a:r>
              <a:rPr sz="1100" spc="-50" dirty="0">
                <a:latin typeface="Courier New"/>
                <a:cs typeface="Courier New"/>
              </a:rPr>
              <a:t>Number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1645" y="834130"/>
            <a:ext cx="24412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</a:t>
            </a:r>
            <a:r>
              <a:rPr spc="-217" dirty="0"/>
              <a:t> </a:t>
            </a:r>
            <a:r>
              <a:rPr dirty="0"/>
              <a:t>Methods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5411" y="1368136"/>
            <a:ext cx="578485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5" dirty="0">
                <a:latin typeface="Times New Roman"/>
                <a:cs typeface="Times New Roman"/>
              </a:rPr>
              <a:t>Static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60" dirty="0">
                <a:latin typeface="Times New Roman"/>
                <a:cs typeface="Times New Roman"/>
              </a:rPr>
              <a:t>cannot </a:t>
            </a: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60" dirty="0">
                <a:latin typeface="Times New Roman"/>
                <a:cs typeface="Times New Roman"/>
              </a:rPr>
              <a:t>instance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variables: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3" y="2447666"/>
            <a:ext cx="3791526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7" dirty="0">
                <a:latin typeface="Courier New"/>
                <a:cs typeface="Courier New"/>
              </a:rPr>
              <a:t>getSerialNumber()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2612189"/>
            <a:ext cx="4253345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1754752" algn="l"/>
              </a:tabLst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serialNumber;	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 COMPILER</a:t>
            </a:r>
            <a:r>
              <a:rPr sz="1100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ERROR!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277671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1789575"/>
            <a:ext cx="3791526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Count3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serialNumber;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static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  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41618" y="834130"/>
            <a:ext cx="26618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Static</a:t>
            </a:r>
            <a:r>
              <a:rPr spc="-188" dirty="0"/>
              <a:t> </a:t>
            </a:r>
            <a:r>
              <a:rPr spc="-7" dirty="0"/>
              <a:t>Initializers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8"/>
            <a:ext cx="6885709" cy="111547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64941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  <a:tab pos="3057173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57" dirty="0">
                <a:latin typeface="Times New Roman"/>
                <a:cs typeface="Times New Roman"/>
              </a:rPr>
              <a:t>contain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i="1" spc="7" dirty="0">
                <a:latin typeface="Times New Roman"/>
                <a:cs typeface="Times New Roman"/>
              </a:rPr>
              <a:t>static </a:t>
            </a:r>
            <a:r>
              <a:rPr sz="1700" i="1" spc="-39" dirty="0">
                <a:latin typeface="Times New Roman"/>
                <a:cs typeface="Times New Roman"/>
              </a:rPr>
              <a:t>block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60" dirty="0">
                <a:latin typeface="Times New Roman"/>
                <a:cs typeface="Times New Roman"/>
              </a:rPr>
              <a:t>not  </a:t>
            </a:r>
            <a:r>
              <a:rPr sz="1700" spc="25" dirty="0">
                <a:latin typeface="Times New Roman"/>
                <a:cs typeface="Times New Roman"/>
              </a:rPr>
              <a:t>exist </a:t>
            </a:r>
            <a:r>
              <a:rPr sz="1700" spc="64" dirty="0">
                <a:latin typeface="Times New Roman"/>
                <a:cs typeface="Times New Roman"/>
              </a:rPr>
              <a:t>within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body.</a:t>
            </a:r>
            <a:endParaRPr sz="1700">
              <a:latin typeface="Times New Roman"/>
              <a:cs typeface="Times New Roman"/>
            </a:endParaRPr>
          </a:p>
          <a:p>
            <a:pPr marL="242175" marR="3608" indent="-242175">
              <a:lnSpc>
                <a:spcPts val="1847"/>
              </a:lnSpc>
              <a:spcBef>
                <a:spcPts val="568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25" dirty="0">
                <a:latin typeface="Times New Roman"/>
                <a:cs typeface="Times New Roman"/>
              </a:rPr>
              <a:t>Static </a:t>
            </a:r>
            <a:r>
              <a:rPr sz="1700" spc="36" dirty="0">
                <a:latin typeface="Times New Roman"/>
                <a:cs typeface="Times New Roman"/>
              </a:rPr>
              <a:t>block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46" dirty="0">
                <a:latin typeface="Times New Roman"/>
                <a:cs typeface="Times New Roman"/>
              </a:rPr>
              <a:t>executes </a:t>
            </a:r>
            <a:r>
              <a:rPr sz="1700" spc="50" dirty="0">
                <a:latin typeface="Times New Roman"/>
                <a:cs typeface="Times New Roman"/>
              </a:rPr>
              <a:t>once </a:t>
            </a:r>
            <a:r>
              <a:rPr sz="1700" spc="53" dirty="0">
                <a:latin typeface="Times New Roman"/>
                <a:cs typeface="Times New Roman"/>
              </a:rPr>
              <a:t>only,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 </a:t>
            </a:r>
            <a:r>
              <a:rPr sz="1700" spc="78" dirty="0">
                <a:latin typeface="Times New Roman"/>
                <a:cs typeface="Times New Roman"/>
              </a:rPr>
              <a:t>loaded.</a:t>
            </a:r>
            <a:endParaRPr sz="1700">
              <a:latin typeface="Times New Roman"/>
              <a:cs typeface="Times New Roman"/>
            </a:endParaRPr>
          </a:p>
          <a:p>
            <a:pPr marL="251645" marR="30666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0" dirty="0">
                <a:latin typeface="Times New Roman"/>
                <a:cs typeface="Times New Roman"/>
              </a:rPr>
              <a:t>Usually,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static block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initialize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25" dirty="0">
                <a:latin typeface="Times New Roman"/>
                <a:cs typeface="Times New Roman"/>
              </a:rPr>
              <a:t>(class)  </a:t>
            </a:r>
            <a:r>
              <a:rPr sz="1700" spc="53" dirty="0">
                <a:latin typeface="Times New Roman"/>
                <a:cs typeface="Times New Roman"/>
              </a:rPr>
              <a:t>attributes.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41618" y="834130"/>
            <a:ext cx="26618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Static</a:t>
            </a:r>
            <a:r>
              <a:rPr spc="-188" dirty="0"/>
              <a:t> </a:t>
            </a:r>
            <a:r>
              <a:rPr spc="-7" dirty="0"/>
              <a:t>Initializers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7347527" cy="25046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Count4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counter;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Clr>
                <a:srgbClr val="000000"/>
              </a:buClr>
              <a:buFont typeface="Courier New"/>
              <a:buAutoNum type="arabicPlain"/>
              <a:tabLst>
                <a:tab pos="492016" algn="l"/>
                <a:tab pos="492467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100" b="1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6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Integer.getInteger("myApp.Count4.counter").intValue();  </a:t>
            </a:r>
            <a:r>
              <a:rPr sz="1100" spc="-4" dirty="0">
                <a:latin typeface="Courier New"/>
                <a:cs typeface="Courier New"/>
              </a:rPr>
              <a:t>5	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6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TestStaticInit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19373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</a:t>
            </a:r>
            <a:r>
              <a:rPr sz="1100" b="1" spc="-57" dirty="0">
                <a:latin typeface="Courier New"/>
                <a:cs typeface="Courier New"/>
              </a:rPr>
              <a:t>"</a:t>
            </a:r>
            <a:r>
              <a:rPr sz="1100" spc="-57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b="1" spc="-32" dirty="0">
                <a:latin typeface="Courier New"/>
                <a:cs typeface="Courier New"/>
              </a:rPr>
              <a:t>"</a:t>
            </a:r>
            <a:r>
              <a:rPr sz="1100" spc="-32" dirty="0">
                <a:latin typeface="Courier New"/>
                <a:cs typeface="Courier New"/>
              </a:rPr>
              <a:t>+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Count4.counter);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TestStaticInit</a:t>
            </a:r>
            <a:r>
              <a:rPr sz="1700" spc="-494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program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9020" marR="2153866">
              <a:lnSpc>
                <a:spcPts val="1349"/>
              </a:lnSpc>
              <a:spcBef>
                <a:spcPts val="1467"/>
              </a:spcBef>
            </a:pPr>
            <a:r>
              <a:rPr sz="1100" spc="-46" dirty="0">
                <a:latin typeface="Courier New"/>
                <a:cs typeface="Courier New"/>
              </a:rPr>
              <a:t>java </a:t>
            </a:r>
            <a:r>
              <a:rPr sz="1100" spc="-57" dirty="0">
                <a:latin typeface="Courier New"/>
                <a:cs typeface="Courier New"/>
              </a:rPr>
              <a:t>-DmyApp.Count4.counter=47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TestStaticInit  </a:t>
            </a:r>
            <a:r>
              <a:rPr sz="1100" spc="-50" dirty="0">
                <a:latin typeface="Courier New"/>
                <a:cs typeface="Courier New"/>
              </a:rPr>
              <a:t>counter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47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1480" y="834130"/>
            <a:ext cx="32413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2" dirty="0">
                <a:latin typeface="Courier New"/>
                <a:cs typeface="Courier New"/>
              </a:rPr>
              <a:t>final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25" dirty="0"/>
              <a:t>Keyword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6932468" cy="255971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39469" indent="-230449">
              <a:spcBef>
                <a:spcPts val="440"/>
              </a:spcBef>
              <a:buChar char="•"/>
              <a:tabLst>
                <a:tab pos="239469" algn="l"/>
                <a:tab pos="239920" algn="l"/>
                <a:tab pos="2428962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60" dirty="0">
                <a:latin typeface="Times New Roman"/>
                <a:cs typeface="Times New Roman"/>
              </a:rPr>
              <a:t>cannot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1" dirty="0">
                <a:latin typeface="Courier New"/>
                <a:cs typeface="Courier New"/>
              </a:rPr>
              <a:t>final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39469" indent="-230449">
              <a:spcBef>
                <a:spcPts val="369"/>
              </a:spcBef>
              <a:buChar char="•"/>
              <a:tabLst>
                <a:tab pos="239469" algn="l"/>
                <a:tab pos="239920" algn="l"/>
                <a:tab pos="2450157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60" dirty="0">
                <a:latin typeface="Times New Roman"/>
                <a:cs typeface="Times New Roman"/>
              </a:rPr>
              <a:t>cannot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override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1" dirty="0">
                <a:latin typeface="Courier New"/>
                <a:cs typeface="Courier New"/>
              </a:rPr>
              <a:t>final</a:t>
            </a:r>
            <a:r>
              <a:rPr sz="1700" spc="-593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79155" indent="-270135">
              <a:spcBef>
                <a:spcPts val="369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1" dirty="0">
                <a:latin typeface="Courier New"/>
                <a:cs typeface="Courier New"/>
              </a:rPr>
              <a:t>final</a:t>
            </a:r>
            <a:r>
              <a:rPr sz="1700" spc="-501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constant.</a:t>
            </a:r>
            <a:endParaRPr sz="1700">
              <a:latin typeface="Times New Roman"/>
              <a:cs typeface="Times New Roman"/>
            </a:endParaRPr>
          </a:p>
          <a:p>
            <a:pPr marL="239469" indent="-230449">
              <a:lnSpc>
                <a:spcPts val="1946"/>
              </a:lnSpc>
              <a:spcBef>
                <a:spcPts val="369"/>
              </a:spcBef>
              <a:buChar char="•"/>
              <a:tabLst>
                <a:tab pos="239469" algn="l"/>
                <a:tab pos="239920" algn="l"/>
                <a:tab pos="1587439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set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1" dirty="0">
                <a:latin typeface="Courier New"/>
                <a:cs typeface="Courier New"/>
              </a:rPr>
              <a:t>final</a:t>
            </a:r>
            <a:r>
              <a:rPr sz="1700" spc="-607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50" dirty="0">
                <a:latin typeface="Times New Roman"/>
                <a:cs typeface="Times New Roman"/>
              </a:rPr>
              <a:t>once </a:t>
            </a:r>
            <a:r>
              <a:rPr sz="1700" spc="53" dirty="0">
                <a:latin typeface="Times New Roman"/>
                <a:cs typeface="Times New Roman"/>
              </a:rPr>
              <a:t>only, </a:t>
            </a:r>
            <a:r>
              <a:rPr sz="1700" spc="85" dirty="0">
                <a:latin typeface="Times New Roman"/>
                <a:cs typeface="Times New Roman"/>
              </a:rPr>
              <a:t>but </a:t>
            </a:r>
            <a:r>
              <a:rPr sz="1700" spc="78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78704" marR="3608" indent="451">
              <a:lnSpc>
                <a:spcPts val="1847"/>
              </a:lnSpc>
              <a:spcBef>
                <a:spcPts val="128"/>
              </a:spcBef>
            </a:pPr>
            <a:r>
              <a:rPr sz="1700" spc="78" dirty="0">
                <a:latin typeface="Times New Roman"/>
                <a:cs typeface="Times New Roman"/>
              </a:rPr>
              <a:t>assignment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occur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independently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declaration; 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7" dirty="0">
                <a:latin typeface="Times New Roman"/>
                <a:cs typeface="Times New Roman"/>
              </a:rPr>
              <a:t>blank final</a:t>
            </a:r>
            <a:r>
              <a:rPr sz="1700" i="1" spc="167" dirty="0">
                <a:latin typeface="Times New Roman"/>
                <a:cs typeface="Times New Roman"/>
              </a:rPr>
              <a:t> </a:t>
            </a:r>
            <a:r>
              <a:rPr sz="1700" i="1" spc="-36" dirty="0">
                <a:latin typeface="Times New Roman"/>
                <a:cs typeface="Times New Roman"/>
              </a:rPr>
              <a:t>variable</a:t>
            </a:r>
            <a:r>
              <a:rPr sz="1700" spc="-36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49290" marR="97862" lvl="1" indent="-248037">
              <a:lnSpc>
                <a:spcPts val="1847"/>
              </a:lnSpc>
              <a:spcBef>
                <a:spcPts val="568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blank </a:t>
            </a:r>
            <a:r>
              <a:rPr sz="1700" spc="43" dirty="0">
                <a:latin typeface="Times New Roman"/>
                <a:cs typeface="Times New Roman"/>
              </a:rPr>
              <a:t>final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57" dirty="0">
                <a:latin typeface="Times New Roman"/>
                <a:cs typeface="Times New Roman"/>
              </a:rPr>
              <a:t>attribute must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18" dirty="0">
                <a:latin typeface="Times New Roman"/>
                <a:cs typeface="Times New Roman"/>
              </a:rPr>
              <a:t>set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22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every  </a:t>
            </a:r>
            <a:r>
              <a:rPr sz="1700" spc="39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  <a:p>
            <a:pPr marL="560564" marR="357625" lvl="1" indent="-259312">
              <a:lnSpc>
                <a:spcPts val="1847"/>
              </a:lnSpc>
              <a:spcBef>
                <a:spcPts val="568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blank </a:t>
            </a:r>
            <a:r>
              <a:rPr sz="1700" spc="43" dirty="0">
                <a:latin typeface="Times New Roman"/>
                <a:cs typeface="Times New Roman"/>
              </a:rPr>
              <a:t>final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18" dirty="0">
                <a:latin typeface="Times New Roman"/>
                <a:cs typeface="Times New Roman"/>
              </a:rPr>
              <a:t>set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78" dirty="0">
                <a:latin typeface="Times New Roman"/>
                <a:cs typeface="Times New Roman"/>
              </a:rPr>
              <a:t>method body </a:t>
            </a:r>
            <a:r>
              <a:rPr sz="1700" spc="25" dirty="0">
                <a:latin typeface="Times New Roman"/>
                <a:cs typeface="Times New Roman"/>
              </a:rPr>
              <a:t>before </a:t>
            </a:r>
            <a:r>
              <a:rPr sz="1700" spc="53" dirty="0">
                <a:latin typeface="Times New Roman"/>
                <a:cs typeface="Times New Roman"/>
              </a:rPr>
              <a:t>being</a:t>
            </a:r>
            <a:r>
              <a:rPr sz="1700" spc="25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used.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65502" y="834130"/>
            <a:ext cx="24135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Final</a:t>
            </a:r>
            <a:r>
              <a:rPr spc="-195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48" y="1368136"/>
            <a:ext cx="41852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7" dirty="0">
                <a:latin typeface="Times New Roman"/>
                <a:cs typeface="Times New Roman"/>
              </a:rPr>
              <a:t>Constants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43" dirty="0">
                <a:latin typeface="Times New Roman"/>
                <a:cs typeface="Times New Roman"/>
              </a:rPr>
              <a:t>final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variables.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9438" y="1954098"/>
            <a:ext cx="2867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7" dirty="0">
                <a:latin typeface="Courier New"/>
                <a:cs typeface="Courier New"/>
              </a:rPr>
              <a:t>DEFAULT_INTEREST_RATE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7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3.2;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789576"/>
            <a:ext cx="29694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Bank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private static </a:t>
            </a:r>
            <a:r>
              <a:rPr sz="1100" b="1" spc="-46" dirty="0">
                <a:latin typeface="Courier New"/>
                <a:cs typeface="Courier New"/>
              </a:rPr>
              <a:t>final</a:t>
            </a:r>
            <a:r>
              <a:rPr sz="1100" b="1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double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...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more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declarations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2392" y="834130"/>
            <a:ext cx="50597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7" dirty="0">
                <a:latin typeface="Courier New"/>
                <a:cs typeface="Courier New"/>
              </a:rPr>
              <a:t>TestGreeting</a:t>
            </a:r>
            <a:r>
              <a:rPr spc="-1207" dirty="0">
                <a:latin typeface="Courier New"/>
                <a:cs typeface="Courier New"/>
              </a:rPr>
              <a:t> </a:t>
            </a:r>
            <a:r>
              <a:rPr dirty="0"/>
              <a:t>Application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2499591" cy="125679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292" indent="-241273">
              <a:spcBef>
                <a:spcPts val="440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81" dirty="0">
                <a:latin typeface="Times New Roman"/>
                <a:cs typeface="Times New Roman"/>
              </a:rPr>
              <a:t>Comment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lines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39" dirty="0">
                <a:latin typeface="Times New Roman"/>
                <a:cs typeface="Times New Roman"/>
              </a:rPr>
              <a:t>Class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declaration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67" dirty="0">
                <a:latin typeface="Courier New"/>
                <a:cs typeface="Courier New"/>
              </a:rPr>
              <a:t>main</a:t>
            </a:r>
            <a:r>
              <a:rPr sz="1700" spc="-444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1" dirty="0">
                <a:latin typeface="Times New Roman"/>
                <a:cs typeface="Times New Roman"/>
              </a:rPr>
              <a:t>Method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body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1720302"/>
            <a:ext cx="30710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b="1" spc="-46" dirty="0">
                <a:latin typeface="Courier New"/>
                <a:cs typeface="Courier New"/>
              </a:rPr>
              <a:t>final </a:t>
            </a:r>
            <a:r>
              <a:rPr sz="1100" spc="-46" dirty="0">
                <a:latin typeface="Courier New"/>
                <a:cs typeface="Courier New"/>
              </a:rPr>
              <a:t>long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customerID;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049347"/>
            <a:ext cx="2674505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Customer()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b="1" spc="-53" dirty="0">
                <a:latin typeface="Courier New"/>
                <a:cs typeface="Courier New"/>
              </a:rPr>
              <a:t>customerID </a:t>
            </a:r>
            <a:r>
              <a:rPr sz="1100" b="1" spc="-4" dirty="0">
                <a:latin typeface="Courier New"/>
                <a:cs typeface="Courier New"/>
              </a:rPr>
              <a:t>=</a:t>
            </a:r>
            <a:r>
              <a:rPr sz="1100" b="1" spc="-213" dirty="0">
                <a:latin typeface="Courier New"/>
                <a:cs typeface="Courier New"/>
              </a:rPr>
              <a:t> </a:t>
            </a:r>
            <a:r>
              <a:rPr sz="1100" b="1" spc="-53" dirty="0">
                <a:latin typeface="Courier New"/>
                <a:cs typeface="Courier New"/>
              </a:rPr>
              <a:t>createID()</a:t>
            </a:r>
            <a:r>
              <a:rPr sz="1100" spc="-53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707437"/>
            <a:ext cx="21659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long </a:t>
            </a:r>
            <a:r>
              <a:rPr sz="1100" spc="-50" dirty="0">
                <a:latin typeface="Courier New"/>
                <a:cs typeface="Courier New"/>
              </a:rPr>
              <a:t>getID()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customerID;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365528"/>
            <a:ext cx="3172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312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long </a:t>
            </a:r>
            <a:r>
              <a:rPr sz="1100" spc="-53" dirty="0">
                <a:latin typeface="Courier New"/>
                <a:cs typeface="Courier New"/>
              </a:rPr>
              <a:t>createID()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 </a:t>
            </a:r>
            <a:r>
              <a:rPr sz="1100" spc="-39" dirty="0">
                <a:latin typeface="Courier New"/>
                <a:cs typeface="Courier New"/>
              </a:rPr>
              <a:t>...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generate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2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4023619"/>
            <a:ext cx="20550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more</a:t>
            </a:r>
            <a:r>
              <a:rPr sz="1100" spc="-21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declarations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9" y="834130"/>
            <a:ext cx="5459845" cy="36203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0638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Blank Final</a:t>
            </a:r>
            <a:r>
              <a:rPr sz="2300" spc="-359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Variables</a:t>
            </a:r>
            <a:endParaRPr sz="2300">
              <a:latin typeface="Arial"/>
              <a:cs typeface="Arial"/>
            </a:endParaRPr>
          </a:p>
          <a:p>
            <a:pPr marL="9020" marR="2092984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Customer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19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42656" y="834130"/>
            <a:ext cx="54598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Old-Style </a:t>
            </a:r>
            <a:r>
              <a:rPr spc="-7" dirty="0"/>
              <a:t>Enumerated</a:t>
            </a:r>
            <a:r>
              <a:rPr spc="-465" dirty="0"/>
              <a:t> </a:t>
            </a:r>
            <a:r>
              <a:rPr spc="-71" dirty="0"/>
              <a:t>Type </a:t>
            </a:r>
            <a:r>
              <a:rPr dirty="0"/>
              <a:t>Idiom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68909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78" dirty="0">
                <a:latin typeface="Times New Roman"/>
                <a:cs typeface="Times New Roman"/>
              </a:rPr>
              <a:t>Enumerated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1" dirty="0">
                <a:latin typeface="Times New Roman"/>
                <a:cs typeface="Times New Roman"/>
              </a:rPr>
              <a:t>common </a:t>
            </a:r>
            <a:r>
              <a:rPr sz="1700" spc="75" dirty="0">
                <a:latin typeface="Times New Roman"/>
                <a:cs typeface="Times New Roman"/>
              </a:rPr>
              <a:t>idiom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programming.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11643"/>
            <a:ext cx="3089564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407683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cards.domain;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PlayingCard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369734"/>
            <a:ext cx="25630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pseudo </a:t>
            </a:r>
            <a:r>
              <a:rPr sz="1100" spc="-53" dirty="0">
                <a:latin typeface="Courier New"/>
                <a:cs typeface="Courier New"/>
              </a:rPr>
              <a:t>enumerated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2409" y="2570210"/>
          <a:ext cx="4943764" cy="80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868218"/>
                <a:gridCol w="711199"/>
                <a:gridCol w="609599"/>
                <a:gridCol w="406399"/>
                <a:gridCol w="1422399"/>
                <a:gridCol w="207818"/>
                <a:gridCol w="2782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static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SUIT_SPADES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0;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static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SUIT_HEARTS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1;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static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SUIT_CLUBS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2;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static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SUIT_DIAMONDS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3;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38564" y="3356869"/>
            <a:ext cx="17502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suit;  </a:t>
            </a: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rank;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8" y="3356869"/>
            <a:ext cx="226291" cy="12017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8564" y="3850438"/>
            <a:ext cx="40963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PlayingCard(int </a:t>
            </a:r>
            <a:r>
              <a:rPr sz="1100" spc="-46" dirty="0">
                <a:latin typeface="Courier New"/>
                <a:cs typeface="Courier New"/>
              </a:rPr>
              <a:t>suit,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rank)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this.suit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this.rank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rank;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2656" y="834130"/>
            <a:ext cx="54598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Old-Style </a:t>
            </a:r>
            <a:r>
              <a:rPr sz="2300" spc="-7" dirty="0">
                <a:latin typeface="Arial"/>
                <a:cs typeface="Arial"/>
              </a:rPr>
              <a:t>Enumerated</a:t>
            </a:r>
            <a:r>
              <a:rPr sz="2300" spc="-465" dirty="0">
                <a:latin typeface="Arial"/>
                <a:cs typeface="Arial"/>
              </a:rPr>
              <a:t> </a:t>
            </a:r>
            <a:r>
              <a:rPr sz="2300" spc="-71" dirty="0">
                <a:latin typeface="Arial"/>
                <a:cs typeface="Arial"/>
              </a:rPr>
              <a:t>Type </a:t>
            </a:r>
            <a:r>
              <a:rPr sz="2300" dirty="0">
                <a:latin typeface="Arial"/>
                <a:cs typeface="Arial"/>
              </a:rPr>
              <a:t>Idiom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236710"/>
          <a:ext cx="4943764" cy="327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11418"/>
                <a:gridCol w="892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String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getSuitName()</a:t>
                      </a:r>
                      <a:r>
                        <a:rPr sz="1100" spc="-3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““;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switch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suit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SUIT_SPADES: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“Spades”;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SUIT_HEARTS: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“Hearts”;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SUIT_CLUBS: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“Clubs”;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SUIT_DIAMONDS: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“Diamonds”;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default: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System.err.println(“Invalid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suit.”);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name;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42656" y="834130"/>
            <a:ext cx="54598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Old-Style </a:t>
            </a:r>
            <a:r>
              <a:rPr spc="-7" dirty="0"/>
              <a:t>Enumerated</a:t>
            </a:r>
            <a:r>
              <a:rPr spc="-465" dirty="0"/>
              <a:t> </a:t>
            </a:r>
            <a:r>
              <a:rPr spc="-71" dirty="0"/>
              <a:t>Type </a:t>
            </a:r>
            <a:r>
              <a:rPr dirty="0"/>
              <a:t>Idiom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8571" y="1368136"/>
            <a:ext cx="3911023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0" dirty="0">
                <a:latin typeface="Times New Roman"/>
                <a:cs typeface="Times New Roman"/>
              </a:rPr>
              <a:t>Old-style </a:t>
            </a:r>
            <a:r>
              <a:rPr sz="1700" spc="75" dirty="0">
                <a:latin typeface="Times New Roman"/>
                <a:cs typeface="Times New Roman"/>
              </a:rPr>
              <a:t>idiom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type-safe: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828666"/>
            <a:ext cx="53062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PlayingCard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</a:t>
            </a:r>
            <a:endParaRPr sz="1100">
              <a:latin typeface="Courier New"/>
              <a:cs typeface="Courier New"/>
            </a:endParaRPr>
          </a:p>
          <a:p>
            <a:pPr marL="9020" marR="3608" indent="158744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PlayingCard(PlayingCard.SUIT_SPADES, </a:t>
            </a:r>
            <a:r>
              <a:rPr sz="1100" spc="-60" dirty="0">
                <a:latin typeface="Courier New"/>
                <a:cs typeface="Courier New"/>
              </a:rPr>
              <a:t>2);  </a:t>
            </a:r>
            <a:r>
              <a:rPr sz="1100" spc="-57" dirty="0">
                <a:latin typeface="Courier New"/>
                <a:cs typeface="Courier New"/>
              </a:rPr>
              <a:t>System.out.println(“card1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card1.getRank()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card1.getSuitName());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3651278"/>
            <a:ext cx="53062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You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can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playing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card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with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bogus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suit.  </a:t>
            </a:r>
            <a:r>
              <a:rPr sz="1100" spc="-53" dirty="0">
                <a:latin typeface="Courier New"/>
                <a:cs typeface="Courier New"/>
              </a:rPr>
              <a:t>PlayingCard </a:t>
            </a:r>
            <a:r>
              <a:rPr sz="1100" spc="-46" dirty="0">
                <a:latin typeface="Courier New"/>
                <a:cs typeface="Courier New"/>
              </a:rPr>
              <a:t>card2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PlayingCard(47, </a:t>
            </a:r>
            <a:r>
              <a:rPr sz="1100" spc="-60" dirty="0">
                <a:latin typeface="Courier New"/>
                <a:cs typeface="Courier New"/>
              </a:rPr>
              <a:t>2);  </a:t>
            </a:r>
            <a:r>
              <a:rPr sz="1100" spc="-57" dirty="0">
                <a:latin typeface="Courier New"/>
                <a:cs typeface="Courier New"/>
              </a:rPr>
              <a:t>System.out.println(“card2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card2.getRank()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card2.getSuitName());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4309370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7" y="1677007"/>
            <a:ext cx="4715164" cy="2542726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1757006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cards.tests;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 marR="804543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cards.domain.PlayingCard;  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5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TestPlayingCard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5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18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42656" y="834130"/>
            <a:ext cx="54598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Old-Style </a:t>
            </a:r>
            <a:r>
              <a:rPr spc="-7" dirty="0"/>
              <a:t>Enumerated</a:t>
            </a:r>
            <a:r>
              <a:rPr spc="-465" dirty="0"/>
              <a:t> </a:t>
            </a:r>
            <a:r>
              <a:rPr spc="-71" dirty="0"/>
              <a:t>Type </a:t>
            </a:r>
            <a:r>
              <a:rPr dirty="0"/>
              <a:t>Idiom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7"/>
            <a:ext cx="6154882" cy="162493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81" dirty="0">
                <a:latin typeface="Times New Roman"/>
                <a:cs typeface="Times New Roman"/>
              </a:rPr>
              <a:t>enumerated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75" dirty="0">
                <a:latin typeface="Times New Roman"/>
                <a:cs typeface="Times New Roman"/>
              </a:rPr>
              <a:t>idiom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53" dirty="0">
                <a:latin typeface="Times New Roman"/>
                <a:cs typeface="Times New Roman"/>
              </a:rPr>
              <a:t>several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problems:</a:t>
            </a:r>
            <a:endParaRPr sz="1700">
              <a:latin typeface="Times New Roman"/>
              <a:cs typeface="Times New Roman"/>
            </a:endParaRPr>
          </a:p>
          <a:p>
            <a:pPr marL="609720" indent="-248488">
              <a:spcBef>
                <a:spcPts val="1222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57" dirty="0">
                <a:latin typeface="Times New Roman"/>
                <a:cs typeface="Times New Roman"/>
              </a:rPr>
              <a:t>Not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type-safe</a:t>
            </a:r>
            <a:endParaRPr sz="1700">
              <a:latin typeface="Times New Roman"/>
              <a:cs typeface="Times New Roman"/>
            </a:endParaRPr>
          </a:p>
          <a:p>
            <a:pPr marL="609720" indent="-248488">
              <a:spcBef>
                <a:spcPts val="369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64" dirty="0">
                <a:latin typeface="Times New Roman"/>
                <a:cs typeface="Times New Roman"/>
              </a:rPr>
              <a:t>No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namespace</a:t>
            </a:r>
            <a:endParaRPr sz="1700">
              <a:latin typeface="Times New Roman"/>
              <a:cs typeface="Times New Roman"/>
            </a:endParaRPr>
          </a:p>
          <a:p>
            <a:pPr marL="592133" indent="-230900">
              <a:spcBef>
                <a:spcPts val="369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28" dirty="0">
                <a:latin typeface="Times New Roman"/>
                <a:cs typeface="Times New Roman"/>
              </a:rPr>
              <a:t>Brittle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character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67" dirty="0">
                <a:latin typeface="Times New Roman"/>
                <a:cs typeface="Times New Roman"/>
              </a:rPr>
              <a:t>Uninformative </a:t>
            </a:r>
            <a:r>
              <a:rPr sz="1700" spc="78" dirty="0">
                <a:latin typeface="Times New Roman"/>
                <a:cs typeface="Times New Roman"/>
              </a:rPr>
              <a:t>printed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values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9820" y="834130"/>
            <a:ext cx="4404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8" dirty="0"/>
              <a:t> </a:t>
            </a:r>
            <a:r>
              <a:rPr spc="-18" dirty="0"/>
              <a:t>New</a:t>
            </a:r>
            <a:r>
              <a:rPr spc="-178" dirty="0"/>
              <a:t> </a:t>
            </a:r>
            <a:r>
              <a:rPr spc="-7" dirty="0"/>
              <a:t>Enumerated</a:t>
            </a:r>
            <a:r>
              <a:rPr spc="-178" dirty="0"/>
              <a:t> </a:t>
            </a:r>
            <a:r>
              <a:rPr spc="-71" dirty="0"/>
              <a:t>Type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4806" y="1368136"/>
            <a:ext cx="5915314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85" dirty="0">
                <a:latin typeface="Times New Roman"/>
                <a:cs typeface="Times New Roman"/>
              </a:rPr>
              <a:t>Now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53" dirty="0">
                <a:latin typeface="Times New Roman"/>
                <a:cs typeface="Times New Roman"/>
              </a:rPr>
              <a:t>type-safe </a:t>
            </a:r>
            <a:r>
              <a:rPr sz="1700" spc="81" dirty="0">
                <a:latin typeface="Times New Roman"/>
                <a:cs typeface="Times New Roman"/>
              </a:rPr>
              <a:t>enumerated</a:t>
            </a:r>
            <a:r>
              <a:rPr sz="1700" spc="256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types: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02985"/>
            <a:ext cx="2572327" cy="1029491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cards.domain;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enum Suit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60" dirty="0">
                <a:latin typeface="Courier New"/>
                <a:cs typeface="Courier New"/>
              </a:rPr>
              <a:t>SPADES,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60" dirty="0">
                <a:latin typeface="Courier New"/>
                <a:cs typeface="Courier New"/>
              </a:rPr>
              <a:t>HEARTS,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60" dirty="0">
                <a:latin typeface="Courier New"/>
                <a:cs typeface="Courier New"/>
              </a:rPr>
              <a:t>CLUBS,</a:t>
            </a:r>
            <a:endParaRPr sz="1100">
              <a:latin typeface="Courier New"/>
              <a:cs typeface="Courier New"/>
            </a:endParaRPr>
          </a:p>
          <a:p>
            <a:pPr marL="9020" marR="876699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333272" algn="l"/>
                <a:tab pos="492016" algn="l"/>
                <a:tab pos="492467" algn="l"/>
              </a:tabLst>
            </a:pPr>
            <a:r>
              <a:rPr sz="1100" spc="-60" dirty="0">
                <a:latin typeface="Courier New"/>
                <a:cs typeface="Courier New"/>
              </a:rPr>
              <a:t>DIAMONDS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9820" y="834130"/>
            <a:ext cx="4404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8" dirty="0"/>
              <a:t> </a:t>
            </a:r>
            <a:r>
              <a:rPr spc="-18" dirty="0"/>
              <a:t>New</a:t>
            </a:r>
            <a:r>
              <a:rPr spc="-178" dirty="0"/>
              <a:t> </a:t>
            </a:r>
            <a:r>
              <a:rPr spc="-7" dirty="0"/>
              <a:t>Enumerated</a:t>
            </a:r>
            <a:r>
              <a:rPr spc="-178" dirty="0"/>
              <a:t> </a:t>
            </a:r>
            <a:r>
              <a:rPr spc="-71" dirty="0"/>
              <a:t>Type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39318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Using </a:t>
            </a:r>
            <a:r>
              <a:rPr sz="1700" spc="81" dirty="0">
                <a:latin typeface="Times New Roman"/>
                <a:cs typeface="Times New Roman"/>
              </a:rPr>
              <a:t>enumerated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easy: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352415"/>
            <a:ext cx="18518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Suit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suit;  </a:t>
            </a: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1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rank;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845984"/>
            <a:ext cx="41979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7" dirty="0">
                <a:latin typeface="Courier New"/>
                <a:cs typeface="Courier New"/>
              </a:rPr>
              <a:t>PlayingCard(Suit </a:t>
            </a:r>
            <a:r>
              <a:rPr sz="1100" spc="-46" dirty="0">
                <a:latin typeface="Courier New"/>
                <a:cs typeface="Courier New"/>
              </a:rPr>
              <a:t>suit,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rank)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this.suit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this.rank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rank;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1694324"/>
            <a:ext cx="3089564" cy="219647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407683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cards.domain;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PlayingCard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3668596"/>
            <a:ext cx="23691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Suit </a:t>
            </a:r>
            <a:r>
              <a:rPr sz="1100" spc="-53" dirty="0">
                <a:latin typeface="Courier New"/>
                <a:cs typeface="Courier New"/>
              </a:rPr>
              <a:t>getSuit()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suit;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820" y="834130"/>
            <a:ext cx="4404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18" dirty="0">
                <a:latin typeface="Arial"/>
                <a:cs typeface="Arial"/>
              </a:rPr>
              <a:t>New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Enumerated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71" dirty="0">
                <a:latin typeface="Arial"/>
                <a:cs typeface="Arial"/>
              </a:rPr>
              <a:t>Type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228049"/>
          <a:ext cx="5248564" cy="343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11418"/>
                <a:gridCol w="11972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String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getSuitName()</a:t>
                      </a:r>
                      <a:r>
                        <a:rPr sz="1100" spc="-3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““;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switch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suit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SPADES: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“Spades”;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HEARTS: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“Hearts”;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CLUBS: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“Clubs”;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DIAMONDS: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“Diamonds”;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default: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No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need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error</a:t>
                      </a:r>
                      <a:r>
                        <a:rPr sz="1100" spc="-6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checking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3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enum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100" spc="-3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finite.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name;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9820" y="834130"/>
            <a:ext cx="4404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8" dirty="0"/>
              <a:t> </a:t>
            </a:r>
            <a:r>
              <a:rPr spc="-18" dirty="0"/>
              <a:t>New</a:t>
            </a:r>
            <a:r>
              <a:rPr spc="-178" dirty="0"/>
              <a:t> </a:t>
            </a:r>
            <a:r>
              <a:rPr spc="-7" dirty="0"/>
              <a:t>Enumerated</a:t>
            </a:r>
            <a:r>
              <a:rPr spc="-178" dirty="0"/>
              <a:t> </a:t>
            </a:r>
            <a:r>
              <a:rPr spc="-71" dirty="0"/>
              <a:t>Type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3907559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78" dirty="0">
                <a:latin typeface="Times New Roman"/>
                <a:cs typeface="Times New Roman"/>
              </a:rPr>
              <a:t>Enumerated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4" dirty="0">
                <a:latin typeface="Times New Roman"/>
                <a:cs typeface="Times New Roman"/>
              </a:rPr>
              <a:t>are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type-safe: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3062461"/>
            <a:ext cx="53062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PlayingCard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</a:t>
            </a:r>
            <a:endParaRPr sz="1100">
              <a:latin typeface="Courier New"/>
              <a:cs typeface="Courier New"/>
            </a:endParaRPr>
          </a:p>
          <a:p>
            <a:pPr marL="9020" marR="3608" indent="158744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PlayingCard(Suit.SPADES, </a:t>
            </a:r>
            <a:r>
              <a:rPr sz="1100" spc="-60" dirty="0">
                <a:latin typeface="Courier New"/>
                <a:cs typeface="Courier New"/>
              </a:rPr>
              <a:t>2);  </a:t>
            </a:r>
            <a:r>
              <a:rPr sz="1100" spc="-57" dirty="0">
                <a:latin typeface="Courier New"/>
                <a:cs typeface="Courier New"/>
              </a:rPr>
              <a:t>System.out.println(“card1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card1.getRank()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card1.getSuitName());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3885074"/>
            <a:ext cx="46966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PlayingCard </a:t>
            </a:r>
            <a:r>
              <a:rPr sz="1100" spc="-46" dirty="0">
                <a:latin typeface="Courier New"/>
                <a:cs typeface="Courier New"/>
              </a:rPr>
              <a:t>card2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508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PlayingCard(47, </a:t>
            </a:r>
            <a:r>
              <a:rPr sz="1100" spc="-60" dirty="0">
                <a:latin typeface="Courier New"/>
                <a:cs typeface="Courier New"/>
              </a:rPr>
              <a:t>2);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This will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compile.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4214119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19727" y="1391256"/>
            <a:ext cx="4715164" cy="2762250"/>
          </a:xfrm>
          <a:prstGeom prst="rect">
            <a:avLst/>
          </a:prstGeom>
        </p:spPr>
        <p:txBody>
          <a:bodyPr vert="horz" wrap="square" lIns="0" tIns="386036" rIns="0" bIns="0" rtlCol="0">
            <a:spAutoFit/>
          </a:bodyPr>
          <a:lstStyle/>
          <a:p>
            <a:pPr marL="9020" marR="1757006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pc="-4" dirty="0"/>
              <a:t>1	</a:t>
            </a:r>
            <a:r>
              <a:rPr spc="-50" dirty="0"/>
              <a:t>package</a:t>
            </a:r>
            <a:r>
              <a:rPr spc="-142" dirty="0"/>
              <a:t> </a:t>
            </a:r>
            <a:r>
              <a:rPr spc="-60" dirty="0"/>
              <a:t>cards.tests;  </a:t>
            </a:r>
            <a:r>
              <a:rPr spc="-4" dirty="0"/>
              <a:t>2</a:t>
            </a: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</a:t>
            </a:r>
            <a:r>
              <a:rPr spc="-117" dirty="0"/>
              <a:t> </a:t>
            </a:r>
            <a:r>
              <a:rPr spc="-60" dirty="0"/>
              <a:t>cards.domain.PlayingCard;</a:t>
            </a:r>
          </a:p>
          <a:p>
            <a:pPr marL="9020" marR="1360147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</a:t>
            </a:r>
            <a:r>
              <a:rPr spc="-114" dirty="0"/>
              <a:t> </a:t>
            </a:r>
            <a:r>
              <a:rPr spc="-60" dirty="0"/>
              <a:t>cards.domain.Suit;  </a:t>
            </a:r>
            <a:r>
              <a:rPr spc="-4" dirty="0"/>
              <a:t>5</a:t>
            </a:r>
          </a:p>
          <a:p>
            <a:pPr marL="9020">
              <a:lnSpc>
                <a:spcPts val="1300"/>
              </a:lnSpc>
              <a:buAutoNum type="arabicPlain" startAt="6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TestPlayingCard</a:t>
            </a:r>
            <a:r>
              <a:rPr spc="-266" dirty="0"/>
              <a:t> </a:t>
            </a:r>
            <a:r>
              <a:rPr spc="-4" dirty="0"/>
              <a:t>{</a:t>
            </a: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5" dirty="0"/>
              <a:t> </a:t>
            </a:r>
            <a:r>
              <a:rPr spc="-4" dirty="0"/>
              <a:t>{  8</a:t>
            </a:r>
          </a:p>
          <a:p>
            <a:pPr marL="9020">
              <a:lnSpc>
                <a:spcPts val="1300"/>
              </a:lnSpc>
            </a:pPr>
            <a:r>
              <a:rPr spc="-4" dirty="0"/>
              <a:t>9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10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11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15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16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17	</a:t>
            </a:r>
            <a:r>
              <a:rPr spc="-4" dirty="0"/>
              <a:t>}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83247" y="834130"/>
            <a:ext cx="47775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Advanced </a:t>
            </a:r>
            <a:r>
              <a:rPr spc="-7" dirty="0"/>
              <a:t>Enumerated</a:t>
            </a:r>
            <a:r>
              <a:rPr spc="-355" dirty="0"/>
              <a:t> </a:t>
            </a:r>
            <a:r>
              <a:rPr spc="-57" dirty="0"/>
              <a:t>Types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63194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78" dirty="0">
                <a:latin typeface="Times New Roman"/>
                <a:cs typeface="Times New Roman"/>
              </a:rPr>
              <a:t>Enumerated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57" dirty="0">
                <a:latin typeface="Times New Roman"/>
                <a:cs typeface="Times New Roman"/>
              </a:rPr>
              <a:t>have attributes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34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methods: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179233"/>
            <a:ext cx="632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 algn="just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SPADES  HEARTS  CLUBS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2965" y="2179234"/>
            <a:ext cx="11406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(“Spades”),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(“Hearts”),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(“Clubs”),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2672802"/>
            <a:ext cx="2258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DIAMONDS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(“Diamonds”);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3001847"/>
            <a:ext cx="26646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final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8564" y="3330892"/>
            <a:ext cx="27755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53" dirty="0">
                <a:latin typeface="Courier New"/>
                <a:cs typeface="Courier New"/>
              </a:rPr>
              <a:t>Suit(String </a:t>
            </a:r>
            <a:r>
              <a:rPr sz="1100" spc="-46" dirty="0">
                <a:latin typeface="Courier New"/>
                <a:cs typeface="Courier New"/>
              </a:rPr>
              <a:t>name)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this.name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8564" y="3988983"/>
            <a:ext cx="25723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String </a:t>
            </a:r>
            <a:r>
              <a:rPr sz="1100" spc="-53" dirty="0">
                <a:latin typeface="Courier New"/>
                <a:cs typeface="Courier New"/>
              </a:rPr>
              <a:t>getName()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name;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28" y="1685666"/>
            <a:ext cx="2572327" cy="269661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cards.domain;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 marR="234508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enum Suit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18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0467" y="2052205"/>
            <a:ext cx="2819977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Getting</a:t>
            </a:r>
            <a:r>
              <a:rPr sz="2600" spc="-6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Started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Greeting</a:t>
            </a:r>
            <a:r>
              <a:rPr spc="-1207" dirty="0">
                <a:latin typeface="Courier New"/>
                <a:cs typeface="Courier New"/>
              </a:rPr>
              <a:t> </a:t>
            </a:r>
            <a:r>
              <a:rPr spc="-4" dirty="0"/>
              <a:t>Class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2651991" cy="63098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292" indent="-241273">
              <a:spcBef>
                <a:spcPts val="440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39" dirty="0">
                <a:latin typeface="Times New Roman"/>
                <a:cs typeface="Times New Roman"/>
              </a:rPr>
              <a:t>Class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declaration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greet</a:t>
            </a:r>
            <a:r>
              <a:rPr sz="1700" spc="-444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83247" y="834130"/>
            <a:ext cx="47775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Advanced </a:t>
            </a:r>
            <a:r>
              <a:rPr spc="-7" dirty="0"/>
              <a:t>Enumerated</a:t>
            </a:r>
            <a:r>
              <a:rPr spc="-355" dirty="0"/>
              <a:t> </a:t>
            </a:r>
            <a:r>
              <a:rPr spc="-57" dirty="0"/>
              <a:t>Types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356" y="1368136"/>
            <a:ext cx="6296891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Public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spc="81" dirty="0">
                <a:latin typeface="Times New Roman"/>
                <a:cs typeface="Times New Roman"/>
              </a:rPr>
              <a:t>enumerated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4" dirty="0">
                <a:latin typeface="Times New Roman"/>
                <a:cs typeface="Times New Roman"/>
              </a:rPr>
              <a:t>are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accessible: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3045142"/>
            <a:ext cx="58142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PlayingCard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</a:t>
            </a:r>
            <a:endParaRPr sz="1100">
              <a:latin typeface="Courier New"/>
              <a:cs typeface="Courier New"/>
            </a:endParaRPr>
          </a:p>
          <a:p>
            <a:pPr marL="9020" marR="400468" indent="158744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PlayingCard(Suit.SPADES, </a:t>
            </a:r>
            <a:r>
              <a:rPr sz="1100" spc="-60" dirty="0">
                <a:latin typeface="Courier New"/>
                <a:cs typeface="Courier New"/>
              </a:rPr>
              <a:t>2);  </a:t>
            </a:r>
            <a:r>
              <a:rPr sz="1100" spc="-57" dirty="0">
                <a:latin typeface="Courier New"/>
                <a:cs typeface="Courier New"/>
              </a:rPr>
              <a:t>System.out.println(“card1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card1.getRank()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+ “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50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card1.getSuit().getName());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3867755"/>
            <a:ext cx="5306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NewPlayingCard </a:t>
            </a:r>
            <a:r>
              <a:rPr sz="1100" spc="-46" dirty="0">
                <a:latin typeface="Courier New"/>
                <a:cs typeface="Courier New"/>
              </a:rPr>
              <a:t>card2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NewPlayingCard(47, </a:t>
            </a:r>
            <a:r>
              <a:rPr sz="1100" spc="-60" dirty="0">
                <a:latin typeface="Courier New"/>
                <a:cs typeface="Courier New"/>
              </a:rPr>
              <a:t>2);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This will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compile.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419680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19727" y="1391257"/>
            <a:ext cx="4715164" cy="2744035"/>
          </a:xfrm>
          <a:prstGeom prst="rect">
            <a:avLst/>
          </a:prstGeom>
        </p:spPr>
        <p:txBody>
          <a:bodyPr vert="horz" wrap="square" lIns="0" tIns="367997" rIns="0" bIns="0" rtlCol="0">
            <a:spAutoFit/>
          </a:bodyPr>
          <a:lstStyle/>
          <a:p>
            <a:pPr marL="9020" marR="1757006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pc="-4" dirty="0"/>
              <a:t>1	</a:t>
            </a:r>
            <a:r>
              <a:rPr spc="-50" dirty="0"/>
              <a:t>package</a:t>
            </a:r>
            <a:r>
              <a:rPr spc="-142" dirty="0"/>
              <a:t> </a:t>
            </a:r>
            <a:r>
              <a:rPr spc="-60" dirty="0"/>
              <a:t>cards.tests;  </a:t>
            </a:r>
            <a:r>
              <a:rPr spc="-4" dirty="0"/>
              <a:t>2</a:t>
            </a: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</a:t>
            </a:r>
            <a:r>
              <a:rPr spc="-117" dirty="0"/>
              <a:t> </a:t>
            </a:r>
            <a:r>
              <a:rPr spc="-60" dirty="0"/>
              <a:t>cards.domain.PlayingCard;</a:t>
            </a:r>
          </a:p>
          <a:p>
            <a:pPr marL="9020" marR="1360147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</a:t>
            </a:r>
            <a:r>
              <a:rPr spc="-114" dirty="0"/>
              <a:t> </a:t>
            </a:r>
            <a:r>
              <a:rPr spc="-60" dirty="0"/>
              <a:t>cards.domain.Suit;  </a:t>
            </a:r>
            <a:r>
              <a:rPr spc="-4" dirty="0"/>
              <a:t>5</a:t>
            </a:r>
          </a:p>
          <a:p>
            <a:pPr marL="9020">
              <a:lnSpc>
                <a:spcPts val="1300"/>
              </a:lnSpc>
              <a:buAutoNum type="arabicPlain" startAt="6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TestPlayingCard</a:t>
            </a:r>
            <a:r>
              <a:rPr spc="-266" dirty="0"/>
              <a:t> </a:t>
            </a:r>
            <a:r>
              <a:rPr spc="-4" dirty="0"/>
              <a:t>{</a:t>
            </a: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5" dirty="0"/>
              <a:t> </a:t>
            </a:r>
            <a:r>
              <a:rPr spc="-4" dirty="0"/>
              <a:t>{  8</a:t>
            </a:r>
          </a:p>
          <a:p>
            <a:pPr marL="9020">
              <a:lnSpc>
                <a:spcPts val="1300"/>
              </a:lnSpc>
            </a:pPr>
            <a:r>
              <a:rPr spc="-4" dirty="0"/>
              <a:t>9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10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11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15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16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17	</a:t>
            </a:r>
            <a:r>
              <a:rPr spc="-4" dirty="0"/>
              <a:t>}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6621" y="834130"/>
            <a:ext cx="227156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Static</a:t>
            </a:r>
            <a:r>
              <a:rPr spc="-210" dirty="0"/>
              <a:t> </a:t>
            </a:r>
            <a:r>
              <a:rPr spc="11" dirty="0"/>
              <a:t>Imports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56132" y="1265916"/>
            <a:ext cx="6953826" cy="2571096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85017" indent="-264723">
              <a:spcBef>
                <a:spcPts val="909"/>
              </a:spcBef>
              <a:buChar char="•"/>
              <a:tabLst>
                <a:tab pos="290880" algn="l"/>
                <a:tab pos="291330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7" dirty="0">
                <a:latin typeface="Times New Roman"/>
                <a:cs typeface="Times New Roman"/>
              </a:rPr>
              <a:t>static </a:t>
            </a:r>
            <a:r>
              <a:rPr sz="1700" i="1" spc="4" dirty="0">
                <a:latin typeface="Times New Roman"/>
                <a:cs typeface="Times New Roman"/>
              </a:rPr>
              <a:t>import </a:t>
            </a:r>
            <a:r>
              <a:rPr sz="1700" spc="60" dirty="0">
                <a:latin typeface="Times New Roman"/>
                <a:cs typeface="Times New Roman"/>
              </a:rPr>
              <a:t>imports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static </a:t>
            </a:r>
            <a:r>
              <a:rPr sz="1700" spc="67" dirty="0">
                <a:latin typeface="Times New Roman"/>
                <a:cs typeface="Times New Roman"/>
              </a:rPr>
              <a:t>members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class:</a:t>
            </a:r>
            <a:endParaRPr sz="1700">
              <a:latin typeface="Times New Roman"/>
              <a:cs typeface="Times New Roman"/>
            </a:endParaRPr>
          </a:p>
          <a:p>
            <a:pPr marL="285017">
              <a:lnSpc>
                <a:spcPts val="1356"/>
              </a:lnSpc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import static</a:t>
            </a:r>
            <a:r>
              <a:rPr sz="1100" b="1" spc="18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&lt;pkg_list&gt;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&lt;class_name&gt;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&lt;member_name&gt;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85017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  <a:p>
            <a:pPr marL="285017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import static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&lt;pkg_list&gt;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&lt;class_name&gt;</a:t>
            </a:r>
            <a:r>
              <a:rPr sz="1100" b="1" spc="-4" dirty="0">
                <a:latin typeface="Courier New"/>
                <a:cs typeface="Courier New"/>
              </a:rPr>
              <a:t>.*;</a:t>
            </a:r>
            <a:endParaRPr sz="1100">
              <a:latin typeface="Courier New"/>
              <a:cs typeface="Courier New"/>
            </a:endParaRPr>
          </a:p>
          <a:p>
            <a:pPr marL="262920" marR="595290" indent="-262920">
              <a:lnSpc>
                <a:spcPts val="1847"/>
              </a:lnSpc>
              <a:spcBef>
                <a:spcPts val="593"/>
              </a:spcBef>
              <a:buChar char="•"/>
              <a:tabLst>
                <a:tab pos="262920" algn="l"/>
                <a:tab pos="263371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64" dirty="0">
                <a:latin typeface="Times New Roman"/>
                <a:cs typeface="Times New Roman"/>
              </a:rPr>
              <a:t>import </a:t>
            </a:r>
            <a:r>
              <a:rPr sz="1700" spc="60" dirty="0">
                <a:latin typeface="Times New Roman"/>
                <a:cs typeface="Times New Roman"/>
              </a:rPr>
              <a:t>imports </a:t>
            </a:r>
            <a:r>
              <a:rPr sz="1700" spc="67" dirty="0">
                <a:latin typeface="Times New Roman"/>
                <a:cs typeface="Times New Roman"/>
              </a:rPr>
              <a:t>members </a:t>
            </a:r>
            <a:r>
              <a:rPr sz="1700" spc="75" dirty="0">
                <a:latin typeface="Times New Roman"/>
                <a:cs typeface="Times New Roman"/>
              </a:rPr>
              <a:t>individually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36" dirty="0">
                <a:latin typeface="Times New Roman"/>
                <a:cs typeface="Times New Roman"/>
              </a:rPr>
              <a:t>collectively:</a:t>
            </a:r>
            <a:endParaRPr sz="1700">
              <a:latin typeface="Times New Roman"/>
              <a:cs typeface="Times New Roman"/>
            </a:endParaRPr>
          </a:p>
          <a:p>
            <a:pPr marL="285017" marR="1916201">
              <a:lnSpc>
                <a:spcPts val="1349"/>
              </a:lnSpc>
              <a:spcBef>
                <a:spcPts val="586"/>
              </a:spcBef>
            </a:pPr>
            <a:r>
              <a:rPr sz="1100" spc="-50" dirty="0">
                <a:latin typeface="Courier New"/>
                <a:cs typeface="Courier New"/>
              </a:rPr>
              <a:t>import </a:t>
            </a:r>
            <a:r>
              <a:rPr sz="1100" b="1" spc="-4" dirty="0">
                <a:latin typeface="Courier New"/>
                <a:cs typeface="Courier New"/>
              </a:rPr>
              <a:t>static</a:t>
            </a:r>
            <a:r>
              <a:rPr sz="1100" b="1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cards.domain.</a:t>
            </a:r>
            <a:r>
              <a:rPr sz="1100" b="1" spc="-32" dirty="0">
                <a:latin typeface="Courier New"/>
                <a:cs typeface="Courier New"/>
              </a:rPr>
              <a:t>Suit.SPADES</a:t>
            </a:r>
            <a:r>
              <a:rPr sz="1100" spc="-32" dirty="0">
                <a:latin typeface="Courier New"/>
                <a:cs typeface="Courier New"/>
              </a:rPr>
              <a:t>;  </a:t>
            </a: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  <a:p>
            <a:pPr marL="285017">
              <a:lnSpc>
                <a:spcPts val="1306"/>
              </a:lnSpc>
            </a:pPr>
            <a:r>
              <a:rPr sz="1100" spc="-50" dirty="0">
                <a:latin typeface="Courier New"/>
                <a:cs typeface="Courier New"/>
              </a:rPr>
              <a:t>import </a:t>
            </a:r>
            <a:r>
              <a:rPr sz="1100" b="1" spc="-4" dirty="0">
                <a:latin typeface="Courier New"/>
                <a:cs typeface="Courier New"/>
              </a:rPr>
              <a:t>static</a:t>
            </a:r>
            <a:r>
              <a:rPr sz="1100" b="1" spc="-128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cards.domain.</a:t>
            </a:r>
            <a:r>
              <a:rPr sz="1100" b="1" spc="-39" dirty="0">
                <a:latin typeface="Courier New"/>
                <a:cs typeface="Courier New"/>
              </a:rPr>
              <a:t>Suit.*</a:t>
            </a:r>
            <a:r>
              <a:rPr sz="1100" spc="-39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57057" indent="-236763">
              <a:spcBef>
                <a:spcPts val="366"/>
              </a:spcBef>
              <a:buChar char="•"/>
              <a:tabLst>
                <a:tab pos="257057" algn="l"/>
                <a:tab pos="257508" algn="l"/>
              </a:tabLst>
            </a:pPr>
            <a:r>
              <a:rPr sz="1700" spc="64" dirty="0">
                <a:latin typeface="Times New Roman"/>
                <a:cs typeface="Times New Roman"/>
              </a:rPr>
              <a:t>There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60" dirty="0">
                <a:latin typeface="Times New Roman"/>
                <a:cs typeface="Times New Roman"/>
              </a:rPr>
              <a:t>need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qualify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static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constants:</a:t>
            </a:r>
            <a:endParaRPr sz="1700">
              <a:latin typeface="Times New Roman"/>
              <a:cs typeface="Times New Roman"/>
            </a:endParaRPr>
          </a:p>
          <a:p>
            <a:pPr marL="285017">
              <a:spcBef>
                <a:spcPts val="558"/>
              </a:spcBef>
            </a:pPr>
            <a:r>
              <a:rPr sz="1100" spc="-53" dirty="0">
                <a:latin typeface="Courier New"/>
                <a:cs typeface="Courier New"/>
              </a:rPr>
              <a:t>PlayingCard </a:t>
            </a:r>
            <a:r>
              <a:rPr sz="1100" spc="-46" dirty="0">
                <a:latin typeface="Courier New"/>
                <a:cs typeface="Courier New"/>
              </a:rPr>
              <a:t>card1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PlayingCard(</a:t>
            </a:r>
            <a:r>
              <a:rPr sz="1100" b="1" spc="-39" dirty="0">
                <a:latin typeface="Courier New"/>
                <a:cs typeface="Courier New"/>
              </a:rPr>
              <a:t>SPADES</a:t>
            </a:r>
            <a:r>
              <a:rPr sz="1100" spc="-39" dirty="0">
                <a:latin typeface="Courier New"/>
                <a:cs typeface="Courier New"/>
              </a:rPr>
              <a:t>,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2);</a:t>
            </a:r>
            <a:endParaRPr sz="1100">
              <a:latin typeface="Courier New"/>
              <a:cs typeface="Courier New"/>
            </a:endParaRPr>
          </a:p>
          <a:p>
            <a:pPr marL="274645" indent="-265625">
              <a:spcBef>
                <a:spcPts val="366"/>
              </a:spcBef>
              <a:buChar char="•"/>
              <a:tabLst>
                <a:tab pos="274645" algn="l"/>
                <a:tab pos="275096" algn="l"/>
              </a:tabLst>
            </a:pPr>
            <a:r>
              <a:rPr sz="1700" i="1" spc="-4" dirty="0">
                <a:latin typeface="Times New Roman"/>
                <a:cs typeface="Times New Roman"/>
              </a:rPr>
              <a:t>Use </a:t>
            </a:r>
            <a:r>
              <a:rPr sz="1700" i="1" spc="11" dirty="0">
                <a:latin typeface="Times New Roman"/>
                <a:cs typeface="Times New Roman"/>
              </a:rPr>
              <a:t>this </a:t>
            </a:r>
            <a:r>
              <a:rPr sz="1700" i="1" spc="-14" dirty="0">
                <a:latin typeface="Times New Roman"/>
                <a:cs typeface="Times New Roman"/>
              </a:rPr>
              <a:t>feature</a:t>
            </a:r>
            <a:r>
              <a:rPr sz="1700" i="1" spc="-60" dirty="0">
                <a:latin typeface="Times New Roman"/>
                <a:cs typeface="Times New Roman"/>
              </a:rPr>
              <a:t> </a:t>
            </a:r>
            <a:r>
              <a:rPr sz="1700" i="1" spc="-4" dirty="0">
                <a:latin typeface="Times New Roman"/>
                <a:cs typeface="Times New Roman"/>
              </a:rPr>
              <a:t>sparingly.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6621" y="834130"/>
            <a:ext cx="227156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Static</a:t>
            </a:r>
            <a:r>
              <a:rPr spc="-210" dirty="0"/>
              <a:t> </a:t>
            </a:r>
            <a:r>
              <a:rPr spc="11" dirty="0"/>
              <a:t>Imports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392314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static </a:t>
            </a:r>
            <a:r>
              <a:rPr sz="1700" spc="64" dirty="0">
                <a:latin typeface="Times New Roman"/>
                <a:cs typeface="Times New Roman"/>
              </a:rPr>
              <a:t>import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975869"/>
            <a:ext cx="58142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400468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PlayingCard </a:t>
            </a:r>
            <a:r>
              <a:rPr sz="1100" spc="-46" dirty="0">
                <a:latin typeface="Courier New"/>
                <a:cs typeface="Courier New"/>
              </a:rPr>
              <a:t>card1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PlayingCard(SPADES, </a:t>
            </a:r>
            <a:r>
              <a:rPr sz="1100" spc="-60" dirty="0">
                <a:latin typeface="Courier New"/>
                <a:cs typeface="Courier New"/>
              </a:rPr>
              <a:t>2);  </a:t>
            </a:r>
            <a:r>
              <a:rPr sz="1100" spc="-57" dirty="0">
                <a:latin typeface="Courier New"/>
                <a:cs typeface="Courier New"/>
              </a:rPr>
              <a:t>System.out.println(“card1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card1.getRank()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+ “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4" dirty="0">
                <a:latin typeface="Courier New"/>
                <a:cs typeface="Courier New"/>
              </a:rPr>
              <a:t>“ +</a:t>
            </a:r>
            <a:r>
              <a:rPr sz="1100" spc="-50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card1.getSuit().getName());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3633961"/>
            <a:ext cx="5306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NewPlayingCard </a:t>
            </a:r>
            <a:r>
              <a:rPr sz="1100" spc="-46" dirty="0">
                <a:latin typeface="Courier New"/>
                <a:cs typeface="Courier New"/>
              </a:rPr>
              <a:t>card2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NewPlayingCard(47, </a:t>
            </a:r>
            <a:r>
              <a:rPr sz="1100" spc="-60" dirty="0">
                <a:latin typeface="Courier New"/>
                <a:cs typeface="Courier New"/>
              </a:rPr>
              <a:t>2);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This will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compile.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3963006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19727" y="1391257"/>
            <a:ext cx="4715164" cy="2504461"/>
          </a:xfrm>
          <a:prstGeom prst="rect">
            <a:avLst/>
          </a:prstGeom>
        </p:spPr>
        <p:txBody>
          <a:bodyPr vert="horz" wrap="square" lIns="0" tIns="295840" rIns="0" bIns="0" rtlCol="0">
            <a:spAutoFit/>
          </a:bodyPr>
          <a:lstStyle/>
          <a:p>
            <a:pPr marL="9020" marR="1757006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pc="-4" dirty="0"/>
              <a:t>1	</a:t>
            </a:r>
            <a:r>
              <a:rPr spc="-50" dirty="0"/>
              <a:t>package</a:t>
            </a:r>
            <a:r>
              <a:rPr spc="-142" dirty="0"/>
              <a:t> </a:t>
            </a:r>
            <a:r>
              <a:rPr spc="-60" dirty="0"/>
              <a:t>cards.tests;  </a:t>
            </a:r>
            <a:r>
              <a:rPr spc="-4" dirty="0"/>
              <a:t>2</a:t>
            </a: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</a:t>
            </a:r>
            <a:r>
              <a:rPr spc="-117" dirty="0"/>
              <a:t> </a:t>
            </a:r>
            <a:r>
              <a:rPr spc="-60" dirty="0"/>
              <a:t>cards.domain.PlayingCard;</a:t>
            </a:r>
          </a:p>
          <a:p>
            <a:pPr marL="9020" marR="645798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import static</a:t>
            </a:r>
            <a:r>
              <a:rPr spc="-163" dirty="0"/>
              <a:t> </a:t>
            </a:r>
            <a:r>
              <a:rPr spc="-60" dirty="0"/>
              <a:t>cards.domain.Suit.*;  </a:t>
            </a:r>
            <a:r>
              <a:rPr spc="-4" dirty="0"/>
              <a:t>5</a:t>
            </a:r>
          </a:p>
          <a:p>
            <a:pPr marL="9020">
              <a:lnSpc>
                <a:spcPts val="1300"/>
              </a:lnSpc>
              <a:buAutoNum type="arabicPlain" startAt="6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TestPlayingCard</a:t>
            </a:r>
            <a:r>
              <a:rPr spc="-266" dirty="0"/>
              <a:t> </a:t>
            </a:r>
            <a:r>
              <a:rPr spc="-4" dirty="0"/>
              <a:t>{</a:t>
            </a: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5" dirty="0"/>
              <a:t> </a:t>
            </a:r>
            <a:r>
              <a:rPr spc="-4" dirty="0"/>
              <a:t>{  8</a:t>
            </a:r>
          </a:p>
          <a:p>
            <a:pPr marL="9020">
              <a:lnSpc>
                <a:spcPts val="1300"/>
              </a:lnSpc>
            </a:pPr>
            <a:r>
              <a:rPr spc="-4" dirty="0"/>
              <a:t>9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10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11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15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16	</a:t>
            </a:r>
            <a:r>
              <a:rPr spc="-4" dirty="0"/>
              <a:t>}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89316" y="834130"/>
            <a:ext cx="27651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Abstract</a:t>
            </a:r>
            <a:r>
              <a:rPr spc="-199" dirty="0"/>
              <a:t> </a:t>
            </a:r>
            <a:r>
              <a:rPr spc="-4" dirty="0"/>
              <a:t>Classes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601980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design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Shipping </a:t>
            </a:r>
            <a:r>
              <a:rPr sz="1700" spc="53" dirty="0">
                <a:latin typeface="Times New Roman"/>
                <a:cs typeface="Times New Roman"/>
              </a:rPr>
              <a:t>system </a:t>
            </a:r>
            <a:r>
              <a:rPr sz="1700" spc="32" dirty="0">
                <a:latin typeface="Times New Roman"/>
                <a:cs typeface="Times New Roman"/>
              </a:rPr>
              <a:t>looks </a:t>
            </a:r>
            <a:r>
              <a:rPr sz="1700" spc="36" dirty="0">
                <a:latin typeface="Times New Roman"/>
                <a:cs typeface="Times New Roman"/>
              </a:rPr>
              <a:t>like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this: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9132" y="3058305"/>
            <a:ext cx="3939886" cy="958128"/>
          </a:xfrm>
          <a:custGeom>
            <a:avLst/>
            <a:gdLst/>
            <a:ahLst/>
            <a:cxnLst/>
            <a:rect l="l" t="t" r="r" b="b"/>
            <a:pathLst>
              <a:path w="4333875" h="1405254">
                <a:moveTo>
                  <a:pt x="4333875" y="0"/>
                </a:moveTo>
                <a:lnTo>
                  <a:pt x="4333875" y="1404874"/>
                </a:lnTo>
                <a:lnTo>
                  <a:pt x="0" y="1404874"/>
                </a:lnTo>
                <a:lnTo>
                  <a:pt x="0" y="0"/>
                </a:lnTo>
                <a:lnTo>
                  <a:pt x="43338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0103" y="3685050"/>
            <a:ext cx="1065068" cy="267999"/>
          </a:xfrm>
          <a:custGeom>
            <a:avLst/>
            <a:gdLst/>
            <a:ahLst/>
            <a:cxnLst/>
            <a:rect l="l" t="t" r="r" b="b"/>
            <a:pathLst>
              <a:path w="1171575" h="393064">
                <a:moveTo>
                  <a:pt x="1171575" y="0"/>
                </a:moveTo>
                <a:lnTo>
                  <a:pt x="1171575" y="392938"/>
                </a:lnTo>
                <a:lnTo>
                  <a:pt x="0" y="392938"/>
                </a:lnTo>
                <a:lnTo>
                  <a:pt x="0" y="0"/>
                </a:lnTo>
                <a:lnTo>
                  <a:pt x="1171575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0989" y="3679335"/>
            <a:ext cx="995795" cy="267999"/>
          </a:xfrm>
          <a:custGeom>
            <a:avLst/>
            <a:gdLst/>
            <a:ahLst/>
            <a:cxnLst/>
            <a:rect l="l" t="t" r="r" b="b"/>
            <a:pathLst>
              <a:path w="1095375" h="393064">
                <a:moveTo>
                  <a:pt x="1095375" y="0"/>
                </a:moveTo>
                <a:lnTo>
                  <a:pt x="1095375" y="392811"/>
                </a:lnTo>
                <a:lnTo>
                  <a:pt x="0" y="392811"/>
                </a:lnTo>
                <a:lnTo>
                  <a:pt x="0" y="0"/>
                </a:lnTo>
                <a:lnTo>
                  <a:pt x="109537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2393" y="3397221"/>
            <a:ext cx="176068" cy="138112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50546" y="202057"/>
                </a:moveTo>
                <a:lnTo>
                  <a:pt x="193675" y="58928"/>
                </a:lnTo>
                <a:lnTo>
                  <a:pt x="0" y="0"/>
                </a:lnTo>
                <a:lnTo>
                  <a:pt x="50546" y="20205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7271" y="3494982"/>
            <a:ext cx="256886" cy="19266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067" y="282066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7858" y="3392287"/>
            <a:ext cx="184150" cy="132051"/>
          </a:xfrm>
          <a:custGeom>
            <a:avLst/>
            <a:gdLst/>
            <a:ahLst/>
            <a:cxnLst/>
            <a:rect l="l" t="t" r="r" b="b"/>
            <a:pathLst>
              <a:path w="202565" h="193675">
                <a:moveTo>
                  <a:pt x="0" y="50546"/>
                </a:moveTo>
                <a:lnTo>
                  <a:pt x="143128" y="193675"/>
                </a:lnTo>
                <a:lnTo>
                  <a:pt x="202056" y="0"/>
                </a:lnTo>
                <a:lnTo>
                  <a:pt x="0" y="505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5234" y="3478358"/>
            <a:ext cx="256886" cy="19266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282067"/>
                </a:moveTo>
                <a:lnTo>
                  <a:pt x="28206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952818" y="3114850"/>
          <a:ext cx="3084945" cy="27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795"/>
                <a:gridCol w="1076035"/>
                <a:gridCol w="995795"/>
              </a:tblGrid>
              <a:tr h="245725"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Company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8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80"/>
                        </a:lnSpc>
                        <a:spcBef>
                          <a:spcPts val="1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0..*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Vehicle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8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0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6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fleet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899246" y="2805546"/>
            <a:ext cx="1270000" cy="248949"/>
          </a:xfrm>
          <a:custGeom>
            <a:avLst/>
            <a:gdLst/>
            <a:ahLst/>
            <a:cxnLst/>
            <a:rect l="l" t="t" r="r" b="b"/>
            <a:pathLst>
              <a:path w="1397000" h="365125">
                <a:moveTo>
                  <a:pt x="1397000" y="0"/>
                </a:moveTo>
                <a:lnTo>
                  <a:pt x="1397000" y="365125"/>
                </a:lnTo>
                <a:lnTo>
                  <a:pt x="0" y="365125"/>
                </a:lnTo>
                <a:lnTo>
                  <a:pt x="0" y="0"/>
                </a:lnTo>
                <a:lnTo>
                  <a:pt x="13970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962" y="3504767"/>
            <a:ext cx="2230005" cy="625187"/>
          </a:xfrm>
          <a:custGeom>
            <a:avLst/>
            <a:gdLst/>
            <a:ahLst/>
            <a:cxnLst/>
            <a:rect l="l" t="t" r="r" b="b"/>
            <a:pathLst>
              <a:path w="2453004" h="916939">
                <a:moveTo>
                  <a:pt x="2452623" y="0"/>
                </a:moveTo>
                <a:lnTo>
                  <a:pt x="2452624" y="916813"/>
                </a:lnTo>
                <a:lnTo>
                  <a:pt x="0" y="916813"/>
                </a:lnTo>
                <a:lnTo>
                  <a:pt x="0" y="0"/>
                </a:lnTo>
                <a:lnTo>
                  <a:pt x="245262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231" y="3204643"/>
            <a:ext cx="129886" cy="49789"/>
          </a:xfrm>
          <a:custGeom>
            <a:avLst/>
            <a:gdLst/>
            <a:ahLst/>
            <a:cxnLst/>
            <a:rect l="l" t="t" r="r" b="b"/>
            <a:pathLst>
              <a:path w="142875" h="73025">
                <a:moveTo>
                  <a:pt x="142748" y="7251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7184" y="3179793"/>
            <a:ext cx="143164" cy="74468"/>
          </a:xfrm>
          <a:custGeom>
            <a:avLst/>
            <a:gdLst/>
            <a:ahLst/>
            <a:cxnLst/>
            <a:rect l="l" t="t" r="r" b="b"/>
            <a:pathLst>
              <a:path w="157479" h="109220">
                <a:moveTo>
                  <a:pt x="0" y="78612"/>
                </a:moveTo>
                <a:lnTo>
                  <a:pt x="157099" y="108965"/>
                </a:lnTo>
                <a:lnTo>
                  <a:pt x="4000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2369" y="2904086"/>
            <a:ext cx="36368" cy="13855"/>
          </a:xfrm>
          <a:custGeom>
            <a:avLst/>
            <a:gdLst/>
            <a:ahLst/>
            <a:cxnLst/>
            <a:rect l="l" t="t" r="r" b="b"/>
            <a:pathLst>
              <a:path w="40004" h="20320">
                <a:moveTo>
                  <a:pt x="39624" y="2006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390" y="2917767"/>
            <a:ext cx="715818" cy="273195"/>
          </a:xfrm>
          <a:custGeom>
            <a:avLst/>
            <a:gdLst/>
            <a:ahLst/>
            <a:cxnLst/>
            <a:rect l="l" t="t" r="r" b="b"/>
            <a:pathLst>
              <a:path w="787400" h="400685">
                <a:moveTo>
                  <a:pt x="787400" y="40055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4209" y="3190875"/>
            <a:ext cx="36368" cy="13855"/>
          </a:xfrm>
          <a:custGeom>
            <a:avLst/>
            <a:gdLst/>
            <a:ahLst/>
            <a:cxnLst/>
            <a:rect l="l" t="t" r="r" b="b"/>
            <a:pathLst>
              <a:path w="40004" h="20320">
                <a:moveTo>
                  <a:pt x="39624" y="201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4735" y="3342150"/>
            <a:ext cx="125845" cy="54985"/>
          </a:xfrm>
          <a:custGeom>
            <a:avLst/>
            <a:gdLst/>
            <a:ahLst/>
            <a:cxnLst/>
            <a:rect l="l" t="t" r="r" b="b"/>
            <a:pathLst>
              <a:path w="138429" h="80645">
                <a:moveTo>
                  <a:pt x="138429" y="0"/>
                </a:moveTo>
                <a:lnTo>
                  <a:pt x="0" y="803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9609" y="3342150"/>
            <a:ext cx="141432" cy="78797"/>
          </a:xfrm>
          <a:custGeom>
            <a:avLst/>
            <a:gdLst/>
            <a:ahLst/>
            <a:cxnLst/>
            <a:rect l="l" t="t" r="r" b="b"/>
            <a:pathLst>
              <a:path w="155575" h="115570">
                <a:moveTo>
                  <a:pt x="44195" y="115315"/>
                </a:moveTo>
                <a:lnTo>
                  <a:pt x="155066" y="0"/>
                </a:lnTo>
                <a:lnTo>
                  <a:pt x="0" y="391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6364" y="3786100"/>
            <a:ext cx="35214" cy="15587"/>
          </a:xfrm>
          <a:custGeom>
            <a:avLst/>
            <a:gdLst/>
            <a:ahLst/>
            <a:cxnLst/>
            <a:rect l="l" t="t" r="r" b="b"/>
            <a:pathLst>
              <a:path w="38735" h="22860">
                <a:moveTo>
                  <a:pt x="38481" y="0"/>
                </a:moveTo>
                <a:lnTo>
                  <a:pt x="0" y="22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1345" y="3412201"/>
            <a:ext cx="858404" cy="374073"/>
          </a:xfrm>
          <a:custGeom>
            <a:avLst/>
            <a:gdLst/>
            <a:ahLst/>
            <a:cxnLst/>
            <a:rect l="l" t="t" r="r" b="b"/>
            <a:pathLst>
              <a:path w="944245" h="548639">
                <a:moveTo>
                  <a:pt x="944244" y="0"/>
                </a:moveTo>
                <a:lnTo>
                  <a:pt x="0" y="548386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751" y="3396960"/>
            <a:ext cx="35214" cy="15587"/>
          </a:xfrm>
          <a:custGeom>
            <a:avLst/>
            <a:gdLst/>
            <a:ahLst/>
            <a:cxnLst/>
            <a:rect l="l" t="t" r="r" b="b"/>
            <a:pathLst>
              <a:path w="38735" h="22860">
                <a:moveTo>
                  <a:pt x="38481" y="0"/>
                </a:moveTo>
                <a:lnTo>
                  <a:pt x="0" y="22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15523" y="2721379"/>
            <a:ext cx="1190914" cy="267999"/>
          </a:xfrm>
          <a:custGeom>
            <a:avLst/>
            <a:gdLst/>
            <a:ahLst/>
            <a:cxnLst/>
            <a:rect l="l" t="t" r="r" b="b"/>
            <a:pathLst>
              <a:path w="1310004" h="393064">
                <a:moveTo>
                  <a:pt x="1309623" y="0"/>
                </a:moveTo>
                <a:lnTo>
                  <a:pt x="1309623" y="392938"/>
                </a:lnTo>
                <a:lnTo>
                  <a:pt x="0" y="392938"/>
                </a:lnTo>
                <a:lnTo>
                  <a:pt x="0" y="0"/>
                </a:lnTo>
                <a:lnTo>
                  <a:pt x="130962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7240" y="3668858"/>
            <a:ext cx="1543050" cy="267999"/>
          </a:xfrm>
          <a:custGeom>
            <a:avLst/>
            <a:gdLst/>
            <a:ahLst/>
            <a:cxnLst/>
            <a:rect l="l" t="t" r="r" b="b"/>
            <a:pathLst>
              <a:path w="1697355" h="393064">
                <a:moveTo>
                  <a:pt x="1696974" y="0"/>
                </a:moveTo>
                <a:lnTo>
                  <a:pt x="1696974" y="392811"/>
                </a:lnTo>
                <a:lnTo>
                  <a:pt x="0" y="392811"/>
                </a:lnTo>
                <a:lnTo>
                  <a:pt x="0" y="0"/>
                </a:lnTo>
                <a:lnTo>
                  <a:pt x="169697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8961" y="3241271"/>
            <a:ext cx="1255568" cy="262804"/>
          </a:xfrm>
          <a:custGeom>
            <a:avLst/>
            <a:gdLst/>
            <a:ahLst/>
            <a:cxnLst/>
            <a:rect l="l" t="t" r="r" b="b"/>
            <a:pathLst>
              <a:path w="1381125" h="385445">
                <a:moveTo>
                  <a:pt x="1381125" y="0"/>
                </a:moveTo>
                <a:lnTo>
                  <a:pt x="1381125" y="384937"/>
                </a:lnTo>
                <a:lnTo>
                  <a:pt x="0" y="384937"/>
                </a:lnTo>
                <a:lnTo>
                  <a:pt x="0" y="0"/>
                </a:lnTo>
                <a:lnTo>
                  <a:pt x="1381125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145886" y="2091950"/>
          <a:ext cx="6858000" cy="211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1414318"/>
                <a:gridCol w="1377373"/>
                <a:gridCol w="1160895"/>
                <a:gridCol w="1617518"/>
              </a:tblGrid>
              <a:tr h="259340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shipping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4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2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512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ShippingMain</a:t>
                      </a:r>
                      <a:r>
                        <a:rPr sz="900" b="1" spc="-3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7" baseline="-4629" dirty="0">
                          <a:latin typeface="Arial"/>
                          <a:cs typeface="Arial"/>
                        </a:rPr>
                        <a:t>«Uses»</a:t>
                      </a:r>
                      <a:endParaRPr sz="1200" baseline="-4629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reports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033270" algn="l"/>
                        </a:tabLst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FuelNeedsReport	</a:t>
                      </a:r>
                      <a:r>
                        <a:rPr sz="1200" spc="-7" baseline="6944" dirty="0">
                          <a:latin typeface="Arial"/>
                          <a:cs typeface="Arial"/>
                        </a:rPr>
                        <a:t>«Uses»</a:t>
                      </a:r>
                      <a:endParaRPr sz="1200" baseline="694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48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45" dirty="0">
                          <a:latin typeface="Arial"/>
                          <a:cs typeface="Arial"/>
                        </a:rPr>
                        <a:t>domain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Truck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RiverBarge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81497" y="834130"/>
            <a:ext cx="27651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Abstract</a:t>
            </a:r>
            <a:r>
              <a:rPr spc="-199" dirty="0"/>
              <a:t> </a:t>
            </a:r>
            <a:r>
              <a:rPr spc="-4" dirty="0"/>
              <a:t>Classes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663786" cy="61953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14" dirty="0">
                <a:latin typeface="Times New Roman"/>
                <a:cs typeface="Times New Roman"/>
              </a:rPr>
              <a:t>Fleet </a:t>
            </a:r>
            <a:r>
              <a:rPr sz="1700" spc="50" dirty="0">
                <a:latin typeface="Times New Roman"/>
                <a:cs typeface="Times New Roman"/>
              </a:rPr>
              <a:t>initialization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9" dirty="0">
                <a:latin typeface="Times New Roman"/>
                <a:cs typeface="Times New Roman"/>
              </a:rPr>
              <a:t>shown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here: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41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ShippingMain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1990050"/>
          <a:ext cx="5756564" cy="2284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51550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static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main(String[]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100" spc="-5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Company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 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Company();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populate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company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fleet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vehicles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c.addVehicle(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Truck(10000.0)</a:t>
                      </a:r>
                      <a:r>
                        <a:rPr sz="1100" spc="-3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c.addVehicle(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Truck(15000.0)</a:t>
                      </a:r>
                      <a:r>
                        <a:rPr sz="1100" spc="-3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c.addVehicle(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RiverBarge(500000.0)</a:t>
                      </a:r>
                      <a:r>
                        <a:rPr sz="1100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c.addVehicle(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Truck(9500.0)</a:t>
                      </a:r>
                      <a:r>
                        <a:rPr sz="1100" spc="-3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c.addVehicle(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RiverBarge(750000.0)</a:t>
                      </a:r>
                      <a:r>
                        <a:rPr sz="1100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FuelNeedsReport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report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4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FuelNeedsReport(c);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report.generateText(System.out);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1884824"/>
            <a:ext cx="41979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7" dirty="0">
                <a:latin typeface="Courier New"/>
                <a:cs typeface="Courier New"/>
              </a:rPr>
              <a:t>FuelNeedsReport(Company </a:t>
            </a:r>
            <a:r>
              <a:rPr sz="1100" spc="-53" dirty="0">
                <a:latin typeface="Courier New"/>
                <a:cs typeface="Courier New"/>
              </a:rPr>
              <a:t>company)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this.company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company;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2542915"/>
            <a:ext cx="4705927" cy="52935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generateText(PrintStream </a:t>
            </a:r>
            <a:r>
              <a:rPr sz="1100" spc="-50" dirty="0">
                <a:latin typeface="Courier New"/>
                <a:cs typeface="Courier New"/>
              </a:rPr>
              <a:t>output)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Vehicle1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fuel;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double </a:t>
            </a:r>
            <a:r>
              <a:rPr sz="1100" spc="-53" dirty="0">
                <a:latin typeface="Courier New"/>
                <a:cs typeface="Courier New"/>
              </a:rPr>
              <a:t>total_fuel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0.0;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3365528"/>
            <a:ext cx="5315527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0;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company.getFleetSize();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i++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v =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company.getVehicle(i);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9" y="834129"/>
            <a:ext cx="4927023" cy="29663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97477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Abstract</a:t>
            </a:r>
            <a:r>
              <a:rPr sz="2300" spc="-1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FuelNeedsReport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445832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Company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company;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4964" y="834129"/>
            <a:ext cx="5786582" cy="95295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896542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Abstract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Calculate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fuel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needed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this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trip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fuel = v.calcTripDistance() /</a:t>
            </a:r>
            <a:r>
              <a:rPr sz="1100" b="1" spc="85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v.calcFuelEfficency()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44965" y="1884825"/>
            <a:ext cx="5213927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7" dirty="0">
                <a:latin typeface="Courier New"/>
                <a:cs typeface="Courier New"/>
              </a:rPr>
              <a:t>output.println("Vehicle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v.getName()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needs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endParaRPr sz="1100">
              <a:latin typeface="Courier New"/>
              <a:cs typeface="Courier New"/>
            </a:endParaRPr>
          </a:p>
          <a:p>
            <a:pPr marL="9020" marR="566427" indent="1190579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fuel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liters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fuel.");  </a:t>
            </a:r>
            <a:r>
              <a:rPr sz="1100" spc="-53" dirty="0">
                <a:latin typeface="Courier New"/>
                <a:cs typeface="Courier New"/>
              </a:rPr>
              <a:t>total_fuel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fuel;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378393"/>
            <a:ext cx="66270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7" dirty="0">
                <a:latin typeface="Courier New"/>
                <a:cs typeface="Courier New"/>
              </a:rPr>
              <a:t>output.println("Total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fuel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needs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total_fuel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liters.");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707438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1391257"/>
            <a:ext cx="549564" cy="17018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5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36258" y="834130"/>
            <a:ext cx="20724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224" dirty="0"/>
              <a:t> </a:t>
            </a:r>
            <a:r>
              <a:rPr dirty="0"/>
              <a:t>Solution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7259205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5863">
              <a:lnSpc>
                <a:spcPts val="1847"/>
              </a:lnSpc>
              <a:spcBef>
                <a:spcPts val="298"/>
              </a:spcBef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46" dirty="0">
                <a:latin typeface="Times New Roman"/>
                <a:cs typeface="Times New Roman"/>
              </a:rPr>
              <a:t>abstract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75" dirty="0">
                <a:latin typeface="Times New Roman"/>
                <a:cs typeface="Times New Roman"/>
              </a:rPr>
              <a:t>models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of objects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full  </a:t>
            </a: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103" dirty="0">
                <a:latin typeface="Times New Roman"/>
                <a:cs typeface="Times New Roman"/>
              </a:rPr>
              <a:t>known </a:t>
            </a:r>
            <a:r>
              <a:rPr sz="1700" spc="85" dirty="0">
                <a:latin typeface="Times New Roman"/>
                <a:cs typeface="Times New Roman"/>
              </a:rPr>
              <a:t>but</a:t>
            </a:r>
            <a:r>
              <a:rPr sz="1700" spc="-29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supplied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concrete  </a:t>
            </a:r>
            <a:r>
              <a:rPr sz="1700" spc="46" dirty="0">
                <a:latin typeface="Times New Roman"/>
                <a:cs typeface="Times New Roman"/>
              </a:rPr>
              <a:t>subclasses.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9071" y="3045577"/>
            <a:ext cx="188191" cy="147204"/>
          </a:xfrm>
          <a:custGeom>
            <a:avLst/>
            <a:gdLst/>
            <a:ahLst/>
            <a:cxnLst/>
            <a:rect l="l" t="t" r="r" b="b"/>
            <a:pathLst>
              <a:path w="207010" h="215900">
                <a:moveTo>
                  <a:pt x="53848" y="215518"/>
                </a:moveTo>
                <a:lnTo>
                  <a:pt x="206501" y="62864"/>
                </a:lnTo>
                <a:lnTo>
                  <a:pt x="0" y="0"/>
                </a:lnTo>
                <a:lnTo>
                  <a:pt x="53848" y="21551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1570" y="3149744"/>
            <a:ext cx="516659" cy="365413"/>
          </a:xfrm>
          <a:custGeom>
            <a:avLst/>
            <a:gdLst/>
            <a:ahLst/>
            <a:cxnLst/>
            <a:rect l="l" t="t" r="r" b="b"/>
            <a:pathLst>
              <a:path w="568325" h="535939">
                <a:moveTo>
                  <a:pt x="568198" y="53593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969" y="3051378"/>
            <a:ext cx="188191" cy="147204"/>
          </a:xfrm>
          <a:custGeom>
            <a:avLst/>
            <a:gdLst/>
            <a:ahLst/>
            <a:cxnLst/>
            <a:rect l="l" t="t" r="r" b="b"/>
            <a:pathLst>
              <a:path w="207010" h="215900">
                <a:moveTo>
                  <a:pt x="152654" y="215519"/>
                </a:moveTo>
                <a:lnTo>
                  <a:pt x="0" y="62864"/>
                </a:lnTo>
                <a:lnTo>
                  <a:pt x="206501" y="0"/>
                </a:lnTo>
                <a:lnTo>
                  <a:pt x="152654" y="2155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5890" y="3155373"/>
            <a:ext cx="516659" cy="365847"/>
          </a:xfrm>
          <a:custGeom>
            <a:avLst/>
            <a:gdLst/>
            <a:ahLst/>
            <a:cxnLst/>
            <a:rect l="l" t="t" r="r" b="b"/>
            <a:pathLst>
              <a:path w="568325" h="536575">
                <a:moveTo>
                  <a:pt x="0" y="536067"/>
                </a:moveTo>
                <a:lnTo>
                  <a:pt x="56819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29265" y="2350511"/>
          <a:ext cx="2687205" cy="68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545"/>
              </a:tblGrid>
              <a:tr h="423333">
                <a:tc>
                  <a:txBody>
                    <a:bodyPr/>
                    <a:lstStyle/>
                    <a:p>
                      <a:pPr marR="177165" algn="ctr">
                        <a:lnSpc>
                          <a:spcPts val="1305"/>
                        </a:lnSpc>
                      </a:pPr>
                      <a:r>
                        <a:rPr sz="900" b="1" i="1" spc="-5" dirty="0">
                          <a:latin typeface="Courier New"/>
                          <a:cs typeface="Courier New"/>
                        </a:rPr>
                        <a:t>Vehicle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R="8890" algn="r">
                        <a:lnSpc>
                          <a:spcPts val="1165"/>
                        </a:lnSpc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{abstract}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02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calcFuelEfficiency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 :</a:t>
                      </a:r>
                      <a:r>
                        <a:rPr sz="8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calcTripDistance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29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6819" y="3523817"/>
          <a:ext cx="2664114" cy="1121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877"/>
              </a:tblGrid>
              <a:tr h="270933">
                <a:tc>
                  <a:txBody>
                    <a:bodyPr/>
                    <a:lstStyle/>
                    <a:p>
                      <a:pPr marL="6350" algn="ctr">
                        <a:lnSpc>
                          <a:spcPts val="158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Truck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16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«constructors»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+Truck(maxLoad : double)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«methods»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+calcFuelEfficiency() :</a:t>
                      </a:r>
                      <a:r>
                        <a:rPr sz="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+calcTripDistance()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03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686416" y="3523817"/>
          <a:ext cx="2664114" cy="1121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877"/>
              </a:tblGrid>
              <a:tr h="270933">
                <a:tc>
                  <a:txBody>
                    <a:bodyPr/>
                    <a:lstStyle/>
                    <a:p>
                      <a:pPr marL="929640">
                        <a:lnSpc>
                          <a:spcPts val="158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RiverBarge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16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«constructors»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+RiverBarge(maxLoad :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«methods»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+calcFuelEfficiency() :</a:t>
                      </a:r>
                      <a:r>
                        <a:rPr sz="8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+calcTripDistance()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03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28440" y="834130"/>
            <a:ext cx="20724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224" dirty="0"/>
              <a:t> </a:t>
            </a:r>
            <a:r>
              <a:rPr dirty="0"/>
              <a:t>Solution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481156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declaration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Vehicle</a:t>
            </a:r>
            <a:r>
              <a:rPr sz="1700" spc="-415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5112327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53" dirty="0">
                <a:latin typeface="Courier New"/>
                <a:cs typeface="Courier New"/>
              </a:rPr>
              <a:t>abstract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Vehicle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53" dirty="0">
                <a:latin typeface="Courier New"/>
                <a:cs typeface="Courier New"/>
              </a:rPr>
              <a:t>abstract </a:t>
            </a: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calcFuelEfficiency();</a:t>
            </a:r>
            <a:endParaRPr sz="1100">
              <a:latin typeface="Courier New"/>
              <a:cs typeface="Courier New"/>
            </a:endParaRPr>
          </a:p>
          <a:p>
            <a:pPr marL="9020" marR="162352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53" dirty="0">
                <a:latin typeface="Courier New"/>
                <a:cs typeface="Courier New"/>
              </a:rPr>
              <a:t>abstract </a:t>
            </a:r>
            <a:r>
              <a:rPr sz="1100" spc="-50" dirty="0">
                <a:latin typeface="Courier New"/>
                <a:cs typeface="Courier New"/>
              </a:rPr>
              <a:t>double</a:t>
            </a:r>
            <a:r>
              <a:rPr sz="1100" spc="-20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calcTripDistance();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9" y="2597727"/>
            <a:ext cx="5833341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Truck</a:t>
            </a:r>
            <a:r>
              <a:rPr sz="1700" spc="-621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1" dirty="0">
                <a:latin typeface="Times New Roman"/>
                <a:cs typeface="Times New Roman"/>
              </a:rPr>
              <a:t>implementation: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3019164"/>
            <a:ext cx="7245927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Truck </a:t>
            </a:r>
            <a:r>
              <a:rPr sz="1100" spc="-50" dirty="0">
                <a:latin typeface="Courier New"/>
                <a:cs typeface="Courier New"/>
              </a:rPr>
              <a:t>extends Vehicle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Truck(double maxLoad)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57" dirty="0">
                <a:latin typeface="Courier New"/>
                <a:cs typeface="Courier New"/>
              </a:rPr>
              <a:t>calcFuelEfficiency()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/*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calculate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fuel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consumption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truck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given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load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*/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6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57" dirty="0">
                <a:latin typeface="Courier New"/>
                <a:cs typeface="Courier New"/>
              </a:rPr>
              <a:t>calcTripDistance()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876699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/*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calculate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distance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trip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on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highway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*/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28440" y="834130"/>
            <a:ext cx="20724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224" dirty="0"/>
              <a:t> </a:t>
            </a:r>
            <a:r>
              <a:rPr dirty="0"/>
              <a:t>Solution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7"/>
            <a:ext cx="5676900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>
              <a:lnSpc>
                <a:spcPts val="1847"/>
              </a:lnSpc>
              <a:spcBef>
                <a:spcPts val="298"/>
              </a:spcBef>
            </a:pPr>
            <a:r>
              <a:rPr sz="1700" spc="46" dirty="0">
                <a:latin typeface="Times New Roman"/>
                <a:cs typeface="Times New Roman"/>
              </a:rPr>
              <a:t>Likewise,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RiverBarge</a:t>
            </a:r>
            <a:r>
              <a:rPr sz="1700" spc="-582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57" dirty="0">
                <a:latin typeface="Times New Roman"/>
                <a:cs typeface="Times New Roman"/>
              </a:rPr>
              <a:t>an  </a:t>
            </a:r>
            <a:r>
              <a:rPr sz="1700" spc="71" dirty="0">
                <a:latin typeface="Times New Roman"/>
                <a:cs typeface="Times New Roman"/>
              </a:rPr>
              <a:t>implementation: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1"/>
            <a:ext cx="7144326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RiverBarge </a:t>
            </a:r>
            <a:r>
              <a:rPr sz="1100" spc="-50" dirty="0">
                <a:latin typeface="Courier New"/>
                <a:cs typeface="Courier New"/>
              </a:rPr>
              <a:t>extends Vehicle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7" dirty="0">
                <a:latin typeface="Courier New"/>
                <a:cs typeface="Courier New"/>
              </a:rPr>
              <a:t>RiverBarge(double </a:t>
            </a:r>
            <a:r>
              <a:rPr sz="1100" spc="-53" dirty="0">
                <a:latin typeface="Courier New"/>
                <a:cs typeface="Courier New"/>
              </a:rPr>
              <a:t>maxLoad)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57" dirty="0">
                <a:latin typeface="Courier New"/>
                <a:cs typeface="Courier New"/>
              </a:rPr>
              <a:t>calcFuelEfficiency()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797327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/*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calculate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fuel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efficiency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river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barge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*/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6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double </a:t>
            </a:r>
            <a:r>
              <a:rPr sz="1100" spc="-57" dirty="0">
                <a:latin typeface="Courier New"/>
                <a:cs typeface="Courier New"/>
              </a:rPr>
              <a:t>calcTripDistance()</a:t>
            </a:r>
            <a:r>
              <a:rPr sz="1100" spc="-25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/*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calculate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distance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trip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along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river-ways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*/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3212" y="834130"/>
            <a:ext cx="6924386" cy="65030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algn="ctr">
              <a:lnSpc>
                <a:spcPts val="2535"/>
              </a:lnSpc>
              <a:spcBef>
                <a:spcPts val="71"/>
              </a:spcBef>
            </a:pPr>
            <a:r>
              <a:rPr spc="-4" dirty="0"/>
              <a:t>Compiling</a:t>
            </a:r>
            <a:r>
              <a:rPr spc="-167" dirty="0"/>
              <a:t> </a:t>
            </a:r>
            <a:r>
              <a:rPr spc="-4" dirty="0"/>
              <a:t>and</a:t>
            </a:r>
            <a:r>
              <a:rPr spc="-163" dirty="0"/>
              <a:t> </a:t>
            </a:r>
            <a:r>
              <a:rPr spc="-4" dirty="0"/>
              <a:t>Running</a:t>
            </a:r>
            <a:r>
              <a:rPr spc="-167" dirty="0"/>
              <a:t> </a:t>
            </a:r>
            <a:r>
              <a:rPr dirty="0"/>
              <a:t>the</a:t>
            </a:r>
            <a:r>
              <a:rPr spc="-163" dirty="0"/>
              <a:t> </a:t>
            </a:r>
            <a:r>
              <a:rPr spc="-117" dirty="0">
                <a:latin typeface="Courier New"/>
                <a:cs typeface="Courier New"/>
              </a:rPr>
              <a:t>TestGreeting</a:t>
            </a:r>
          </a:p>
          <a:p>
            <a:pPr algn="ctr">
              <a:lnSpc>
                <a:spcPts val="2535"/>
              </a:lnSpc>
            </a:pPr>
            <a:r>
              <a:rPr spc="-11" dirty="0"/>
              <a:t>Program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551668"/>
            <a:ext cx="6894945" cy="180934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0292" indent="-241273">
              <a:spcBef>
                <a:spcPts val="909"/>
              </a:spcBef>
              <a:buChar char="•"/>
              <a:tabLst>
                <a:tab pos="250292" algn="l"/>
                <a:tab pos="250743" algn="l"/>
                <a:tab pos="1149991" algn="l"/>
              </a:tabLst>
            </a:pPr>
            <a:r>
              <a:rPr sz="1700" spc="53" dirty="0">
                <a:latin typeface="Times New Roman"/>
                <a:cs typeface="Times New Roman"/>
              </a:rPr>
              <a:t>Compile	</a:t>
            </a:r>
            <a:r>
              <a:rPr sz="1700" spc="-85" dirty="0">
                <a:latin typeface="Courier New"/>
                <a:cs typeface="Courier New"/>
              </a:rPr>
              <a:t>TestGreeting.java</a:t>
            </a:r>
            <a:r>
              <a:rPr sz="1700" spc="-85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javac TestGreeting.java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Greeting.java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4" dirty="0">
                <a:latin typeface="Times New Roman"/>
                <a:cs typeface="Times New Roman"/>
              </a:rPr>
              <a:t>compiled</a:t>
            </a:r>
            <a:r>
              <a:rPr sz="1700" spc="-25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automatically.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8" dirty="0">
                <a:latin typeface="Times New Roman"/>
                <a:cs typeface="Times New Roman"/>
              </a:rPr>
              <a:t>Run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application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using 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command: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java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TestGreeting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9" dirty="0">
                <a:latin typeface="Times New Roman"/>
                <a:cs typeface="Times New Roman"/>
              </a:rPr>
              <a:t>Locate </a:t>
            </a:r>
            <a:r>
              <a:rPr sz="1700" spc="81" dirty="0">
                <a:latin typeface="Times New Roman"/>
                <a:cs typeface="Times New Roman"/>
              </a:rPr>
              <a:t>common </a:t>
            </a:r>
            <a:r>
              <a:rPr sz="1700" spc="53" dirty="0">
                <a:latin typeface="Times New Roman"/>
                <a:cs typeface="Times New Roman"/>
              </a:rPr>
              <a:t>compile </a:t>
            </a:r>
            <a:r>
              <a:rPr sz="1700" spc="92" dirty="0">
                <a:latin typeface="Times New Roman"/>
                <a:cs typeface="Times New Roman"/>
              </a:rPr>
              <a:t>and runtime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errors.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4813" y="834130"/>
            <a:ext cx="16348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Interfaces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894368" cy="271590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78704" marR="105980" indent="-269684">
              <a:lnSpc>
                <a:spcPts val="1847"/>
              </a:lnSpc>
              <a:spcBef>
                <a:spcPts val="298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4" dirty="0">
                <a:latin typeface="Times New Roman"/>
                <a:cs typeface="Times New Roman"/>
              </a:rPr>
              <a:t>public </a:t>
            </a:r>
            <a:r>
              <a:rPr sz="1700" i="1" spc="-14" dirty="0">
                <a:latin typeface="Times New Roman"/>
                <a:cs typeface="Times New Roman"/>
              </a:rPr>
              <a:t>interface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contract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i="1" spc="-7" dirty="0">
                <a:latin typeface="Times New Roman"/>
                <a:cs typeface="Times New Roman"/>
              </a:rPr>
              <a:t>client </a:t>
            </a:r>
            <a:r>
              <a:rPr sz="1700" i="1" spc="-28" dirty="0">
                <a:latin typeface="Times New Roman"/>
                <a:cs typeface="Times New Roman"/>
              </a:rPr>
              <a:t>code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78" dirty="0">
                <a:latin typeface="Times New Roman"/>
                <a:cs typeface="Times New Roman"/>
              </a:rPr>
              <a:t>implements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251645" marR="3608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  <a:tab pos="926758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	</a:t>
            </a:r>
            <a:r>
              <a:rPr sz="1700" i="1" spc="-14" dirty="0">
                <a:latin typeface="Times New Roman"/>
                <a:cs typeface="Times New Roman"/>
              </a:rPr>
              <a:t>interface</a:t>
            </a:r>
            <a:r>
              <a:rPr sz="1700" i="1" spc="-199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formal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declaration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10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such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contract 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57" dirty="0">
                <a:latin typeface="Times New Roman"/>
                <a:cs typeface="Times New Roman"/>
              </a:rPr>
              <a:t>contain </a:t>
            </a:r>
            <a:r>
              <a:rPr sz="1700" spc="53" dirty="0">
                <a:latin typeface="Times New Roman"/>
                <a:cs typeface="Times New Roman"/>
              </a:rPr>
              <a:t>no</a:t>
            </a:r>
            <a:r>
              <a:rPr sz="1700" spc="32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implementation.</a:t>
            </a:r>
            <a:endParaRPr sz="1700">
              <a:latin typeface="Times New Roman"/>
              <a:cs typeface="Times New Roman"/>
            </a:endParaRPr>
          </a:p>
          <a:p>
            <a:pPr marL="251645" marR="555604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Many </a:t>
            </a:r>
            <a:r>
              <a:rPr sz="1700" spc="75" dirty="0">
                <a:latin typeface="Times New Roman"/>
                <a:cs typeface="Times New Roman"/>
              </a:rPr>
              <a:t>unrelated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81" dirty="0">
                <a:latin typeface="Times New Roman"/>
                <a:cs typeface="Times New Roman"/>
              </a:rPr>
              <a:t>implement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 </a:t>
            </a:r>
            <a:r>
              <a:rPr sz="1700" spc="43" dirty="0"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81" dirty="0">
                <a:latin typeface="Times New Roman"/>
                <a:cs typeface="Times New Roman"/>
              </a:rPr>
              <a:t>implement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75" dirty="0">
                <a:latin typeface="Times New Roman"/>
                <a:cs typeface="Times New Roman"/>
              </a:rPr>
              <a:t>unrelated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interfaces.</a:t>
            </a:r>
            <a:endParaRPr sz="1700">
              <a:latin typeface="Times New Roman"/>
              <a:cs typeface="Times New Roman"/>
            </a:endParaRPr>
          </a:p>
          <a:p>
            <a:pPr marL="242175" indent="-233155">
              <a:spcBef>
                <a:spcPts val="369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3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1225755" marR="430683" indent="-952463">
              <a:lnSpc>
                <a:spcPts val="1349"/>
              </a:lnSpc>
              <a:spcBef>
                <a:spcPts val="614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&lt;modifier&gt; </a:t>
            </a:r>
            <a:r>
              <a:rPr sz="1100" b="1" spc="-4" dirty="0">
                <a:latin typeface="Courier New"/>
                <a:cs typeface="Courier New"/>
              </a:rPr>
              <a:t>class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&lt;name&gt; [</a:t>
            </a:r>
            <a:r>
              <a:rPr sz="1100" b="1" spc="-4" dirty="0">
                <a:latin typeface="Courier New"/>
                <a:cs typeface="Courier New"/>
              </a:rPr>
              <a:t>extends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&lt;superclass&gt;]  [</a:t>
            </a:r>
            <a:r>
              <a:rPr sz="1100" b="1" spc="-4" dirty="0">
                <a:latin typeface="Courier New"/>
                <a:cs typeface="Courier New"/>
              </a:rPr>
              <a:t>implements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&lt;interface&gt; [,&lt;interface&gt;]* ]</a:t>
            </a:r>
            <a:r>
              <a:rPr sz="1100" b="1" i="1" spc="57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00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&lt;member_declaration&gt;*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9803" y="834130"/>
            <a:ext cx="30653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728" y="3633961"/>
            <a:ext cx="24707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interface </a:t>
            </a:r>
            <a:r>
              <a:rPr sz="1100" spc="-46" dirty="0">
                <a:latin typeface="Courier New"/>
                <a:cs typeface="Courier New"/>
              </a:rPr>
              <a:t>Flyer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10" y="3834437"/>
          <a:ext cx="2496127" cy="639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464"/>
                <a:gridCol w="508000"/>
                <a:gridCol w="1095664"/>
              </a:tblGrid>
              <a:tr h="270933"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takeOff();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land();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254635">
                        <a:lnSpc>
                          <a:spcPts val="17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fly();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606387" y="2091171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1638" y="2221058"/>
            <a:ext cx="577" cy="649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1752" y="2227552"/>
            <a:ext cx="5773" cy="307397"/>
          </a:xfrm>
          <a:custGeom>
            <a:avLst/>
            <a:gdLst/>
            <a:ahLst/>
            <a:cxnLst/>
            <a:rect l="l" t="t" r="r" b="b"/>
            <a:pathLst>
              <a:path w="6350" h="450850">
                <a:moveTo>
                  <a:pt x="6096" y="4508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7294" y="2534950"/>
            <a:ext cx="577" cy="649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409" y="1227427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Flyer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takeOff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land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66637" y="2552267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255443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Airplane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15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+takeOff()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+land()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+fly()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5103091" cy="29535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80674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7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167763" marR="674662" indent="-158744">
              <a:lnSpc>
                <a:spcPts val="1349"/>
              </a:lnSpc>
              <a:spcBef>
                <a:spcPts val="190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Airplane </a:t>
            </a:r>
            <a:r>
              <a:rPr sz="1100" b="1" spc="-4" dirty="0">
                <a:latin typeface="Courier New"/>
                <a:cs typeface="Courier New"/>
              </a:rPr>
              <a:t>implements Flyer</a:t>
            </a:r>
            <a:r>
              <a:rPr sz="1100" b="1" spc="-23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takeOff()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accelerate </a:t>
            </a:r>
            <a:r>
              <a:rPr sz="1100" spc="-46" dirty="0">
                <a:latin typeface="Courier New"/>
                <a:cs typeface="Courier New"/>
              </a:rPr>
              <a:t>until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lift-off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raise </a:t>
            </a:r>
            <a:r>
              <a:rPr sz="1100" spc="-50" dirty="0">
                <a:latin typeface="Courier New"/>
                <a:cs typeface="Courier New"/>
              </a:rPr>
              <a:t>landing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gear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0" dirty="0">
                <a:latin typeface="Courier New"/>
                <a:cs typeface="Courier New"/>
              </a:rPr>
              <a:t>land()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lower </a:t>
            </a:r>
            <a:r>
              <a:rPr sz="1100" spc="-50" dirty="0">
                <a:latin typeface="Courier New"/>
                <a:cs typeface="Courier New"/>
              </a:rPr>
              <a:t>landing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gear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decelerate </a:t>
            </a:r>
            <a:r>
              <a:rPr sz="1100" spc="-39" dirty="0">
                <a:latin typeface="Courier New"/>
                <a:cs typeface="Courier New"/>
              </a:rPr>
              <a:t>and </a:t>
            </a:r>
            <a:r>
              <a:rPr sz="1100" spc="-46" dirty="0">
                <a:latin typeface="Courier New"/>
                <a:cs typeface="Courier New"/>
              </a:rPr>
              <a:t>lower flaps until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touch-down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apply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brakes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fly()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keep those </a:t>
            </a:r>
            <a:r>
              <a:rPr sz="1100" spc="-50" dirty="0">
                <a:latin typeface="Courier New"/>
                <a:cs typeface="Courier New"/>
              </a:rPr>
              <a:t>engines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running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1984" y="834130"/>
            <a:ext cx="30653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9365" y="2238375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4615" y="2368262"/>
            <a:ext cx="577" cy="649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4730" y="2374756"/>
            <a:ext cx="5773" cy="307397"/>
          </a:xfrm>
          <a:custGeom>
            <a:avLst/>
            <a:gdLst/>
            <a:ahLst/>
            <a:cxnLst/>
            <a:rect l="l" t="t" r="r" b="b"/>
            <a:pathLst>
              <a:path w="6350" h="450850">
                <a:moveTo>
                  <a:pt x="6096" y="4508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0272" y="2682154"/>
            <a:ext cx="577" cy="649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495387" y="1374631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Flyer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takeOff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land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51842" y="2686483"/>
          <a:ext cx="5463886" cy="141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27"/>
                <a:gridCol w="629227"/>
                <a:gridCol w="779318"/>
                <a:gridCol w="629227"/>
                <a:gridCol w="629227"/>
                <a:gridCol w="796636"/>
                <a:gridCol w="611909"/>
                <a:gridCol w="750455"/>
              </a:tblGrid>
              <a:tr h="275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309">
                <a:tc gridSpan="2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Airplane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Bird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67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Superman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1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3527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+takeOff()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+land()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+fly()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377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+takeOff()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+land()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+fly()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+buildNest()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+layEggs()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45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+takeOff()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+land()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+fly()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+leapBuilding()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+stopBullet()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5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61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1984" y="834130"/>
            <a:ext cx="30653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5546" y="2111693"/>
            <a:ext cx="1339273" cy="20261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8255" rIns="0" bIns="0" rtlCol="0">
            <a:spAutoFit/>
          </a:bodyPr>
          <a:lstStyle/>
          <a:p>
            <a:pPr marL="257508">
              <a:spcBef>
                <a:spcPts val="380"/>
              </a:spcBef>
            </a:pPr>
            <a:r>
              <a:rPr sz="1000" b="1" spc="-4" dirty="0">
                <a:latin typeface="Courier New"/>
                <a:cs typeface="Courier New"/>
              </a:rPr>
              <a:t>Vehicle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7046" y="2379086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23296" y="1342160"/>
          <a:ext cx="1347932" cy="497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273"/>
              </a:tblGrid>
              <a:tr h="173181"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Animal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7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+eat()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6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696413" y="1850881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499"/>
                </a:moveTo>
                <a:lnTo>
                  <a:pt x="215900" y="190499"/>
                </a:lnTo>
                <a:lnTo>
                  <a:pt x="114300" y="0"/>
                </a:lnTo>
                <a:lnTo>
                  <a:pt x="0" y="19049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5975" y="2518670"/>
            <a:ext cx="1339850" cy="259773"/>
          </a:xfrm>
          <a:custGeom>
            <a:avLst/>
            <a:gdLst/>
            <a:ahLst/>
            <a:cxnLst/>
            <a:rect l="l" t="t" r="r" b="b"/>
            <a:pathLst>
              <a:path w="1473834" h="381000">
                <a:moveTo>
                  <a:pt x="1473327" y="0"/>
                </a:moveTo>
                <a:lnTo>
                  <a:pt x="1473327" y="381000"/>
                </a:lnTo>
                <a:lnTo>
                  <a:pt x="0" y="381000"/>
                </a:lnTo>
                <a:lnTo>
                  <a:pt x="0" y="0"/>
                </a:lnTo>
                <a:lnTo>
                  <a:pt x="1473327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19157" y="2556597"/>
            <a:ext cx="992909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Kryptonian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7475" y="2786063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6003" y="2915949"/>
            <a:ext cx="0" cy="277091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4064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4026" y="2508973"/>
            <a:ext cx="0" cy="684068"/>
          </a:xfrm>
          <a:custGeom>
            <a:avLst/>
            <a:gdLst/>
            <a:ahLst/>
            <a:cxnLst/>
            <a:rect l="l" t="t" r="r" b="b"/>
            <a:pathLst>
              <a:path h="1003300">
                <a:moveTo>
                  <a:pt x="0" y="10033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6094" y="1989427"/>
            <a:ext cx="0" cy="242455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59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026" y="2231880"/>
            <a:ext cx="0" cy="969819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0"/>
                </a:moveTo>
                <a:lnTo>
                  <a:pt x="0" y="142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2912" y="2231881"/>
            <a:ext cx="0" cy="285751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1026" y="2231881"/>
            <a:ext cx="20320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223507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59777" y="2478665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1118" y="2928937"/>
            <a:ext cx="4058227" cy="0"/>
          </a:xfrm>
          <a:custGeom>
            <a:avLst/>
            <a:gdLst/>
            <a:ahLst/>
            <a:cxnLst/>
            <a:rect l="l" t="t" r="r" b="b"/>
            <a:pathLst>
              <a:path w="4464050">
                <a:moveTo>
                  <a:pt x="446392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5144" y="2615046"/>
            <a:ext cx="5773" cy="307397"/>
          </a:xfrm>
          <a:custGeom>
            <a:avLst/>
            <a:gdLst/>
            <a:ahLst/>
            <a:cxnLst/>
            <a:rect l="l" t="t" r="r" b="b"/>
            <a:pathLst>
              <a:path w="6350" h="450850">
                <a:moveTo>
                  <a:pt x="6095" y="4508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7889" y="2928938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0231" y="2928938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225799" y="1614921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Flyer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takeOff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land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924049" y="3554734"/>
            <a:ext cx="854364" cy="495939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2988" y="3234516"/>
            <a:ext cx="7989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Airplane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43232" y="3201699"/>
            <a:ext cx="1258455" cy="848591"/>
          </a:xfrm>
          <a:custGeom>
            <a:avLst/>
            <a:gdLst/>
            <a:ahLst/>
            <a:cxnLst/>
            <a:rect l="l" t="t" r="r" b="b"/>
            <a:pathLst>
              <a:path w="1384300" h="1244600">
                <a:moveTo>
                  <a:pt x="1384299" y="0"/>
                </a:moveTo>
                <a:lnTo>
                  <a:pt x="1384300" y="1244473"/>
                </a:lnTo>
                <a:lnTo>
                  <a:pt x="0" y="1244473"/>
                </a:lnTo>
                <a:lnTo>
                  <a:pt x="0" y="0"/>
                </a:lnTo>
                <a:lnTo>
                  <a:pt x="138429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3232" y="3544425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29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43232" y="3457143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29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04723" y="3243176"/>
            <a:ext cx="4110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Bird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81004" y="3210359"/>
            <a:ext cx="1258455" cy="1290204"/>
          </a:xfrm>
          <a:custGeom>
            <a:avLst/>
            <a:gdLst/>
            <a:ahLst/>
            <a:cxnLst/>
            <a:rect l="l" t="t" r="r" b="b"/>
            <a:pathLst>
              <a:path w="1384300" h="1892300">
                <a:moveTo>
                  <a:pt x="1384173" y="0"/>
                </a:moveTo>
                <a:lnTo>
                  <a:pt x="1384173" y="1892300"/>
                </a:lnTo>
                <a:lnTo>
                  <a:pt x="0" y="1892300"/>
                </a:lnTo>
                <a:lnTo>
                  <a:pt x="0" y="0"/>
                </a:lnTo>
                <a:lnTo>
                  <a:pt x="138417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1004" y="3553084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17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1004" y="3465801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17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17689" y="3234516"/>
            <a:ext cx="7989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Superman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35980" y="3201699"/>
            <a:ext cx="1362364" cy="1290204"/>
          </a:xfrm>
          <a:custGeom>
            <a:avLst/>
            <a:gdLst/>
            <a:ahLst/>
            <a:cxnLst/>
            <a:rect l="l" t="t" r="r" b="b"/>
            <a:pathLst>
              <a:path w="1498600" h="1892300">
                <a:moveTo>
                  <a:pt x="1498600" y="0"/>
                </a:moveTo>
                <a:lnTo>
                  <a:pt x="1498600" y="1892173"/>
                </a:lnTo>
                <a:lnTo>
                  <a:pt x="0" y="1892173"/>
                </a:lnTo>
                <a:lnTo>
                  <a:pt x="0" y="0"/>
                </a:lnTo>
                <a:lnTo>
                  <a:pt x="149860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5980" y="3544425"/>
            <a:ext cx="1362364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149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5980" y="3457143"/>
            <a:ext cx="1362364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149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72458" y="2928938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61822" y="3563392"/>
            <a:ext cx="1020618" cy="988382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+buildNest()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+layEggs()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+eat()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999480" y="3554733"/>
            <a:ext cx="1270000" cy="988382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+leapBuilding()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+stopBullet()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+eat()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0"/>
            <a:ext cx="5371523" cy="76316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80674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4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1843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Bird </a:t>
            </a:r>
            <a:r>
              <a:rPr sz="1100" b="1" spc="-4" dirty="0">
                <a:latin typeface="Courier New"/>
                <a:cs typeface="Courier New"/>
              </a:rPr>
              <a:t>extends </a:t>
            </a:r>
            <a:r>
              <a:rPr sz="1100" spc="-50" dirty="0">
                <a:latin typeface="Courier New"/>
                <a:cs typeface="Courier New"/>
              </a:rPr>
              <a:t>Animal </a:t>
            </a:r>
            <a:r>
              <a:rPr sz="1100" b="1" spc="-4" dirty="0">
                <a:latin typeface="Courier New"/>
                <a:cs typeface="Courier New"/>
              </a:rPr>
              <a:t>implements </a:t>
            </a:r>
            <a:r>
              <a:rPr sz="1100" spc="-46" dirty="0">
                <a:latin typeface="Courier New"/>
                <a:cs typeface="Courier New"/>
              </a:rPr>
              <a:t>Flyer</a:t>
            </a:r>
            <a:r>
              <a:rPr sz="1100" spc="-46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39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11" y="1591731"/>
          <a:ext cx="6163541" cy="1133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464"/>
                <a:gridCol w="508000"/>
                <a:gridCol w="1219199"/>
                <a:gridCol w="207818"/>
                <a:gridCol w="300182"/>
                <a:gridCol w="2540000"/>
                <a:gridCol w="304799"/>
                <a:gridCol w="190500"/>
              </a:tblGrid>
              <a:tr h="270933"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takeOff()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take-off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implementation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land()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landing</a:t>
                      </a:r>
                      <a:r>
                        <a:rPr sz="1100" spc="-1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implementation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fly()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implementation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buildNest()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nest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building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behavior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layEggs()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egg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laying</a:t>
                      </a:r>
                      <a:r>
                        <a:rPr sz="1100" spc="-2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behavior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public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eat()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/*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override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eating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behavior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*/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1984" y="834130"/>
            <a:ext cx="30653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9146" y="2002934"/>
            <a:ext cx="1339273" cy="20261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8255" rIns="0" bIns="0" rtlCol="0">
            <a:spAutoFit/>
          </a:bodyPr>
          <a:lstStyle/>
          <a:p>
            <a:pPr marL="257959">
              <a:spcBef>
                <a:spcPts val="380"/>
              </a:spcBef>
            </a:pPr>
            <a:r>
              <a:rPr sz="1000" b="1" spc="-4" dirty="0">
                <a:latin typeface="Courier New"/>
                <a:cs typeface="Courier New"/>
              </a:rPr>
              <a:t>Vehicle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0646" y="2270327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16781" y="1233402"/>
          <a:ext cx="1347932" cy="497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273"/>
              </a:tblGrid>
              <a:tr h="173181"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Animal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7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+eat()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6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990014" y="1742123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9460" y="2409911"/>
            <a:ext cx="1339850" cy="259773"/>
          </a:xfrm>
          <a:custGeom>
            <a:avLst/>
            <a:gdLst/>
            <a:ahLst/>
            <a:cxnLst/>
            <a:rect l="l" t="t" r="r" b="b"/>
            <a:pathLst>
              <a:path w="1473834" h="381000">
                <a:moveTo>
                  <a:pt x="1473327" y="0"/>
                </a:moveTo>
                <a:lnTo>
                  <a:pt x="1473327" y="380873"/>
                </a:lnTo>
                <a:lnTo>
                  <a:pt x="0" y="380873"/>
                </a:lnTo>
                <a:lnTo>
                  <a:pt x="0" y="0"/>
                </a:lnTo>
                <a:lnTo>
                  <a:pt x="1473327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12643" y="2447839"/>
            <a:ext cx="992909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Kryptonian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10961" y="2677305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9487" y="2807191"/>
            <a:ext cx="0" cy="277091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40627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7513" y="2400214"/>
            <a:ext cx="0" cy="684068"/>
          </a:xfrm>
          <a:custGeom>
            <a:avLst/>
            <a:gdLst/>
            <a:ahLst/>
            <a:cxnLst/>
            <a:rect l="l" t="t" r="r" b="b"/>
            <a:pathLst>
              <a:path h="1003300">
                <a:moveTo>
                  <a:pt x="0" y="100317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9695" y="1880669"/>
            <a:ext cx="0" cy="242455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6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4513" y="2123123"/>
            <a:ext cx="0" cy="969819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0"/>
                </a:moveTo>
                <a:lnTo>
                  <a:pt x="0" y="142227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6396" y="2123123"/>
            <a:ext cx="0" cy="285751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4513" y="2123123"/>
            <a:ext cx="20320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223507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3264" y="2369907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4604" y="2820092"/>
            <a:ext cx="4058227" cy="0"/>
          </a:xfrm>
          <a:custGeom>
            <a:avLst/>
            <a:gdLst/>
            <a:ahLst/>
            <a:cxnLst/>
            <a:rect l="l" t="t" r="r" b="b"/>
            <a:pathLst>
              <a:path w="4464050">
                <a:moveTo>
                  <a:pt x="446392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8628" y="2506288"/>
            <a:ext cx="5773" cy="307397"/>
          </a:xfrm>
          <a:custGeom>
            <a:avLst/>
            <a:gdLst/>
            <a:ahLst/>
            <a:cxnLst/>
            <a:rect l="l" t="t" r="r" b="b"/>
            <a:pathLst>
              <a:path w="6350" h="450850">
                <a:moveTo>
                  <a:pt x="6096" y="45072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41374" y="2820093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49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3717" y="2820093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519286" y="1506163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Flyer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takeOff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land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217651" y="3445889"/>
            <a:ext cx="854364" cy="495939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6588" y="3125759"/>
            <a:ext cx="7989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Airplane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36834" y="3092854"/>
            <a:ext cx="1258455" cy="848591"/>
          </a:xfrm>
          <a:custGeom>
            <a:avLst/>
            <a:gdLst/>
            <a:ahLst/>
            <a:cxnLst/>
            <a:rect l="l" t="t" r="r" b="b"/>
            <a:pathLst>
              <a:path w="1384300" h="1244600">
                <a:moveTo>
                  <a:pt x="1384172" y="0"/>
                </a:moveTo>
                <a:lnTo>
                  <a:pt x="1384172" y="1244600"/>
                </a:lnTo>
                <a:lnTo>
                  <a:pt x="0" y="1244600"/>
                </a:lnTo>
                <a:lnTo>
                  <a:pt x="0" y="0"/>
                </a:lnTo>
                <a:lnTo>
                  <a:pt x="1384172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6834" y="3435581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17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6834" y="3348296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17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98207" y="3134417"/>
            <a:ext cx="4110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Bird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74490" y="3101514"/>
            <a:ext cx="1258455" cy="1290204"/>
          </a:xfrm>
          <a:custGeom>
            <a:avLst/>
            <a:gdLst/>
            <a:ahLst/>
            <a:cxnLst/>
            <a:rect l="l" t="t" r="r" b="b"/>
            <a:pathLst>
              <a:path w="1384300" h="1892300">
                <a:moveTo>
                  <a:pt x="1384300" y="0"/>
                </a:moveTo>
                <a:lnTo>
                  <a:pt x="1384300" y="1892300"/>
                </a:lnTo>
                <a:lnTo>
                  <a:pt x="0" y="1892300"/>
                </a:lnTo>
                <a:lnTo>
                  <a:pt x="0" y="0"/>
                </a:lnTo>
                <a:lnTo>
                  <a:pt x="13843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4490" y="3444240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4490" y="3356956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11290" y="3125759"/>
            <a:ext cx="7989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Superman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29464" y="3092854"/>
            <a:ext cx="1362364" cy="1290204"/>
          </a:xfrm>
          <a:custGeom>
            <a:avLst/>
            <a:gdLst/>
            <a:ahLst/>
            <a:cxnLst/>
            <a:rect l="l" t="t" r="r" b="b"/>
            <a:pathLst>
              <a:path w="1498600" h="1892300">
                <a:moveTo>
                  <a:pt x="1498600" y="0"/>
                </a:moveTo>
                <a:lnTo>
                  <a:pt x="1498600" y="1892300"/>
                </a:lnTo>
                <a:lnTo>
                  <a:pt x="0" y="1892300"/>
                </a:lnTo>
                <a:lnTo>
                  <a:pt x="0" y="0"/>
                </a:lnTo>
                <a:lnTo>
                  <a:pt x="1498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29464" y="3435581"/>
            <a:ext cx="1362364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149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9464" y="3348296"/>
            <a:ext cx="1362364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149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65945" y="2820093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55308" y="3454547"/>
            <a:ext cx="1020618" cy="988382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+buildNest()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+layEggs()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+eat()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2965" y="3445888"/>
            <a:ext cx="1270000" cy="988382"/>
          </a:xfrm>
          <a:prstGeom prst="rect">
            <a:avLst/>
          </a:prstGeom>
        </p:spPr>
        <p:txBody>
          <a:bodyPr vert="horz" wrap="square" lIns="0" tIns="28863" rIns="0" bIns="0" rtlCol="0">
            <a:spAutoFit/>
          </a:bodyPr>
          <a:lstStyle/>
          <a:p>
            <a:pPr marL="9020">
              <a:spcBef>
                <a:spcPts val="227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+leapBuilding()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+stopBullet()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+eat()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50673" y="4392671"/>
            <a:ext cx="1339273" cy="260205"/>
          </a:xfrm>
          <a:custGeom>
            <a:avLst/>
            <a:gdLst/>
            <a:ahLst/>
            <a:cxnLst/>
            <a:rect l="l" t="t" r="r" b="b"/>
            <a:pathLst>
              <a:path w="1473200" h="381634">
                <a:moveTo>
                  <a:pt x="1473200" y="0"/>
                </a:moveTo>
                <a:lnTo>
                  <a:pt x="1473200" y="381254"/>
                </a:lnTo>
                <a:lnTo>
                  <a:pt x="0" y="381254"/>
                </a:lnTo>
                <a:lnTo>
                  <a:pt x="0" y="0"/>
                </a:lnTo>
                <a:lnTo>
                  <a:pt x="14732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23969" y="4430596"/>
            <a:ext cx="992909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Helicopter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42061" y="4392671"/>
            <a:ext cx="1339273" cy="260205"/>
          </a:xfrm>
          <a:custGeom>
            <a:avLst/>
            <a:gdLst/>
            <a:ahLst/>
            <a:cxnLst/>
            <a:rect l="l" t="t" r="r" b="b"/>
            <a:pathLst>
              <a:path w="1473200" h="381634">
                <a:moveTo>
                  <a:pt x="1473200" y="0"/>
                </a:moveTo>
                <a:lnTo>
                  <a:pt x="1473200" y="381254"/>
                </a:lnTo>
                <a:lnTo>
                  <a:pt x="0" y="381254"/>
                </a:lnTo>
                <a:lnTo>
                  <a:pt x="0" y="0"/>
                </a:lnTo>
                <a:lnTo>
                  <a:pt x="14732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12224" y="4430596"/>
            <a:ext cx="79894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SeaPlane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67809" y="3950103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65945" y="4088649"/>
            <a:ext cx="0" cy="139412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20396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08" y="4227716"/>
            <a:ext cx="0" cy="164089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53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8811" y="4227713"/>
            <a:ext cx="1708727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187947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11696" y="4227716"/>
            <a:ext cx="0" cy="164089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53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5204691" cy="266881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80674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" dirty="0">
                <a:latin typeface="Arial"/>
                <a:cs typeface="Arial"/>
              </a:rPr>
              <a:t>Flyer</a:t>
            </a:r>
            <a:r>
              <a:rPr sz="2300" spc="-3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Airport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056" marR="400468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Airport </a:t>
            </a:r>
            <a:r>
              <a:rPr sz="1100" spc="-57" dirty="0">
                <a:latin typeface="Courier New"/>
                <a:cs typeface="Courier New"/>
              </a:rPr>
              <a:t>metropolisAirport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Airport();  </a:t>
            </a:r>
            <a:r>
              <a:rPr sz="1100" spc="-53" dirty="0">
                <a:latin typeface="Courier New"/>
                <a:cs typeface="Courier New"/>
              </a:rPr>
              <a:t>Helicopter </a:t>
            </a:r>
            <a:r>
              <a:rPr sz="1100" spc="-50" dirty="0">
                <a:latin typeface="Courier New"/>
                <a:cs typeface="Courier New"/>
              </a:rPr>
              <a:t>copter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Helicopter();  </a:t>
            </a:r>
            <a:r>
              <a:rPr sz="1100" spc="-53" dirty="0">
                <a:latin typeface="Courier New"/>
                <a:cs typeface="Courier New"/>
              </a:rPr>
              <a:t>SeaPlane </a:t>
            </a:r>
            <a:r>
              <a:rPr sz="1100" spc="-50" dirty="0">
                <a:latin typeface="Courier New"/>
                <a:cs typeface="Courier New"/>
              </a:rPr>
              <a:t>sPlane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SeaPlane();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26056" marR="3608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metropolisAirport.givePermissionToLand(copter);  metropolisAirport.givePermissionToLand(sPlane);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>
              <a:latin typeface="Times New Roman"/>
              <a:cs typeface="Times New Roman"/>
            </a:endParaRPr>
          </a:p>
          <a:p>
            <a:pPr marL="326507" marR="393252" indent="-158744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givePermissionToLand(Flyer </a:t>
            </a:r>
            <a:r>
              <a:rPr sz="1100" spc="-32" dirty="0">
                <a:latin typeface="Courier New"/>
                <a:cs typeface="Courier New"/>
              </a:rPr>
              <a:t>f)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f.land();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5194" y="834130"/>
            <a:ext cx="43145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Multiple </a:t>
            </a:r>
            <a:r>
              <a:rPr sz="2300" spc="-11" dirty="0">
                <a:latin typeface="Arial"/>
                <a:cs typeface="Arial"/>
              </a:rPr>
              <a:t>Interface</a:t>
            </a:r>
            <a:r>
              <a:rPr sz="2300" spc="-36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06771" y="2093769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2022" y="2223655"/>
            <a:ext cx="577" cy="6495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2137" y="2230148"/>
            <a:ext cx="5773" cy="307397"/>
          </a:xfrm>
          <a:custGeom>
            <a:avLst/>
            <a:gdLst/>
            <a:ahLst/>
            <a:cxnLst/>
            <a:rect l="l" t="t" r="r" b="b"/>
            <a:pathLst>
              <a:path w="6350" h="450850">
                <a:moveTo>
                  <a:pt x="6096" y="4508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679" y="2537547"/>
            <a:ext cx="577" cy="6495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126" y="9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72793" y="1230024"/>
          <a:ext cx="1267114" cy="85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Flyer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takeOff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land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fly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63953" y="2891097"/>
            <a:ext cx="1258455" cy="50686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9686" rIns="0" bIns="0" rtlCol="0">
            <a:spAutoFit/>
          </a:bodyPr>
          <a:lstStyle/>
          <a:p>
            <a:pPr marL="72156">
              <a:spcBef>
                <a:spcPts val="312"/>
              </a:spcBef>
            </a:pPr>
            <a:r>
              <a:rPr sz="900" spc="-4" dirty="0">
                <a:latin typeface="Courier New"/>
                <a:cs typeface="Courier New"/>
              </a:rPr>
              <a:t>+takeOff()</a:t>
            </a:r>
            <a:endParaRPr sz="900">
              <a:latin typeface="Courier New"/>
              <a:cs typeface="Courier New"/>
            </a:endParaRPr>
          </a:p>
          <a:p>
            <a:pPr marL="72156">
              <a:spcBef>
                <a:spcPts val="160"/>
              </a:spcBef>
            </a:pPr>
            <a:r>
              <a:rPr sz="900" spc="-4" dirty="0">
                <a:latin typeface="Courier New"/>
                <a:cs typeface="Courier New"/>
              </a:rPr>
              <a:t>+land()</a:t>
            </a:r>
            <a:endParaRPr sz="900">
              <a:latin typeface="Courier New"/>
              <a:cs typeface="Courier New"/>
            </a:endParaRPr>
          </a:p>
          <a:p>
            <a:pPr marL="72156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+fly()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3953" y="2548370"/>
            <a:ext cx="1258455" cy="19715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2843" rIns="0" bIns="0" rtlCol="0">
            <a:spAutoFit/>
          </a:bodyPr>
          <a:lstStyle/>
          <a:p>
            <a:pPr marL="188508">
              <a:spcBef>
                <a:spcPts val="337"/>
              </a:spcBef>
            </a:pPr>
            <a:r>
              <a:rPr sz="1000" b="1" spc="-4" dirty="0">
                <a:latin typeface="Courier New"/>
                <a:cs typeface="Courier New"/>
              </a:rPr>
              <a:t>Airplane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63953" y="2548370"/>
            <a:ext cx="1258455" cy="848591"/>
          </a:xfrm>
          <a:custGeom>
            <a:avLst/>
            <a:gdLst/>
            <a:ahLst/>
            <a:cxnLst/>
            <a:rect l="l" t="t" r="r" b="b"/>
            <a:pathLst>
              <a:path w="1384300" h="1244600">
                <a:moveTo>
                  <a:pt x="1384300" y="0"/>
                </a:moveTo>
                <a:lnTo>
                  <a:pt x="1384300" y="1244600"/>
                </a:lnTo>
                <a:lnTo>
                  <a:pt x="0" y="1244600"/>
                </a:lnTo>
                <a:lnTo>
                  <a:pt x="0" y="0"/>
                </a:lnTo>
                <a:lnTo>
                  <a:pt x="13843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3953" y="2803813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9492" y="3051898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0"/>
                </a:moveTo>
                <a:lnTo>
                  <a:pt x="190500" y="215900"/>
                </a:lnTo>
                <a:lnTo>
                  <a:pt x="0" y="114300"/>
                </a:lnTo>
                <a:lnTo>
                  <a:pt x="1905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73944" y="3010420"/>
            <a:ext cx="797790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613780" algn="l"/>
              </a:tabLst>
            </a:pPr>
            <a:r>
              <a:rPr sz="700" u="dash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7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31455" y="3009468"/>
          <a:ext cx="1267114" cy="697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5"/>
              </a:tblGrid>
              <a:tr h="464560">
                <a:tc>
                  <a:txBody>
                    <a:bodyPr/>
                    <a:lstStyle/>
                    <a:p>
                      <a:pPr marL="6350" algn="ctr">
                        <a:lnSpc>
                          <a:spcPts val="1095"/>
                        </a:lnSpc>
                        <a:spcBef>
                          <a:spcPts val="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350" algn="ctr">
                        <a:lnSpc>
                          <a:spcPts val="1575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Sailer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7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82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dock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i="1" spc="-5" dirty="0">
                          <a:latin typeface="Courier New"/>
                          <a:cs typeface="Courier New"/>
                        </a:rPr>
                        <a:t>cruise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371966" y="4027949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80625" y="4027949"/>
            <a:ext cx="1530927" cy="2165"/>
          </a:xfrm>
          <a:custGeom>
            <a:avLst/>
            <a:gdLst/>
            <a:ahLst/>
            <a:cxnLst/>
            <a:rect l="l" t="t" r="r" b="b"/>
            <a:pathLst>
              <a:path w="1684020" h="3175">
                <a:moveTo>
                  <a:pt x="1683512" y="31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1091" y="4030115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21250" y="3925601"/>
            <a:ext cx="1258455" cy="17073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6686" rIns="0" bIns="0" rtlCol="0">
            <a:spAutoFit/>
          </a:bodyPr>
          <a:lstStyle/>
          <a:p>
            <a:pPr marL="195273">
              <a:spcBef>
                <a:spcPts val="131"/>
              </a:spcBef>
            </a:pPr>
            <a:r>
              <a:rPr sz="1000" b="1" spc="-4" dirty="0">
                <a:latin typeface="Courier New"/>
                <a:cs typeface="Courier New"/>
              </a:rPr>
              <a:t>SeaPlane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95044" y="3400771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21250" y="4196585"/>
            <a:ext cx="1258455" cy="35410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0960" rIns="0" bIns="0" rtlCol="0">
            <a:spAutoFit/>
          </a:bodyPr>
          <a:lstStyle/>
          <a:p>
            <a:pPr marL="72156">
              <a:spcBef>
                <a:spcPts val="401"/>
              </a:spcBef>
            </a:pPr>
            <a:r>
              <a:rPr sz="900" spc="-4" dirty="0">
                <a:latin typeface="Courier New"/>
                <a:cs typeface="Courier New"/>
              </a:rPr>
              <a:t>+dock()</a:t>
            </a:r>
            <a:endParaRPr sz="900">
              <a:latin typeface="Courier New"/>
              <a:cs typeface="Courier New"/>
            </a:endParaRPr>
          </a:p>
          <a:p>
            <a:pPr marL="72156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+cruise()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21250" y="3925080"/>
            <a:ext cx="1258455" cy="623888"/>
          </a:xfrm>
          <a:custGeom>
            <a:avLst/>
            <a:gdLst/>
            <a:ahLst/>
            <a:cxnLst/>
            <a:rect l="l" t="t" r="r" b="b"/>
            <a:pathLst>
              <a:path w="1384300" h="915034">
                <a:moveTo>
                  <a:pt x="1384173" y="0"/>
                </a:moveTo>
                <a:lnTo>
                  <a:pt x="1384173" y="914527"/>
                </a:lnTo>
                <a:lnTo>
                  <a:pt x="0" y="914527"/>
                </a:lnTo>
                <a:lnTo>
                  <a:pt x="0" y="0"/>
                </a:lnTo>
                <a:lnTo>
                  <a:pt x="138417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1250" y="4119909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17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0998" y="3925599"/>
            <a:ext cx="1339850" cy="2030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8706" rIns="0" bIns="0" rtlCol="0">
            <a:spAutoFit/>
          </a:bodyPr>
          <a:lstStyle/>
          <a:p>
            <a:pPr marL="144313">
              <a:spcBef>
                <a:spcPts val="384"/>
              </a:spcBef>
            </a:pPr>
            <a:r>
              <a:rPr sz="1000" b="1" spc="-4" dirty="0">
                <a:latin typeface="Courier New"/>
                <a:cs typeface="Courier New"/>
              </a:rPr>
              <a:t>Helicopter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86450" y="1868113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499"/>
                </a:moveTo>
                <a:lnTo>
                  <a:pt x="215900" y="190499"/>
                </a:lnTo>
                <a:lnTo>
                  <a:pt x="114300" y="0"/>
                </a:lnTo>
                <a:lnTo>
                  <a:pt x="0" y="19049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4585" y="2006657"/>
            <a:ext cx="0" cy="271896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39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38948" y="2280805"/>
            <a:ext cx="0" cy="262804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31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7337" y="2280804"/>
            <a:ext cx="1708727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1879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0222" y="2280805"/>
            <a:ext cx="0" cy="262804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31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680" y="3530658"/>
            <a:ext cx="0" cy="193097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28270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9044" y="3725142"/>
            <a:ext cx="0" cy="186604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43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7431" y="3725141"/>
            <a:ext cx="1708727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1879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0316" y="3725142"/>
            <a:ext cx="0" cy="186604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43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92519" y="1605569"/>
            <a:ext cx="1004455" cy="20261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8255" rIns="0" bIns="0" rtlCol="0">
            <a:spAutoFit/>
          </a:bodyPr>
          <a:lstStyle/>
          <a:p>
            <a:pPr marL="127176">
              <a:spcBef>
                <a:spcPts val="380"/>
              </a:spcBef>
            </a:pPr>
            <a:r>
              <a:rPr sz="1000" b="1" spc="-4" dirty="0">
                <a:latin typeface="Courier New"/>
                <a:cs typeface="Courier New"/>
              </a:rPr>
              <a:t>Vehicle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4159" y="2654963"/>
            <a:ext cx="0" cy="137160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552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7047" y="2654444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34956" y="2654444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43614" y="2548370"/>
            <a:ext cx="1258455" cy="171193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7137" rIns="0" bIns="0" rtlCol="0">
            <a:spAutoFit/>
          </a:bodyPr>
          <a:lstStyle/>
          <a:p>
            <a:pPr marL="119509">
              <a:spcBef>
                <a:spcPts val="135"/>
              </a:spcBef>
            </a:pPr>
            <a:r>
              <a:rPr sz="1000" b="1" spc="-4" dirty="0">
                <a:latin typeface="Courier New"/>
                <a:cs typeface="Courier New"/>
              </a:rPr>
              <a:t>RiverBarge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74161" y="2556509"/>
            <a:ext cx="372341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281410" algn="l"/>
              </a:tabLst>
            </a:pPr>
            <a:r>
              <a:rPr sz="1000" b="1" u="dash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43614" y="2817149"/>
            <a:ext cx="1258455" cy="35683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3666" rIns="0" bIns="0" rtlCol="0">
            <a:spAutoFit/>
          </a:bodyPr>
          <a:lstStyle/>
          <a:p>
            <a:pPr marL="72156">
              <a:spcBef>
                <a:spcPts val="423"/>
              </a:spcBef>
            </a:pPr>
            <a:r>
              <a:rPr sz="900" spc="-4" dirty="0">
                <a:latin typeface="Courier New"/>
                <a:cs typeface="Courier New"/>
              </a:rPr>
              <a:t>+dock()</a:t>
            </a:r>
            <a:endParaRPr sz="900">
              <a:latin typeface="Courier New"/>
              <a:cs typeface="Courier New"/>
            </a:endParaRPr>
          </a:p>
          <a:p>
            <a:pPr marL="72156">
              <a:spcBef>
                <a:spcPts val="156"/>
              </a:spcBef>
            </a:pPr>
            <a:r>
              <a:rPr sz="900" spc="-4" dirty="0">
                <a:latin typeface="Courier New"/>
                <a:cs typeface="Courier New"/>
              </a:rPr>
              <a:t>+cruise()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43614" y="2548370"/>
            <a:ext cx="1258455" cy="623455"/>
          </a:xfrm>
          <a:custGeom>
            <a:avLst/>
            <a:gdLst/>
            <a:ahLst/>
            <a:cxnLst/>
            <a:rect l="l" t="t" r="r" b="b"/>
            <a:pathLst>
              <a:path w="1384300" h="914400">
                <a:moveTo>
                  <a:pt x="1384173" y="0"/>
                </a:moveTo>
                <a:lnTo>
                  <a:pt x="1384173" y="914400"/>
                </a:lnTo>
                <a:lnTo>
                  <a:pt x="0" y="914400"/>
                </a:lnTo>
                <a:lnTo>
                  <a:pt x="0" y="0"/>
                </a:lnTo>
                <a:lnTo>
                  <a:pt x="1384173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3614" y="2743199"/>
            <a:ext cx="1258455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76832" y="3123075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59729" y="3123075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7" y="834130"/>
            <a:ext cx="5910118" cy="266881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55069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Multiple </a:t>
            </a:r>
            <a:r>
              <a:rPr sz="2300" spc="-11" dirty="0">
                <a:latin typeface="Arial"/>
                <a:cs typeface="Arial"/>
              </a:rPr>
              <a:t>Interface</a:t>
            </a:r>
            <a:r>
              <a:rPr sz="2300" spc="-36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Harbor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056" marR="1261383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Harbor </a:t>
            </a:r>
            <a:r>
              <a:rPr sz="1100" spc="-53" dirty="0">
                <a:latin typeface="Courier New"/>
                <a:cs typeface="Courier New"/>
              </a:rPr>
              <a:t>bostonHarbor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Harbor();  </a:t>
            </a:r>
            <a:r>
              <a:rPr sz="1100" spc="-53" dirty="0">
                <a:latin typeface="Courier New"/>
                <a:cs typeface="Courier New"/>
              </a:rPr>
              <a:t>RiverBarge </a:t>
            </a:r>
            <a:r>
              <a:rPr sz="1100" spc="-46" dirty="0">
                <a:latin typeface="Courier New"/>
                <a:cs typeface="Courier New"/>
              </a:rPr>
              <a:t>barge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RiverBarge();  </a:t>
            </a:r>
            <a:r>
              <a:rPr sz="1100" spc="-53" dirty="0">
                <a:latin typeface="Courier New"/>
                <a:cs typeface="Courier New"/>
              </a:rPr>
              <a:t>SeaPlane </a:t>
            </a:r>
            <a:r>
              <a:rPr sz="1100" spc="-50" dirty="0">
                <a:latin typeface="Courier New"/>
                <a:cs typeface="Courier New"/>
              </a:rPr>
              <a:t>sPlane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SeaPlane();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26056" marR="95111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bostonHarbor.givePermissionToDock(barge);  bostonHarbor.givePermissionToDock(sPlane);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>
              <a:latin typeface="Times New Roman"/>
              <a:cs typeface="Times New Roman"/>
            </a:endParaRPr>
          </a:p>
          <a:p>
            <a:pPr marL="326507" marR="864523" indent="-158744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givePermissionToDock(Sailer </a:t>
            </a:r>
            <a:r>
              <a:rPr sz="1100" spc="-32" dirty="0">
                <a:latin typeface="Courier New"/>
                <a:cs typeface="Courier New"/>
              </a:rPr>
              <a:t>s)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s.dock();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69738" y="834130"/>
            <a:ext cx="340475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Compile-Time</a:t>
            </a:r>
            <a:r>
              <a:rPr spc="-217" dirty="0"/>
              <a:t> </a:t>
            </a:r>
            <a:r>
              <a:rPr dirty="0"/>
              <a:t>Errors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5365" y="1323101"/>
            <a:ext cx="6942281" cy="1926210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301253" indent="-264723">
              <a:spcBef>
                <a:spcPts val="440"/>
              </a:spcBef>
              <a:buFont typeface="Times New Roman"/>
              <a:buChar char="•"/>
              <a:tabLst>
                <a:tab pos="300802" algn="l"/>
                <a:tab pos="301253" algn="l"/>
              </a:tabLst>
            </a:pPr>
            <a:r>
              <a:rPr sz="1700" spc="-75" dirty="0">
                <a:latin typeface="Courier New"/>
                <a:cs typeface="Courier New"/>
              </a:rPr>
              <a:t>javac: Command </a:t>
            </a:r>
            <a:r>
              <a:rPr sz="1700" spc="-60" dirty="0">
                <a:latin typeface="Courier New"/>
                <a:cs typeface="Courier New"/>
              </a:rPr>
              <a:t>not</a:t>
            </a:r>
            <a:r>
              <a:rPr sz="1700" spc="-376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found</a:t>
            </a:r>
            <a:endParaRPr sz="1700">
              <a:latin typeface="Courier New"/>
              <a:cs typeface="Courier New"/>
            </a:endParaRPr>
          </a:p>
          <a:p>
            <a:pPr marL="301253" marR="6314" indent="-292233">
              <a:lnSpc>
                <a:spcPts val="1847"/>
              </a:lnSpc>
              <a:spcBef>
                <a:spcPts val="597"/>
              </a:spcBef>
              <a:buChar char="•"/>
              <a:tabLst>
                <a:tab pos="301253" algn="l"/>
                <a:tab pos="1250108" algn="l"/>
                <a:tab pos="3268230" algn="l"/>
              </a:tabLst>
            </a:pPr>
            <a:r>
              <a:rPr sz="1700" spc="-81" dirty="0">
                <a:latin typeface="Courier New"/>
                <a:cs typeface="Courier New"/>
              </a:rPr>
              <a:t>Greeting.java:4: </a:t>
            </a:r>
            <a:r>
              <a:rPr sz="1700" spc="-75" dirty="0">
                <a:latin typeface="Courier New"/>
                <a:cs typeface="Courier New"/>
              </a:rPr>
              <a:t>cannot resolve </a:t>
            </a:r>
            <a:r>
              <a:rPr sz="1700" spc="-89" dirty="0">
                <a:latin typeface="Courier New"/>
                <a:cs typeface="Courier New"/>
              </a:rPr>
              <a:t>symbol  symbo</a:t>
            </a:r>
            <a:r>
              <a:rPr sz="1700" spc="-4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4" dirty="0">
                <a:latin typeface="Courier New"/>
                <a:cs typeface="Courier New"/>
              </a:rPr>
              <a:t>:</a:t>
            </a:r>
            <a:r>
              <a:rPr sz="1700" spc="-185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metho</a:t>
            </a:r>
            <a:r>
              <a:rPr sz="1700" spc="-4" dirty="0">
                <a:latin typeface="Courier New"/>
                <a:cs typeface="Courier New"/>
              </a:rPr>
              <a:t>d</a:t>
            </a:r>
            <a:r>
              <a:rPr sz="1700" spc="-185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print</a:t>
            </a:r>
            <a:r>
              <a:rPr sz="1700" spc="-4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89" dirty="0">
                <a:latin typeface="Courier New"/>
                <a:cs typeface="Courier New"/>
              </a:rPr>
              <a:t>(java.lang.String)  </a:t>
            </a:r>
            <a:r>
              <a:rPr sz="1700" spc="-78" dirty="0">
                <a:latin typeface="Courier New"/>
                <a:cs typeface="Courier New"/>
              </a:rPr>
              <a:t>location: </a:t>
            </a:r>
            <a:r>
              <a:rPr sz="1700" spc="-71" dirty="0">
                <a:latin typeface="Courier New"/>
                <a:cs typeface="Courier New"/>
              </a:rPr>
              <a:t>class </a:t>
            </a:r>
            <a:r>
              <a:rPr sz="1700" spc="-89" dirty="0">
                <a:latin typeface="Courier New"/>
                <a:cs typeface="Courier New"/>
              </a:rPr>
              <a:t>java.io.PrintStream  System.out.printl("hi");</a:t>
            </a:r>
            <a:endParaRPr sz="1700">
              <a:latin typeface="Courier New"/>
              <a:cs typeface="Courier New"/>
            </a:endParaRPr>
          </a:p>
          <a:p>
            <a:pPr marL="1491381">
              <a:spcBef>
                <a:spcPts val="341"/>
              </a:spcBef>
            </a:pPr>
            <a:r>
              <a:rPr sz="1700" spc="-4" dirty="0">
                <a:latin typeface="Courier New"/>
                <a:cs typeface="Courier New"/>
              </a:rPr>
              <a:t>^</a:t>
            </a:r>
            <a:endParaRPr sz="1700">
              <a:latin typeface="Courier New"/>
              <a:cs typeface="Courier New"/>
            </a:endParaRPr>
          </a:p>
          <a:p>
            <a:pPr marL="301253" marR="5412" indent="-264723">
              <a:lnSpc>
                <a:spcPts val="1847"/>
              </a:lnSpc>
              <a:spcBef>
                <a:spcPts val="597"/>
              </a:spcBef>
              <a:buFont typeface="Times New Roman"/>
              <a:buChar char="•"/>
              <a:tabLst>
                <a:tab pos="300802" algn="l"/>
                <a:tab pos="301253" algn="l"/>
              </a:tabLst>
            </a:pPr>
            <a:r>
              <a:rPr sz="1700" spc="-81" dirty="0">
                <a:latin typeface="Courier New"/>
                <a:cs typeface="Courier New"/>
              </a:rPr>
              <a:t>TestGreet.java:4: </a:t>
            </a:r>
            <a:r>
              <a:rPr sz="1700" spc="-75" dirty="0">
                <a:latin typeface="Courier New"/>
                <a:cs typeface="Courier New"/>
              </a:rPr>
              <a:t>Public </a:t>
            </a:r>
            <a:r>
              <a:rPr sz="1700" spc="-71" dirty="0">
                <a:latin typeface="Courier New"/>
                <a:cs typeface="Courier New"/>
              </a:rPr>
              <a:t>class</a:t>
            </a:r>
            <a:r>
              <a:rPr sz="1700" spc="-405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TestGreeting  </a:t>
            </a:r>
            <a:r>
              <a:rPr sz="1700" spc="-67" dirty="0">
                <a:latin typeface="Courier New"/>
                <a:cs typeface="Courier New"/>
              </a:rPr>
              <a:t>must </a:t>
            </a:r>
            <a:r>
              <a:rPr sz="1700" spc="-46" dirty="0">
                <a:latin typeface="Courier New"/>
                <a:cs typeface="Courier New"/>
              </a:rPr>
              <a:t>be </a:t>
            </a:r>
            <a:r>
              <a:rPr sz="1700" spc="-75" dirty="0">
                <a:latin typeface="Courier New"/>
                <a:cs typeface="Courier New"/>
              </a:rPr>
              <a:t>defined </a:t>
            </a:r>
            <a:r>
              <a:rPr sz="1700" spc="-46" dirty="0">
                <a:latin typeface="Courier New"/>
                <a:cs typeface="Courier New"/>
              </a:rPr>
              <a:t>in </a:t>
            </a:r>
            <a:r>
              <a:rPr sz="1700" spc="-4" dirty="0">
                <a:latin typeface="Courier New"/>
                <a:cs typeface="Courier New"/>
              </a:rPr>
              <a:t>a </a:t>
            </a:r>
            <a:r>
              <a:rPr sz="1700" spc="-67" dirty="0">
                <a:latin typeface="Courier New"/>
                <a:cs typeface="Courier New"/>
              </a:rPr>
              <a:t>file </a:t>
            </a:r>
            <a:r>
              <a:rPr sz="1700" spc="-89" dirty="0">
                <a:latin typeface="Courier New"/>
                <a:cs typeface="Courier New"/>
              </a:rPr>
              <a:t>called  "TestGreeting.java".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2956" y="834130"/>
            <a:ext cx="29383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Uses of</a:t>
            </a:r>
            <a:r>
              <a:rPr spc="-355" dirty="0"/>
              <a:t> </a:t>
            </a:r>
            <a:r>
              <a:rPr spc="-11" dirty="0"/>
              <a:t>Interfaces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7, </a:t>
            </a:r>
            <a:r>
              <a:rPr dirty="0"/>
              <a:t>slide 44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44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7024255" cy="252774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6" dirty="0">
                <a:latin typeface="Times New Roman"/>
                <a:cs typeface="Times New Roman"/>
              </a:rPr>
              <a:t>Interface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60" dirty="0">
                <a:latin typeface="Times New Roman"/>
                <a:cs typeface="Times New Roman"/>
              </a:rPr>
              <a:t>include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629564" marR="437899" indent="-268331">
              <a:lnSpc>
                <a:spcPts val="1847"/>
              </a:lnSpc>
              <a:spcBef>
                <a:spcPts val="1448"/>
              </a:spcBef>
              <a:buChar char="•"/>
              <a:tabLst>
                <a:tab pos="603407" algn="l"/>
                <a:tab pos="604309" algn="l"/>
              </a:tabLst>
            </a:pPr>
            <a:r>
              <a:rPr sz="1700" spc="46" dirty="0">
                <a:latin typeface="Times New Roman"/>
                <a:cs typeface="Times New Roman"/>
              </a:rPr>
              <a:t>Declaring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67" dirty="0">
                <a:latin typeface="Times New Roman"/>
                <a:cs typeface="Times New Roman"/>
              </a:rPr>
              <a:t>that one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60" dirty="0">
                <a:latin typeface="Times New Roman"/>
                <a:cs typeface="Times New Roman"/>
              </a:rPr>
              <a:t>expected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implement</a:t>
            </a:r>
            <a:endParaRPr sz="1700">
              <a:latin typeface="Times New Roman"/>
              <a:cs typeface="Times New Roman"/>
            </a:endParaRPr>
          </a:p>
          <a:p>
            <a:pPr marL="637681" marR="408585" indent="-276449">
              <a:lnSpc>
                <a:spcPts val="1847"/>
              </a:lnSpc>
              <a:spcBef>
                <a:spcPts val="568"/>
              </a:spcBef>
              <a:buChar char="•"/>
              <a:tabLst>
                <a:tab pos="603407" algn="l"/>
                <a:tab pos="604309" algn="l"/>
              </a:tabLst>
            </a:pPr>
            <a:r>
              <a:rPr sz="1700" spc="64" dirty="0">
                <a:latin typeface="Times New Roman"/>
                <a:cs typeface="Times New Roman"/>
              </a:rPr>
              <a:t>Determining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" dirty="0">
                <a:latin typeface="Times New Roman"/>
                <a:cs typeface="Times New Roman"/>
              </a:rPr>
              <a:t>object’s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46" dirty="0">
                <a:latin typeface="Times New Roman"/>
                <a:cs typeface="Times New Roman"/>
              </a:rPr>
              <a:t>interface  </a:t>
            </a:r>
            <a:r>
              <a:rPr sz="1700" spc="85" dirty="0">
                <a:latin typeface="Times New Roman"/>
                <a:cs typeface="Times New Roman"/>
              </a:rPr>
              <a:t>without </a:t>
            </a:r>
            <a:r>
              <a:rPr sz="1700" spc="64" dirty="0">
                <a:latin typeface="Times New Roman"/>
                <a:cs typeface="Times New Roman"/>
              </a:rPr>
              <a:t>revealing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actual </a:t>
            </a:r>
            <a:r>
              <a:rPr sz="1700" spc="78" dirty="0">
                <a:latin typeface="Times New Roman"/>
                <a:cs typeface="Times New Roman"/>
              </a:rPr>
              <a:t>body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</a:t>
            </a:r>
            <a:endParaRPr sz="1700">
              <a:latin typeface="Times New Roman"/>
              <a:cs typeface="Times New Roman"/>
            </a:endParaRPr>
          </a:p>
          <a:p>
            <a:pPr marL="637681" marR="301704" indent="-276449">
              <a:lnSpc>
                <a:spcPts val="1847"/>
              </a:lnSpc>
              <a:spcBef>
                <a:spcPts val="568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85" dirty="0">
                <a:latin typeface="Times New Roman"/>
                <a:cs typeface="Times New Roman"/>
              </a:rPr>
              <a:t>Capturing </a:t>
            </a:r>
            <a:r>
              <a:rPr sz="1700" spc="43" dirty="0">
                <a:latin typeface="Times New Roman"/>
                <a:cs typeface="Times New Roman"/>
              </a:rPr>
              <a:t>similarities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75" dirty="0">
                <a:latin typeface="Times New Roman"/>
                <a:cs typeface="Times New Roman"/>
              </a:rPr>
              <a:t>unrelated </a:t>
            </a:r>
            <a:r>
              <a:rPr sz="1700" spc="32" dirty="0">
                <a:latin typeface="Times New Roman"/>
                <a:cs typeface="Times New Roman"/>
              </a:rPr>
              <a:t>classes  </a:t>
            </a:r>
            <a:r>
              <a:rPr sz="1700" spc="85" dirty="0">
                <a:latin typeface="Times New Roman"/>
                <a:cs typeface="Times New Roman"/>
              </a:rPr>
              <a:t>without </a:t>
            </a:r>
            <a:r>
              <a:rPr sz="1700" spc="43" dirty="0">
                <a:latin typeface="Times New Roman"/>
                <a:cs typeface="Times New Roman"/>
              </a:rPr>
              <a:t>forcing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relationship</a:t>
            </a:r>
            <a:endParaRPr sz="1700">
              <a:latin typeface="Times New Roman"/>
              <a:cs typeface="Times New Roman"/>
            </a:endParaRPr>
          </a:p>
          <a:p>
            <a:pPr marL="630917" marR="3608" indent="-269684">
              <a:lnSpc>
                <a:spcPts val="1847"/>
              </a:lnSpc>
              <a:spcBef>
                <a:spcPts val="568"/>
              </a:spcBef>
              <a:buChar char="•"/>
              <a:tabLst>
                <a:tab pos="594839" algn="l"/>
                <a:tab pos="595290" algn="l"/>
              </a:tabLst>
            </a:pPr>
            <a:r>
              <a:rPr sz="1700" spc="57" dirty="0">
                <a:latin typeface="Times New Roman"/>
                <a:cs typeface="Times New Roman"/>
              </a:rPr>
              <a:t>Simulating </a:t>
            </a:r>
            <a:r>
              <a:rPr sz="1700" spc="60" dirty="0">
                <a:latin typeface="Times New Roman"/>
                <a:cs typeface="Times New Roman"/>
              </a:rPr>
              <a:t>multiple inheritance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53" dirty="0">
                <a:latin typeface="Times New Roman"/>
                <a:cs typeface="Times New Roman"/>
              </a:rPr>
              <a:t>declaring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class 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78" dirty="0">
                <a:latin typeface="Times New Roman"/>
                <a:cs typeface="Times New Roman"/>
              </a:rPr>
              <a:t>implements </a:t>
            </a:r>
            <a:r>
              <a:rPr sz="1700" spc="53" dirty="0">
                <a:latin typeface="Times New Roman"/>
                <a:cs typeface="Times New Roman"/>
              </a:rPr>
              <a:t>several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interfaces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483" y="2052205"/>
            <a:ext cx="4921250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Exceptions </a:t>
            </a:r>
            <a:r>
              <a:rPr sz="2600" spc="-4" dirty="0">
                <a:latin typeface="Arial"/>
                <a:cs typeface="Arial"/>
              </a:rPr>
              <a:t>and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Assertions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0" y="1323103"/>
            <a:ext cx="6415232" cy="2490467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67" dirty="0">
                <a:latin typeface="Courier New"/>
                <a:cs typeface="Courier New"/>
              </a:rPr>
              <a:t>try</a:t>
            </a:r>
            <a:r>
              <a:rPr sz="1700" spc="-67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catch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5" dirty="0">
                <a:latin typeface="Courier New"/>
                <a:cs typeface="Courier New"/>
              </a:rPr>
              <a:t>finally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statements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57" dirty="0">
                <a:latin typeface="Times New Roman"/>
                <a:cs typeface="Times New Roman"/>
              </a:rPr>
              <a:t>exception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categories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Identify </a:t>
            </a:r>
            <a:r>
              <a:rPr sz="1700" spc="81" dirty="0">
                <a:latin typeface="Times New Roman"/>
                <a:cs typeface="Times New Roman"/>
              </a:rPr>
              <a:t>common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46" dirty="0">
                <a:latin typeface="Times New Roman"/>
                <a:cs typeface="Times New Roman"/>
              </a:rPr>
              <a:t>Develop </a:t>
            </a:r>
            <a:r>
              <a:rPr sz="1700" spc="75" dirty="0">
                <a:latin typeface="Times New Roman"/>
                <a:cs typeface="Times New Roman"/>
              </a:rPr>
              <a:t>programs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78" dirty="0">
                <a:latin typeface="Times New Roman"/>
                <a:cs typeface="Times New Roman"/>
              </a:rPr>
              <a:t>your </a:t>
            </a:r>
            <a:r>
              <a:rPr sz="1700" spc="96" dirty="0">
                <a:latin typeface="Times New Roman"/>
                <a:cs typeface="Times New Roman"/>
              </a:rPr>
              <a:t>own</a:t>
            </a:r>
            <a:r>
              <a:rPr sz="1700" spc="30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assertions</a:t>
            </a:r>
            <a:endParaRPr sz="1700">
              <a:latin typeface="Times New Roman"/>
              <a:cs typeface="Times New Roman"/>
            </a:endParaRPr>
          </a:p>
          <a:p>
            <a:pPr marL="251194" marR="5412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Distinguish </a:t>
            </a:r>
            <a:r>
              <a:rPr sz="1700" spc="81" dirty="0">
                <a:latin typeface="Times New Roman"/>
                <a:cs typeface="Times New Roman"/>
              </a:rPr>
              <a:t>appropriate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81" dirty="0">
                <a:latin typeface="Times New Roman"/>
                <a:cs typeface="Times New Roman"/>
              </a:rPr>
              <a:t>inappropriate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18" dirty="0">
                <a:latin typeface="Times New Roman"/>
                <a:cs typeface="Times New Roman"/>
              </a:rPr>
              <a:t>of  </a:t>
            </a:r>
            <a:r>
              <a:rPr sz="1700" spc="57" dirty="0">
                <a:latin typeface="Times New Roman"/>
                <a:cs typeface="Times New Roman"/>
              </a:rPr>
              <a:t>assertions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0" dirty="0">
                <a:latin typeface="Times New Roman"/>
                <a:cs typeface="Times New Roman"/>
              </a:rPr>
              <a:t>Enable </a:t>
            </a: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21" dirty="0">
                <a:latin typeface="Times New Roman"/>
                <a:cs typeface="Times New Roman"/>
              </a:rPr>
              <a:t>at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runtime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6"/>
            <a:ext cx="6871277" cy="133347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41039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50" dirty="0">
                <a:latin typeface="Times New Roman"/>
                <a:cs typeface="Times New Roman"/>
              </a:rPr>
              <a:t>most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71" dirty="0">
                <a:latin typeface="Times New Roman"/>
                <a:cs typeface="Times New Roman"/>
              </a:rPr>
              <a:t>languages,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43" dirty="0">
                <a:latin typeface="Times New Roman"/>
                <a:cs typeface="Times New Roman"/>
              </a:rPr>
              <a:t>resolve  </a:t>
            </a:r>
            <a:r>
              <a:rPr sz="1700" spc="92" dirty="0">
                <a:latin typeface="Times New Roman"/>
                <a:cs typeface="Times New Roman"/>
              </a:rPr>
              <a:t>runtime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errors?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lnSpc>
                <a:spcPts val="1946"/>
              </a:lnSpc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64" dirty="0">
                <a:latin typeface="Times New Roman"/>
                <a:cs typeface="Times New Roman"/>
              </a:rPr>
              <a:t>make </a:t>
            </a:r>
            <a:r>
              <a:rPr sz="1700" spc="71" dirty="0">
                <a:latin typeface="Times New Roman"/>
                <a:cs typeface="Times New Roman"/>
              </a:rPr>
              <a:t>assumptions about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way </a:t>
            </a:r>
            <a:r>
              <a:rPr sz="1700" spc="78" dirty="0">
                <a:latin typeface="Times New Roman"/>
                <a:cs typeface="Times New Roman"/>
              </a:rPr>
              <a:t>your</a:t>
            </a:r>
            <a:r>
              <a:rPr sz="1700" spc="32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282312" marR="3608" indent="3157">
              <a:lnSpc>
                <a:spcPts val="1847"/>
              </a:lnSpc>
              <a:spcBef>
                <a:spcPts val="128"/>
              </a:spcBef>
            </a:pPr>
            <a:r>
              <a:rPr sz="1700" spc="46" dirty="0">
                <a:latin typeface="Times New Roman"/>
                <a:cs typeface="Times New Roman"/>
              </a:rPr>
              <a:t>works,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those </a:t>
            </a:r>
            <a:r>
              <a:rPr sz="1700" spc="71" dirty="0">
                <a:latin typeface="Times New Roman"/>
                <a:cs typeface="Times New Roman"/>
              </a:rPr>
              <a:t>assumptions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78" dirty="0">
                <a:latin typeface="Times New Roman"/>
                <a:cs typeface="Times New Roman"/>
              </a:rPr>
              <a:t>wrong, </a:t>
            </a:r>
            <a:r>
              <a:rPr sz="1700" spc="81" dirty="0">
                <a:latin typeface="Times New Roman"/>
                <a:cs typeface="Times New Roman"/>
              </a:rPr>
              <a:t>what </a:t>
            </a:r>
            <a:r>
              <a:rPr sz="1700" spc="75" dirty="0">
                <a:latin typeface="Times New Roman"/>
                <a:cs typeface="Times New Roman"/>
              </a:rPr>
              <a:t>might  </a:t>
            </a:r>
            <a:r>
              <a:rPr sz="1700" spc="85" dirty="0">
                <a:latin typeface="Times New Roman"/>
                <a:cs typeface="Times New Roman"/>
              </a:rPr>
              <a:t>happen?</a:t>
            </a:r>
            <a:endParaRPr sz="1700">
              <a:latin typeface="Times New Roman"/>
              <a:cs typeface="Times New Roman"/>
            </a:endParaRPr>
          </a:p>
          <a:p>
            <a:pPr marL="245782" marR="378370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Is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67" dirty="0">
                <a:latin typeface="Times New Roman"/>
                <a:cs typeface="Times New Roman"/>
              </a:rPr>
              <a:t>always </a:t>
            </a:r>
            <a:r>
              <a:rPr sz="1700" spc="39" dirty="0">
                <a:latin typeface="Times New Roman"/>
                <a:cs typeface="Times New Roman"/>
              </a:rPr>
              <a:t>necessary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46" dirty="0">
                <a:latin typeface="Times New Roman"/>
                <a:cs typeface="Times New Roman"/>
              </a:rPr>
              <a:t>desirable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5" dirty="0">
                <a:latin typeface="Times New Roman"/>
                <a:cs typeface="Times New Roman"/>
              </a:rPr>
              <a:t>expend </a:t>
            </a:r>
            <a:r>
              <a:rPr sz="1700" spc="36" dirty="0">
                <a:latin typeface="Times New Roman"/>
                <a:cs typeface="Times New Roman"/>
              </a:rPr>
              <a:t>CPU  </a:t>
            </a:r>
            <a:r>
              <a:rPr sz="1700" spc="92" dirty="0">
                <a:latin typeface="Times New Roman"/>
                <a:cs typeface="Times New Roman"/>
              </a:rPr>
              <a:t>power </a:t>
            </a:r>
            <a:r>
              <a:rPr sz="1700" spc="50" dirty="0">
                <a:latin typeface="Times New Roman"/>
                <a:cs typeface="Times New Roman"/>
              </a:rPr>
              <a:t>testing </a:t>
            </a: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75" dirty="0">
                <a:latin typeface="Times New Roman"/>
                <a:cs typeface="Times New Roman"/>
              </a:rPr>
              <a:t>production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programs?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02147" y="834130"/>
            <a:ext cx="4340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Exceptions </a:t>
            </a:r>
            <a:r>
              <a:rPr spc="-4" dirty="0"/>
              <a:t>and</a:t>
            </a:r>
            <a:r>
              <a:rPr spc="-366" dirty="0"/>
              <a:t> </a:t>
            </a:r>
            <a:r>
              <a:rPr spc="7" dirty="0"/>
              <a:t>Assertions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8"/>
            <a:ext cx="6692900" cy="157713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289076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3" dirty="0">
                <a:latin typeface="Times New Roman"/>
                <a:cs typeface="Times New Roman"/>
              </a:rPr>
              <a:t>Exceptions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75" dirty="0">
                <a:latin typeface="Times New Roman"/>
                <a:cs typeface="Times New Roman"/>
              </a:rPr>
              <a:t>unexpected </a:t>
            </a:r>
            <a:r>
              <a:rPr sz="1700" spc="67" dirty="0">
                <a:latin typeface="Times New Roman"/>
                <a:cs typeface="Times New Roman"/>
              </a:rPr>
              <a:t>situations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28" dirty="0">
                <a:latin typeface="Times New Roman"/>
                <a:cs typeface="Times New Roman"/>
              </a:rPr>
              <a:t>Illegal  </a:t>
            </a:r>
            <a:r>
              <a:rPr sz="1700" spc="75" dirty="0">
                <a:latin typeface="Times New Roman"/>
                <a:cs typeface="Times New Roman"/>
              </a:rPr>
              <a:t>argument, </a:t>
            </a:r>
            <a:r>
              <a:rPr sz="1700" spc="64" dirty="0">
                <a:latin typeface="Times New Roman"/>
                <a:cs typeface="Times New Roman"/>
              </a:rPr>
              <a:t>network </a:t>
            </a:r>
            <a:r>
              <a:rPr sz="1700" spc="53" dirty="0">
                <a:latin typeface="Times New Roman"/>
                <a:cs typeface="Times New Roman"/>
              </a:rPr>
              <a:t>failure,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7" dirty="0">
                <a:latin typeface="Times New Roman"/>
                <a:cs typeface="Times New Roman"/>
              </a:rPr>
              <a:t>file </a:t>
            </a:r>
            <a:r>
              <a:rPr sz="1700" spc="46" dirty="0">
                <a:latin typeface="Times New Roman"/>
                <a:cs typeface="Times New Roman"/>
              </a:rPr>
              <a:t>not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found</a:t>
            </a:r>
            <a:endParaRPr sz="1700">
              <a:latin typeface="Times New Roman"/>
              <a:cs typeface="Times New Roman"/>
            </a:endParaRPr>
          </a:p>
          <a:p>
            <a:pPr marL="251645" marR="781543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81" dirty="0">
                <a:latin typeface="Times New Roman"/>
                <a:cs typeface="Times New Roman"/>
              </a:rPr>
              <a:t>document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8" dirty="0">
                <a:latin typeface="Times New Roman"/>
                <a:cs typeface="Times New Roman"/>
              </a:rPr>
              <a:t>test </a:t>
            </a:r>
            <a:r>
              <a:rPr sz="1700" spc="75" dirty="0">
                <a:latin typeface="Times New Roman"/>
                <a:cs typeface="Times New Roman"/>
              </a:rPr>
              <a:t>programming  </a:t>
            </a:r>
            <a:r>
              <a:rPr sz="1700" spc="71" dirty="0">
                <a:latin typeface="Times New Roman"/>
                <a:cs typeface="Times New Roman"/>
              </a:rPr>
              <a:t>assumptions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i="1" spc="11" dirty="0">
                <a:latin typeface="Times New Roman"/>
                <a:cs typeface="Times New Roman"/>
              </a:rPr>
              <a:t>This </a:t>
            </a:r>
            <a:r>
              <a:rPr sz="1700" i="1" spc="-7" dirty="0">
                <a:latin typeface="Times New Roman"/>
                <a:cs typeface="Times New Roman"/>
              </a:rPr>
              <a:t>can </a:t>
            </a:r>
            <a:r>
              <a:rPr sz="1700" i="1" spc="-11" dirty="0">
                <a:latin typeface="Times New Roman"/>
                <a:cs typeface="Times New Roman"/>
              </a:rPr>
              <a:t>never </a:t>
            </a:r>
            <a:r>
              <a:rPr sz="1700" i="1" spc="-18" dirty="0">
                <a:latin typeface="Times New Roman"/>
                <a:cs typeface="Times New Roman"/>
              </a:rPr>
              <a:t>be </a:t>
            </a:r>
            <a:r>
              <a:rPr sz="1700" i="1" spc="-4" dirty="0">
                <a:latin typeface="Times New Roman"/>
                <a:cs typeface="Times New Roman"/>
              </a:rPr>
              <a:t>negative</a:t>
            </a:r>
            <a:r>
              <a:rPr sz="1700" i="1" spc="-188" dirty="0">
                <a:latin typeface="Times New Roman"/>
                <a:cs typeface="Times New Roman"/>
              </a:rPr>
              <a:t> </a:t>
            </a:r>
            <a:r>
              <a:rPr sz="1700" i="1" spc="-46" dirty="0">
                <a:latin typeface="Times New Roman"/>
                <a:cs typeface="Times New Roman"/>
              </a:rPr>
              <a:t>here</a:t>
            </a:r>
            <a:endParaRPr sz="1700">
              <a:latin typeface="Times New Roman"/>
              <a:cs typeface="Times New Roman"/>
            </a:endParaRPr>
          </a:p>
          <a:p>
            <a:pPr marL="251645" marR="3608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0" dirty="0">
                <a:latin typeface="Times New Roman"/>
                <a:cs typeface="Times New Roman"/>
              </a:rPr>
              <a:t>Assertion </a:t>
            </a:r>
            <a:r>
              <a:rPr sz="1700" spc="28" dirty="0">
                <a:latin typeface="Times New Roman"/>
                <a:cs typeface="Times New Roman"/>
              </a:rPr>
              <a:t>tests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75" dirty="0">
                <a:latin typeface="Times New Roman"/>
                <a:cs typeface="Times New Roman"/>
              </a:rPr>
              <a:t>removed </a:t>
            </a:r>
            <a:r>
              <a:rPr sz="1700" spc="57" dirty="0">
                <a:latin typeface="Times New Roman"/>
                <a:cs typeface="Times New Roman"/>
              </a:rPr>
              <a:t>entirely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46" dirty="0">
                <a:latin typeface="Times New Roman"/>
                <a:cs typeface="Times New Roman"/>
              </a:rPr>
              <a:t>at  </a:t>
            </a:r>
            <a:r>
              <a:rPr sz="1700" spc="85" dirty="0">
                <a:latin typeface="Times New Roman"/>
                <a:cs typeface="Times New Roman"/>
              </a:rPr>
              <a:t>runtime, </a:t>
            </a:r>
            <a:r>
              <a:rPr sz="1700" spc="14" dirty="0">
                <a:latin typeface="Times New Roman"/>
                <a:cs typeface="Times New Roman"/>
              </a:rPr>
              <a:t>so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75" dirty="0">
                <a:latin typeface="Times New Roman"/>
                <a:cs typeface="Times New Roman"/>
              </a:rPr>
              <a:t>slowed </a:t>
            </a:r>
            <a:r>
              <a:rPr sz="1700" spc="107" dirty="0">
                <a:latin typeface="Times New Roman"/>
                <a:cs typeface="Times New Roman"/>
              </a:rPr>
              <a:t>down </a:t>
            </a:r>
            <a:r>
              <a:rPr sz="1700" spc="21" dirty="0">
                <a:latin typeface="Times New Roman"/>
                <a:cs typeface="Times New Roman"/>
              </a:rPr>
              <a:t>at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all.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56907" y="834130"/>
            <a:ext cx="18305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Exceptions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7"/>
            <a:ext cx="6797963" cy="156944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0292" marR="3608" indent="-250292">
              <a:lnSpc>
                <a:spcPts val="1847"/>
              </a:lnSpc>
              <a:spcBef>
                <a:spcPts val="298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71" dirty="0">
                <a:latin typeface="Times New Roman"/>
                <a:cs typeface="Times New Roman"/>
              </a:rPr>
              <a:t>Conditions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64" dirty="0">
                <a:latin typeface="Times New Roman"/>
                <a:cs typeface="Times New Roman"/>
              </a:rPr>
              <a:t>readily </a:t>
            </a:r>
            <a:r>
              <a:rPr sz="1700" spc="50" dirty="0">
                <a:latin typeface="Times New Roman"/>
                <a:cs typeface="Times New Roman"/>
              </a:rPr>
              <a:t>occur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2" dirty="0">
                <a:latin typeface="Times New Roman"/>
                <a:cs typeface="Times New Roman"/>
              </a:rPr>
              <a:t>correct</a:t>
            </a:r>
            <a:r>
              <a:rPr sz="1700" spc="-24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 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i="1" spc="-43" dirty="0">
                <a:latin typeface="Times New Roman"/>
                <a:cs typeface="Times New Roman"/>
              </a:rPr>
              <a:t>checked</a:t>
            </a:r>
            <a:r>
              <a:rPr sz="1700" i="1" spc="-39" dirty="0">
                <a:latin typeface="Times New Roman"/>
                <a:cs typeface="Times New Roman"/>
              </a:rPr>
              <a:t> </a:t>
            </a:r>
            <a:r>
              <a:rPr sz="1700" i="1" spc="-7" dirty="0">
                <a:latin typeface="Times New Roman"/>
                <a:cs typeface="Times New Roman"/>
              </a:rPr>
              <a:t>exceptions</a:t>
            </a:r>
            <a:r>
              <a:rPr sz="1700" spc="-7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41"/>
              </a:spcBef>
              <a:tabLst>
                <a:tab pos="3183447" algn="l"/>
              </a:tabLst>
            </a:pPr>
            <a:r>
              <a:rPr sz="1700" spc="57" dirty="0">
                <a:latin typeface="Times New Roman"/>
                <a:cs typeface="Times New Roman"/>
              </a:rPr>
              <a:t>These </a:t>
            </a:r>
            <a:r>
              <a:rPr sz="1700" spc="25" dirty="0">
                <a:latin typeface="Times New Roman"/>
                <a:cs typeface="Times New Roman"/>
              </a:rPr>
              <a:t>are  </a:t>
            </a:r>
            <a:r>
              <a:rPr sz="1700" spc="75" dirty="0">
                <a:latin typeface="Times New Roman"/>
                <a:cs typeface="Times New Roman"/>
              </a:rPr>
              <a:t>represented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by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the	</a:t>
            </a:r>
            <a:r>
              <a:rPr sz="1700" spc="-78" dirty="0">
                <a:latin typeface="Courier New"/>
                <a:cs typeface="Courier New"/>
              </a:rPr>
              <a:t>Exception</a:t>
            </a:r>
            <a:r>
              <a:rPr sz="1700" spc="-582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42175" marR="118156" indent="-242175">
              <a:lnSpc>
                <a:spcPts val="1847"/>
              </a:lnSpc>
              <a:spcBef>
                <a:spcPts val="597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3" dirty="0">
                <a:latin typeface="Times New Roman"/>
                <a:cs typeface="Times New Roman"/>
              </a:rPr>
              <a:t>Severe </a:t>
            </a:r>
            <a:r>
              <a:rPr sz="1700" spc="67" dirty="0">
                <a:latin typeface="Times New Roman"/>
                <a:cs typeface="Times New Roman"/>
              </a:rPr>
              <a:t>problems that </a:t>
            </a:r>
            <a:r>
              <a:rPr sz="1700" spc="64" dirty="0">
                <a:latin typeface="Times New Roman"/>
                <a:cs typeface="Times New Roman"/>
              </a:rPr>
              <a:t>normally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46" dirty="0">
                <a:latin typeface="Times New Roman"/>
                <a:cs typeface="Times New Roman"/>
              </a:rPr>
              <a:t>treated </a:t>
            </a:r>
            <a:r>
              <a:rPr sz="1700" spc="36" dirty="0">
                <a:latin typeface="Times New Roman"/>
                <a:cs typeface="Times New Roman"/>
              </a:rPr>
              <a:t>as fatal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67" dirty="0">
                <a:latin typeface="Times New Roman"/>
                <a:cs typeface="Times New Roman"/>
              </a:rPr>
              <a:t>situations that </a:t>
            </a:r>
            <a:r>
              <a:rPr sz="1700" spc="53" dirty="0">
                <a:latin typeface="Times New Roman"/>
                <a:cs typeface="Times New Roman"/>
              </a:rPr>
              <a:t>probably </a:t>
            </a:r>
            <a:r>
              <a:rPr sz="1700" spc="28" dirty="0">
                <a:latin typeface="Times New Roman"/>
                <a:cs typeface="Times New Roman"/>
              </a:rPr>
              <a:t>reflect </a:t>
            </a:r>
            <a:r>
              <a:rPr sz="1700" spc="67" dirty="0">
                <a:latin typeface="Times New Roman"/>
                <a:cs typeface="Times New Roman"/>
              </a:rPr>
              <a:t>program </a:t>
            </a:r>
            <a:r>
              <a:rPr sz="1700" spc="85" dirty="0">
                <a:latin typeface="Times New Roman"/>
                <a:cs typeface="Times New Roman"/>
              </a:rPr>
              <a:t>bugs</a:t>
            </a:r>
            <a:r>
              <a:rPr sz="1700" spc="334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endParaRPr sz="1700">
              <a:latin typeface="Times New Roman"/>
              <a:cs typeface="Times New Roman"/>
            </a:endParaRPr>
          </a:p>
          <a:p>
            <a:pPr marL="279606">
              <a:lnSpc>
                <a:spcPts val="1818"/>
              </a:lnSpc>
            </a:pPr>
            <a:r>
              <a:rPr sz="1700" i="1" spc="-25" dirty="0">
                <a:latin typeface="Times New Roman"/>
                <a:cs typeface="Times New Roman"/>
              </a:rPr>
              <a:t>unchecked</a:t>
            </a:r>
            <a:r>
              <a:rPr sz="1700" i="1" spc="-53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exceptions</a:t>
            </a:r>
            <a:r>
              <a:rPr sz="1700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1624" y="2926774"/>
            <a:ext cx="1523422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-71" dirty="0">
                <a:latin typeface="Courier New"/>
                <a:cs typeface="Courier New"/>
              </a:rPr>
              <a:t>Error</a:t>
            </a:r>
            <a:r>
              <a:rPr sz="1700" spc="-625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9437" y="2881739"/>
            <a:ext cx="4739409" cy="856834"/>
          </a:xfrm>
          <a:prstGeom prst="rect">
            <a:avLst/>
          </a:prstGeom>
        </p:spPr>
        <p:txBody>
          <a:bodyPr vert="horz" wrap="square" lIns="0" tIns="8569" rIns="0" bIns="0" rtlCol="0">
            <a:spAutoFit/>
          </a:bodyPr>
          <a:lstStyle/>
          <a:p>
            <a:pPr marL="13980" marR="3608" indent="-5412">
              <a:lnSpc>
                <a:spcPct val="118100"/>
              </a:lnSpc>
              <a:spcBef>
                <a:spcPts val="67"/>
              </a:spcBef>
            </a:pPr>
            <a:r>
              <a:rPr sz="1700" spc="50" dirty="0">
                <a:latin typeface="Times New Roman"/>
                <a:cs typeface="Times New Roman"/>
              </a:rPr>
              <a:t>Fatal </a:t>
            </a:r>
            <a:r>
              <a:rPr sz="1700" spc="81" dirty="0">
                <a:latin typeface="Times New Roman"/>
                <a:cs typeface="Times New Roman"/>
              </a:rPr>
              <a:t>situations </a:t>
            </a:r>
            <a:r>
              <a:rPr sz="1700" spc="25" dirty="0">
                <a:latin typeface="Times New Roman"/>
                <a:cs typeface="Times New Roman"/>
              </a:rPr>
              <a:t>are </a:t>
            </a:r>
            <a:r>
              <a:rPr sz="1700" spc="75" dirty="0">
                <a:latin typeface="Times New Roman"/>
                <a:cs typeface="Times New Roman"/>
              </a:rPr>
              <a:t>represented </a:t>
            </a:r>
            <a:r>
              <a:rPr sz="1700" spc="28" dirty="0">
                <a:latin typeface="Times New Roman"/>
                <a:cs typeface="Times New Roman"/>
              </a:rPr>
              <a:t>by </a:t>
            </a:r>
            <a:r>
              <a:rPr sz="1700" spc="78" dirty="0">
                <a:latin typeface="Times New Roman"/>
                <a:cs typeface="Times New Roman"/>
              </a:rPr>
              <a:t>the  </a:t>
            </a:r>
            <a:r>
              <a:rPr sz="1700" spc="43" dirty="0">
                <a:latin typeface="Times New Roman"/>
                <a:cs typeface="Times New Roman"/>
              </a:rPr>
              <a:t>Probable </a:t>
            </a:r>
            <a:r>
              <a:rPr sz="1700" spc="96" dirty="0">
                <a:latin typeface="Times New Roman"/>
                <a:cs typeface="Times New Roman"/>
              </a:rPr>
              <a:t>bugs </a:t>
            </a:r>
            <a:r>
              <a:rPr sz="1700" spc="25" dirty="0">
                <a:latin typeface="Times New Roman"/>
                <a:cs typeface="Times New Roman"/>
              </a:rPr>
              <a:t>are </a:t>
            </a:r>
            <a:r>
              <a:rPr sz="1700" spc="75" dirty="0">
                <a:latin typeface="Times New Roman"/>
                <a:cs typeface="Times New Roman"/>
              </a:rPr>
              <a:t>represented </a:t>
            </a:r>
            <a:r>
              <a:rPr sz="1700" spc="28" dirty="0">
                <a:latin typeface="Times New Roman"/>
                <a:cs typeface="Times New Roman"/>
              </a:rPr>
              <a:t>by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847"/>
              </a:lnSpc>
            </a:pPr>
            <a:r>
              <a:rPr sz="1700" spc="-81" dirty="0">
                <a:latin typeface="Courier New"/>
                <a:cs typeface="Courier New"/>
              </a:rPr>
              <a:t>RuntimeException</a:t>
            </a:r>
            <a:r>
              <a:rPr sz="1700" spc="-582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845" y="3740735"/>
            <a:ext cx="6883400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API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documentation</a:t>
            </a:r>
            <a:r>
              <a:rPr sz="1700" spc="-107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shows</a:t>
            </a:r>
            <a:r>
              <a:rPr sz="1700" spc="-13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checked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that 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98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7" y="834130"/>
            <a:ext cx="7446818" cy="343055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706046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Exception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AddArguments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int 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arg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args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700450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Integer.parseInt(arg);  </a:t>
            </a:r>
            <a:r>
              <a:rPr sz="1100" spc="-4" dirty="0">
                <a:latin typeface="Courier New"/>
                <a:cs typeface="Courier New"/>
              </a:rPr>
              <a:t>6	}</a:t>
            </a:r>
            <a:endParaRPr sz="1100">
              <a:latin typeface="Courier New"/>
              <a:cs typeface="Courier New"/>
            </a:endParaRPr>
          </a:p>
          <a:p>
            <a:pPr marL="9020" marR="2382962">
              <a:lnSpc>
                <a:spcPts val="1349"/>
              </a:lnSpc>
              <a:tabLst>
                <a:tab pos="492016" algn="l"/>
                <a:tab pos="650760" algn="l"/>
              </a:tabLst>
            </a:pPr>
            <a:r>
              <a:rPr sz="1100" spc="-4" dirty="0">
                <a:latin typeface="Courier New"/>
                <a:cs typeface="Courier New"/>
              </a:rPr>
              <a:t>7		</a:t>
            </a:r>
            <a:r>
              <a:rPr sz="1100" spc="-57" dirty="0">
                <a:latin typeface="Courier New"/>
                <a:cs typeface="Courier New"/>
              </a:rPr>
              <a:t>System.out.println("Sum </a:t>
            </a:r>
            <a:r>
              <a:rPr sz="1100" spc="-4" dirty="0">
                <a:latin typeface="Courier New"/>
                <a:cs typeface="Courier New"/>
              </a:rPr>
              <a:t>= " +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sum);  </a:t>
            </a: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</a:pPr>
            <a:r>
              <a:rPr sz="1100" b="1" spc="-4" dirty="0">
                <a:latin typeface="Courier New"/>
                <a:cs typeface="Courier New"/>
              </a:rPr>
              <a:t>java AddArguments 1 2 3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spcBef>
                <a:spcPts val="4"/>
              </a:spcBef>
            </a:pPr>
            <a:r>
              <a:rPr sz="1100" b="1" spc="-4" dirty="0">
                <a:latin typeface="Courier New"/>
                <a:cs typeface="Courier New"/>
              </a:rPr>
              <a:t>java AddArguments 1 two 3.0 4</a:t>
            </a:r>
            <a:endParaRPr sz="1100">
              <a:latin typeface="Courier New"/>
              <a:cs typeface="Courier New"/>
            </a:endParaRPr>
          </a:p>
          <a:p>
            <a:pPr marL="252547" marR="3608" indent="-243528" algn="just">
              <a:lnSpc>
                <a:spcPct val="101200"/>
              </a:lnSpc>
              <a:spcBef>
                <a:spcPts val="18"/>
              </a:spcBef>
            </a:pPr>
            <a:r>
              <a:rPr sz="1000" spc="-46" dirty="0">
                <a:latin typeface="Courier New"/>
                <a:cs typeface="Courier New"/>
              </a:rPr>
              <a:t>Exception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28" dirty="0">
                <a:latin typeface="Courier New"/>
                <a:cs typeface="Courier New"/>
              </a:rPr>
              <a:t>in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43" dirty="0">
                <a:latin typeface="Courier New"/>
                <a:cs typeface="Courier New"/>
              </a:rPr>
              <a:t>thread</a:t>
            </a:r>
            <a:r>
              <a:rPr sz="1000" spc="-92" dirty="0">
                <a:latin typeface="Courier New"/>
                <a:cs typeface="Courier New"/>
              </a:rPr>
              <a:t> </a:t>
            </a:r>
            <a:r>
              <a:rPr sz="1000" spc="-43" dirty="0">
                <a:latin typeface="Courier New"/>
                <a:cs typeface="Courier New"/>
              </a:rPr>
              <a:t>"main"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50" dirty="0">
                <a:latin typeface="Courier New"/>
                <a:cs typeface="Courier New"/>
              </a:rPr>
              <a:t>java.lang.NumberFormatException:</a:t>
            </a:r>
            <a:r>
              <a:rPr sz="1000" spc="-92" dirty="0">
                <a:latin typeface="Courier New"/>
                <a:cs typeface="Courier New"/>
              </a:rPr>
              <a:t> </a:t>
            </a:r>
            <a:r>
              <a:rPr sz="1000" spc="-36" dirty="0">
                <a:latin typeface="Courier New"/>
                <a:cs typeface="Courier New"/>
              </a:rPr>
              <a:t>For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43" dirty="0">
                <a:latin typeface="Courier New"/>
                <a:cs typeface="Courier New"/>
              </a:rPr>
              <a:t>input</a:t>
            </a:r>
            <a:r>
              <a:rPr sz="1000" spc="-92" dirty="0">
                <a:latin typeface="Courier New"/>
                <a:cs typeface="Courier New"/>
              </a:rPr>
              <a:t> </a:t>
            </a:r>
            <a:r>
              <a:rPr sz="1000" spc="-46" dirty="0">
                <a:latin typeface="Courier New"/>
                <a:cs typeface="Courier New"/>
              </a:rPr>
              <a:t>string: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53" dirty="0">
                <a:latin typeface="Courier New"/>
                <a:cs typeface="Courier New"/>
              </a:rPr>
              <a:t>"two"  </a:t>
            </a:r>
            <a:r>
              <a:rPr sz="1000" spc="-28" dirty="0">
                <a:latin typeface="Courier New"/>
                <a:cs typeface="Courier New"/>
              </a:rPr>
              <a:t>at </a:t>
            </a:r>
            <a:r>
              <a:rPr sz="1000" spc="-53" dirty="0">
                <a:latin typeface="Courier New"/>
                <a:cs typeface="Courier New"/>
              </a:rPr>
              <a:t>java.lang.NumberFormatException.forInputString(NumberFormatException.java:48)  </a:t>
            </a:r>
            <a:r>
              <a:rPr sz="1000" spc="-28" dirty="0">
                <a:latin typeface="Courier New"/>
                <a:cs typeface="Courier New"/>
              </a:rPr>
              <a:t>at</a:t>
            </a:r>
            <a:r>
              <a:rPr sz="1000" spc="-103" dirty="0">
                <a:latin typeface="Courier New"/>
                <a:cs typeface="Courier New"/>
              </a:rPr>
              <a:t> </a:t>
            </a:r>
            <a:r>
              <a:rPr sz="1000" spc="-53" dirty="0">
                <a:latin typeface="Courier New"/>
                <a:cs typeface="Courier New"/>
              </a:rPr>
              <a:t>java.lang.Integer.parseInt(Integer.java:447)</a:t>
            </a:r>
            <a:endParaRPr sz="1000">
              <a:latin typeface="Courier New"/>
              <a:cs typeface="Courier New"/>
            </a:endParaRPr>
          </a:p>
          <a:p>
            <a:pPr marL="252547" marR="2295473">
              <a:lnSpc>
                <a:spcPct val="101200"/>
              </a:lnSpc>
            </a:pPr>
            <a:r>
              <a:rPr sz="1000" spc="-28" dirty="0">
                <a:latin typeface="Courier New"/>
                <a:cs typeface="Courier New"/>
              </a:rPr>
              <a:t>at </a:t>
            </a:r>
            <a:r>
              <a:rPr sz="1000" spc="-53" dirty="0">
                <a:latin typeface="Courier New"/>
                <a:cs typeface="Courier New"/>
              </a:rPr>
              <a:t>java.lang.Integer.parseInt(Integer.java:497)  </a:t>
            </a:r>
            <a:r>
              <a:rPr sz="1000" spc="-28" dirty="0">
                <a:latin typeface="Courier New"/>
                <a:cs typeface="Courier New"/>
              </a:rPr>
              <a:t>at</a:t>
            </a:r>
            <a:r>
              <a:rPr sz="1000" spc="-96" dirty="0">
                <a:latin typeface="Courier New"/>
                <a:cs typeface="Courier New"/>
              </a:rPr>
              <a:t> </a:t>
            </a:r>
            <a:r>
              <a:rPr sz="1000" spc="-53" dirty="0">
                <a:latin typeface="Courier New"/>
                <a:cs typeface="Courier New"/>
              </a:rPr>
              <a:t>AddArguments.main(AddArguments.java:5)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6433705" cy="33407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50108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try-catch</a:t>
            </a:r>
            <a:r>
              <a:rPr sz="2300" spc="-1179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AddArguments2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Clr>
                <a:srgbClr val="000000"/>
              </a:buClr>
              <a:buFont typeface="Courier New"/>
              <a:buAutoNum type="arabicPlain"/>
              <a:tabLst>
                <a:tab pos="650760" algn="l"/>
                <a:tab pos="651211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100" b="1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int 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arg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args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74979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809504" algn="l"/>
                <a:tab pos="968248" algn="l"/>
                <a:tab pos="968699" algn="l"/>
              </a:tabLst>
            </a:pP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Integer.parseInt(arg);  </a:t>
            </a: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00"/>
              </a:lnSpc>
              <a:buAutoNum type="arabicPlain" startAt="8"/>
              <a:tabLst>
                <a:tab pos="809504" algn="l"/>
                <a:tab pos="809955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System.out.println("Sum </a:t>
            </a:r>
            <a:r>
              <a:rPr sz="1100" spc="-4" dirty="0">
                <a:latin typeface="Courier New"/>
                <a:cs typeface="Courier New"/>
              </a:rPr>
              <a:t>= " +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Clr>
                <a:srgbClr val="000000"/>
              </a:buClr>
              <a:buFont typeface="Courier New"/>
              <a:buAutoNum type="arabicPlain" startAt="8"/>
              <a:tabLst>
                <a:tab pos="650760" algn="l"/>
                <a:tab pos="651211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} catch (NumberFormatException nfe)</a:t>
            </a:r>
            <a:r>
              <a:rPr sz="1100" b="1" spc="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 startAt="8"/>
              <a:tabLst>
                <a:tab pos="809504" algn="l"/>
                <a:tab pos="809955" algn="l"/>
              </a:tabLst>
            </a:pPr>
            <a:r>
              <a:rPr sz="1100" spc="-57" dirty="0">
                <a:latin typeface="Courier New"/>
                <a:cs typeface="Courier New"/>
              </a:rPr>
              <a:t>System.err.println("One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3" dirty="0">
                <a:latin typeface="Courier New"/>
                <a:cs typeface="Courier New"/>
              </a:rPr>
              <a:t>command-line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tabLst>
                <a:tab pos="650760" algn="l"/>
                <a:tab pos="2318022" algn="l"/>
              </a:tabLst>
            </a:pPr>
            <a:r>
              <a:rPr sz="1100" spc="-32" dirty="0">
                <a:latin typeface="Courier New"/>
                <a:cs typeface="Courier New"/>
              </a:rPr>
              <a:t>11		</a:t>
            </a:r>
            <a:r>
              <a:rPr sz="1100" spc="-4" dirty="0">
                <a:latin typeface="Courier New"/>
                <a:cs typeface="Courier New"/>
              </a:rPr>
              <a:t>+ </a:t>
            </a:r>
            <a:r>
              <a:rPr sz="1100" spc="-53" dirty="0">
                <a:latin typeface="Courier New"/>
                <a:cs typeface="Courier New"/>
              </a:rPr>
              <a:t>"arguments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45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integer.");  </a:t>
            </a: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14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</a:pPr>
            <a:r>
              <a:rPr sz="1100" b="1" spc="-4" dirty="0">
                <a:latin typeface="Courier New"/>
                <a:cs typeface="Courier New"/>
              </a:rPr>
              <a:t>java AddArguments2 1 two 3.0 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One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command-line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arguments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29"/>
            <a:ext cx="7504545" cy="349467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50108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try-catch</a:t>
            </a:r>
            <a:r>
              <a:rPr sz="2300" spc="-1172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  <a:p>
            <a:pPr marL="333723" indent="-324703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AddArguments3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int 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arg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args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53248" indent="-844229">
              <a:lnSpc>
                <a:spcPts val="1349"/>
              </a:lnSpc>
              <a:buClr>
                <a:srgbClr val="000000"/>
              </a:buClr>
              <a:buFont typeface="Courier New"/>
              <a:buAutoNum type="arabicPlain"/>
              <a:tabLst>
                <a:tab pos="852798" algn="l"/>
                <a:tab pos="853248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100" b="1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/>
              <a:tabLst>
                <a:tab pos="968248" algn="l"/>
                <a:tab pos="968699" algn="l"/>
              </a:tabLst>
            </a:pP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Integer.parseInt(arg);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Clr>
                <a:srgbClr val="000000"/>
              </a:buClr>
              <a:buFont typeface="Courier New"/>
              <a:buAutoNum type="arabicPlain"/>
              <a:tabLst>
                <a:tab pos="809504" algn="l"/>
                <a:tab pos="809955" algn="l"/>
              </a:tabLst>
            </a:pP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} catch (NumberFormatException nfe)</a:t>
            </a:r>
            <a:r>
              <a:rPr sz="11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/>
              <a:tabLst>
                <a:tab pos="968248" algn="l"/>
                <a:tab pos="968699" algn="l"/>
              </a:tabLst>
            </a:pPr>
            <a:r>
              <a:rPr sz="1100" spc="-57" dirty="0">
                <a:latin typeface="Courier New"/>
                <a:cs typeface="Courier New"/>
              </a:rPr>
              <a:t>System.err.println("["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arg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"]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integer"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tabLst>
                <a:tab pos="852798" algn="l"/>
                <a:tab pos="2476766" algn="l"/>
              </a:tabLst>
            </a:pPr>
            <a:r>
              <a:rPr sz="1100" spc="-4" dirty="0">
                <a:latin typeface="Courier New"/>
                <a:cs typeface="Courier New"/>
              </a:rPr>
              <a:t>9		+</a:t>
            </a:r>
            <a:r>
              <a:rPr sz="1100" spc="-14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will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be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included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sum.");  </a:t>
            </a: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b="1" spc="-4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11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 marR="2427608">
              <a:lnSpc>
                <a:spcPts val="1349"/>
              </a:lnSpc>
              <a:spcBef>
                <a:spcPts val="50"/>
              </a:spcBef>
              <a:tabLst>
                <a:tab pos="492016" algn="l"/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12		</a:t>
            </a:r>
            <a:r>
              <a:rPr sz="1100" spc="-57" dirty="0">
                <a:latin typeface="Courier New"/>
                <a:cs typeface="Courier New"/>
              </a:rPr>
              <a:t>System.out.println("Sum </a:t>
            </a:r>
            <a:r>
              <a:rPr sz="1100" spc="-4" dirty="0">
                <a:latin typeface="Courier New"/>
                <a:cs typeface="Courier New"/>
              </a:rPr>
              <a:t>= " +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sum);  </a:t>
            </a: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14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</a:pPr>
            <a:r>
              <a:rPr sz="1100" b="1" spc="-4" dirty="0">
                <a:latin typeface="Courier New"/>
                <a:cs typeface="Courier New"/>
              </a:rPr>
              <a:t>java AddArguments3 1 two 3.0 4</a:t>
            </a:r>
            <a:endParaRPr sz="1100">
              <a:latin typeface="Courier New"/>
              <a:cs typeface="Courier New"/>
            </a:endParaRPr>
          </a:p>
          <a:p>
            <a:pPr marL="9020" marR="1085502" algn="just">
              <a:lnSpc>
                <a:spcPts val="1349"/>
              </a:lnSpc>
              <a:spcBef>
                <a:spcPts val="50"/>
              </a:spcBef>
            </a:pPr>
            <a:r>
              <a:rPr sz="1100" spc="-46" dirty="0">
                <a:latin typeface="Courier New"/>
                <a:cs typeface="Courier New"/>
              </a:rPr>
              <a:t>[two]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integer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will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be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included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sum.  </a:t>
            </a:r>
            <a:r>
              <a:rPr sz="1100" spc="-46" dirty="0">
                <a:latin typeface="Courier New"/>
                <a:cs typeface="Courier New"/>
              </a:rPr>
              <a:t>[3.0]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integer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will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be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included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sum.  </a:t>
            </a:r>
            <a:r>
              <a:rPr sz="1100" spc="-39" dirty="0">
                <a:latin typeface="Courier New"/>
                <a:cs typeface="Courier New"/>
              </a:rPr>
              <a:t>Sum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08730" y="834130"/>
            <a:ext cx="43266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try-catch</a:t>
            </a:r>
            <a:r>
              <a:rPr spc="-1217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6706177" cy="25610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8" dirty="0">
                <a:latin typeface="Courier New"/>
                <a:cs typeface="Courier New"/>
              </a:rPr>
              <a:t>try-catch</a:t>
            </a:r>
            <a:r>
              <a:rPr sz="1700" spc="-451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0" dirty="0">
                <a:latin typeface="Times New Roman"/>
                <a:cs typeface="Times New Roman"/>
              </a:rPr>
              <a:t>multiple </a:t>
            </a:r>
            <a:r>
              <a:rPr sz="1700" spc="39" dirty="0">
                <a:latin typeface="Times New Roman"/>
                <a:cs typeface="Times New Roman"/>
              </a:rPr>
              <a:t>catch </a:t>
            </a:r>
            <a:r>
              <a:rPr sz="1700" spc="43" dirty="0">
                <a:latin typeface="Times New Roman"/>
                <a:cs typeface="Times New Roman"/>
              </a:rPr>
              <a:t>clauses: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1410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that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might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throw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one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more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exceptions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(MyException </a:t>
            </a:r>
            <a:r>
              <a:rPr sz="1100" spc="-39" dirty="0">
                <a:latin typeface="Courier New"/>
                <a:cs typeface="Courier New"/>
              </a:rPr>
              <a:t>e1)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execute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MyException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exception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thrown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(MyOtherException </a:t>
            </a:r>
            <a:r>
              <a:rPr sz="1100" spc="-39" dirty="0">
                <a:latin typeface="Courier New"/>
                <a:cs typeface="Courier New"/>
              </a:rPr>
              <a:t>e2)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execute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MyOtherException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exception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thrown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(Exception </a:t>
            </a:r>
            <a:r>
              <a:rPr sz="1100" spc="-39" dirty="0">
                <a:latin typeface="Courier New"/>
                <a:cs typeface="Courier New"/>
              </a:rPr>
              <a:t>e3)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execute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other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exception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thrown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31327" y="834130"/>
            <a:ext cx="24816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Runtime</a:t>
            </a:r>
            <a:r>
              <a:rPr spc="-217" dirty="0"/>
              <a:t> </a:t>
            </a:r>
            <a:r>
              <a:rPr dirty="0"/>
              <a:t>Errors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5393459" cy="8566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73292" indent="-264273">
              <a:spcBef>
                <a:spcPts val="440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71" dirty="0">
                <a:latin typeface="Courier New"/>
                <a:cs typeface="Courier New"/>
              </a:rPr>
              <a:t>Can’t </a:t>
            </a:r>
            <a:r>
              <a:rPr sz="1700" spc="-67" dirty="0">
                <a:latin typeface="Courier New"/>
                <a:cs typeface="Courier New"/>
              </a:rPr>
              <a:t>find </a:t>
            </a:r>
            <a:r>
              <a:rPr sz="1700" spc="-71" dirty="0">
                <a:latin typeface="Courier New"/>
                <a:cs typeface="Courier New"/>
              </a:rPr>
              <a:t>class</a:t>
            </a:r>
            <a:r>
              <a:rPr sz="1700" spc="-380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TestGreeting</a:t>
            </a:r>
            <a:endParaRPr sz="1700">
              <a:latin typeface="Courier New"/>
              <a:cs typeface="Courier New"/>
            </a:endParaRPr>
          </a:p>
          <a:p>
            <a:pPr marL="273292" marR="5412" indent="-264273">
              <a:lnSpc>
                <a:spcPts val="1847"/>
              </a:lnSpc>
              <a:spcBef>
                <a:spcPts val="597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78" dirty="0">
                <a:latin typeface="Courier New"/>
                <a:cs typeface="Courier New"/>
              </a:rPr>
              <a:t>Exception </a:t>
            </a:r>
            <a:r>
              <a:rPr sz="1700" spc="-46" dirty="0">
                <a:latin typeface="Courier New"/>
                <a:cs typeface="Courier New"/>
              </a:rPr>
              <a:t>in </a:t>
            </a:r>
            <a:r>
              <a:rPr sz="1700" spc="-75" dirty="0">
                <a:latin typeface="Courier New"/>
                <a:cs typeface="Courier New"/>
              </a:rPr>
              <a:t>thread </a:t>
            </a:r>
            <a:r>
              <a:rPr sz="1700" spc="-89" dirty="0">
                <a:latin typeface="Courier New"/>
                <a:cs typeface="Courier New"/>
              </a:rPr>
              <a:t>"main"  </a:t>
            </a:r>
            <a:r>
              <a:rPr sz="1700" spc="-85" dirty="0">
                <a:latin typeface="Courier New"/>
                <a:cs typeface="Courier New"/>
              </a:rPr>
              <a:t>java.lang.NoSuchMethodError:</a:t>
            </a:r>
            <a:r>
              <a:rPr sz="1700" spc="-153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main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62712" y="834130"/>
            <a:ext cx="36189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Call </a:t>
            </a:r>
            <a:r>
              <a:rPr spc="-11" dirty="0"/>
              <a:t>Stack</a:t>
            </a:r>
            <a:r>
              <a:rPr spc="-373" dirty="0"/>
              <a:t> </a:t>
            </a:r>
            <a:r>
              <a:rPr dirty="0"/>
              <a:t>Mechanism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7004050" cy="10350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45782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  <a:tab pos="4388908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an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exception</a:t>
            </a:r>
            <a:r>
              <a:rPr sz="1700" spc="-10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not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handled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current	</a:t>
            </a:r>
            <a:r>
              <a:rPr sz="1700" spc="-89" dirty="0">
                <a:latin typeface="Courier New"/>
                <a:cs typeface="Courier New"/>
              </a:rPr>
              <a:t>try-catch</a:t>
            </a:r>
            <a:endParaRPr sz="1700">
              <a:latin typeface="Courier New"/>
              <a:cs typeface="Courier New"/>
            </a:endParaRPr>
          </a:p>
          <a:p>
            <a:pPr marL="279155">
              <a:lnSpc>
                <a:spcPts val="1946"/>
              </a:lnSpc>
            </a:pPr>
            <a:r>
              <a:rPr sz="1700" spc="36" dirty="0">
                <a:latin typeface="Times New Roman"/>
                <a:cs typeface="Times New Roman"/>
              </a:rPr>
              <a:t>block,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caller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45782" marR="83431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exception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gets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back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main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11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not  </a:t>
            </a:r>
            <a:r>
              <a:rPr sz="1700" spc="92" dirty="0">
                <a:latin typeface="Times New Roman"/>
                <a:cs typeface="Times New Roman"/>
              </a:rPr>
              <a:t>handled </a:t>
            </a:r>
            <a:r>
              <a:rPr sz="1700" spc="64" dirty="0">
                <a:latin typeface="Times New Roman"/>
                <a:cs typeface="Times New Roman"/>
              </a:rPr>
              <a:t>there, </a:t>
            </a:r>
            <a:r>
              <a:rPr sz="1700" spc="67" dirty="0">
                <a:latin typeface="Times New Roman"/>
                <a:cs typeface="Times New Roman"/>
              </a:rPr>
              <a:t>the program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1" dirty="0">
                <a:latin typeface="Times New Roman"/>
                <a:cs typeface="Times New Roman"/>
              </a:rPr>
              <a:t>terminated</a:t>
            </a:r>
            <a:r>
              <a:rPr sz="1700" spc="29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abnormally.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9089" y="834130"/>
            <a:ext cx="33862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9" dirty="0">
                <a:latin typeface="Courier New"/>
                <a:cs typeface="Courier New"/>
              </a:rPr>
              <a:t>finally</a:t>
            </a:r>
            <a:r>
              <a:rPr spc="-1217" dirty="0">
                <a:latin typeface="Courier New"/>
                <a:cs typeface="Courier New"/>
              </a:rPr>
              <a:t> </a:t>
            </a:r>
            <a:r>
              <a:rPr spc="-4" dirty="0"/>
              <a:t>Clause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6688859" cy="49642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946"/>
              </a:lnSpc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finally</a:t>
            </a:r>
            <a:r>
              <a:rPr sz="1700" spc="-433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clause </a:t>
            </a:r>
            <a:r>
              <a:rPr sz="1700" spc="46" dirty="0">
                <a:latin typeface="Times New Roman"/>
                <a:cs typeface="Times New Roman"/>
              </a:rPr>
              <a:t>defines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block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i="1" spc="4" dirty="0">
                <a:latin typeface="Times New Roman"/>
                <a:cs typeface="Times New Roman"/>
              </a:rPr>
              <a:t>always</a:t>
            </a:r>
            <a:endParaRPr sz="1700">
              <a:latin typeface="Times New Roman"/>
              <a:cs typeface="Times New Roman"/>
            </a:endParaRPr>
          </a:p>
          <a:p>
            <a:pPr marL="12627">
              <a:lnSpc>
                <a:spcPts val="1946"/>
              </a:lnSpc>
            </a:pPr>
            <a:r>
              <a:rPr sz="1700" spc="46" dirty="0">
                <a:latin typeface="Times New Roman"/>
                <a:cs typeface="Times New Roman"/>
              </a:rPr>
              <a:t>executes.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1"/>
            <a:ext cx="133927" cy="136845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3" y="2014711"/>
            <a:ext cx="3394364" cy="136845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176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70920" marR="1363754">
              <a:lnSpc>
                <a:spcPts val="1349"/>
              </a:lnSpc>
              <a:spcBef>
                <a:spcPts val="50"/>
              </a:spcBef>
            </a:pPr>
            <a:r>
              <a:rPr sz="1100" spc="-60" dirty="0">
                <a:latin typeface="Courier New"/>
                <a:cs typeface="Courier New"/>
              </a:rPr>
              <a:t>startFaucet();  waterLawn();</a:t>
            </a:r>
            <a:endParaRPr sz="1100">
              <a:latin typeface="Courier New"/>
              <a:cs typeface="Courier New"/>
            </a:endParaRPr>
          </a:p>
          <a:p>
            <a:pPr marL="167763" marR="3608" indent="-15513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(BrokenPipeException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logProblem(e);</a:t>
            </a:r>
            <a:endParaRPr sz="1100">
              <a:latin typeface="Courier New"/>
              <a:cs typeface="Courier New"/>
            </a:endParaRPr>
          </a:p>
          <a:p>
            <a:pPr marL="170920" marR="1443126" indent="-162352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50" dirty="0">
                <a:latin typeface="Courier New"/>
                <a:cs typeface="Courier New"/>
              </a:rPr>
              <a:t>finally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stopFaucet();</a:t>
            </a:r>
            <a:endParaRPr sz="1100">
              <a:latin typeface="Courier New"/>
              <a:cs typeface="Courier New"/>
            </a:endParaRPr>
          </a:p>
          <a:p>
            <a:pPr marL="12176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4898" y="834130"/>
            <a:ext cx="351443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Exception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Categories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1588" y="3496021"/>
            <a:ext cx="174914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19202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0940" y="2508106"/>
            <a:ext cx="110259" cy="2165"/>
          </a:xfrm>
          <a:custGeom>
            <a:avLst/>
            <a:gdLst/>
            <a:ahLst/>
            <a:cxnLst/>
            <a:rect l="l" t="t" r="r" b="b"/>
            <a:pathLst>
              <a:path w="121285" h="3175">
                <a:moveTo>
                  <a:pt x="121031" y="304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34044" y="2413723"/>
            <a:ext cx="771236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b="1" spc="-4" dirty="0">
                <a:latin typeface="Courier New"/>
                <a:cs typeface="Courier New"/>
              </a:rPr>
              <a:t>Throwable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4660" y="2030211"/>
            <a:ext cx="0" cy="1462088"/>
          </a:xfrm>
          <a:custGeom>
            <a:avLst/>
            <a:gdLst/>
            <a:ahLst/>
            <a:cxnLst/>
            <a:rect l="l" t="t" r="r" b="b"/>
            <a:pathLst>
              <a:path h="2144395">
                <a:moveTo>
                  <a:pt x="0" y="214401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4660" y="2030211"/>
            <a:ext cx="174914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192024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52338" y="1934008"/>
            <a:ext cx="438727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b="1" spc="-4" dirty="0">
                <a:latin typeface="Courier New"/>
                <a:cs typeface="Courier New"/>
              </a:rPr>
              <a:t>Error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3939" y="3499139"/>
            <a:ext cx="145473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159638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26359" y="3419128"/>
            <a:ext cx="1298864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775229" algn="l"/>
                <a:tab pos="1005228" algn="l"/>
              </a:tabLst>
            </a:pPr>
            <a:r>
              <a:rPr sz="900" b="1" spc="-4" dirty="0">
                <a:latin typeface="Courier New"/>
                <a:cs typeface="Courier New"/>
              </a:rPr>
              <a:t>Exception	</a:t>
            </a:r>
            <a:r>
              <a:rPr sz="900" b="1" spc="-7" dirty="0">
                <a:latin typeface="Courier New"/>
                <a:cs typeface="Courier New"/>
              </a:rPr>
              <a:t> </a:t>
            </a:r>
            <a:r>
              <a:rPr sz="900" b="1" spc="-4" dirty="0">
                <a:latin typeface="Courier New"/>
                <a:cs typeface="Courier New"/>
              </a:rPr>
              <a:t>	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99065" y="2895167"/>
            <a:ext cx="0" cy="1246909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065" y="2895167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065" y="4142076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0393" y="2893435"/>
            <a:ext cx="249382" cy="1732"/>
          </a:xfrm>
          <a:custGeom>
            <a:avLst/>
            <a:gdLst/>
            <a:ahLst/>
            <a:cxnLst/>
            <a:rect l="l" t="t" r="r" b="b"/>
            <a:pathLst>
              <a:path w="274320" h="2539">
                <a:moveTo>
                  <a:pt x="273938" y="253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9428" y="2625003"/>
            <a:ext cx="0" cy="815687"/>
          </a:xfrm>
          <a:custGeom>
            <a:avLst/>
            <a:gdLst/>
            <a:ahLst/>
            <a:cxnLst/>
            <a:rect l="l" t="t" r="r" b="b"/>
            <a:pathLst>
              <a:path h="1196339">
                <a:moveTo>
                  <a:pt x="0" y="1196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9428" y="2626735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9428" y="3440689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9428" y="3146281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44407" y="2540144"/>
            <a:ext cx="3472295" cy="71699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13028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ArithmeticException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000">
              <a:latin typeface="Times New Roman"/>
              <a:cs typeface="Times New Roman"/>
            </a:endParaRPr>
          </a:p>
          <a:p>
            <a:pPr marL="9020"/>
            <a:r>
              <a:rPr sz="900" b="1" spc="-4" dirty="0">
                <a:latin typeface="Courier New"/>
                <a:cs typeface="Courier New"/>
              </a:rPr>
              <a:t>RuntimeException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900">
              <a:latin typeface="Times New Roman"/>
              <a:cs typeface="Times New Roman"/>
            </a:endParaRPr>
          </a:p>
          <a:p>
            <a:pPr marL="1513028"/>
            <a:r>
              <a:rPr sz="900" spc="-46" dirty="0">
                <a:latin typeface="Courier New"/>
                <a:cs typeface="Courier New"/>
              </a:rPr>
              <a:t>NullPointerException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8070" y="3354096"/>
            <a:ext cx="18518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IllegalArgumentException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79519" y="2046576"/>
            <a:ext cx="311727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1246" y="1656918"/>
            <a:ext cx="0" cy="779319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91246" y="1656917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91246" y="2436235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91429" y="2323668"/>
            <a:ext cx="10898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AssertionError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1681" y="1656917"/>
            <a:ext cx="218208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23952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69428" y="1395412"/>
            <a:ext cx="0" cy="536864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7874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1248" y="2046576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9907" y="2046576"/>
            <a:ext cx="294409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4316" y="2046576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91429" y="1310554"/>
            <a:ext cx="3461327" cy="3938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23517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StackOverflowError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700">
              <a:latin typeface="Times New Roman"/>
              <a:cs typeface="Times New Roman"/>
            </a:endParaRPr>
          </a:p>
          <a:p>
            <a:pPr marL="9020"/>
            <a:r>
              <a:rPr sz="900" spc="-46" dirty="0">
                <a:latin typeface="Courier New"/>
                <a:cs typeface="Courier New"/>
              </a:rPr>
              <a:t>VirtualMachineError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69606" y="1847421"/>
            <a:ext cx="12422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OutOfMemoryError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80975" y="165691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9634" y="1656917"/>
            <a:ext cx="294409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4043" y="165691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69428" y="1397144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9428" y="1934008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9862" y="4133417"/>
            <a:ext cx="218208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239522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7610" y="3871912"/>
            <a:ext cx="0" cy="536864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7874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9157" y="413341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7816" y="4133417"/>
            <a:ext cx="294409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22225" y="413341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7610" y="3873644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7610" y="4410508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0975" y="289516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634" y="2895167"/>
            <a:ext cx="294409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4043" y="2895167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0612" y="3499139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9270" y="3499139"/>
            <a:ext cx="294409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13680" y="3499139"/>
            <a:ext cx="8659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9065" y="3683144"/>
            <a:ext cx="207818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44406" y="3539404"/>
            <a:ext cx="3075708" cy="1010502"/>
          </a:xfrm>
          <a:prstGeom prst="rect">
            <a:avLst/>
          </a:prstGeom>
        </p:spPr>
        <p:txBody>
          <a:bodyPr vert="horz" wrap="square" lIns="0" tIns="68549" rIns="0" bIns="0" rtlCol="0">
            <a:spAutoFit/>
          </a:bodyPr>
          <a:lstStyle/>
          <a:p>
            <a:pPr marL="9020">
              <a:spcBef>
                <a:spcPts val="540"/>
              </a:spcBef>
            </a:pPr>
            <a:r>
              <a:rPr sz="900" spc="-4" dirty="0">
                <a:latin typeface="Courier New"/>
                <a:cs typeface="Courier New"/>
              </a:rPr>
              <a:t>SQLException</a:t>
            </a:r>
            <a:endParaRPr sz="900">
              <a:latin typeface="Courier New"/>
              <a:cs typeface="Courier New"/>
            </a:endParaRPr>
          </a:p>
          <a:p>
            <a:pPr marL="1152246">
              <a:spcBef>
                <a:spcPts val="469"/>
              </a:spcBef>
            </a:pPr>
            <a:r>
              <a:rPr sz="900" spc="-46" dirty="0">
                <a:latin typeface="Courier New"/>
                <a:cs typeface="Courier New"/>
              </a:rPr>
              <a:t>EOFException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000">
              <a:latin typeface="Times New Roman"/>
              <a:cs typeface="Times New Roman"/>
            </a:endParaRPr>
          </a:p>
          <a:p>
            <a:pPr marL="24353"/>
            <a:r>
              <a:rPr sz="900" spc="-46" dirty="0">
                <a:latin typeface="Courier New"/>
                <a:cs typeface="Courier New"/>
              </a:rPr>
              <a:t>IOException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100">
              <a:latin typeface="Times New Roman"/>
              <a:cs typeface="Times New Roman"/>
            </a:endParaRPr>
          </a:p>
          <a:p>
            <a:pPr marL="1143227"/>
            <a:r>
              <a:rPr sz="900" spc="-46" dirty="0">
                <a:latin typeface="Courier New"/>
                <a:cs typeface="Courier New"/>
              </a:rPr>
              <a:t>FileNotFoundException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69161" y="834130"/>
            <a:ext cx="34059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Common</a:t>
            </a:r>
            <a:r>
              <a:rPr spc="-217" dirty="0"/>
              <a:t> </a:t>
            </a:r>
            <a:r>
              <a:rPr dirty="0"/>
              <a:t>Exceptions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3564659" cy="156970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73292" indent="-264273">
              <a:spcBef>
                <a:spcPts val="440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NullPointerException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FileNotFoundException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NumberFormatException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ArithmeticException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SecurityException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22483" y="834130"/>
            <a:ext cx="44992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4" dirty="0"/>
              <a:t> </a:t>
            </a:r>
            <a:r>
              <a:rPr spc="-4" dirty="0"/>
              <a:t>Handle</a:t>
            </a:r>
            <a:r>
              <a:rPr spc="-174" dirty="0"/>
              <a:t> </a:t>
            </a:r>
            <a:r>
              <a:rPr spc="-4" dirty="0"/>
              <a:t>or</a:t>
            </a:r>
            <a:r>
              <a:rPr spc="-174" dirty="0"/>
              <a:t> </a:t>
            </a:r>
            <a:r>
              <a:rPr spc="-4" dirty="0"/>
              <a:t>Declare</a:t>
            </a:r>
            <a:r>
              <a:rPr spc="-174" dirty="0"/>
              <a:t> </a:t>
            </a:r>
            <a:r>
              <a:rPr spc="-4" dirty="0"/>
              <a:t>Rule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7290377" cy="297402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spcBef>
                <a:spcPts val="71"/>
              </a:spcBef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32" dirty="0">
                <a:latin typeface="Times New Roman"/>
                <a:cs typeface="Times New Roman"/>
              </a:rPr>
              <a:t>declare </a:t>
            </a:r>
            <a:r>
              <a:rPr sz="1700" spc="46" dirty="0">
                <a:latin typeface="Times New Roman"/>
                <a:cs typeface="Times New Roman"/>
              </a:rPr>
              <a:t>rule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629564" indent="-268331">
              <a:lnSpc>
                <a:spcPts val="1946"/>
              </a:lnSpc>
              <a:spcBef>
                <a:spcPts val="1222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89" dirty="0">
                <a:latin typeface="Times New Roman"/>
                <a:cs typeface="Times New Roman"/>
              </a:rPr>
              <a:t>Handle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exception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using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625956">
              <a:lnSpc>
                <a:spcPts val="1946"/>
              </a:lnSpc>
            </a:pPr>
            <a:r>
              <a:rPr sz="1700" spc="-81" dirty="0">
                <a:latin typeface="Courier New"/>
                <a:cs typeface="Courier New"/>
              </a:rPr>
              <a:t>try-catch-finally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block.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lnSpc>
                <a:spcPts val="1946"/>
              </a:lnSpc>
              <a:spcBef>
                <a:spcPts val="369"/>
              </a:spcBef>
              <a:buChar char="•"/>
              <a:tabLst>
                <a:tab pos="603407" algn="l"/>
                <a:tab pos="604309" algn="l"/>
              </a:tabLst>
            </a:pPr>
            <a:r>
              <a:rPr sz="1700" spc="36" dirty="0">
                <a:latin typeface="Times New Roman"/>
                <a:cs typeface="Times New Roman"/>
              </a:rPr>
              <a:t>Declare </a:t>
            </a:r>
            <a:r>
              <a:rPr sz="1700" spc="67" dirty="0">
                <a:latin typeface="Times New Roman"/>
                <a:cs typeface="Times New Roman"/>
              </a:rPr>
              <a:t>that 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57" dirty="0">
                <a:latin typeface="Times New Roman"/>
                <a:cs typeface="Times New Roman"/>
              </a:rPr>
              <a:t>causes an exception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using</a:t>
            </a:r>
            <a:r>
              <a:rPr sz="1700" spc="-25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625956">
              <a:lnSpc>
                <a:spcPts val="1946"/>
              </a:lnSpc>
            </a:pPr>
            <a:r>
              <a:rPr sz="1700" spc="-75" dirty="0">
                <a:latin typeface="Courier New"/>
                <a:cs typeface="Courier New"/>
              </a:rPr>
              <a:t>throws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clause.</a:t>
            </a:r>
            <a:endParaRPr sz="1700">
              <a:latin typeface="Times New Roman"/>
              <a:cs typeface="Times New Roman"/>
            </a:endParaRPr>
          </a:p>
          <a:p>
            <a:pPr marL="625956">
              <a:lnSpc>
                <a:spcPts val="1356"/>
              </a:lnSpc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trouble() </a:t>
            </a:r>
            <a:r>
              <a:rPr sz="1100" b="1" spc="-4" dirty="0">
                <a:latin typeface="Courier New"/>
                <a:cs typeface="Courier New"/>
              </a:rPr>
              <a:t>throws IOException </a:t>
            </a:r>
            <a:r>
              <a:rPr sz="1100" spc="-4" dirty="0">
                <a:latin typeface="Courier New"/>
                <a:cs typeface="Courier New"/>
              </a:rPr>
              <a:t>{ </a:t>
            </a:r>
            <a:r>
              <a:rPr sz="1100" spc="-39" dirty="0">
                <a:latin typeface="Courier New"/>
                <a:cs typeface="Courier New"/>
              </a:rPr>
              <a:t>...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25504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trouble() </a:t>
            </a:r>
            <a:r>
              <a:rPr sz="1100" b="1" spc="-4" dirty="0">
                <a:latin typeface="Courier New"/>
                <a:cs typeface="Courier New"/>
              </a:rPr>
              <a:t>throws IOException, MyException </a:t>
            </a:r>
            <a:r>
              <a:rPr sz="1100" spc="-4" dirty="0">
                <a:latin typeface="Courier New"/>
                <a:cs typeface="Courier New"/>
              </a:rPr>
              <a:t>{ </a:t>
            </a:r>
            <a:r>
              <a:rPr sz="1100" spc="-39" dirty="0">
                <a:latin typeface="Courier New"/>
                <a:cs typeface="Courier New"/>
              </a:rPr>
              <a:t>...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spcBef>
                <a:spcPts val="934"/>
              </a:spcBef>
            </a:pPr>
            <a:r>
              <a:rPr sz="1700" dirty="0">
                <a:latin typeface="Arial"/>
                <a:cs typeface="Arial"/>
              </a:rPr>
              <a:t>Other</a:t>
            </a:r>
            <a:r>
              <a:rPr sz="1700" spc="-4" dirty="0">
                <a:latin typeface="Arial"/>
                <a:cs typeface="Arial"/>
              </a:rPr>
              <a:t> Principles</a:t>
            </a:r>
            <a:endParaRPr sz="1700">
              <a:latin typeface="Arial"/>
              <a:cs typeface="Arial"/>
            </a:endParaRPr>
          </a:p>
          <a:p>
            <a:pPr marL="629564" marR="399115" indent="-268331">
              <a:lnSpc>
                <a:spcPts val="1847"/>
              </a:lnSpc>
              <a:spcBef>
                <a:spcPts val="1448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60" dirty="0">
                <a:latin typeface="Times New Roman"/>
                <a:cs typeface="Times New Roman"/>
              </a:rPr>
              <a:t>need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declare </a:t>
            </a:r>
            <a:r>
              <a:rPr sz="1700" spc="92" dirty="0">
                <a:latin typeface="Times New Roman"/>
                <a:cs typeface="Times New Roman"/>
              </a:rPr>
              <a:t>runtime </a:t>
            </a:r>
            <a:r>
              <a:rPr sz="1700" spc="60" dirty="0">
                <a:latin typeface="Times New Roman"/>
                <a:cs typeface="Times New Roman"/>
              </a:rPr>
              <a:t>exceptions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46" dirty="0">
                <a:latin typeface="Times New Roman"/>
                <a:cs typeface="Times New Roman"/>
              </a:rPr>
              <a:t>errors.</a:t>
            </a:r>
            <a:endParaRPr sz="1700">
              <a:latin typeface="Times New Roman"/>
              <a:cs typeface="Times New Roman"/>
            </a:endParaRPr>
          </a:p>
          <a:p>
            <a:pPr marL="592133" indent="-230900">
              <a:spcBef>
                <a:spcPts val="341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choose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92" dirty="0">
                <a:latin typeface="Times New Roman"/>
                <a:cs typeface="Times New Roman"/>
              </a:rPr>
              <a:t>runtime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exceptions.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147" y="834130"/>
            <a:ext cx="5610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Method</a:t>
            </a:r>
            <a:r>
              <a:rPr spc="-178" dirty="0"/>
              <a:t> </a:t>
            </a:r>
            <a:r>
              <a:rPr spc="-7" dirty="0"/>
              <a:t>Overriding</a:t>
            </a:r>
            <a:r>
              <a:rPr spc="-174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dirty="0"/>
              <a:t>Exceptions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8"/>
            <a:ext cx="7293264" cy="312791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overriding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throw:</a:t>
            </a:r>
            <a:endParaRPr sz="1700">
              <a:latin typeface="Times New Roman"/>
              <a:cs typeface="Times New Roman"/>
            </a:endParaRPr>
          </a:p>
          <a:p>
            <a:pPr marL="630917" indent="-269684">
              <a:spcBef>
                <a:spcPts val="1222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64" dirty="0">
                <a:latin typeface="Times New Roman"/>
                <a:cs typeface="Times New Roman"/>
              </a:rPr>
              <a:t>No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endParaRPr sz="1700">
              <a:latin typeface="Times New Roman"/>
              <a:cs typeface="Times New Roman"/>
            </a:endParaRPr>
          </a:p>
          <a:p>
            <a:pPr marL="630917" marR="851445" indent="-269684">
              <a:lnSpc>
                <a:spcPts val="1847"/>
              </a:lnSpc>
              <a:spcBef>
                <a:spcPts val="597"/>
              </a:spcBef>
              <a:buChar char="•"/>
              <a:tabLst>
                <a:tab pos="604760" algn="l"/>
                <a:tab pos="605210" algn="l"/>
              </a:tabLst>
            </a:pPr>
            <a:r>
              <a:rPr sz="1700" spc="43" dirty="0">
                <a:latin typeface="Times New Roman"/>
                <a:cs typeface="Times New Roman"/>
              </a:rPr>
              <a:t>One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exceptions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0" dirty="0">
                <a:latin typeface="Times New Roman"/>
                <a:cs typeface="Times New Roman"/>
              </a:rPr>
              <a:t>overridden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630917" marR="3608" indent="-269684">
              <a:lnSpc>
                <a:spcPts val="1847"/>
              </a:lnSpc>
              <a:spcBef>
                <a:spcPts val="568"/>
              </a:spcBef>
              <a:buChar char="•"/>
              <a:tabLst>
                <a:tab pos="604760" algn="l"/>
                <a:tab pos="605210" algn="l"/>
              </a:tabLst>
            </a:pPr>
            <a:r>
              <a:rPr sz="1700" spc="43" dirty="0">
                <a:latin typeface="Times New Roman"/>
                <a:cs typeface="Times New Roman"/>
              </a:rPr>
              <a:t>One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more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subclasses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exceptions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thrown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0" dirty="0">
                <a:latin typeface="Times New Roman"/>
                <a:cs typeface="Times New Roman"/>
              </a:rPr>
              <a:t>overridden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193"/>
              </a:spcBef>
            </a:pPr>
            <a:r>
              <a:rPr sz="1700" spc="57" dirty="0">
                <a:latin typeface="Times New Roman"/>
                <a:cs typeface="Times New Roman"/>
              </a:rPr>
              <a:t>The overriding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0" dirty="0">
                <a:latin typeface="Times New Roman"/>
                <a:cs typeface="Times New Roman"/>
              </a:rPr>
              <a:t>cannot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throw:</a:t>
            </a:r>
            <a:endParaRPr sz="1700">
              <a:latin typeface="Times New Roman"/>
              <a:cs typeface="Times New Roman"/>
            </a:endParaRPr>
          </a:p>
          <a:p>
            <a:pPr marL="637231" marR="156939" indent="-275998">
              <a:lnSpc>
                <a:spcPts val="1847"/>
              </a:lnSpc>
              <a:spcBef>
                <a:spcPts val="1448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71" dirty="0">
                <a:latin typeface="Times New Roman"/>
                <a:cs typeface="Times New Roman"/>
              </a:rPr>
              <a:t>Additional </a:t>
            </a:r>
            <a:r>
              <a:rPr sz="1700" spc="60" dirty="0">
                <a:latin typeface="Times New Roman"/>
                <a:cs typeface="Times New Roman"/>
              </a:rPr>
              <a:t>exceptions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overridden 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630917" marR="846484" indent="-269684">
              <a:lnSpc>
                <a:spcPts val="1847"/>
              </a:lnSpc>
              <a:spcBef>
                <a:spcPts val="568"/>
              </a:spcBef>
              <a:buChar char="•"/>
              <a:tabLst>
                <a:tab pos="594839" algn="l"/>
                <a:tab pos="595290" algn="l"/>
              </a:tabLst>
            </a:pPr>
            <a:r>
              <a:rPr sz="1700" spc="50" dirty="0">
                <a:latin typeface="Times New Roman"/>
                <a:cs typeface="Times New Roman"/>
              </a:rPr>
              <a:t>Superclasses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exceptions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0" dirty="0">
                <a:latin typeface="Times New Roman"/>
                <a:cs typeface="Times New Roman"/>
              </a:rPr>
              <a:t>overridden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7" y="834129"/>
            <a:ext cx="6350000" cy="30099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586721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Method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Overriding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Exceptions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TestA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methodA() </a:t>
            </a:r>
            <a:r>
              <a:rPr sz="1100" spc="-50" dirty="0">
                <a:latin typeface="Courier New"/>
                <a:cs typeface="Courier New"/>
              </a:rPr>
              <a:t>throws </a:t>
            </a:r>
            <a:r>
              <a:rPr sz="1100" spc="-53" dirty="0">
                <a:latin typeface="Courier New"/>
                <a:cs typeface="Courier New"/>
              </a:rPr>
              <a:t>IOException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08125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some file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manipulation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TestB1 extends </a:t>
            </a:r>
            <a:r>
              <a:rPr sz="1100" spc="-46" dirty="0">
                <a:latin typeface="Courier New"/>
                <a:cs typeface="Courier New"/>
              </a:rPr>
              <a:t>TestA</a:t>
            </a:r>
            <a:r>
              <a:rPr sz="1100" spc="-3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methodA() </a:t>
            </a:r>
            <a:r>
              <a:rPr sz="1100" spc="-50" dirty="0">
                <a:latin typeface="Courier New"/>
                <a:cs typeface="Courier New"/>
              </a:rPr>
              <a:t>throws </a:t>
            </a:r>
            <a:r>
              <a:rPr sz="1100" spc="-53" dirty="0">
                <a:latin typeface="Courier New"/>
                <a:cs typeface="Courier New"/>
              </a:rPr>
              <a:t>EOFException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08125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some file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manipulation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4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TestB2 extends </a:t>
            </a:r>
            <a:r>
              <a:rPr sz="1100" spc="-46" dirty="0">
                <a:latin typeface="Courier New"/>
                <a:cs typeface="Courier New"/>
              </a:rPr>
              <a:t>TestA</a:t>
            </a:r>
            <a:r>
              <a:rPr sz="1100" spc="-3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methodA() </a:t>
            </a:r>
            <a:r>
              <a:rPr sz="1100" spc="-50" dirty="0">
                <a:latin typeface="Courier New"/>
                <a:cs typeface="Courier New"/>
              </a:rPr>
              <a:t>throws </a:t>
            </a:r>
            <a:r>
              <a:rPr sz="1100" spc="-53" dirty="0">
                <a:latin typeface="Courier New"/>
                <a:cs typeface="Courier New"/>
              </a:rPr>
              <a:t>Exception </a:t>
            </a:r>
            <a:r>
              <a:rPr sz="1100" spc="-4" dirty="0">
                <a:latin typeface="Courier New"/>
                <a:cs typeface="Courier New"/>
              </a:rPr>
              <a:t>{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100" b="1" spc="-42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Courier New"/>
                <a:cs typeface="Courier New"/>
              </a:rPr>
              <a:t>WRONG</a:t>
            </a:r>
            <a:endParaRPr sz="1100">
              <a:latin typeface="Courier New"/>
              <a:cs typeface="Courier New"/>
            </a:endParaRPr>
          </a:p>
          <a:p>
            <a:pPr marL="9020" marR="208125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some file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manipulation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99195" y="834130"/>
            <a:ext cx="49460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Creating </a:t>
            </a:r>
            <a:r>
              <a:rPr spc="-81" dirty="0"/>
              <a:t>Your </a:t>
            </a:r>
            <a:r>
              <a:rPr dirty="0"/>
              <a:t>Own</a:t>
            </a:r>
            <a:r>
              <a:rPr spc="-458" dirty="0"/>
              <a:t> </a:t>
            </a:r>
            <a:r>
              <a:rPr dirty="0"/>
              <a:t>Exceptions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6571673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4" dirty="0">
                <a:latin typeface="Courier New"/>
                <a:cs typeface="Courier New"/>
              </a:rPr>
              <a:t>class ServerTimedOutException extends Exception</a:t>
            </a:r>
            <a:r>
              <a:rPr sz="1100" b="1" spc="-3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28717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port;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1884825"/>
            <a:ext cx="59251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7" dirty="0">
                <a:latin typeface="Courier New"/>
                <a:cs typeface="Courier New"/>
              </a:rPr>
              <a:t>ServerTimedOutException(String </a:t>
            </a:r>
            <a:r>
              <a:rPr sz="1100" spc="-53" dirty="0">
                <a:latin typeface="Courier New"/>
                <a:cs typeface="Courier New"/>
              </a:rPr>
              <a:t>message,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port)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2409" y="2084191"/>
          <a:ext cx="2921000" cy="129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2319482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62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super(message);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this.port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port;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getPort()</a:t>
                      </a:r>
                      <a:r>
                        <a:rPr sz="1100" spc="-4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port;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19699" y="3515591"/>
            <a:ext cx="7370618" cy="49642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82">
              <a:lnSpc>
                <a:spcPts val="1946"/>
              </a:lnSpc>
              <a:spcBef>
                <a:spcPts val="71"/>
              </a:spcBef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getMessage </a:t>
            </a:r>
            <a:r>
              <a:rPr sz="1700" spc="81" dirty="0">
                <a:latin typeface="Times New Roman"/>
                <a:cs typeface="Times New Roman"/>
              </a:rPr>
              <a:t>method, </a:t>
            </a:r>
            <a:r>
              <a:rPr sz="1700" spc="64" dirty="0">
                <a:latin typeface="Times New Roman"/>
                <a:cs typeface="Times New Roman"/>
              </a:rPr>
              <a:t>inherited </a:t>
            </a:r>
            <a:r>
              <a:rPr sz="1700" spc="46" dirty="0">
                <a:latin typeface="Times New Roman"/>
                <a:cs typeface="Times New Roman"/>
              </a:rPr>
              <a:t>from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99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Exception</a:t>
            </a:r>
            <a:endParaRPr sz="1700">
              <a:latin typeface="Courier New"/>
              <a:cs typeface="Courier New"/>
            </a:endParaRPr>
          </a:p>
          <a:p>
            <a:pPr marL="9020">
              <a:lnSpc>
                <a:spcPts val="1946"/>
              </a:lnSpc>
            </a:pPr>
            <a:r>
              <a:rPr sz="1700" spc="28" dirty="0">
                <a:latin typeface="Times New Roman"/>
                <a:cs typeface="Times New Roman"/>
              </a:rPr>
              <a:t>class,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2" dirty="0">
                <a:latin typeface="Times New Roman"/>
                <a:cs typeface="Times New Roman"/>
              </a:rPr>
              <a:t>get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reason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exception </a:t>
            </a:r>
            <a:r>
              <a:rPr sz="1700" spc="71" dirty="0">
                <a:latin typeface="Times New Roman"/>
                <a:cs typeface="Times New Roman"/>
              </a:rPr>
              <a:t>was</a:t>
            </a:r>
            <a:r>
              <a:rPr sz="1700" spc="522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made.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4039" y="834130"/>
            <a:ext cx="57161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Handling</a:t>
            </a:r>
            <a:r>
              <a:rPr spc="-180" dirty="0"/>
              <a:t> </a:t>
            </a:r>
            <a:r>
              <a:rPr dirty="0"/>
              <a:t>a</a:t>
            </a:r>
            <a:r>
              <a:rPr spc="-178" dirty="0"/>
              <a:t> </a:t>
            </a:r>
            <a:r>
              <a:rPr spc="-4" dirty="0"/>
              <a:t>User-Defined</a:t>
            </a:r>
            <a:r>
              <a:rPr spc="-180" dirty="0"/>
              <a:t> </a:t>
            </a:r>
            <a:r>
              <a:rPr dirty="0"/>
              <a:t>Exception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68014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71" dirty="0">
                <a:latin typeface="Times New Roman"/>
                <a:cs typeface="Times New Roman"/>
              </a:rPr>
              <a:t>throw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user-defined, checked</a:t>
            </a:r>
            <a:r>
              <a:rPr sz="1700" spc="51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exception: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4687455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3" indent="-324703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connectMe(String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serverName)</a:t>
            </a:r>
            <a:endParaRPr sz="1100">
              <a:latin typeface="Courier New"/>
              <a:cs typeface="Courier New"/>
            </a:endParaRPr>
          </a:p>
          <a:p>
            <a:pPr marL="889327" indent="-880307">
              <a:lnSpc>
                <a:spcPts val="1356"/>
              </a:lnSpc>
              <a:buFont typeface="Courier New"/>
              <a:buAutoNum type="arabicPlain"/>
              <a:tabLst>
                <a:tab pos="888876" algn="l"/>
                <a:tab pos="889327" algn="l"/>
              </a:tabLst>
            </a:pPr>
            <a:r>
              <a:rPr sz="1100" b="1" spc="-4" dirty="0">
                <a:latin typeface="Courier New"/>
                <a:cs typeface="Courier New"/>
              </a:rPr>
              <a:t>throws ServerTimedOutException</a:t>
            </a:r>
            <a:r>
              <a:rPr sz="1100" b="1" spc="-3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2410" y="2154572"/>
          <a:ext cx="6864927" cy="1626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6263409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successful;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portToConnect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80;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successful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open(serverName,</a:t>
                      </a:r>
                      <a:r>
                        <a:rPr sz="1100" spc="-4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portToConnect);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 !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successful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2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throw new ServerTimedOutException("Could not</a:t>
                      </a:r>
                      <a:r>
                        <a:rPr sz="1100" b="1" spc="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connect",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9600">
                        <a:lnSpc>
                          <a:spcPts val="172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portToConnect);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4039" y="834130"/>
            <a:ext cx="57161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Handling</a:t>
            </a:r>
            <a:r>
              <a:rPr spc="-180" dirty="0"/>
              <a:t> </a:t>
            </a:r>
            <a:r>
              <a:rPr dirty="0"/>
              <a:t>a</a:t>
            </a:r>
            <a:r>
              <a:rPr spc="-178" dirty="0"/>
              <a:t> </a:t>
            </a:r>
            <a:r>
              <a:rPr spc="-4" dirty="0"/>
              <a:t>User-Defined</a:t>
            </a:r>
            <a:r>
              <a:rPr spc="-180" dirty="0"/>
              <a:t> </a:t>
            </a:r>
            <a:r>
              <a:rPr dirty="0"/>
              <a:t>Exception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2" y="1368137"/>
            <a:ext cx="6696940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3980" marR="3608" indent="-5412">
              <a:lnSpc>
                <a:spcPts val="1847"/>
              </a:lnSpc>
              <a:spcBef>
                <a:spcPts val="298"/>
              </a:spcBef>
            </a:pPr>
            <a:r>
              <a:rPr sz="1700" spc="78" dirty="0">
                <a:latin typeface="Times New Roman"/>
                <a:cs typeface="Times New Roman"/>
              </a:rPr>
              <a:t>Another method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8" dirty="0">
                <a:latin typeface="Courier New"/>
                <a:cs typeface="Courier New"/>
              </a:rPr>
              <a:t>try-catch </a:t>
            </a:r>
            <a:r>
              <a:rPr sz="1700" spc="36" dirty="0">
                <a:latin typeface="Times New Roman"/>
                <a:cs typeface="Times New Roman"/>
              </a:rPr>
              <a:t>block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capture  </a:t>
            </a:r>
            <a:r>
              <a:rPr sz="1700" spc="64" dirty="0">
                <a:latin typeface="Times New Roman"/>
                <a:cs typeface="Times New Roman"/>
              </a:rPr>
              <a:t>user-defined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exceptions: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1"/>
            <a:ext cx="7144326" cy="20481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findServer()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60" dirty="0">
                <a:latin typeface="Courier New"/>
                <a:cs typeface="Courier New"/>
              </a:rPr>
              <a:t>connectMe(defaultServer);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(ServerTimedOutException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System.out.println("Server </a:t>
            </a:r>
            <a:r>
              <a:rPr sz="1100" spc="-46" dirty="0">
                <a:latin typeface="Courier New"/>
                <a:cs typeface="Courier New"/>
              </a:rPr>
              <a:t>timed out, </a:t>
            </a:r>
            <a:r>
              <a:rPr sz="1100" spc="-50" dirty="0">
                <a:latin typeface="Courier New"/>
                <a:cs typeface="Courier New"/>
              </a:rPr>
              <a:t>trying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alternative");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/>
              <a:tabLst>
                <a:tab pos="968248" algn="l"/>
                <a:tab pos="968699" algn="l"/>
              </a:tabLst>
            </a:pPr>
            <a:r>
              <a:rPr sz="1100" spc="-60" dirty="0">
                <a:latin typeface="Courier New"/>
                <a:cs typeface="Courier New"/>
              </a:rPr>
              <a:t>connectMe(alternativeServer);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(ServerTimedOutException </a:t>
            </a:r>
            <a:r>
              <a:rPr sz="1100" spc="-39" dirty="0">
                <a:latin typeface="Courier New"/>
                <a:cs typeface="Courier New"/>
              </a:rPr>
              <a:t>e1)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/>
              <a:tabLst>
                <a:tab pos="968248" algn="l"/>
                <a:tab pos="968699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System.out.println("Error: </a:t>
            </a:r>
            <a:r>
              <a:rPr sz="1100" spc="-4" dirty="0">
                <a:latin typeface="Courier New"/>
                <a:cs typeface="Courier New"/>
              </a:rPr>
              <a:t>" + </a:t>
            </a:r>
            <a:r>
              <a:rPr sz="1100" spc="-53" dirty="0">
                <a:latin typeface="Courier New"/>
                <a:cs typeface="Courier New"/>
              </a:rPr>
              <a:t>e1.getMessage()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809504" algn="l"/>
                <a:tab pos="2476315" algn="l"/>
                <a:tab pos="2476766" algn="l"/>
              </a:tabLst>
            </a:pP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connecting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port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e1.getPort());  </a:t>
            </a:r>
            <a:r>
              <a:rPr sz="1100" spc="-32" dirty="0">
                <a:latin typeface="Courier New"/>
                <a:cs typeface="Courier New"/>
              </a:rPr>
              <a:t>11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3165" y="834130"/>
            <a:ext cx="63176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Java </a:t>
            </a:r>
            <a:r>
              <a:rPr sz="2300" spc="-32" dirty="0">
                <a:latin typeface="Arial"/>
                <a:cs typeface="Arial"/>
              </a:rPr>
              <a:t>Technology </a:t>
            </a:r>
            <a:r>
              <a:rPr sz="2300" spc="-4" dirty="0">
                <a:latin typeface="Arial"/>
                <a:cs typeface="Arial"/>
              </a:rPr>
              <a:t>Runtime</a:t>
            </a:r>
            <a:r>
              <a:rPr sz="2300" spc="-419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Environment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3031" y="1260851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375" y="0"/>
                </a:moveTo>
                <a:lnTo>
                  <a:pt x="206375" y="142874"/>
                </a:lnTo>
                <a:lnTo>
                  <a:pt x="333375" y="142874"/>
                </a:lnTo>
                <a:lnTo>
                  <a:pt x="333375" y="492124"/>
                </a:lnTo>
                <a:lnTo>
                  <a:pt x="0" y="492124"/>
                </a:lnTo>
                <a:lnTo>
                  <a:pt x="0" y="0"/>
                </a:lnTo>
                <a:lnTo>
                  <a:pt x="206375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0644" y="1260851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7000" y="14287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9053" y="1396104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6167" y="1448059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554" y="1510837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668" y="1557424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09893" y="1615873"/>
            <a:ext cx="192360" cy="7215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020">
              <a:lnSpc>
                <a:spcPts val="1484"/>
              </a:lnSpc>
            </a:pPr>
            <a:r>
              <a:rPr spc="-4" dirty="0">
                <a:latin typeface="Arial"/>
                <a:cs typeface="Arial"/>
              </a:rPr>
              <a:t>Compile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4912" y="2672284"/>
            <a:ext cx="15794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0" dirty="0">
                <a:latin typeface="Courier New"/>
                <a:cs typeface="Courier New"/>
              </a:rPr>
              <a:t>TestGreeting</a:t>
            </a:r>
            <a:r>
              <a:rPr sz="1000" spc="-50" dirty="0">
                <a:latin typeface="Arial"/>
                <a:cs typeface="Arial"/>
              </a:rPr>
              <a:t>.</a:t>
            </a:r>
            <a:r>
              <a:rPr sz="1000" spc="-50" dirty="0">
                <a:latin typeface="Courier New"/>
                <a:cs typeface="Courier New"/>
              </a:rPr>
              <a:t>class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8347" y="3419390"/>
            <a:ext cx="192360" cy="67147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020">
              <a:lnSpc>
                <a:spcPts val="1484"/>
              </a:lnSpc>
            </a:pPr>
            <a:r>
              <a:rPr spc="-4" dirty="0">
                <a:latin typeface="Arial"/>
                <a:cs typeface="Arial"/>
              </a:rPr>
              <a:t>Runtime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23031" y="2317259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375" y="0"/>
                </a:moveTo>
                <a:lnTo>
                  <a:pt x="206375" y="142875"/>
                </a:lnTo>
                <a:lnTo>
                  <a:pt x="333375" y="142875"/>
                </a:lnTo>
                <a:lnTo>
                  <a:pt x="333375" y="492125"/>
                </a:lnTo>
                <a:lnTo>
                  <a:pt x="0" y="492125"/>
                </a:lnTo>
                <a:lnTo>
                  <a:pt x="0" y="0"/>
                </a:lnTo>
                <a:lnTo>
                  <a:pt x="206375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0644" y="2317259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7000" y="142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9053" y="2452515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167" y="2504469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0554" y="2567247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7668" y="2613832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82986" y="2672281"/>
            <a:ext cx="122381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0" dirty="0">
                <a:latin typeface="Courier New"/>
                <a:cs typeface="Courier New"/>
              </a:rPr>
              <a:t>Greeting</a:t>
            </a:r>
            <a:r>
              <a:rPr sz="1000" spc="-50" dirty="0">
                <a:latin typeface="Arial"/>
                <a:cs typeface="Arial"/>
              </a:rPr>
              <a:t>.</a:t>
            </a:r>
            <a:r>
              <a:rPr sz="1000" spc="-50" dirty="0">
                <a:latin typeface="Courier New"/>
                <a:cs typeface="Courier New"/>
              </a:rPr>
              <a:t>class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43303" y="2317259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375" y="0"/>
                </a:moveTo>
                <a:lnTo>
                  <a:pt x="206375" y="142875"/>
                </a:lnTo>
                <a:lnTo>
                  <a:pt x="333374" y="142875"/>
                </a:lnTo>
                <a:lnTo>
                  <a:pt x="333374" y="492125"/>
                </a:lnTo>
                <a:lnTo>
                  <a:pt x="0" y="492125"/>
                </a:lnTo>
                <a:lnTo>
                  <a:pt x="0" y="0"/>
                </a:lnTo>
                <a:lnTo>
                  <a:pt x="206375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30917" y="2317259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6999" y="142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9326" y="2452515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6439" y="2504469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0827" y="2567247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7940" y="2613832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3303" y="1260851"/>
            <a:ext cx="303068" cy="335540"/>
          </a:xfrm>
          <a:custGeom>
            <a:avLst/>
            <a:gdLst/>
            <a:ahLst/>
            <a:cxnLst/>
            <a:rect l="l" t="t" r="r" b="b"/>
            <a:pathLst>
              <a:path w="333375" h="492125">
                <a:moveTo>
                  <a:pt x="206375" y="0"/>
                </a:moveTo>
                <a:lnTo>
                  <a:pt x="206375" y="142874"/>
                </a:lnTo>
                <a:lnTo>
                  <a:pt x="333374" y="142874"/>
                </a:lnTo>
                <a:lnTo>
                  <a:pt x="333374" y="492124"/>
                </a:lnTo>
                <a:lnTo>
                  <a:pt x="0" y="492124"/>
                </a:lnTo>
                <a:lnTo>
                  <a:pt x="0" y="0"/>
                </a:lnTo>
                <a:lnTo>
                  <a:pt x="206375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30917" y="1260851"/>
            <a:ext cx="115455" cy="97415"/>
          </a:xfrm>
          <a:custGeom>
            <a:avLst/>
            <a:gdLst/>
            <a:ahLst/>
            <a:cxnLst/>
            <a:rect l="l" t="t" r="r" b="b"/>
            <a:pathLst>
              <a:path w="127000" h="142875">
                <a:moveTo>
                  <a:pt x="126999" y="14287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79326" y="1396104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76439" y="1448059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827" y="1510837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77940" y="1557424"/>
            <a:ext cx="202045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29363" y="1615872"/>
            <a:ext cx="3032991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1491381" algn="l"/>
              </a:tabLst>
            </a:pPr>
            <a:r>
              <a:rPr sz="1000" spc="-53" dirty="0">
                <a:latin typeface="Courier New"/>
                <a:cs typeface="Courier New"/>
              </a:rPr>
              <a:t>TestGreeting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53" dirty="0">
                <a:latin typeface="Courier New"/>
                <a:cs typeface="Courier New"/>
              </a:rPr>
              <a:t>jav</a:t>
            </a:r>
            <a:r>
              <a:rPr sz="1000" spc="-4" dirty="0">
                <a:latin typeface="Courier New"/>
                <a:cs typeface="Courier New"/>
              </a:rPr>
              <a:t>a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3" dirty="0">
                <a:latin typeface="Courier New"/>
                <a:cs typeface="Courier New"/>
              </a:rPr>
              <a:t>Greeting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53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45825" y="3335828"/>
            <a:ext cx="889000" cy="389659"/>
          </a:xfrm>
          <a:custGeom>
            <a:avLst/>
            <a:gdLst/>
            <a:ahLst/>
            <a:cxnLst/>
            <a:rect l="l" t="t" r="r" b="b"/>
            <a:pathLst>
              <a:path w="977900" h="571500">
                <a:moveTo>
                  <a:pt x="0" y="3429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749300" y="0"/>
                </a:lnTo>
                <a:lnTo>
                  <a:pt x="795370" y="4644"/>
                </a:lnTo>
                <a:lnTo>
                  <a:pt x="838280" y="17964"/>
                </a:lnTo>
                <a:lnTo>
                  <a:pt x="877111" y="39041"/>
                </a:lnTo>
                <a:lnTo>
                  <a:pt x="910944" y="66955"/>
                </a:lnTo>
                <a:lnTo>
                  <a:pt x="938858" y="100788"/>
                </a:lnTo>
                <a:lnTo>
                  <a:pt x="959935" y="139619"/>
                </a:lnTo>
                <a:lnTo>
                  <a:pt x="973255" y="182529"/>
                </a:lnTo>
                <a:lnTo>
                  <a:pt x="977900" y="228600"/>
                </a:lnTo>
                <a:lnTo>
                  <a:pt x="977900" y="342900"/>
                </a:lnTo>
                <a:lnTo>
                  <a:pt x="973255" y="388970"/>
                </a:lnTo>
                <a:lnTo>
                  <a:pt x="959935" y="431880"/>
                </a:lnTo>
                <a:lnTo>
                  <a:pt x="938858" y="470711"/>
                </a:lnTo>
                <a:lnTo>
                  <a:pt x="910944" y="504544"/>
                </a:lnTo>
                <a:lnTo>
                  <a:pt x="877111" y="532458"/>
                </a:lnTo>
                <a:lnTo>
                  <a:pt x="838280" y="553535"/>
                </a:lnTo>
                <a:lnTo>
                  <a:pt x="795370" y="566855"/>
                </a:lnTo>
                <a:lnTo>
                  <a:pt x="749300" y="571500"/>
                </a:lnTo>
                <a:lnTo>
                  <a:pt x="228600" y="571500"/>
                </a:lnTo>
                <a:lnTo>
                  <a:pt x="182529" y="566855"/>
                </a:lnTo>
                <a:lnTo>
                  <a:pt x="139619" y="553535"/>
                </a:lnTo>
                <a:lnTo>
                  <a:pt x="100788" y="532458"/>
                </a:lnTo>
                <a:lnTo>
                  <a:pt x="66955" y="504544"/>
                </a:lnTo>
                <a:lnTo>
                  <a:pt x="39041" y="470711"/>
                </a:lnTo>
                <a:lnTo>
                  <a:pt x="17964" y="431880"/>
                </a:lnTo>
                <a:lnTo>
                  <a:pt x="4644" y="38897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07329" y="3419389"/>
            <a:ext cx="3659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JVM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81961" y="4109517"/>
            <a:ext cx="715818" cy="166712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49">
              <a:lnSpc>
                <a:spcPts val="1271"/>
              </a:lnSpc>
            </a:pPr>
            <a:r>
              <a:rPr spc="-53" dirty="0">
                <a:latin typeface="Courier New"/>
                <a:cs typeface="Courier New"/>
              </a:rPr>
              <a:t>UNIX</a:t>
            </a:r>
            <a:r>
              <a:rPr sz="1000" b="1" spc="-80" baseline="29239" dirty="0">
                <a:latin typeface="Times New Roman"/>
                <a:cs typeface="Times New Roman"/>
              </a:rPr>
              <a:t>®</a:t>
            </a:r>
            <a:endParaRPr sz="1000" baseline="2923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64033" y="4109517"/>
            <a:ext cx="715818" cy="166712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215">
              <a:lnSpc>
                <a:spcPts val="1271"/>
              </a:lnSpc>
            </a:pPr>
            <a:r>
              <a:rPr spc="-67" dirty="0">
                <a:latin typeface="Courier New"/>
                <a:cs typeface="Courier New"/>
              </a:rPr>
              <a:t>DOS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30867" y="4109517"/>
            <a:ext cx="798368" cy="166712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200" spc="-50" dirty="0">
                <a:latin typeface="Courier New"/>
                <a:cs typeface="Courier New"/>
              </a:rPr>
              <a:t>JavaOS</a:t>
            </a:r>
            <a:r>
              <a:rPr sz="1000" b="1" spc="-74" baseline="29239" dirty="0">
                <a:latin typeface="Times New Roman"/>
                <a:cs typeface="Times New Roman"/>
              </a:rPr>
              <a:t>™</a:t>
            </a:r>
            <a:endParaRPr sz="1000" baseline="2923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79488" y="4345911"/>
            <a:ext cx="484909" cy="1923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019">
              <a:lnSpc>
                <a:spcPts val="1474"/>
              </a:lnSpc>
            </a:pPr>
            <a:r>
              <a:rPr spc="-67" dirty="0">
                <a:latin typeface="Courier New"/>
                <a:cs typeface="Courier New"/>
              </a:rPr>
              <a:t>JVM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85871" y="4354571"/>
            <a:ext cx="484909" cy="1923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019">
              <a:lnSpc>
                <a:spcPts val="1474"/>
              </a:lnSpc>
            </a:pPr>
            <a:r>
              <a:rPr spc="-67" dirty="0">
                <a:latin typeface="Courier New"/>
                <a:cs typeface="Courier New"/>
              </a:rPr>
              <a:t>JVM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5689" y="1921365"/>
            <a:ext cx="467591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3" dirty="0">
                <a:latin typeface="Courier New"/>
                <a:cs typeface="Courier New"/>
              </a:rPr>
              <a:t>javac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55140" y="3003755"/>
            <a:ext cx="378690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3" dirty="0">
                <a:latin typeface="Courier New"/>
                <a:cs typeface="Courier New"/>
              </a:rPr>
              <a:t>java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52934" y="3722110"/>
            <a:ext cx="34636" cy="19915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0" y="28701"/>
                </a:moveTo>
                <a:lnTo>
                  <a:pt x="3797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9870" y="3741679"/>
            <a:ext cx="613064" cy="346364"/>
          </a:xfrm>
          <a:custGeom>
            <a:avLst/>
            <a:gdLst/>
            <a:ahLst/>
            <a:cxnLst/>
            <a:rect l="l" t="t" r="r" b="b"/>
            <a:pathLst>
              <a:path w="674370" h="508000">
                <a:moveTo>
                  <a:pt x="0" y="507745"/>
                </a:moveTo>
                <a:lnTo>
                  <a:pt x="674369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5234" y="4087871"/>
            <a:ext cx="34636" cy="19915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0" y="28702"/>
                </a:moveTo>
                <a:lnTo>
                  <a:pt x="38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13415" y="3724275"/>
            <a:ext cx="0" cy="38316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41456" y="3724275"/>
            <a:ext cx="34059" cy="20349"/>
          </a:xfrm>
          <a:custGeom>
            <a:avLst/>
            <a:gdLst/>
            <a:ahLst/>
            <a:cxnLst/>
            <a:rect l="l" t="t" r="r" b="b"/>
            <a:pathLst>
              <a:path w="37464" h="29845">
                <a:moveTo>
                  <a:pt x="37084" y="298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75168" y="3744624"/>
            <a:ext cx="573809" cy="347229"/>
          </a:xfrm>
          <a:custGeom>
            <a:avLst/>
            <a:gdLst/>
            <a:ahLst/>
            <a:cxnLst/>
            <a:rect l="l" t="t" r="r" b="b"/>
            <a:pathLst>
              <a:path w="631189" h="509270">
                <a:moveTo>
                  <a:pt x="630682" y="50901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48515" y="4091680"/>
            <a:ext cx="34059" cy="20781"/>
          </a:xfrm>
          <a:custGeom>
            <a:avLst/>
            <a:gdLst/>
            <a:ahLst/>
            <a:cxnLst/>
            <a:rect l="l" t="t" r="r" b="b"/>
            <a:pathLst>
              <a:path w="37464" h="30479">
                <a:moveTo>
                  <a:pt x="37084" y="2997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8254" y="2176463"/>
            <a:ext cx="72621" cy="85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4506" y="1860752"/>
            <a:ext cx="0" cy="316057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46304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8527" y="2176463"/>
            <a:ext cx="72621" cy="88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4779" y="1860752"/>
            <a:ext cx="0" cy="316057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46304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61661" y="1998000"/>
            <a:ext cx="117995" cy="54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74508" y="2025275"/>
            <a:ext cx="4329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62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17803" y="2025275"/>
            <a:ext cx="1500909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1650618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8366" y="2025275"/>
            <a:ext cx="4329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62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4390" y="3249412"/>
            <a:ext cx="112568" cy="77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9870" y="2873866"/>
            <a:ext cx="625764" cy="394855"/>
          </a:xfrm>
          <a:custGeom>
            <a:avLst/>
            <a:gdLst/>
            <a:ahLst/>
            <a:cxnLst/>
            <a:rect l="l" t="t" r="r" b="b"/>
            <a:pathLst>
              <a:path w="688339" h="579120">
                <a:moveTo>
                  <a:pt x="688085" y="57873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48169" y="3256597"/>
            <a:ext cx="117185" cy="71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7573" y="2873865"/>
            <a:ext cx="812800" cy="403947"/>
          </a:xfrm>
          <a:custGeom>
            <a:avLst/>
            <a:gdLst/>
            <a:ahLst/>
            <a:cxnLst/>
            <a:rect l="l" t="t" r="r" b="b"/>
            <a:pathLst>
              <a:path w="894079" h="592454">
                <a:moveTo>
                  <a:pt x="0" y="592201"/>
                </a:moveTo>
                <a:lnTo>
                  <a:pt x="89382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3242" y="3078221"/>
            <a:ext cx="118110" cy="54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07479" y="3107229"/>
            <a:ext cx="43295" cy="433"/>
          </a:xfrm>
          <a:custGeom>
            <a:avLst/>
            <a:gdLst/>
            <a:ahLst/>
            <a:cxnLst/>
            <a:rect l="l" t="t" r="r" b="b"/>
            <a:pathLst>
              <a:path w="47625" h="635">
                <a:moveTo>
                  <a:pt x="-3175" y="63"/>
                </a:moveTo>
                <a:lnTo>
                  <a:pt x="50800" y="63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0773" y="3105583"/>
            <a:ext cx="669636" cy="1732"/>
          </a:xfrm>
          <a:custGeom>
            <a:avLst/>
            <a:gdLst/>
            <a:ahLst/>
            <a:cxnLst/>
            <a:rect l="l" t="t" r="r" b="b"/>
            <a:pathLst>
              <a:path w="736600" h="2539">
                <a:moveTo>
                  <a:pt x="736091" y="0"/>
                </a:moveTo>
                <a:lnTo>
                  <a:pt x="0" y="2412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9947" y="3105497"/>
            <a:ext cx="43873" cy="433"/>
          </a:xfrm>
          <a:custGeom>
            <a:avLst/>
            <a:gdLst/>
            <a:ahLst/>
            <a:cxnLst/>
            <a:rect l="l" t="t" r="r" b="b"/>
            <a:pathLst>
              <a:path w="48260" h="635">
                <a:moveTo>
                  <a:pt x="47752" y="0"/>
                </a:moveTo>
                <a:lnTo>
                  <a:pt x="0" y="12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95799" y="1869412"/>
            <a:ext cx="878032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Also</a:t>
            </a:r>
            <a:r>
              <a:rPr sz="900" spc="-57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compiles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11152" y="2951801"/>
            <a:ext cx="662709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Also</a:t>
            </a:r>
            <a:r>
              <a:rPr sz="900" spc="-53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loads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18889" y="1289253"/>
            <a:ext cx="161636" cy="1506681"/>
          </a:xfrm>
          <a:custGeom>
            <a:avLst/>
            <a:gdLst/>
            <a:ahLst/>
            <a:cxnLst/>
            <a:rect l="l" t="t" r="r" b="b"/>
            <a:pathLst>
              <a:path w="177800" h="2209800">
                <a:moveTo>
                  <a:pt x="139700" y="2209800"/>
                </a:moveTo>
                <a:lnTo>
                  <a:pt x="0" y="2209800"/>
                </a:lnTo>
                <a:lnTo>
                  <a:pt x="0" y="0"/>
                </a:lnTo>
                <a:lnTo>
                  <a:pt x="17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07344" y="3038389"/>
            <a:ext cx="161636" cy="1506681"/>
          </a:xfrm>
          <a:custGeom>
            <a:avLst/>
            <a:gdLst/>
            <a:ahLst/>
            <a:cxnLst/>
            <a:rect l="l" t="t" r="r" b="b"/>
            <a:pathLst>
              <a:path w="177800" h="2209800">
                <a:moveTo>
                  <a:pt x="139700" y="2209800"/>
                </a:moveTo>
                <a:lnTo>
                  <a:pt x="0" y="2209800"/>
                </a:lnTo>
                <a:lnTo>
                  <a:pt x="0" y="0"/>
                </a:lnTo>
                <a:lnTo>
                  <a:pt x="17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995305" y="3843684"/>
            <a:ext cx="183284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Arial"/>
                <a:cs typeface="Arial"/>
              </a:rPr>
              <a:t>Can </a:t>
            </a:r>
            <a:r>
              <a:rPr sz="900" dirty="0">
                <a:latin typeface="Arial"/>
                <a:cs typeface="Arial"/>
              </a:rPr>
              <a:t>run </a:t>
            </a:r>
            <a:r>
              <a:rPr sz="900" spc="-4" dirty="0">
                <a:latin typeface="Arial"/>
                <a:cs typeface="Arial"/>
              </a:rPr>
              <a:t>on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57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platforms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0736" y="834130"/>
            <a:ext cx="176299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Asse</a:t>
            </a:r>
            <a:r>
              <a:rPr spc="89" dirty="0"/>
              <a:t>r</a:t>
            </a:r>
            <a:r>
              <a:rPr dirty="0"/>
              <a:t>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265916"/>
            <a:ext cx="6968258" cy="1891422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2175" indent="-242175">
              <a:spcBef>
                <a:spcPts val="909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3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50" dirty="0">
                <a:latin typeface="Times New Roman"/>
                <a:cs typeface="Times New Roman"/>
              </a:rPr>
              <a:t>assertion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assert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 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assert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&lt;boolean_expression&gt; </a:t>
            </a:r>
            <a:r>
              <a:rPr sz="1100" b="1" spc="-4" dirty="0">
                <a:latin typeface="Courier New"/>
                <a:cs typeface="Courier New"/>
              </a:rPr>
              <a:t>: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&lt;detail_expression&gt;</a:t>
            </a:r>
            <a:r>
              <a:rPr sz="1100" b="1" i="1" spc="25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73292" indent="-264273">
              <a:lnSpc>
                <a:spcPts val="1946"/>
              </a:lnSpc>
              <a:spcBef>
                <a:spcPts val="366"/>
              </a:spcBef>
              <a:buChar char="•"/>
              <a:tabLst>
                <a:tab pos="273292" algn="l"/>
                <a:tab pos="27374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-7" dirty="0">
                <a:latin typeface="Courier New"/>
                <a:cs typeface="Courier New"/>
              </a:rPr>
              <a:t>&lt;</a:t>
            </a:r>
            <a:r>
              <a:rPr sz="1700" i="1" spc="-7" dirty="0">
                <a:latin typeface="Courier New"/>
                <a:cs typeface="Courier New"/>
              </a:rPr>
              <a:t>boolean_expression</a:t>
            </a:r>
            <a:r>
              <a:rPr sz="1700" spc="-7" dirty="0">
                <a:latin typeface="Courier New"/>
                <a:cs typeface="Courier New"/>
              </a:rPr>
              <a:t>&gt;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evaluates </a:t>
            </a:r>
            <a:r>
              <a:rPr sz="1700" spc="-75" dirty="0">
                <a:latin typeface="Courier New"/>
                <a:cs typeface="Courier New"/>
              </a:rPr>
              <a:t>false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75" dirty="0">
                <a:latin typeface="Times New Roman"/>
                <a:cs typeface="Times New Roman"/>
              </a:rPr>
              <a:t>then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81" dirty="0">
                <a:latin typeface="Courier New"/>
                <a:cs typeface="Courier New"/>
              </a:rPr>
              <a:t>AssertionError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2" dirty="0">
                <a:latin typeface="Times New Roman"/>
                <a:cs typeface="Times New Roman"/>
              </a:rPr>
              <a:t>thrown.</a:t>
            </a:r>
            <a:endParaRPr sz="1700">
              <a:latin typeface="Times New Roman"/>
              <a:cs typeface="Times New Roman"/>
            </a:endParaRPr>
          </a:p>
          <a:p>
            <a:pPr marL="245782" marR="145215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second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argument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converted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string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used 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60" dirty="0">
                <a:latin typeface="Times New Roman"/>
                <a:cs typeface="Times New Roman"/>
              </a:rPr>
              <a:t>descriptive </a:t>
            </a:r>
            <a:r>
              <a:rPr sz="1700" spc="32" dirty="0">
                <a:latin typeface="Times New Roman"/>
                <a:cs typeface="Times New Roman"/>
              </a:rPr>
              <a:t>text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AssertionError</a:t>
            </a:r>
            <a:r>
              <a:rPr sz="1700" spc="-359" dirty="0">
                <a:latin typeface="Courier New"/>
                <a:cs typeface="Courier New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message.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47866" y="834130"/>
            <a:ext cx="56486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Recommended</a:t>
            </a:r>
            <a:r>
              <a:rPr spc="-174" dirty="0"/>
              <a:t> </a:t>
            </a:r>
            <a:r>
              <a:rPr spc="-4" dirty="0"/>
              <a:t>Uses</a:t>
            </a:r>
            <a:r>
              <a:rPr spc="-174" dirty="0"/>
              <a:t> </a:t>
            </a:r>
            <a:r>
              <a:rPr spc="-4" dirty="0"/>
              <a:t>of</a:t>
            </a:r>
            <a:r>
              <a:rPr spc="-170" dirty="0"/>
              <a:t> </a:t>
            </a:r>
            <a:r>
              <a:rPr spc="7" dirty="0"/>
              <a:t>Assertions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7249391" cy="2867232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5863">
              <a:lnSpc>
                <a:spcPts val="1847"/>
              </a:lnSpc>
              <a:spcBef>
                <a:spcPts val="298"/>
              </a:spcBef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1" dirty="0">
                <a:latin typeface="Times New Roman"/>
                <a:cs typeface="Times New Roman"/>
              </a:rPr>
              <a:t>document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verify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assumptions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67" dirty="0">
                <a:latin typeface="Times New Roman"/>
                <a:cs typeface="Times New Roman"/>
              </a:rPr>
              <a:t>internal </a:t>
            </a:r>
            <a:r>
              <a:rPr sz="1700" spc="28" dirty="0">
                <a:latin typeface="Times New Roman"/>
                <a:cs typeface="Times New Roman"/>
              </a:rPr>
              <a:t>logic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single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method:</a:t>
            </a:r>
            <a:endParaRPr sz="1700">
              <a:latin typeface="Times New Roman"/>
              <a:cs typeface="Times New Roman"/>
            </a:endParaRPr>
          </a:p>
          <a:p>
            <a:pPr marL="636779" indent="-275547">
              <a:spcBef>
                <a:spcPts val="1193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64" dirty="0">
                <a:latin typeface="Times New Roman"/>
                <a:cs typeface="Times New Roman"/>
              </a:rPr>
              <a:t>Internal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invariants</a:t>
            </a:r>
            <a:endParaRPr sz="1700">
              <a:latin typeface="Times New Roman"/>
              <a:cs typeface="Times New Roman"/>
            </a:endParaRPr>
          </a:p>
          <a:p>
            <a:pPr marL="602505" indent="-241273">
              <a:spcBef>
                <a:spcPts val="369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50" dirty="0">
                <a:latin typeface="Times New Roman"/>
                <a:cs typeface="Times New Roman"/>
              </a:rPr>
              <a:t>Control </a:t>
            </a:r>
            <a:r>
              <a:rPr sz="1700" spc="43" dirty="0">
                <a:latin typeface="Times New Roman"/>
                <a:cs typeface="Times New Roman"/>
              </a:rPr>
              <a:t>flow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invariants</a:t>
            </a:r>
            <a:endParaRPr sz="1700">
              <a:latin typeface="Times New Roman"/>
              <a:cs typeface="Times New Roman"/>
            </a:endParaRPr>
          </a:p>
          <a:p>
            <a:pPr marL="603407" indent="-242175">
              <a:spcBef>
                <a:spcPts val="369"/>
              </a:spcBef>
              <a:buChar char="•"/>
              <a:tabLst>
                <a:tab pos="602956" algn="l"/>
                <a:tab pos="603858" algn="l"/>
              </a:tabLst>
            </a:pPr>
            <a:r>
              <a:rPr sz="1700" spc="64" dirty="0">
                <a:latin typeface="Times New Roman"/>
                <a:cs typeface="Times New Roman"/>
              </a:rPr>
              <a:t>Postconditions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invariants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937"/>
              </a:spcBef>
            </a:pPr>
            <a:r>
              <a:rPr sz="1700" dirty="0">
                <a:latin typeface="Arial"/>
                <a:cs typeface="Arial"/>
              </a:rPr>
              <a:t>Inappropriate </a:t>
            </a:r>
            <a:r>
              <a:rPr sz="1700" spc="-4" dirty="0">
                <a:latin typeface="Arial"/>
                <a:cs typeface="Arial"/>
              </a:rPr>
              <a:t>Uses of</a:t>
            </a:r>
            <a:r>
              <a:rPr sz="1700" spc="-11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Assertions</a:t>
            </a:r>
            <a:endParaRPr sz="1700">
              <a:latin typeface="Arial"/>
              <a:cs typeface="Arial"/>
            </a:endParaRPr>
          </a:p>
          <a:p>
            <a:pPr marL="636779" marR="348154" indent="-275547">
              <a:lnSpc>
                <a:spcPts val="1847"/>
              </a:lnSpc>
              <a:spcBef>
                <a:spcPts val="1448"/>
              </a:spcBef>
              <a:buChar char="•"/>
              <a:tabLst>
                <a:tab pos="603407" algn="l"/>
                <a:tab pos="604309" algn="l"/>
              </a:tabLst>
            </a:pPr>
            <a:r>
              <a:rPr sz="1700" spc="21" dirty="0">
                <a:latin typeface="Times New Roman"/>
                <a:cs typeface="Times New Roman"/>
              </a:rPr>
              <a:t>Do </a:t>
            </a:r>
            <a:r>
              <a:rPr sz="1700" spc="46" dirty="0">
                <a:latin typeface="Times New Roman"/>
                <a:cs typeface="Times New Roman"/>
              </a:rPr>
              <a:t>not use </a:t>
            </a: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check </a:t>
            </a:r>
            <a:r>
              <a:rPr sz="1700" spc="67" dirty="0">
                <a:latin typeface="Times New Roman"/>
                <a:cs typeface="Times New Roman"/>
              </a:rPr>
              <a:t>the parameters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50" dirty="0">
                <a:latin typeface="Times New Roman"/>
                <a:cs typeface="Times New Roman"/>
              </a:rPr>
              <a:t>public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625956" marR="264273" indent="-264723">
              <a:lnSpc>
                <a:spcPts val="1847"/>
              </a:lnSpc>
              <a:spcBef>
                <a:spcPts val="568"/>
              </a:spcBef>
              <a:buChar char="•"/>
              <a:tabLst>
                <a:tab pos="603407" algn="l"/>
                <a:tab pos="604309" algn="l"/>
              </a:tabLst>
            </a:pPr>
            <a:r>
              <a:rPr sz="1700" spc="21" dirty="0">
                <a:latin typeface="Times New Roman"/>
                <a:cs typeface="Times New Roman"/>
              </a:rPr>
              <a:t>Do </a:t>
            </a:r>
            <a:r>
              <a:rPr sz="1700" spc="46" dirty="0">
                <a:latin typeface="Times New Roman"/>
                <a:cs typeface="Times New Roman"/>
              </a:rPr>
              <a:t>not use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assertion </a:t>
            </a:r>
            <a:r>
              <a:rPr sz="1700" spc="46" dirty="0">
                <a:latin typeface="Times New Roman"/>
                <a:cs typeface="Times New Roman"/>
              </a:rPr>
              <a:t>check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53" dirty="0">
                <a:latin typeface="Times New Roman"/>
                <a:cs typeface="Times New Roman"/>
              </a:rPr>
              <a:t>can  </a:t>
            </a:r>
            <a:r>
              <a:rPr sz="1700" spc="64" dirty="0">
                <a:latin typeface="Times New Roman"/>
                <a:cs typeface="Times New Roman"/>
              </a:rPr>
              <a:t>cause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side-effects.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5959" y="834130"/>
            <a:ext cx="29325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4" dirty="0"/>
              <a:t>Internal</a:t>
            </a:r>
            <a:r>
              <a:rPr spc="-192" dirty="0"/>
              <a:t> </a:t>
            </a:r>
            <a:r>
              <a:rPr spc="-11" dirty="0"/>
              <a:t>Invariants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190961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problem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89576"/>
            <a:ext cx="1667164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32" dirty="0">
                <a:latin typeface="Courier New"/>
                <a:cs typeface="Courier New"/>
              </a:rPr>
              <a:t>if (x </a:t>
            </a:r>
            <a:r>
              <a:rPr sz="1100" spc="-4" dirty="0">
                <a:latin typeface="Courier New"/>
                <a:cs typeface="Courier New"/>
              </a:rPr>
              <a:t>&gt; </a:t>
            </a:r>
            <a:r>
              <a:rPr sz="1100" spc="-32" dirty="0">
                <a:latin typeface="Courier New"/>
                <a:cs typeface="Courier New"/>
              </a:rPr>
              <a:t>0)</a:t>
            </a:r>
            <a:r>
              <a:rPr sz="1100" spc="-44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2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// do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this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2"/>
              <a:tabLst>
                <a:tab pos="333272" algn="l"/>
                <a:tab pos="333723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0823">
              <a:lnSpc>
                <a:spcPts val="1349"/>
              </a:lnSpc>
              <a:spcBef>
                <a:spcPts val="50"/>
              </a:spcBef>
              <a:buAutoNum type="arabicPlain" startAt="2"/>
              <a:tabLst>
                <a:tab pos="333272" algn="l"/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// do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that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2762251"/>
            <a:ext cx="1883064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solution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3183687"/>
            <a:ext cx="3893127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32" dirty="0">
                <a:latin typeface="Courier New"/>
                <a:cs typeface="Courier New"/>
              </a:rPr>
              <a:t>if (x </a:t>
            </a:r>
            <a:r>
              <a:rPr sz="1100" spc="-4" dirty="0">
                <a:latin typeface="Courier New"/>
                <a:cs typeface="Courier New"/>
              </a:rPr>
              <a:t>&gt; </a:t>
            </a:r>
            <a:r>
              <a:rPr sz="1100" spc="-32" dirty="0">
                <a:latin typeface="Courier New"/>
                <a:cs typeface="Courier New"/>
              </a:rPr>
              <a:t>0)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2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// do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this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2"/>
              <a:tabLst>
                <a:tab pos="333272" algn="l"/>
                <a:tab pos="333723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Font typeface="Courier New"/>
              <a:buAutoNum type="arabicPlain" startAt="2"/>
              <a:tabLst>
                <a:tab pos="492016" algn="l"/>
                <a:tab pos="492467" algn="l"/>
              </a:tabLst>
            </a:pPr>
            <a:r>
              <a:rPr sz="1100" b="1" spc="-4" dirty="0">
                <a:latin typeface="Courier New"/>
                <a:cs typeface="Courier New"/>
              </a:rPr>
              <a:t>assert ( x == 0</a:t>
            </a:r>
            <a:r>
              <a:rPr sz="1100" b="1" spc="-14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2"/>
              <a:tabLst>
                <a:tab pos="333272" algn="l"/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that,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unless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x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negative  </a:t>
            </a:r>
            <a:r>
              <a:rPr sz="1100" spc="-4" dirty="0">
                <a:latin typeface="Courier New"/>
                <a:cs typeface="Courier New"/>
              </a:rPr>
              <a:t>6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05562" y="834130"/>
            <a:ext cx="37326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Control </a:t>
            </a:r>
            <a:r>
              <a:rPr spc="-11" dirty="0"/>
              <a:t>Flow</a:t>
            </a:r>
            <a:r>
              <a:rPr spc="-361" dirty="0"/>
              <a:t> </a:t>
            </a:r>
            <a:r>
              <a:rPr spc="-11" dirty="0"/>
              <a:t>Invariants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159385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5"/>
            <a:ext cx="6423891" cy="20353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3" indent="-324703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switch (suit)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71839" indent="-562819">
              <a:lnSpc>
                <a:spcPts val="1349"/>
              </a:lnSpc>
              <a:buAutoNum type="arabicPlain"/>
              <a:tabLst>
                <a:tab pos="571388" algn="l"/>
                <a:tab pos="571839" algn="l"/>
              </a:tabLst>
            </a:pPr>
            <a:r>
              <a:rPr sz="1100" spc="-46" dirty="0">
                <a:latin typeface="Courier New"/>
                <a:cs typeface="Courier New"/>
              </a:rPr>
              <a:t>case </a:t>
            </a:r>
            <a:r>
              <a:rPr sz="1100" spc="-53" dirty="0">
                <a:latin typeface="Courier New"/>
                <a:cs typeface="Courier New"/>
              </a:rPr>
              <a:t>Suit.CLUBS: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30583" indent="-721563">
              <a:lnSpc>
                <a:spcPts val="1349"/>
              </a:lnSpc>
              <a:buAutoNum type="arabicPlain"/>
              <a:tabLst>
                <a:tab pos="730132" algn="l"/>
                <a:tab pos="730583" algn="l"/>
              </a:tabLst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571839" indent="-562819">
              <a:lnSpc>
                <a:spcPts val="1349"/>
              </a:lnSpc>
              <a:buAutoNum type="arabicPlain"/>
              <a:tabLst>
                <a:tab pos="571388" algn="l"/>
                <a:tab pos="571839" algn="l"/>
              </a:tabLst>
            </a:pPr>
            <a:r>
              <a:rPr sz="1100" spc="-46" dirty="0">
                <a:latin typeface="Courier New"/>
                <a:cs typeface="Courier New"/>
              </a:rPr>
              <a:t>case </a:t>
            </a:r>
            <a:r>
              <a:rPr sz="1100" spc="-53" dirty="0">
                <a:latin typeface="Courier New"/>
                <a:cs typeface="Courier New"/>
              </a:rPr>
              <a:t>Suit.DIAMONDS: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30583" indent="-721563">
              <a:lnSpc>
                <a:spcPts val="1349"/>
              </a:lnSpc>
              <a:buAutoNum type="arabicPlain"/>
              <a:tabLst>
                <a:tab pos="730132" algn="l"/>
                <a:tab pos="730583" algn="l"/>
              </a:tabLst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571839" indent="-562819">
              <a:lnSpc>
                <a:spcPts val="1349"/>
              </a:lnSpc>
              <a:buAutoNum type="arabicPlain"/>
              <a:tabLst>
                <a:tab pos="571388" algn="l"/>
                <a:tab pos="571839" algn="l"/>
              </a:tabLst>
            </a:pPr>
            <a:r>
              <a:rPr sz="1100" spc="-46" dirty="0">
                <a:latin typeface="Courier New"/>
                <a:cs typeface="Courier New"/>
              </a:rPr>
              <a:t>case </a:t>
            </a:r>
            <a:r>
              <a:rPr sz="1100" spc="-53" dirty="0">
                <a:latin typeface="Courier New"/>
                <a:cs typeface="Courier New"/>
              </a:rPr>
              <a:t>Suit.HEARTS: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30583" indent="-721563">
              <a:lnSpc>
                <a:spcPts val="1349"/>
              </a:lnSpc>
              <a:buAutoNum type="arabicPlain"/>
              <a:tabLst>
                <a:tab pos="730132" algn="l"/>
                <a:tab pos="730583" algn="l"/>
              </a:tabLst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571839" indent="-562819">
              <a:lnSpc>
                <a:spcPts val="1349"/>
              </a:lnSpc>
              <a:buAutoNum type="arabicPlain"/>
              <a:tabLst>
                <a:tab pos="571388" algn="l"/>
                <a:tab pos="571839" algn="l"/>
              </a:tabLst>
            </a:pPr>
            <a:r>
              <a:rPr sz="1100" spc="-46" dirty="0">
                <a:latin typeface="Courier New"/>
                <a:cs typeface="Courier New"/>
              </a:rPr>
              <a:t>case </a:t>
            </a:r>
            <a:r>
              <a:rPr sz="1100" spc="-53" dirty="0">
                <a:latin typeface="Courier New"/>
                <a:cs typeface="Courier New"/>
              </a:rPr>
              <a:t>Suit.SPADES: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730583" indent="-721563">
              <a:lnSpc>
                <a:spcPts val="1349"/>
              </a:lnSpc>
              <a:buAutoNum type="arabicPlain"/>
              <a:tabLst>
                <a:tab pos="730132" algn="l"/>
                <a:tab pos="730583" algn="l"/>
              </a:tabLst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571839" indent="-562819">
              <a:lnSpc>
                <a:spcPts val="1349"/>
              </a:lnSpc>
              <a:buAutoNum type="arabicPlain"/>
              <a:tabLst>
                <a:tab pos="571388" algn="l"/>
                <a:tab pos="571839" algn="l"/>
              </a:tabLst>
            </a:pPr>
            <a:r>
              <a:rPr sz="1100" spc="-53" dirty="0">
                <a:latin typeface="Courier New"/>
                <a:cs typeface="Courier New"/>
              </a:rPr>
              <a:t>default: </a:t>
            </a:r>
            <a:r>
              <a:rPr sz="1100" b="1" spc="-4" dirty="0">
                <a:latin typeface="Courier New"/>
                <a:cs typeface="Courier New"/>
              </a:rPr>
              <a:t>assert false : "Unknown playing card</a:t>
            </a:r>
            <a:r>
              <a:rPr sz="1100" b="1" spc="14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suit";</a:t>
            </a:r>
            <a:endParaRPr sz="1100">
              <a:latin typeface="Courier New"/>
              <a:cs typeface="Courier New"/>
            </a:endParaRPr>
          </a:p>
          <a:p>
            <a:pPr marL="730583" marR="3806246" indent="-721563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730132" algn="l"/>
                <a:tab pos="730583" algn="l"/>
              </a:tabLst>
            </a:pPr>
            <a:r>
              <a:rPr sz="1100" spc="-60" dirty="0">
                <a:latin typeface="Courier New"/>
                <a:cs typeface="Courier New"/>
              </a:rPr>
              <a:t>break;</a:t>
            </a:r>
            <a:endParaRPr sz="1100">
              <a:latin typeface="Courier New"/>
              <a:cs typeface="Courier New"/>
            </a:endParaRPr>
          </a:p>
          <a:p>
            <a:pPr marL="9020" marR="3806246">
              <a:lnSpc>
                <a:spcPts val="1349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7715" y="834130"/>
            <a:ext cx="57681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Postconditions </a:t>
            </a:r>
            <a:r>
              <a:rPr spc="-4" dirty="0"/>
              <a:t>and Class</a:t>
            </a:r>
            <a:r>
              <a:rPr spc="-472" dirty="0"/>
              <a:t> </a:t>
            </a:r>
            <a:r>
              <a:rPr spc="-11" dirty="0"/>
              <a:t>Invariants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159385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776711"/>
            <a:ext cx="60267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Object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result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/*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retrieve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popped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element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*/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105755"/>
            <a:ext cx="48998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// test the postcondition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assert (this.getElementCount() == size -</a:t>
            </a:r>
            <a:r>
              <a:rPr sz="1100" b="1" spc="5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1);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3599325"/>
            <a:ext cx="1445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result;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1789575"/>
            <a:ext cx="7144326" cy="188141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Object </a:t>
            </a:r>
            <a:r>
              <a:rPr sz="1100" spc="-46" dirty="0">
                <a:latin typeface="Courier New"/>
                <a:cs typeface="Courier New"/>
              </a:rPr>
              <a:t>pop()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38476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size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this.getElementCount();  </a:t>
            </a: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6" dirty="0">
                <a:latin typeface="Courier New"/>
                <a:cs typeface="Courier New"/>
              </a:rPr>
              <a:t>(size </a:t>
            </a:r>
            <a:r>
              <a:rPr sz="1100" spc="-32" dirty="0">
                <a:latin typeface="Courier New"/>
                <a:cs typeface="Courier New"/>
              </a:rPr>
              <a:t>== 0)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tabLst>
                <a:tab pos="492016" algn="l"/>
                <a:tab pos="650760" algn="l"/>
              </a:tabLst>
            </a:pPr>
            <a:r>
              <a:rPr sz="1100" spc="-4" dirty="0">
                <a:latin typeface="Courier New"/>
                <a:cs typeface="Courier New"/>
              </a:rPr>
              <a:t>4		</a:t>
            </a:r>
            <a:r>
              <a:rPr sz="1100" spc="-46" dirty="0">
                <a:latin typeface="Courier New"/>
                <a:cs typeface="Courier New"/>
              </a:rPr>
              <a:t>throw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RuntimeException("Attempt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39" dirty="0">
                <a:latin typeface="Courier New"/>
                <a:cs typeface="Courier New"/>
              </a:rPr>
              <a:t>pop</a:t>
            </a:r>
            <a:r>
              <a:rPr sz="1100" spc="-51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from empty </a:t>
            </a:r>
            <a:r>
              <a:rPr sz="1100" spc="-60" dirty="0">
                <a:latin typeface="Courier New"/>
                <a:cs typeface="Courier New"/>
              </a:rPr>
              <a:t>stack");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4232" y="834130"/>
            <a:ext cx="72355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Controlling</a:t>
            </a:r>
            <a:r>
              <a:rPr spc="-167" dirty="0"/>
              <a:t> </a:t>
            </a:r>
            <a:r>
              <a:rPr spc="-4" dirty="0"/>
              <a:t>Runtime</a:t>
            </a:r>
            <a:r>
              <a:rPr spc="-163" dirty="0"/>
              <a:t> </a:t>
            </a:r>
            <a:r>
              <a:rPr spc="-11" dirty="0"/>
              <a:t>Evaluation</a:t>
            </a:r>
            <a:r>
              <a:rPr spc="-167" dirty="0"/>
              <a:t> </a:t>
            </a:r>
            <a:r>
              <a:rPr spc="-4" dirty="0"/>
              <a:t>of</a:t>
            </a:r>
            <a:r>
              <a:rPr spc="-163" dirty="0"/>
              <a:t> </a:t>
            </a:r>
            <a:r>
              <a:rPr spc="7" dirty="0"/>
              <a:t>Assertions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8,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876473" cy="2369659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assertion</a:t>
            </a:r>
            <a:r>
              <a:rPr sz="1700" spc="-12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checking</a:t>
            </a:r>
            <a:r>
              <a:rPr sz="1700" spc="-12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disabled,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runs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-124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fast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  </a:t>
            </a:r>
            <a:r>
              <a:rPr sz="1700" spc="11" dirty="0">
                <a:latin typeface="Times New Roman"/>
                <a:cs typeface="Times New Roman"/>
              </a:rPr>
              <a:t>if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check </a:t>
            </a:r>
            <a:r>
              <a:rPr sz="1700" spc="71" dirty="0">
                <a:latin typeface="Times New Roman"/>
                <a:cs typeface="Times New Roman"/>
              </a:rPr>
              <a:t>was </a:t>
            </a:r>
            <a:r>
              <a:rPr sz="1700" spc="67" dirty="0">
                <a:latin typeface="Times New Roman"/>
                <a:cs typeface="Times New Roman"/>
              </a:rPr>
              <a:t>never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there.</a:t>
            </a:r>
            <a:endParaRPr sz="1700">
              <a:latin typeface="Times New Roman"/>
              <a:cs typeface="Times New Roman"/>
            </a:endParaRPr>
          </a:p>
          <a:p>
            <a:pPr marL="251645" marR="550643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0" dirty="0">
                <a:latin typeface="Times New Roman"/>
                <a:cs typeface="Times New Roman"/>
              </a:rPr>
              <a:t>Assertion checks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7" dirty="0">
                <a:latin typeface="Times New Roman"/>
                <a:cs typeface="Times New Roman"/>
              </a:rPr>
              <a:t>disabled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0" dirty="0">
                <a:latin typeface="Times New Roman"/>
                <a:cs typeface="Times New Roman"/>
              </a:rPr>
              <a:t>default. </a:t>
            </a:r>
            <a:r>
              <a:rPr sz="1700" spc="50" dirty="0">
                <a:latin typeface="Times New Roman"/>
                <a:cs typeface="Times New Roman"/>
              </a:rPr>
              <a:t>Enable  </a:t>
            </a:r>
            <a:r>
              <a:rPr sz="1700" spc="57" dirty="0">
                <a:latin typeface="Times New Roman"/>
                <a:cs typeface="Times New Roman"/>
              </a:rPr>
              <a:t>assertions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commands: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29"/>
              </a:spcBef>
            </a:pPr>
            <a:r>
              <a:rPr sz="1100" spc="-46" dirty="0">
                <a:latin typeface="Courier New"/>
                <a:cs typeface="Courier New"/>
              </a:rPr>
              <a:t>java </a:t>
            </a:r>
            <a:r>
              <a:rPr sz="1100" spc="-57" dirty="0">
                <a:latin typeface="Courier New"/>
                <a:cs typeface="Courier New"/>
              </a:rPr>
              <a:t>-enableassertions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MyProgram</a:t>
            </a:r>
            <a:endParaRPr sz="1100">
              <a:latin typeface="Courier New"/>
              <a:cs typeface="Courier New"/>
            </a:endParaRPr>
          </a:p>
          <a:p>
            <a:pPr marL="278253">
              <a:spcBef>
                <a:spcPts val="366"/>
              </a:spcBef>
            </a:pPr>
            <a:r>
              <a:rPr sz="1700" spc="28" dirty="0">
                <a:latin typeface="Times New Roman"/>
                <a:cs typeface="Times New Roman"/>
              </a:rPr>
              <a:t>or: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java </a:t>
            </a:r>
            <a:r>
              <a:rPr sz="1100" spc="-39" dirty="0">
                <a:latin typeface="Courier New"/>
                <a:cs typeface="Courier New"/>
              </a:rPr>
              <a:t>-ea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MyProgram</a:t>
            </a:r>
            <a:endParaRPr sz="1100">
              <a:latin typeface="Courier New"/>
              <a:cs typeface="Courier New"/>
            </a:endParaRPr>
          </a:p>
          <a:p>
            <a:pPr marL="251645" marR="36078" indent="-251645">
              <a:lnSpc>
                <a:spcPts val="1847"/>
              </a:lnSpc>
              <a:spcBef>
                <a:spcPts val="593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0" dirty="0">
                <a:latin typeface="Times New Roman"/>
                <a:cs typeface="Times New Roman"/>
              </a:rPr>
              <a:t>Assertion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checking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controlled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class,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package,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package </a:t>
            </a:r>
            <a:r>
              <a:rPr sz="1700" spc="57" dirty="0">
                <a:latin typeface="Times New Roman"/>
                <a:cs typeface="Times New Roman"/>
              </a:rPr>
              <a:t>hierarchy </a:t>
            </a:r>
            <a:r>
              <a:rPr sz="1700" spc="36" dirty="0">
                <a:latin typeface="Times New Roman"/>
                <a:cs typeface="Times New Roman"/>
              </a:rPr>
              <a:t>bases, </a:t>
            </a:r>
            <a:r>
              <a:rPr sz="1700" spc="14" dirty="0">
                <a:latin typeface="Times New Roman"/>
                <a:cs typeface="Times New Roman"/>
              </a:rPr>
              <a:t>see:  </a:t>
            </a:r>
            <a:r>
              <a:rPr sz="1700" spc="-89" dirty="0">
                <a:latin typeface="Courier New"/>
                <a:cs typeface="Courier New"/>
              </a:rPr>
              <a:t>docs/guide/language/assert.html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7532" y="2052205"/>
            <a:ext cx="4506768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Text-Based</a:t>
            </a:r>
            <a:r>
              <a:rPr sz="2600" spc="-6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8"/>
            <a:ext cx="6844145" cy="289031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160548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that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75" dirty="0">
                <a:latin typeface="Times New Roman"/>
                <a:cs typeface="Times New Roman"/>
              </a:rPr>
              <a:t>command-line </a:t>
            </a:r>
            <a:r>
              <a:rPr sz="1700" spc="78" dirty="0">
                <a:latin typeface="Times New Roman"/>
                <a:cs typeface="Times New Roman"/>
              </a:rPr>
              <a:t>arguments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system</a:t>
            </a:r>
            <a:r>
              <a:rPr sz="1700" spc="202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properties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41"/>
              </a:spcBef>
              <a:buChar char="•"/>
              <a:tabLst>
                <a:tab pos="251645" algn="l"/>
                <a:tab pos="252096" algn="l"/>
                <a:tab pos="3448170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7" dirty="0">
                <a:latin typeface="Times New Roman"/>
                <a:cs typeface="Times New Roman"/>
              </a:rPr>
              <a:t>program that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reads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	</a:t>
            </a:r>
            <a:r>
              <a:rPr sz="1700" i="1" spc="-4" dirty="0">
                <a:latin typeface="Times New Roman"/>
                <a:cs typeface="Times New Roman"/>
              </a:rPr>
              <a:t>standard</a:t>
            </a:r>
            <a:r>
              <a:rPr sz="1700" i="1" spc="-7" dirty="0">
                <a:latin typeface="Times New Roman"/>
                <a:cs typeface="Times New Roman"/>
              </a:rPr>
              <a:t> </a:t>
            </a:r>
            <a:r>
              <a:rPr sz="1700" i="1" spc="46" dirty="0">
                <a:latin typeface="Times New Roman"/>
                <a:cs typeface="Times New Roman"/>
              </a:rPr>
              <a:t>input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C-type </a:t>
            </a:r>
            <a:r>
              <a:rPr sz="1700" spc="67" dirty="0">
                <a:latin typeface="Times New Roman"/>
                <a:cs typeface="Times New Roman"/>
              </a:rPr>
              <a:t>formatted </a:t>
            </a:r>
            <a:r>
              <a:rPr sz="1700" spc="85" dirty="0">
                <a:latin typeface="Times New Roman"/>
                <a:cs typeface="Times New Roman"/>
              </a:rPr>
              <a:t>input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that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50" dirty="0">
                <a:latin typeface="Times New Roman"/>
                <a:cs typeface="Times New Roman"/>
              </a:rPr>
              <a:t>create, </a:t>
            </a:r>
            <a:r>
              <a:rPr sz="1700" spc="78" dirty="0">
                <a:latin typeface="Times New Roman"/>
                <a:cs typeface="Times New Roman"/>
              </a:rPr>
              <a:t>read,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write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files</a:t>
            </a:r>
            <a:endParaRPr sz="1700">
              <a:latin typeface="Times New Roman"/>
              <a:cs typeface="Times New Roman"/>
            </a:endParaRPr>
          </a:p>
          <a:p>
            <a:pPr marL="251194" marR="3608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basic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hierarchy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collections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  </a:t>
            </a:r>
            <a:r>
              <a:rPr sz="1700" spc="60" dirty="0">
                <a:latin typeface="Times New Roman"/>
                <a:cs typeface="Times New Roman"/>
              </a:rPr>
              <a:t>Software </a:t>
            </a:r>
            <a:r>
              <a:rPr sz="1700" spc="67" dirty="0">
                <a:latin typeface="Times New Roman"/>
                <a:cs typeface="Times New Roman"/>
              </a:rPr>
              <a:t>Development </a:t>
            </a:r>
            <a:r>
              <a:rPr sz="1700" spc="14" dirty="0">
                <a:latin typeface="Times New Roman"/>
                <a:cs typeface="Times New Roman"/>
              </a:rPr>
              <a:t>Kit </a:t>
            </a:r>
            <a:r>
              <a:rPr sz="1700" spc="7" dirty="0">
                <a:latin typeface="Times New Roman"/>
                <a:cs typeface="Times New Roman"/>
              </a:rPr>
              <a:t>(Java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SDK)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that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21" dirty="0">
                <a:latin typeface="Times New Roman"/>
                <a:cs typeface="Times New Roman"/>
              </a:rPr>
              <a:t>sets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lists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2" dirty="0">
                <a:latin typeface="Times New Roman"/>
                <a:cs typeface="Times New Roman"/>
              </a:rPr>
              <a:t>iterate </a:t>
            </a:r>
            <a:r>
              <a:rPr sz="1700" spc="28" dirty="0">
                <a:latin typeface="Times New Roman"/>
                <a:cs typeface="Times New Roman"/>
              </a:rPr>
              <a:t>over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collection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that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60" dirty="0">
                <a:latin typeface="Times New Roman"/>
                <a:cs typeface="Times New Roman"/>
              </a:rPr>
              <a:t>generic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collections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859155" cy="203880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115901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1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often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case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46" dirty="0">
                <a:latin typeface="Times New Roman"/>
                <a:cs typeface="Times New Roman"/>
              </a:rPr>
              <a:t>certain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 </a:t>
            </a:r>
            <a:r>
              <a:rPr sz="1700" spc="85" dirty="0">
                <a:latin typeface="Times New Roman"/>
                <a:cs typeface="Times New Roman"/>
              </a:rPr>
              <a:t>should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81" dirty="0">
                <a:latin typeface="Times New Roman"/>
                <a:cs typeface="Times New Roman"/>
              </a:rPr>
              <a:t>hard-coded, </a:t>
            </a:r>
            <a:r>
              <a:rPr sz="1700" spc="67" dirty="0">
                <a:latin typeface="Times New Roman"/>
                <a:cs typeface="Times New Roman"/>
              </a:rPr>
              <a:t>such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7" dirty="0">
                <a:latin typeface="Times New Roman"/>
                <a:cs typeface="Times New Roman"/>
              </a:rPr>
              <a:t>file </a:t>
            </a:r>
            <a:r>
              <a:rPr sz="1700" spc="78" dirty="0">
                <a:latin typeface="Times New Roman"/>
                <a:cs typeface="Times New Roman"/>
              </a:rPr>
              <a:t>names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92" dirty="0">
                <a:latin typeface="Times New Roman"/>
                <a:cs typeface="Times New Roman"/>
              </a:rPr>
              <a:t>name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database. </a:t>
            </a: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81" dirty="0">
                <a:latin typeface="Times New Roman"/>
                <a:cs typeface="Times New Roman"/>
              </a:rPr>
              <a:t>coded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71" dirty="0">
                <a:latin typeface="Times New Roman"/>
                <a:cs typeface="Times New Roman"/>
              </a:rPr>
              <a:t>supply </a:t>
            </a:r>
            <a:r>
              <a:rPr sz="1700" spc="53" dirty="0">
                <a:latin typeface="Times New Roman"/>
                <a:cs typeface="Times New Roman"/>
              </a:rPr>
              <a:t>these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21" dirty="0">
                <a:latin typeface="Times New Roman"/>
                <a:cs typeface="Times New Roman"/>
              </a:rPr>
              <a:t>at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runtime?</a:t>
            </a:r>
            <a:endParaRPr sz="1700">
              <a:latin typeface="Times New Roman"/>
              <a:cs typeface="Times New Roman"/>
            </a:endParaRPr>
          </a:p>
          <a:p>
            <a:pPr marL="242626" marR="3608" indent="-242626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42626" algn="l"/>
              </a:tabLst>
            </a:pPr>
            <a:r>
              <a:rPr sz="1700" spc="46" dirty="0">
                <a:latin typeface="Times New Roman"/>
                <a:cs typeface="Times New Roman"/>
              </a:rPr>
              <a:t>Simple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arrays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far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too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static</a:t>
            </a:r>
            <a:r>
              <a:rPr sz="1700" spc="-107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most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collections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(that  </a:t>
            </a:r>
            <a:r>
              <a:rPr sz="1700" spc="21" dirty="0">
                <a:latin typeface="Times New Roman"/>
                <a:cs typeface="Times New Roman"/>
              </a:rPr>
              <a:t>is,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fixed </a:t>
            </a:r>
            <a:r>
              <a:rPr sz="1700" spc="75" dirty="0">
                <a:latin typeface="Times New Roman"/>
                <a:cs typeface="Times New Roman"/>
              </a:rPr>
              <a:t>number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elements). </a:t>
            </a: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50" dirty="0">
                <a:latin typeface="Times New Roman"/>
                <a:cs typeface="Times New Roman"/>
              </a:rPr>
              <a:t>technology  </a:t>
            </a:r>
            <a:r>
              <a:rPr sz="1700" spc="64" dirty="0">
                <a:latin typeface="Times New Roman"/>
                <a:cs typeface="Times New Roman"/>
              </a:rPr>
              <a:t>features </a:t>
            </a:r>
            <a:r>
              <a:rPr sz="1700" spc="25" dirty="0">
                <a:latin typeface="Times New Roman"/>
                <a:cs typeface="Times New Roman"/>
              </a:rPr>
              <a:t>exist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support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25" dirty="0">
                <a:latin typeface="Times New Roman"/>
                <a:cs typeface="Times New Roman"/>
              </a:rPr>
              <a:t>flexible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collections?</a:t>
            </a:r>
            <a:endParaRPr sz="1700">
              <a:latin typeface="Times New Roman"/>
              <a:cs typeface="Times New Roman"/>
            </a:endParaRPr>
          </a:p>
          <a:p>
            <a:pPr marL="239469" marR="272841" indent="-239469">
              <a:lnSpc>
                <a:spcPts val="1847"/>
              </a:lnSpc>
              <a:spcBef>
                <a:spcPts val="568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9" dirty="0">
                <a:latin typeface="Times New Roman"/>
                <a:cs typeface="Times New Roman"/>
              </a:rPr>
              <a:t>Besides </a:t>
            </a:r>
            <a:r>
              <a:rPr sz="1700" spc="67" dirty="0">
                <a:latin typeface="Times New Roman"/>
                <a:cs typeface="Times New Roman"/>
              </a:rPr>
              <a:t>computation, </a:t>
            </a:r>
            <a:r>
              <a:rPr sz="1700" spc="81" dirty="0">
                <a:latin typeface="Times New Roman"/>
                <a:cs typeface="Times New Roman"/>
              </a:rPr>
              <a:t>what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0" dirty="0">
                <a:latin typeface="Times New Roman"/>
                <a:cs typeface="Times New Roman"/>
              </a:rPr>
              <a:t>key </a:t>
            </a:r>
            <a:r>
              <a:rPr sz="1700" spc="67" dirty="0">
                <a:latin typeface="Times New Roman"/>
                <a:cs typeface="Times New Roman"/>
              </a:rPr>
              <a:t>elements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8" dirty="0">
                <a:latin typeface="Times New Roman"/>
                <a:cs typeface="Times New Roman"/>
              </a:rPr>
              <a:t>any  </a:t>
            </a:r>
            <a:r>
              <a:rPr sz="1700" spc="46" dirty="0">
                <a:latin typeface="Times New Roman"/>
                <a:cs typeface="Times New Roman"/>
              </a:rPr>
              <a:t>text-based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application?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6127" y="834130"/>
            <a:ext cx="44120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Command-Line</a:t>
            </a:r>
            <a:r>
              <a:rPr spc="-217" dirty="0"/>
              <a:t> </a:t>
            </a:r>
            <a:r>
              <a:rPr dirty="0"/>
              <a:t>Arguments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7"/>
            <a:ext cx="6925541" cy="205675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1329930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57" dirty="0">
                <a:latin typeface="Times New Roman"/>
                <a:cs typeface="Times New Roman"/>
              </a:rPr>
              <a:t>application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57" dirty="0">
                <a:latin typeface="Times New Roman"/>
                <a:cs typeface="Times New Roman"/>
              </a:rPr>
              <a:t>use  </a:t>
            </a:r>
            <a:r>
              <a:rPr sz="1700" spc="75" dirty="0">
                <a:latin typeface="Times New Roman"/>
                <a:cs typeface="Times New Roman"/>
              </a:rPr>
              <a:t>command-line</a:t>
            </a:r>
            <a:r>
              <a:rPr sz="1700" spc="71" dirty="0">
                <a:latin typeface="Times New Roman"/>
                <a:cs typeface="Times New Roman"/>
              </a:rPr>
              <a:t> arguments.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These </a:t>
            </a:r>
            <a:r>
              <a:rPr sz="1700" spc="57" dirty="0">
                <a:latin typeface="Times New Roman"/>
                <a:cs typeface="Times New Roman"/>
              </a:rPr>
              <a:t>string </a:t>
            </a:r>
            <a:r>
              <a:rPr sz="1700" spc="75" dirty="0">
                <a:latin typeface="Times New Roman"/>
                <a:cs typeface="Times New Roman"/>
              </a:rPr>
              <a:t>arguments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7" dirty="0">
                <a:latin typeface="Times New Roman"/>
                <a:cs typeface="Times New Roman"/>
              </a:rPr>
              <a:t>placed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command  </a:t>
            </a:r>
            <a:r>
              <a:rPr sz="1700" spc="46" dirty="0">
                <a:latin typeface="Times New Roman"/>
                <a:cs typeface="Times New Roman"/>
              </a:rPr>
              <a:t>line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launch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interpreter,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after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name: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29"/>
              </a:spcBef>
            </a:pPr>
            <a:r>
              <a:rPr sz="1100" spc="-46" dirty="0">
                <a:latin typeface="Courier New"/>
                <a:cs typeface="Courier New"/>
              </a:rPr>
              <a:t>java </a:t>
            </a:r>
            <a:r>
              <a:rPr sz="1100" spc="-53" dirty="0">
                <a:latin typeface="Courier New"/>
                <a:cs typeface="Courier New"/>
              </a:rPr>
              <a:t>TestArgs </a:t>
            </a:r>
            <a:r>
              <a:rPr sz="1100" spc="-46" dirty="0">
                <a:latin typeface="Courier New"/>
                <a:cs typeface="Courier New"/>
              </a:rPr>
              <a:t>arg1 arg2 </a:t>
            </a:r>
            <a:r>
              <a:rPr sz="1100" spc="-53" dirty="0">
                <a:latin typeface="Courier New"/>
                <a:cs typeface="Courier New"/>
              </a:rPr>
              <a:t>"another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arg"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lnSpc>
                <a:spcPts val="1946"/>
              </a:lnSpc>
              <a:spcBef>
                <a:spcPts val="366"/>
              </a:spcBef>
              <a:buChar char="•"/>
              <a:tabLst>
                <a:tab pos="245782" algn="l"/>
                <a:tab pos="246233" algn="l"/>
                <a:tab pos="4719023" algn="l"/>
              </a:tabLst>
            </a:pPr>
            <a:r>
              <a:rPr sz="1700" spc="39" dirty="0">
                <a:latin typeface="Times New Roman"/>
                <a:cs typeface="Times New Roman"/>
              </a:rPr>
              <a:t>Each </a:t>
            </a:r>
            <a:r>
              <a:rPr sz="1700" spc="75" dirty="0">
                <a:latin typeface="Times New Roman"/>
                <a:cs typeface="Times New Roman"/>
              </a:rPr>
              <a:t>command-line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placed</a:t>
            </a:r>
            <a:r>
              <a:rPr sz="1700" spc="21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89" dirty="0">
                <a:latin typeface="Courier New"/>
                <a:cs typeface="Courier New"/>
              </a:rPr>
              <a:t>args</a:t>
            </a:r>
            <a:endParaRPr sz="1700">
              <a:latin typeface="Courier New"/>
              <a:cs typeface="Courier New"/>
            </a:endParaRPr>
          </a:p>
          <a:p>
            <a:pPr marL="279606">
              <a:lnSpc>
                <a:spcPts val="1946"/>
              </a:lnSpc>
              <a:tabLst>
                <a:tab pos="3337230" algn="l"/>
              </a:tabLst>
            </a:pP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4" dirty="0">
                <a:latin typeface="Times New Roman"/>
                <a:cs typeface="Times New Roman"/>
              </a:rPr>
              <a:t>passed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static	</a:t>
            </a:r>
            <a:r>
              <a:rPr sz="1700" spc="-67" dirty="0">
                <a:latin typeface="Courier New"/>
                <a:cs typeface="Courier New"/>
              </a:rPr>
              <a:t>main</a:t>
            </a:r>
            <a:r>
              <a:rPr sz="1700" spc="-597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</a:t>
            </a:r>
            <a:r>
              <a:rPr sz="1100" spc="-3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args)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6558" y="2052205"/>
            <a:ext cx="5569527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Object-Oriented</a:t>
            </a:r>
            <a:r>
              <a:rPr sz="2600" spc="-6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Programming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8309" y="834130"/>
            <a:ext cx="44120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Command-Line</a:t>
            </a:r>
            <a:r>
              <a:rPr spc="-217" dirty="0"/>
              <a:t> </a:t>
            </a:r>
            <a:r>
              <a:rPr dirty="0"/>
              <a:t>Arguments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7042727" cy="10478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TestArgs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0;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args.length;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i++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809504" algn="l"/>
                <a:tab pos="809955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System.out.println("args["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"]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’"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args[i]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"’");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6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692978"/>
            <a:ext cx="2397414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Example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execution: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114415"/>
            <a:ext cx="4124036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java TestArgs arg1 arg2 "another</a:t>
            </a:r>
            <a:r>
              <a:rPr sz="1100" b="1" spc="32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arg"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2410" y="3314891"/>
          <a:ext cx="2496127" cy="474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864"/>
                <a:gridCol w="304800"/>
                <a:gridCol w="14004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args[0]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’arg1’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args[1]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’arg2’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args[2]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’another</a:t>
                      </a:r>
                      <a:r>
                        <a:rPr sz="1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arg’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56891" y="834130"/>
            <a:ext cx="3031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System</a:t>
            </a:r>
            <a:r>
              <a:rPr spc="-206" dirty="0"/>
              <a:t> </a:t>
            </a:r>
            <a:r>
              <a:rPr spc="7" dirty="0"/>
              <a:t>Properties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140450" cy="212087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2175" marR="3608" indent="-242175">
              <a:lnSpc>
                <a:spcPts val="1847"/>
              </a:lnSpc>
              <a:spcBef>
                <a:spcPts val="298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43" dirty="0">
                <a:latin typeface="Times New Roman"/>
                <a:cs typeface="Times New Roman"/>
              </a:rPr>
              <a:t>System </a:t>
            </a:r>
            <a:r>
              <a:rPr sz="1700" spc="67" dirty="0">
                <a:latin typeface="Times New Roman"/>
                <a:cs typeface="Times New Roman"/>
              </a:rPr>
              <a:t>properties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feature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53" dirty="0">
                <a:latin typeface="Times New Roman"/>
                <a:cs typeface="Times New Roman"/>
              </a:rPr>
              <a:t>replaces </a:t>
            </a:r>
            <a:r>
              <a:rPr sz="1700" spc="67" dirty="0">
                <a:latin typeface="Times New Roman"/>
                <a:cs typeface="Times New Roman"/>
              </a:rPr>
              <a:t>the  concept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i="1" spc="7" dirty="0">
                <a:latin typeface="Times New Roman"/>
                <a:cs typeface="Times New Roman"/>
              </a:rPr>
              <a:t>environment </a:t>
            </a:r>
            <a:r>
              <a:rPr sz="1700" i="1" spc="-36" dirty="0">
                <a:latin typeface="Times New Roman"/>
                <a:cs typeface="Times New Roman"/>
              </a:rPr>
              <a:t>variables </a:t>
            </a:r>
            <a:r>
              <a:rPr sz="1700" spc="67" dirty="0">
                <a:latin typeface="Times New Roman"/>
                <a:cs typeface="Times New Roman"/>
              </a:rPr>
              <a:t>(which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endParaRPr sz="1700">
              <a:latin typeface="Times New Roman"/>
              <a:cs typeface="Times New Roman"/>
            </a:endParaRPr>
          </a:p>
          <a:p>
            <a:pPr marL="284116">
              <a:lnSpc>
                <a:spcPts val="1818"/>
              </a:lnSpc>
            </a:pPr>
            <a:r>
              <a:rPr sz="1700" spc="43" dirty="0">
                <a:latin typeface="Times New Roman"/>
                <a:cs typeface="Times New Roman"/>
              </a:rPr>
              <a:t>platform-specific).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System.getProperties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81" dirty="0">
                <a:latin typeface="Times New Roman"/>
                <a:cs typeface="Times New Roman"/>
              </a:rPr>
              <a:t>returns</a:t>
            </a:r>
            <a:r>
              <a:rPr sz="1700" spc="-20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78" dirty="0">
                <a:latin typeface="Courier New"/>
                <a:cs typeface="Courier New"/>
              </a:rPr>
              <a:t>Properties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getProperty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81" dirty="0">
                <a:latin typeface="Times New Roman"/>
                <a:cs typeface="Times New Roman"/>
              </a:rPr>
              <a:t>returns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24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String</a:t>
            </a:r>
            <a:endParaRPr sz="1700">
              <a:latin typeface="Courier New"/>
              <a:cs typeface="Courier New"/>
            </a:endParaRPr>
          </a:p>
          <a:p>
            <a:pPr marL="280057">
              <a:lnSpc>
                <a:spcPts val="1946"/>
              </a:lnSpc>
            </a:pPr>
            <a:r>
              <a:rPr sz="1700" spc="75" dirty="0">
                <a:latin typeface="Times New Roman"/>
                <a:cs typeface="Times New Roman"/>
              </a:rPr>
              <a:t>representing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value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named</a:t>
            </a:r>
            <a:r>
              <a:rPr sz="1700" spc="252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property.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46" dirty="0">
                <a:latin typeface="Courier New"/>
                <a:cs typeface="Courier New"/>
              </a:rPr>
              <a:t>-D </a:t>
            </a:r>
            <a:r>
              <a:rPr sz="1700" spc="71" dirty="0">
                <a:latin typeface="Times New Roman"/>
                <a:cs typeface="Times New Roman"/>
              </a:rPr>
              <a:t>option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0" dirty="0">
                <a:latin typeface="Times New Roman"/>
                <a:cs typeface="Times New Roman"/>
              </a:rPr>
              <a:t>include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5" dirty="0">
                <a:latin typeface="Times New Roman"/>
                <a:cs typeface="Times New Roman"/>
              </a:rPr>
              <a:t>new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property.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87320" y="834130"/>
            <a:ext cx="3769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Properties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Class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969414" cy="210292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4725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78" dirty="0">
                <a:latin typeface="Courier New"/>
                <a:cs typeface="Courier New"/>
              </a:rPr>
              <a:t>Properties</a:t>
            </a:r>
            <a:r>
              <a:rPr sz="1700" spc="-813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implements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mapping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names 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values </a:t>
            </a:r>
            <a:r>
              <a:rPr sz="1700" spc="21" dirty="0">
                <a:latin typeface="Times New Roman"/>
                <a:cs typeface="Times New Roman"/>
              </a:rPr>
              <a:t>(a 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909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-75" dirty="0">
                <a:latin typeface="Courier New"/>
                <a:cs typeface="Courier New"/>
              </a:rPr>
              <a:t>String </a:t>
            </a:r>
            <a:r>
              <a:rPr sz="1700" spc="67" dirty="0">
                <a:latin typeface="Times New Roman"/>
                <a:cs typeface="Times New Roman"/>
              </a:rPr>
              <a:t>map).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lnSpc>
                <a:spcPts val="1946"/>
              </a:lnSpc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propertyNames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81" dirty="0">
                <a:latin typeface="Times New Roman"/>
                <a:cs typeface="Times New Roman"/>
              </a:rPr>
              <a:t>returns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Enumeration</a:t>
            </a:r>
            <a:endParaRPr sz="1700">
              <a:latin typeface="Courier New"/>
              <a:cs typeface="Courier New"/>
            </a:endParaRPr>
          </a:p>
          <a:p>
            <a:pPr marL="278253">
              <a:lnSpc>
                <a:spcPts val="1946"/>
              </a:lnSpc>
            </a:pP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75" dirty="0">
                <a:latin typeface="Times New Roman"/>
                <a:cs typeface="Times New Roman"/>
              </a:rPr>
              <a:t>property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names.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getProperty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81" dirty="0">
                <a:latin typeface="Times New Roman"/>
                <a:cs typeface="Times New Roman"/>
              </a:rPr>
              <a:t>returns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String</a:t>
            </a:r>
            <a:endParaRPr sz="1700">
              <a:latin typeface="Courier New"/>
              <a:cs typeface="Courier New"/>
            </a:endParaRPr>
          </a:p>
          <a:p>
            <a:pPr marL="280057">
              <a:lnSpc>
                <a:spcPts val="1946"/>
              </a:lnSpc>
            </a:pPr>
            <a:r>
              <a:rPr sz="1700" spc="75" dirty="0">
                <a:latin typeface="Times New Roman"/>
                <a:cs typeface="Times New Roman"/>
              </a:rPr>
              <a:t>representing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value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named</a:t>
            </a:r>
            <a:r>
              <a:rPr sz="1700" spc="259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property.</a:t>
            </a:r>
            <a:endParaRPr sz="1700">
              <a:latin typeface="Times New Roman"/>
              <a:cs typeface="Times New Roman"/>
            </a:endParaRPr>
          </a:p>
          <a:p>
            <a:pPr marL="239469" marR="114548" indent="-239469">
              <a:lnSpc>
                <a:spcPts val="1847"/>
              </a:lnSpc>
              <a:spcBef>
                <a:spcPts val="597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also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read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write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properties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collection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into 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" dirty="0">
                <a:latin typeface="Times New Roman"/>
                <a:cs typeface="Times New Roman"/>
              </a:rPr>
              <a:t>file </a:t>
            </a:r>
            <a:r>
              <a:rPr sz="1700" spc="67" dirty="0">
                <a:latin typeface="Times New Roman"/>
                <a:cs typeface="Times New Roman"/>
              </a:rPr>
              <a:t>using </a:t>
            </a:r>
            <a:r>
              <a:rPr sz="1700" spc="-67" dirty="0">
                <a:latin typeface="Courier New"/>
                <a:cs typeface="Courier New"/>
              </a:rPr>
              <a:t>load</a:t>
            </a:r>
            <a:r>
              <a:rPr sz="1700" spc="-447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5" dirty="0">
                <a:latin typeface="Courier New"/>
                <a:cs typeface="Courier New"/>
              </a:rPr>
              <a:t>store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41764" y="2707437"/>
            <a:ext cx="5407891" cy="10478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7" dirty="0">
                <a:latin typeface="Courier New"/>
                <a:cs typeface="Courier New"/>
              </a:rPr>
              <a:t>propNames.hasMoreElements()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53" dirty="0">
                <a:latin typeface="Courier New"/>
                <a:cs typeface="Courier New"/>
              </a:rPr>
              <a:t>propName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3" dirty="0">
                <a:latin typeface="Courier New"/>
                <a:cs typeface="Courier New"/>
              </a:rPr>
              <a:t>(String)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propNames.nextElement();  </a:t>
            </a: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53" dirty="0">
                <a:latin typeface="Courier New"/>
                <a:cs typeface="Courier New"/>
              </a:rPr>
              <a:t>property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60" dirty="0">
                <a:latin typeface="Courier New"/>
                <a:cs typeface="Courier New"/>
              </a:rPr>
              <a:t>props.getProperty(propName);  </a:t>
            </a:r>
            <a:r>
              <a:rPr sz="1100" spc="-57" dirty="0">
                <a:latin typeface="Courier New"/>
                <a:cs typeface="Courier New"/>
              </a:rPr>
              <a:t>System.out.println("property </a:t>
            </a:r>
            <a:r>
              <a:rPr sz="1100" spc="-32" dirty="0">
                <a:latin typeface="Courier New"/>
                <a:cs typeface="Courier New"/>
              </a:rPr>
              <a:t>’"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propName</a:t>
            </a:r>
            <a:endParaRPr sz="1100">
              <a:latin typeface="Courier New"/>
              <a:cs typeface="Courier New"/>
            </a:endParaRPr>
          </a:p>
          <a:p>
            <a:pPr marL="1675831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"’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’"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property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"’");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3694574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834129"/>
            <a:ext cx="5518727" cy="29791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5578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Properties</a:t>
            </a:r>
            <a:r>
              <a:rPr sz="2300" spc="-1204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java.util.Properties;</a:t>
            </a:r>
            <a:endParaRPr sz="1100">
              <a:latin typeface="Courier New"/>
              <a:cs typeface="Courier New"/>
            </a:endParaRPr>
          </a:p>
          <a:p>
            <a:pPr marL="9020" marR="167041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java.util.Enumeration;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4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TestProperties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4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Properties </a:t>
            </a:r>
            <a:r>
              <a:rPr sz="1100" spc="-46" dirty="0">
                <a:latin typeface="Courier New"/>
                <a:cs typeface="Courier New"/>
              </a:rPr>
              <a:t>props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System.getProperties();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4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Enumeration propNames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props.propertyNames();  </a:t>
            </a: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16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9502" y="834130"/>
            <a:ext cx="37695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Properties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Class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4945" y="1368136"/>
            <a:ext cx="53155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0" dirty="0">
                <a:latin typeface="Times New Roman"/>
                <a:cs typeface="Times New Roman"/>
              </a:rPr>
              <a:t>Here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 </a:t>
            </a:r>
            <a:r>
              <a:rPr sz="1700" spc="28" dirty="0">
                <a:latin typeface="Times New Roman"/>
                <a:cs typeface="Times New Roman"/>
              </a:rPr>
              <a:t>test </a:t>
            </a:r>
            <a:r>
              <a:rPr sz="1700" spc="75" dirty="0">
                <a:latin typeface="Times New Roman"/>
                <a:cs typeface="Times New Roman"/>
              </a:rPr>
              <a:t>run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this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program: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789575"/>
            <a:ext cx="4124036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java -DmyProp=theValue</a:t>
            </a:r>
            <a:r>
              <a:rPr sz="1100" b="1" spc="43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TestProperties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945" y="2104159"/>
            <a:ext cx="3325091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0" dirty="0">
                <a:latin typeface="Times New Roman"/>
                <a:cs typeface="Times New Roman"/>
              </a:rPr>
              <a:t>Here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(partial)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output: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2525597"/>
            <a:ext cx="6423891" cy="1350092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1987907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property ’java.version’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60" dirty="0">
                <a:latin typeface="Courier New"/>
                <a:cs typeface="Courier New"/>
              </a:rPr>
              <a:t>’1.5.0-rc’  </a:t>
            </a:r>
            <a:r>
              <a:rPr sz="1100" spc="-53" dirty="0">
                <a:latin typeface="Courier New"/>
                <a:cs typeface="Courier New"/>
              </a:rPr>
              <a:t>property ’java.compiler’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60" dirty="0">
                <a:latin typeface="Courier New"/>
                <a:cs typeface="Courier New"/>
              </a:rPr>
              <a:t>’NONE’  </a:t>
            </a:r>
            <a:r>
              <a:rPr sz="1100" spc="-53" dirty="0">
                <a:latin typeface="Courier New"/>
                <a:cs typeface="Courier New"/>
              </a:rPr>
              <a:t>property </a:t>
            </a:r>
            <a:r>
              <a:rPr sz="1100" spc="-57" dirty="0">
                <a:latin typeface="Courier New"/>
                <a:cs typeface="Courier New"/>
              </a:rPr>
              <a:t>’path.separator’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60" dirty="0">
                <a:latin typeface="Courier New"/>
                <a:cs typeface="Courier New"/>
              </a:rPr>
              <a:t>’:’  </a:t>
            </a:r>
            <a:r>
              <a:rPr sz="1100" spc="-53" dirty="0">
                <a:latin typeface="Courier New"/>
                <a:cs typeface="Courier New"/>
              </a:rPr>
              <a:t>property </a:t>
            </a:r>
            <a:r>
              <a:rPr sz="1100" spc="-57" dirty="0">
                <a:latin typeface="Courier New"/>
                <a:cs typeface="Courier New"/>
              </a:rPr>
              <a:t>’file.separator’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60" dirty="0">
                <a:latin typeface="Courier New"/>
                <a:cs typeface="Courier New"/>
              </a:rPr>
              <a:t>’/’  </a:t>
            </a:r>
            <a:r>
              <a:rPr sz="1100" spc="-53" dirty="0">
                <a:latin typeface="Courier New"/>
                <a:cs typeface="Courier New"/>
              </a:rPr>
              <a:t>property ’user.home’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’/home/basham’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property </a:t>
            </a:r>
            <a:r>
              <a:rPr sz="1100" spc="-57" dirty="0">
                <a:latin typeface="Courier New"/>
                <a:cs typeface="Courier New"/>
              </a:rPr>
              <a:t>’java.specification.vendor’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46" dirty="0">
                <a:latin typeface="Courier New"/>
                <a:cs typeface="Courier New"/>
              </a:rPr>
              <a:t>’Sun </a:t>
            </a:r>
            <a:r>
              <a:rPr sz="1100" spc="-53" dirty="0">
                <a:latin typeface="Courier New"/>
                <a:cs typeface="Courier New"/>
              </a:rPr>
              <a:t>Microsystems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Inc.’  </a:t>
            </a:r>
            <a:r>
              <a:rPr sz="1100" spc="-53" dirty="0">
                <a:latin typeface="Courier New"/>
                <a:cs typeface="Courier New"/>
              </a:rPr>
              <a:t>property ’user.language’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’en’</a:t>
            </a:r>
            <a:endParaRPr sz="1100">
              <a:latin typeface="Courier New"/>
              <a:cs typeface="Courier New"/>
            </a:endParaRPr>
          </a:p>
          <a:p>
            <a:pPr marL="9020" marR="2464138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property ’user.name’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2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’basham’  </a:t>
            </a:r>
            <a:r>
              <a:rPr sz="1100" spc="-53" dirty="0">
                <a:latin typeface="Courier New"/>
                <a:cs typeface="Courier New"/>
              </a:rPr>
              <a:t>property ’myProp’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’theValue’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97912" y="834130"/>
            <a:ext cx="19482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Console</a:t>
            </a:r>
            <a:r>
              <a:rPr spc="-217" dirty="0"/>
              <a:t> </a:t>
            </a:r>
            <a:r>
              <a:rPr dirty="0"/>
              <a:t>I/O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407727" cy="251235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  <a:tab pos="1517538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	</a:t>
            </a:r>
            <a:r>
              <a:rPr sz="1700" spc="-78" dirty="0">
                <a:latin typeface="Courier New"/>
                <a:cs typeface="Courier New"/>
              </a:rPr>
              <a:t>System.out</a:t>
            </a:r>
            <a:r>
              <a:rPr sz="1700" spc="-462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write </a:t>
            </a:r>
            <a:r>
              <a:rPr sz="1700" spc="39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i="1" spc="-4" dirty="0">
                <a:latin typeface="Times New Roman"/>
                <a:cs typeface="Times New Roman"/>
              </a:rPr>
              <a:t>standard</a:t>
            </a:r>
            <a:r>
              <a:rPr sz="1700" i="1" spc="-53" dirty="0">
                <a:latin typeface="Times New Roman"/>
                <a:cs typeface="Times New Roman"/>
              </a:rPr>
              <a:t> </a:t>
            </a:r>
            <a:r>
              <a:rPr sz="1700" i="1" spc="46" dirty="0">
                <a:latin typeface="Times New Roman"/>
                <a:cs typeface="Times New Roman"/>
              </a:rPr>
              <a:t>output</a:t>
            </a:r>
            <a:r>
              <a:rPr sz="1700" spc="46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69"/>
              </a:spcBef>
              <a:tabLst>
                <a:tab pos="2424001" algn="l"/>
              </a:tabLst>
            </a:pPr>
            <a:r>
              <a:rPr sz="1700" spc="28" dirty="0">
                <a:latin typeface="Times New Roman"/>
                <a:cs typeface="Times New Roman"/>
              </a:rPr>
              <a:t>It is  </a:t>
            </a:r>
            <a:r>
              <a:rPr sz="1700" spc="64" dirty="0">
                <a:latin typeface="Times New Roman"/>
                <a:cs typeface="Times New Roman"/>
              </a:rPr>
              <a:t>an </a:t>
            </a:r>
            <a:r>
              <a:rPr sz="1700" spc="28" dirty="0">
                <a:latin typeface="Times New Roman"/>
                <a:cs typeface="Times New Roman"/>
              </a:rPr>
              <a:t>object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type	</a:t>
            </a:r>
            <a:r>
              <a:rPr sz="1700" spc="-81" dirty="0">
                <a:latin typeface="Courier New"/>
                <a:cs typeface="Courier New"/>
              </a:rPr>
              <a:t>PrintStream</a:t>
            </a:r>
            <a:r>
              <a:rPr sz="1700" spc="-8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  <a:tab pos="1517538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	</a:t>
            </a:r>
            <a:r>
              <a:rPr sz="1700" spc="-78" dirty="0">
                <a:latin typeface="Courier New"/>
                <a:cs typeface="Courier New"/>
              </a:rPr>
              <a:t>System.in</a:t>
            </a:r>
            <a:r>
              <a:rPr sz="1700" spc="-515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5" dirty="0">
                <a:latin typeface="Times New Roman"/>
                <a:cs typeface="Times New Roman"/>
              </a:rPr>
              <a:t>read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i="1" spc="-4" dirty="0">
                <a:latin typeface="Times New Roman"/>
                <a:cs typeface="Times New Roman"/>
              </a:rPr>
              <a:t>standard</a:t>
            </a:r>
            <a:r>
              <a:rPr sz="1700" i="1" spc="-7" dirty="0">
                <a:latin typeface="Times New Roman"/>
                <a:cs typeface="Times New Roman"/>
              </a:rPr>
              <a:t> </a:t>
            </a:r>
            <a:r>
              <a:rPr sz="1700" i="1" spc="46" dirty="0">
                <a:latin typeface="Times New Roman"/>
                <a:cs typeface="Times New Roman"/>
              </a:rPr>
              <a:t>input</a:t>
            </a:r>
            <a:r>
              <a:rPr sz="1700" spc="46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69"/>
              </a:spcBef>
              <a:tabLst>
                <a:tab pos="2424001" algn="l"/>
              </a:tabLst>
            </a:pPr>
            <a:r>
              <a:rPr sz="1700" spc="28" dirty="0">
                <a:latin typeface="Times New Roman"/>
                <a:cs typeface="Times New Roman"/>
              </a:rPr>
              <a:t>It is  </a:t>
            </a:r>
            <a:r>
              <a:rPr sz="1700" spc="64" dirty="0">
                <a:latin typeface="Times New Roman"/>
                <a:cs typeface="Times New Roman"/>
              </a:rPr>
              <a:t>an </a:t>
            </a:r>
            <a:r>
              <a:rPr sz="1700" spc="28" dirty="0">
                <a:latin typeface="Times New Roman"/>
                <a:cs typeface="Times New Roman"/>
              </a:rPr>
              <a:t>object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type	</a:t>
            </a:r>
            <a:r>
              <a:rPr sz="1700" spc="-81" dirty="0">
                <a:latin typeface="Courier New"/>
                <a:cs typeface="Courier New"/>
              </a:rPr>
              <a:t>InputStream</a:t>
            </a:r>
            <a:r>
              <a:rPr sz="1700" spc="-8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  <a:tab pos="1517538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	</a:t>
            </a:r>
            <a:r>
              <a:rPr sz="1700" spc="-78" dirty="0">
                <a:latin typeface="Courier New"/>
                <a:cs typeface="Courier New"/>
              </a:rPr>
              <a:t>System.err</a:t>
            </a:r>
            <a:r>
              <a:rPr sz="1700" spc="-462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write </a:t>
            </a:r>
            <a:r>
              <a:rPr sz="1700" spc="39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i="1" spc="-4" dirty="0">
                <a:latin typeface="Times New Roman"/>
                <a:cs typeface="Times New Roman"/>
              </a:rPr>
              <a:t>standard</a:t>
            </a:r>
            <a:r>
              <a:rPr sz="1700" i="1" spc="-53" dirty="0">
                <a:latin typeface="Times New Roman"/>
                <a:cs typeface="Times New Roman"/>
              </a:rPr>
              <a:t> </a:t>
            </a:r>
            <a:r>
              <a:rPr sz="1700" i="1" spc="-32" dirty="0">
                <a:latin typeface="Times New Roman"/>
                <a:cs typeface="Times New Roman"/>
              </a:rPr>
              <a:t>error</a:t>
            </a:r>
            <a:r>
              <a:rPr sz="1700" spc="-32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69"/>
              </a:spcBef>
              <a:tabLst>
                <a:tab pos="2424001" algn="l"/>
              </a:tabLst>
            </a:pPr>
            <a:r>
              <a:rPr sz="1700" spc="28" dirty="0">
                <a:latin typeface="Times New Roman"/>
                <a:cs typeface="Times New Roman"/>
              </a:rPr>
              <a:t>It is  </a:t>
            </a:r>
            <a:r>
              <a:rPr sz="1700" spc="64" dirty="0">
                <a:latin typeface="Times New Roman"/>
                <a:cs typeface="Times New Roman"/>
              </a:rPr>
              <a:t>an </a:t>
            </a:r>
            <a:r>
              <a:rPr sz="1700" spc="28" dirty="0">
                <a:latin typeface="Times New Roman"/>
                <a:cs typeface="Times New Roman"/>
              </a:rPr>
              <a:t>object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type	</a:t>
            </a:r>
            <a:r>
              <a:rPr sz="1700" spc="-81" dirty="0">
                <a:latin typeface="Courier New"/>
                <a:cs typeface="Courier New"/>
              </a:rPr>
              <a:t>PrintStream</a:t>
            </a:r>
            <a:r>
              <a:rPr sz="1700" spc="-8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09191" y="834130"/>
            <a:ext cx="43266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Writing</a:t>
            </a:r>
            <a:r>
              <a:rPr spc="-178" dirty="0"/>
              <a:t> </a:t>
            </a:r>
            <a:r>
              <a:rPr dirty="0"/>
              <a:t>to</a:t>
            </a:r>
            <a:r>
              <a:rPr spc="-178" dirty="0"/>
              <a:t> </a:t>
            </a:r>
            <a:r>
              <a:rPr dirty="0"/>
              <a:t>Standard</a:t>
            </a:r>
            <a:r>
              <a:rPr spc="-178" dirty="0"/>
              <a:t> </a:t>
            </a:r>
            <a:r>
              <a:rPr dirty="0"/>
              <a:t>Output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893213" cy="2346576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550192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println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75" dirty="0">
                <a:latin typeface="Times New Roman"/>
                <a:cs typeface="Times New Roman"/>
              </a:rPr>
              <a:t>print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15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71" dirty="0">
                <a:latin typeface="Times New Roman"/>
                <a:cs typeface="Times New Roman"/>
              </a:rPr>
              <a:t>newline </a:t>
            </a:r>
            <a:r>
              <a:rPr sz="1700" spc="46" dirty="0">
                <a:latin typeface="Times New Roman"/>
                <a:cs typeface="Times New Roman"/>
              </a:rPr>
              <a:t>character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-46" dirty="0">
                <a:latin typeface="Courier New"/>
                <a:cs typeface="Courier New"/>
              </a:rPr>
              <a:t>\n</a:t>
            </a:r>
            <a:r>
              <a:rPr sz="1700" spc="-46" dirty="0">
                <a:latin typeface="Times New Roman"/>
                <a:cs typeface="Times New Roman"/>
              </a:rPr>
              <a:t>).</a:t>
            </a:r>
            <a:endParaRPr sz="1700">
              <a:latin typeface="Times New Roman"/>
              <a:cs typeface="Times New Roman"/>
            </a:endParaRPr>
          </a:p>
          <a:p>
            <a:pPr marL="245782" marR="396860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print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75" dirty="0">
                <a:latin typeface="Times New Roman"/>
                <a:cs typeface="Times New Roman"/>
              </a:rPr>
              <a:t>print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85" dirty="0">
                <a:latin typeface="Times New Roman"/>
                <a:cs typeface="Times New Roman"/>
              </a:rPr>
              <a:t>without</a:t>
            </a:r>
            <a:r>
              <a:rPr sz="1700" spc="-15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71" dirty="0">
                <a:latin typeface="Times New Roman"/>
                <a:cs typeface="Times New Roman"/>
              </a:rPr>
              <a:t>newline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character.</a:t>
            </a:r>
            <a:endParaRPr sz="1700">
              <a:latin typeface="Times New Roman"/>
              <a:cs typeface="Times New Roman"/>
            </a:endParaRPr>
          </a:p>
          <a:p>
            <a:pPr marL="245782" marR="126274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71" dirty="0">
                <a:latin typeface="Courier New"/>
                <a:cs typeface="Courier New"/>
              </a:rPr>
              <a:t>print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println</a:t>
            </a:r>
            <a:r>
              <a:rPr sz="1700" spc="-593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overloaded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for  </a:t>
            </a:r>
            <a:r>
              <a:rPr sz="1700" spc="50" dirty="0">
                <a:latin typeface="Times New Roman"/>
                <a:cs typeface="Times New Roman"/>
              </a:rPr>
              <a:t>most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spc="-78" dirty="0">
                <a:latin typeface="Courier New"/>
                <a:cs typeface="Courier New"/>
              </a:rPr>
              <a:t>boolean</a:t>
            </a:r>
            <a:r>
              <a:rPr sz="1700" spc="-78" dirty="0">
                <a:latin typeface="Times New Roman"/>
                <a:cs typeface="Times New Roman"/>
              </a:rPr>
              <a:t>, </a:t>
            </a:r>
            <a:r>
              <a:rPr sz="1700" spc="-71" dirty="0">
                <a:latin typeface="Courier New"/>
                <a:cs typeface="Courier New"/>
              </a:rPr>
              <a:t>char</a:t>
            </a:r>
            <a:r>
              <a:rPr sz="1700" spc="-71" dirty="0">
                <a:latin typeface="Times New Roman"/>
                <a:cs typeface="Times New Roman"/>
              </a:rPr>
              <a:t>, </a:t>
            </a:r>
            <a:r>
              <a:rPr sz="1700" spc="-67" dirty="0">
                <a:latin typeface="Courier New"/>
                <a:cs typeface="Courier New"/>
              </a:rPr>
              <a:t>int</a:t>
            </a:r>
            <a:r>
              <a:rPr sz="1700" spc="-67" dirty="0">
                <a:latin typeface="Times New Roman"/>
                <a:cs typeface="Times New Roman"/>
              </a:rPr>
              <a:t>, </a:t>
            </a:r>
            <a:r>
              <a:rPr sz="1700" spc="-71" dirty="0">
                <a:latin typeface="Courier New"/>
                <a:cs typeface="Courier New"/>
              </a:rPr>
              <a:t>long</a:t>
            </a:r>
            <a:r>
              <a:rPr sz="1700" spc="-71" dirty="0">
                <a:latin typeface="Times New Roman"/>
                <a:cs typeface="Times New Roman"/>
              </a:rPr>
              <a:t>,  </a:t>
            </a:r>
            <a:r>
              <a:rPr sz="1700" spc="-75" dirty="0">
                <a:latin typeface="Courier New"/>
                <a:cs typeface="Courier New"/>
              </a:rPr>
              <a:t>float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5" dirty="0">
                <a:latin typeface="Courier New"/>
                <a:cs typeface="Courier New"/>
              </a:rPr>
              <a:t>double</a:t>
            </a:r>
            <a:r>
              <a:rPr sz="1700" spc="-75" dirty="0">
                <a:latin typeface="Times New Roman"/>
                <a:cs typeface="Times New Roman"/>
              </a:rPr>
              <a:t>)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-75" dirty="0">
                <a:latin typeface="Courier New"/>
                <a:cs typeface="Courier New"/>
              </a:rPr>
              <a:t>char[]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Object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-81" dirty="0">
                <a:latin typeface="Courier New"/>
                <a:cs typeface="Courier New"/>
              </a:rPr>
              <a:t>print(Object)</a:t>
            </a:r>
            <a:r>
              <a:rPr sz="1700" spc="-632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-81" dirty="0">
                <a:latin typeface="Courier New"/>
                <a:cs typeface="Courier New"/>
              </a:rPr>
              <a:t>println(Object)</a:t>
            </a:r>
            <a:r>
              <a:rPr sz="1700" spc="-593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  </a:t>
            </a:r>
            <a:r>
              <a:rPr sz="1700" spc="28" dirty="0">
                <a:latin typeface="Times New Roman"/>
                <a:cs typeface="Times New Roman"/>
              </a:rPr>
              <a:t>call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toString</a:t>
            </a:r>
            <a:r>
              <a:rPr sz="1700" spc="-486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argument.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1"/>
            <a:ext cx="6151417" cy="24661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066561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Reading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28" dirty="0">
                <a:latin typeface="Arial"/>
                <a:cs typeface="Arial"/>
              </a:rPr>
              <a:t>From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Standard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Input</a:t>
            </a:r>
            <a:endParaRPr sz="2300">
              <a:latin typeface="Arial"/>
              <a:cs typeface="Arial"/>
            </a:endParaRPr>
          </a:p>
          <a:p>
            <a:pPr marL="9020" marR="3116702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KeyboardInput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main </a:t>
            </a:r>
            <a:r>
              <a:rPr sz="1100" spc="-50" dirty="0">
                <a:latin typeface="Courier New"/>
                <a:cs typeface="Courier New"/>
              </a:rPr>
              <a:t>(String args[])</a:t>
            </a:r>
            <a:r>
              <a:rPr sz="1100" spc="-46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Create </a:t>
            </a:r>
            <a:r>
              <a:rPr sz="1100" spc="-4" dirty="0">
                <a:latin typeface="Courier New"/>
                <a:cs typeface="Courier New"/>
              </a:rPr>
              <a:t>a </a:t>
            </a:r>
            <a:r>
              <a:rPr sz="1100" spc="-53" dirty="0">
                <a:latin typeface="Courier New"/>
                <a:cs typeface="Courier New"/>
              </a:rPr>
              <a:t>buffered </a:t>
            </a:r>
            <a:r>
              <a:rPr sz="1100" spc="-50" dirty="0">
                <a:latin typeface="Courier New"/>
                <a:cs typeface="Courier New"/>
              </a:rPr>
              <a:t>reader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each line from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keyboard.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InputStreamReader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ir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809504" algn="l"/>
              </a:tabLst>
            </a:pPr>
            <a:r>
              <a:rPr sz="1100" spc="-4" dirty="0">
                <a:latin typeface="Courier New"/>
                <a:cs typeface="Courier New"/>
              </a:rPr>
              <a:t>9	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InputStreamReader(System.in);</a:t>
            </a:r>
            <a:endParaRPr sz="1100">
              <a:latin typeface="Courier New"/>
              <a:cs typeface="Courier New"/>
            </a:endParaRPr>
          </a:p>
          <a:p>
            <a:pPr marL="9020" marR="735543">
              <a:lnSpc>
                <a:spcPts val="1349"/>
              </a:lnSpc>
              <a:spcBef>
                <a:spcPts val="50"/>
              </a:spcBef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53" dirty="0">
                <a:latin typeface="Courier New"/>
                <a:cs typeface="Courier New"/>
              </a:rPr>
              <a:t>BufferedReader </a:t>
            </a:r>
            <a:r>
              <a:rPr sz="1100" spc="-32" dirty="0">
                <a:latin typeface="Courier New"/>
                <a:cs typeface="Courier New"/>
              </a:rPr>
              <a:t>in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BufferedReader(ir);  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3201006"/>
            <a:ext cx="54078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7" dirty="0">
                <a:latin typeface="Courier New"/>
                <a:cs typeface="Courier New"/>
              </a:rPr>
              <a:t>System.out.println("Unix: </a:t>
            </a:r>
            <a:r>
              <a:rPr sz="1100" spc="-46" dirty="0">
                <a:latin typeface="Courier New"/>
                <a:cs typeface="Courier New"/>
              </a:rPr>
              <a:t>Type </a:t>
            </a:r>
            <a:r>
              <a:rPr sz="1100" spc="-50" dirty="0">
                <a:latin typeface="Courier New"/>
                <a:cs typeface="Courier New"/>
              </a:rPr>
              <a:t>ctrl-d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50" dirty="0">
                <a:latin typeface="Courier New"/>
                <a:cs typeface="Courier New"/>
              </a:rPr>
              <a:t>exit."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1517087">
              <a:lnSpc>
                <a:spcPts val="1356"/>
              </a:lnSpc>
            </a:pPr>
            <a:r>
              <a:rPr sz="1100" spc="-53" dirty="0">
                <a:latin typeface="Courier New"/>
                <a:cs typeface="Courier New"/>
              </a:rPr>
              <a:t>"\nWindows: </a:t>
            </a:r>
            <a:r>
              <a:rPr sz="1100" spc="-46" dirty="0">
                <a:latin typeface="Courier New"/>
                <a:cs typeface="Courier New"/>
              </a:rPr>
              <a:t>Type </a:t>
            </a:r>
            <a:r>
              <a:rPr sz="1100" spc="-50" dirty="0">
                <a:latin typeface="Courier New"/>
                <a:cs typeface="Courier New"/>
              </a:rPr>
              <a:t>ctrl-z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exit");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41764" y="834131"/>
            <a:ext cx="5306291" cy="17865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62018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Reading </a:t>
            </a:r>
            <a:r>
              <a:rPr sz="2300" spc="-28" dirty="0">
                <a:latin typeface="Arial"/>
                <a:cs typeface="Arial"/>
              </a:rPr>
              <a:t>From </a:t>
            </a:r>
            <a:r>
              <a:rPr sz="2300" dirty="0">
                <a:latin typeface="Arial"/>
                <a:cs typeface="Arial"/>
              </a:rPr>
              <a:t>Standard</a:t>
            </a:r>
            <a:r>
              <a:rPr sz="2300" spc="-47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Input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Read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each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input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echo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screen.</a:t>
            </a:r>
            <a:endParaRPr sz="1100">
              <a:latin typeface="Courier New"/>
              <a:cs typeface="Courier New"/>
            </a:endParaRPr>
          </a:p>
          <a:p>
            <a:pPr marL="167763" marR="2298179">
              <a:lnSpc>
                <a:spcPts val="1349"/>
              </a:lnSpc>
              <a:spcBef>
                <a:spcPts val="50"/>
              </a:spcBef>
            </a:pPr>
            <a:r>
              <a:rPr sz="1100" b="1" spc="-4" dirty="0">
                <a:latin typeface="Courier New"/>
                <a:cs typeface="Courier New"/>
              </a:rPr>
              <a:t>s = in.readLine()</a:t>
            </a:r>
            <a:r>
              <a:rPr sz="1100" spc="-4" dirty="0">
                <a:latin typeface="Courier New"/>
                <a:cs typeface="Courier New"/>
              </a:rPr>
              <a:t>;  </a:t>
            </a: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s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!=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 marR="1194187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System.out.println("Read: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s);  </a:t>
            </a:r>
            <a:r>
              <a:rPr sz="1100" spc="-4" dirty="0">
                <a:latin typeface="Courier New"/>
                <a:cs typeface="Courier New"/>
              </a:rPr>
              <a:t>s =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in.readLine();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707438"/>
            <a:ext cx="54078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1749791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Close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3" dirty="0">
                <a:latin typeface="Courier New"/>
                <a:cs typeface="Courier New"/>
              </a:rPr>
              <a:t>buffered</a:t>
            </a:r>
            <a:r>
              <a:rPr sz="1100" spc="-3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reader.  in.close();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catch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(IOException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Catch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any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exceptions.  e.printStackTrace();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53005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7"/>
            <a:ext cx="549564" cy="2535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23492" y="834130"/>
            <a:ext cx="40980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Simple </a:t>
            </a:r>
            <a:r>
              <a:rPr spc="-4" dirty="0"/>
              <a:t>Formatted</a:t>
            </a:r>
            <a:r>
              <a:rPr spc="-373" dirty="0"/>
              <a:t> </a:t>
            </a:r>
            <a:r>
              <a:rPr dirty="0"/>
              <a:t>Output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6"/>
            <a:ext cx="6532417" cy="1127110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formatting </a:t>
            </a:r>
            <a:r>
              <a:rPr sz="1700" spc="60" dirty="0">
                <a:latin typeface="Times New Roman"/>
                <a:cs typeface="Times New Roman"/>
              </a:rPr>
              <a:t>functionality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follows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57" dirty="0">
                <a:latin typeface="Courier New"/>
                <a:cs typeface="Courier New"/>
              </a:rPr>
              <a:t>out.printf(“name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count\n”);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" dirty="0">
                <a:latin typeface="Courier New"/>
                <a:cs typeface="Courier New"/>
              </a:rPr>
              <a:t>s =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String.format(“%s </a:t>
            </a:r>
            <a:r>
              <a:rPr sz="1100" spc="-50" dirty="0">
                <a:latin typeface="Courier New"/>
                <a:cs typeface="Courier New"/>
              </a:rPr>
              <a:t>%5d%n”, </a:t>
            </a:r>
            <a:r>
              <a:rPr sz="1100" spc="-46" dirty="0">
                <a:latin typeface="Courier New"/>
                <a:cs typeface="Courier New"/>
              </a:rPr>
              <a:t>user, </a:t>
            </a:r>
            <a:r>
              <a:rPr sz="1100" spc="-60" dirty="0">
                <a:latin typeface="Courier New"/>
                <a:cs typeface="Courier New"/>
              </a:rPr>
              <a:t>total);</a:t>
            </a:r>
            <a:endParaRPr sz="1100">
              <a:latin typeface="Courier New"/>
              <a:cs typeface="Courier New"/>
            </a:endParaRPr>
          </a:p>
          <a:p>
            <a:pPr marL="250292" indent="-241273">
              <a:spcBef>
                <a:spcPts val="366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78" dirty="0">
                <a:latin typeface="Times New Roman"/>
                <a:cs typeface="Times New Roman"/>
              </a:rPr>
              <a:t>Common </a:t>
            </a:r>
            <a:r>
              <a:rPr sz="1700" spc="67" dirty="0">
                <a:latin typeface="Times New Roman"/>
                <a:cs typeface="Times New Roman"/>
              </a:rPr>
              <a:t>formatting </a:t>
            </a:r>
            <a:r>
              <a:rPr sz="1700" spc="64" dirty="0">
                <a:latin typeface="Times New Roman"/>
                <a:cs typeface="Times New Roman"/>
              </a:rPr>
              <a:t>codes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36" dirty="0">
                <a:latin typeface="Times New Roman"/>
                <a:cs typeface="Times New Roman"/>
              </a:rPr>
              <a:t>listed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3" dirty="0">
                <a:latin typeface="Times New Roman"/>
                <a:cs typeface="Times New Roman"/>
              </a:rPr>
              <a:t>this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table.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8387" y="2482995"/>
          <a:ext cx="7143750" cy="189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  <a:gridCol w="6096000"/>
              </a:tblGrid>
              <a:tr h="29440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52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%s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70" dirty="0">
                          <a:latin typeface="Times New Roman"/>
                          <a:cs typeface="Times New Roman"/>
                        </a:rPr>
                        <a:t>Formats the 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argument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string,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usually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calling</a:t>
                      </a:r>
                      <a:r>
                        <a:rPr sz="12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80" dirty="0">
                          <a:latin typeface="Courier New"/>
                          <a:cs typeface="Courier New"/>
                        </a:rPr>
                        <a:t>toString</a:t>
                      </a:r>
                      <a:r>
                        <a:rPr sz="1200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85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object.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%d %o</a:t>
                      </a:r>
                      <a:r>
                        <a:rPr sz="12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%x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70" dirty="0">
                          <a:latin typeface="Times New Roman"/>
                          <a:cs typeface="Times New Roman"/>
                        </a:rPr>
                        <a:t>Formats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integer, 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decimal,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octal,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hexadecimal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value.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9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%f</a:t>
                      </a:r>
                      <a:r>
                        <a:rPr sz="12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%g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574040" indent="-9525">
                        <a:lnSpc>
                          <a:spcPts val="2200"/>
                        </a:lnSpc>
                        <a:spcBef>
                          <a:spcPts val="40"/>
                        </a:spcBef>
                      </a:pPr>
                      <a:r>
                        <a:rPr sz="1200" spc="70" dirty="0">
                          <a:latin typeface="Times New Roman"/>
                          <a:cs typeface="Times New Roman"/>
                        </a:rPr>
                        <a:t>Formats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floating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number.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%g 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scientific  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notation.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%n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60" dirty="0">
                          <a:latin typeface="Times New Roman"/>
                          <a:cs typeface="Times New Roman"/>
                        </a:rPr>
                        <a:t>Inserts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newline 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%%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60" dirty="0">
                          <a:latin typeface="Times New Roman"/>
                          <a:cs typeface="Times New Roman"/>
                        </a:rPr>
                        <a:t>Inserts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2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1" y="1368138"/>
            <a:ext cx="6881091" cy="270728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194" indent="-251194">
              <a:lnSpc>
                <a:spcPts val="1946"/>
              </a:lnSpc>
              <a:spcBef>
                <a:spcPts val="71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spc="75" dirty="0">
                <a:latin typeface="Times New Roman"/>
                <a:cs typeface="Times New Roman"/>
              </a:rPr>
              <a:t>modeling </a:t>
            </a:r>
            <a:r>
              <a:rPr sz="1700" spc="57" dirty="0">
                <a:latin typeface="Times New Roman"/>
                <a:cs typeface="Times New Roman"/>
              </a:rPr>
              <a:t>concepts: </a:t>
            </a:r>
            <a:r>
              <a:rPr sz="1700" i="1" spc="-11" dirty="0">
                <a:latin typeface="Times New Roman"/>
                <a:cs typeface="Times New Roman"/>
              </a:rPr>
              <a:t>abstraction</a:t>
            </a:r>
            <a:r>
              <a:rPr sz="1700" spc="-11" dirty="0">
                <a:latin typeface="Times New Roman"/>
                <a:cs typeface="Times New Roman"/>
              </a:rPr>
              <a:t>,</a:t>
            </a:r>
            <a:r>
              <a:rPr sz="1700" spc="-288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encapsulation,</a:t>
            </a:r>
            <a:endParaRPr sz="1700">
              <a:latin typeface="Times New Roman"/>
              <a:cs typeface="Times New Roman"/>
            </a:endParaRPr>
          </a:p>
          <a:p>
            <a:pPr marL="279606">
              <a:lnSpc>
                <a:spcPts val="1946"/>
              </a:lnSpc>
            </a:pP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i="1" spc="-46" dirty="0">
                <a:latin typeface="Times New Roman"/>
                <a:cs typeface="Times New Roman"/>
              </a:rPr>
              <a:t>packages</a:t>
            </a:r>
            <a:endParaRPr sz="1700">
              <a:latin typeface="Times New Roman"/>
              <a:cs typeface="Times New Roman"/>
            </a:endParaRPr>
          </a:p>
          <a:p>
            <a:pPr marL="251194" marR="59980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46" dirty="0">
                <a:latin typeface="Times New Roman"/>
                <a:cs typeface="Times New Roman"/>
              </a:rPr>
              <a:t>Discuss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why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-12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reuse</a:t>
            </a:r>
            <a:r>
              <a:rPr sz="1700" spc="-178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technology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application 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251194" indent="-251194">
              <a:lnSpc>
                <a:spcPts val="1946"/>
              </a:lnSpc>
              <a:spcBef>
                <a:spcPts val="341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i="1" spc="-25" dirty="0">
                <a:latin typeface="Times New Roman"/>
                <a:cs typeface="Times New Roman"/>
              </a:rPr>
              <a:t>class</a:t>
            </a:r>
            <a:r>
              <a:rPr sz="1700" spc="-25" dirty="0">
                <a:latin typeface="Times New Roman"/>
                <a:cs typeface="Times New Roman"/>
              </a:rPr>
              <a:t>, </a:t>
            </a:r>
            <a:r>
              <a:rPr sz="1700" i="1" spc="-18" dirty="0">
                <a:latin typeface="Times New Roman"/>
                <a:cs typeface="Times New Roman"/>
              </a:rPr>
              <a:t>member</a:t>
            </a:r>
            <a:r>
              <a:rPr sz="1700" spc="-18" dirty="0">
                <a:latin typeface="Times New Roman"/>
                <a:cs typeface="Times New Roman"/>
              </a:rPr>
              <a:t>, </a:t>
            </a:r>
            <a:r>
              <a:rPr sz="1700" i="1" spc="14" dirty="0">
                <a:latin typeface="Times New Roman"/>
                <a:cs typeface="Times New Roman"/>
              </a:rPr>
              <a:t>attribute</a:t>
            </a:r>
            <a:r>
              <a:rPr sz="1700" spc="14" dirty="0">
                <a:latin typeface="Times New Roman"/>
                <a:cs typeface="Times New Roman"/>
              </a:rPr>
              <a:t>, </a:t>
            </a:r>
            <a:r>
              <a:rPr sz="1700" i="1" spc="-11" dirty="0">
                <a:latin typeface="Times New Roman"/>
                <a:cs typeface="Times New Roman"/>
              </a:rPr>
              <a:t>method</a:t>
            </a:r>
            <a:r>
              <a:rPr sz="1700" spc="-11" dirty="0">
                <a:latin typeface="Times New Roman"/>
                <a:cs typeface="Times New Roman"/>
              </a:rPr>
              <a:t>, </a:t>
            </a:r>
            <a:r>
              <a:rPr sz="1700" i="1" spc="4" dirty="0">
                <a:latin typeface="Times New Roman"/>
                <a:cs typeface="Times New Roman"/>
              </a:rPr>
              <a:t>constructor</a:t>
            </a:r>
            <a:r>
              <a:rPr sz="1700" spc="4" dirty="0">
                <a:latin typeface="Times New Roman"/>
                <a:cs typeface="Times New Roman"/>
              </a:rPr>
              <a:t>,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i="1" spc="-43" dirty="0">
                <a:latin typeface="Times New Roman"/>
                <a:cs typeface="Times New Roman"/>
              </a:rPr>
              <a:t>package</a:t>
            </a:r>
            <a:endParaRPr sz="1700">
              <a:latin typeface="Times New Roman"/>
              <a:cs typeface="Times New Roman"/>
            </a:endParaRPr>
          </a:p>
          <a:p>
            <a:pPr marL="251645" marR="434742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  <a:tab pos="2662117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access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modifiers	</a:t>
            </a:r>
            <a:r>
              <a:rPr sz="1700" spc="-75" dirty="0">
                <a:latin typeface="Courier New"/>
                <a:cs typeface="Courier New"/>
              </a:rPr>
              <a:t>private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public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  </a:t>
            </a:r>
            <a:r>
              <a:rPr sz="1700" spc="81" dirty="0">
                <a:latin typeface="Times New Roman"/>
                <a:cs typeface="Times New Roman"/>
              </a:rPr>
              <a:t>appropriate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7" dirty="0">
                <a:latin typeface="Times New Roman"/>
                <a:cs typeface="Times New Roman"/>
              </a:rPr>
              <a:t>the guidelines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encapsulation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3" dirty="0">
                <a:latin typeface="Times New Roman"/>
                <a:cs typeface="Times New Roman"/>
              </a:rPr>
              <a:t>Invoke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particular</a:t>
            </a:r>
            <a:r>
              <a:rPr sz="1700" spc="49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endParaRPr sz="1700">
              <a:latin typeface="Times New Roman"/>
              <a:cs typeface="Times New Roman"/>
            </a:endParaRPr>
          </a:p>
          <a:p>
            <a:pPr marL="251645" marR="402722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57" dirty="0">
                <a:latin typeface="Times New Roman"/>
                <a:cs typeface="Times New Roman"/>
              </a:rPr>
              <a:t>application </a:t>
            </a:r>
            <a:r>
              <a:rPr sz="1700" spc="75" dirty="0">
                <a:latin typeface="Times New Roman"/>
                <a:cs typeface="Times New Roman"/>
              </a:rPr>
              <a:t>programming  </a:t>
            </a:r>
            <a:r>
              <a:rPr sz="1700" spc="46" dirty="0">
                <a:latin typeface="Times New Roman"/>
                <a:cs typeface="Times New Roman"/>
              </a:rPr>
              <a:t>interface </a:t>
            </a:r>
            <a:r>
              <a:rPr sz="1700" spc="28" dirty="0">
                <a:latin typeface="Times New Roman"/>
                <a:cs typeface="Times New Roman"/>
              </a:rPr>
              <a:t>(API) </a:t>
            </a:r>
            <a:r>
              <a:rPr sz="1700" spc="60" dirty="0">
                <a:latin typeface="Times New Roman"/>
                <a:cs typeface="Times New Roman"/>
              </a:rPr>
              <a:t>online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documentation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7233" y="834130"/>
            <a:ext cx="38105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Simple </a:t>
            </a:r>
            <a:r>
              <a:rPr spc="-4" dirty="0"/>
              <a:t>Formatted</a:t>
            </a:r>
            <a:r>
              <a:rPr spc="-373" dirty="0"/>
              <a:t> </a:t>
            </a:r>
            <a:r>
              <a:rPr dirty="0"/>
              <a:t>Input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847609" cy="1156768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Scanner </a:t>
            </a:r>
            <a:r>
              <a:rPr sz="1700" spc="28" dirty="0">
                <a:latin typeface="Times New Roman"/>
                <a:cs typeface="Times New Roman"/>
              </a:rPr>
              <a:t>API </a:t>
            </a:r>
            <a:r>
              <a:rPr sz="1700" spc="67" dirty="0">
                <a:latin typeface="Times New Roman"/>
                <a:cs typeface="Times New Roman"/>
              </a:rPr>
              <a:t>provides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formatted </a:t>
            </a:r>
            <a:r>
              <a:rPr sz="1700" spc="85" dirty="0">
                <a:latin typeface="Times New Roman"/>
                <a:cs typeface="Times New Roman"/>
              </a:rPr>
              <a:t>input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251645" marR="105529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Scanner 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46" dirty="0">
                <a:latin typeface="Times New Roman"/>
                <a:cs typeface="Times New Roman"/>
              </a:rPr>
              <a:t>console </a:t>
            </a:r>
            <a:r>
              <a:rPr sz="1700" spc="85" dirty="0">
                <a:latin typeface="Times New Roman"/>
                <a:cs typeface="Times New Roman"/>
              </a:rPr>
              <a:t>input </a:t>
            </a:r>
            <a:r>
              <a:rPr sz="1700" spc="71" dirty="0">
                <a:latin typeface="Times New Roman"/>
                <a:cs typeface="Times New Roman"/>
              </a:rPr>
              <a:t>streams </a:t>
            </a:r>
            <a:r>
              <a:rPr sz="1700" spc="36" dirty="0">
                <a:latin typeface="Times New Roman"/>
                <a:cs typeface="Times New Roman"/>
              </a:rPr>
              <a:t>as  </a:t>
            </a:r>
            <a:r>
              <a:rPr sz="1700" spc="43" dirty="0">
                <a:latin typeface="Times New Roman"/>
                <a:cs typeface="Times New Roman"/>
              </a:rPr>
              <a:t>well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7" dirty="0">
                <a:latin typeface="Times New Roman"/>
                <a:cs typeface="Times New Roman"/>
              </a:rPr>
              <a:t>file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64" dirty="0">
                <a:latin typeface="Times New Roman"/>
                <a:cs typeface="Times New Roman"/>
              </a:rPr>
              <a:t>network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streams.</a:t>
            </a:r>
            <a:endParaRPr sz="1700">
              <a:latin typeface="Times New Roman"/>
              <a:cs typeface="Times New Roman"/>
            </a:endParaRPr>
          </a:p>
          <a:p>
            <a:pPr marL="239469" indent="-230449">
              <a:spcBef>
                <a:spcPts val="341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75" dirty="0">
                <a:latin typeface="Times New Roman"/>
                <a:cs typeface="Times New Roman"/>
              </a:rPr>
              <a:t>read </a:t>
            </a:r>
            <a:r>
              <a:rPr sz="1700" spc="46" dirty="0">
                <a:latin typeface="Times New Roman"/>
                <a:cs typeface="Times New Roman"/>
              </a:rPr>
              <a:t>console </a:t>
            </a:r>
            <a:r>
              <a:rPr sz="1700" spc="85" dirty="0">
                <a:latin typeface="Times New Roman"/>
                <a:cs typeface="Times New Roman"/>
              </a:rPr>
              <a:t>input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437" y="2499621"/>
            <a:ext cx="5213927" cy="18685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java.util.Scanner;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ScanTest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32" dirty="0">
                <a:latin typeface="Courier New"/>
                <a:cs typeface="Courier New"/>
              </a:rPr>
              <a:t>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7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Scanner </a:t>
            </a:r>
            <a:r>
              <a:rPr sz="1100" spc="-4" dirty="0">
                <a:latin typeface="Courier New"/>
                <a:cs typeface="Courier New"/>
              </a:rPr>
              <a:t>s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Scanner(System.in);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6" dirty="0">
                <a:latin typeface="Courier New"/>
                <a:cs typeface="Courier New"/>
              </a:rPr>
              <a:t>param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s.next();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System.out.println("the </a:t>
            </a:r>
            <a:r>
              <a:rPr sz="1100" spc="-46" dirty="0">
                <a:latin typeface="Courier New"/>
                <a:cs typeface="Courier New"/>
              </a:rPr>
              <a:t>param </a:t>
            </a:r>
            <a:r>
              <a:rPr sz="1100" spc="-32" dirty="0">
                <a:latin typeface="Courier New"/>
                <a:cs typeface="Courier New"/>
              </a:rPr>
              <a:t>1"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param);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s.nextInt();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System.out.println("second </a:t>
            </a:r>
            <a:r>
              <a:rPr sz="1100" spc="-50" dirty="0">
                <a:latin typeface="Courier New"/>
                <a:cs typeface="Courier New"/>
              </a:rPr>
              <a:t>param"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2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value);</a:t>
            </a:r>
            <a:endParaRPr sz="1100">
              <a:latin typeface="Courier New"/>
              <a:cs typeface="Courier New"/>
            </a:endParaRPr>
          </a:p>
          <a:p>
            <a:pPr marL="9020" marR="2622882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s.close();  </a:t>
            </a:r>
            <a:r>
              <a:rPr sz="1100" spc="-32" dirty="0">
                <a:latin typeface="Courier New"/>
                <a:cs typeface="Courier New"/>
              </a:rPr>
              <a:t>11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2826" y="834130"/>
            <a:ext cx="27391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Files</a:t>
            </a:r>
            <a:r>
              <a:rPr spc="-180" dirty="0"/>
              <a:t> </a:t>
            </a:r>
            <a:r>
              <a:rPr spc="-4" dirty="0"/>
              <a:t>and</a:t>
            </a:r>
            <a:r>
              <a:rPr spc="-180" dirty="0"/>
              <a:t> </a:t>
            </a:r>
            <a:r>
              <a:rPr dirty="0"/>
              <a:t>File</a:t>
            </a:r>
            <a:r>
              <a:rPr spc="-180" dirty="0"/>
              <a:t> </a:t>
            </a:r>
            <a:r>
              <a:rPr dirty="0"/>
              <a:t>I/O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8"/>
            <a:ext cx="6662304" cy="13120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java.io</a:t>
            </a:r>
            <a:r>
              <a:rPr sz="1700" spc="-455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package enables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602505" indent="-241273">
              <a:spcBef>
                <a:spcPts val="1222"/>
              </a:spcBef>
              <a:buChar char="•"/>
              <a:tabLst>
                <a:tab pos="602505" algn="l"/>
                <a:tab pos="602956" algn="l"/>
                <a:tab pos="1305127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	</a:t>
            </a:r>
            <a:r>
              <a:rPr sz="1700" spc="-67" dirty="0">
                <a:latin typeface="Courier New"/>
                <a:cs typeface="Courier New"/>
              </a:rPr>
              <a:t>File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objects</a:t>
            </a:r>
            <a:endParaRPr sz="1700">
              <a:latin typeface="Times New Roman"/>
              <a:cs typeface="Times New Roman"/>
            </a:endParaRPr>
          </a:p>
          <a:p>
            <a:pPr marL="604309" indent="-243077">
              <a:spcBef>
                <a:spcPts val="369"/>
              </a:spcBef>
              <a:buChar char="•"/>
              <a:tabLst>
                <a:tab pos="604309" algn="l"/>
                <a:tab pos="604760" algn="l"/>
                <a:tab pos="1788124" algn="l"/>
              </a:tabLst>
            </a:pPr>
            <a:r>
              <a:rPr sz="1700" spc="67" dirty="0">
                <a:latin typeface="Times New Roman"/>
                <a:cs typeface="Times New Roman"/>
              </a:rPr>
              <a:t>Manipulate	</a:t>
            </a:r>
            <a:r>
              <a:rPr sz="1700" spc="-67" dirty="0">
                <a:latin typeface="Courier New"/>
                <a:cs typeface="Courier New"/>
              </a:rPr>
              <a:t>File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objects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60" dirty="0">
                <a:latin typeface="Times New Roman"/>
                <a:cs typeface="Times New Roman"/>
              </a:rPr>
              <a:t>Read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write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" dirty="0">
                <a:latin typeface="Times New Roman"/>
                <a:cs typeface="Times New Roman"/>
              </a:rPr>
              <a:t>file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streams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99624" y="834130"/>
            <a:ext cx="45454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Creating</a:t>
            </a:r>
            <a:r>
              <a:rPr spc="-174" dirty="0"/>
              <a:t> </a:t>
            </a:r>
            <a:r>
              <a:rPr dirty="0"/>
              <a:t>a</a:t>
            </a:r>
            <a:r>
              <a:rPr spc="-174" dirty="0"/>
              <a:t> </a:t>
            </a:r>
            <a:r>
              <a:rPr spc="-18" dirty="0"/>
              <a:t>New</a:t>
            </a:r>
            <a:r>
              <a:rPr spc="-174" dirty="0"/>
              <a:t> </a:t>
            </a:r>
            <a:r>
              <a:rPr spc="-89" dirty="0">
                <a:latin typeface="Courier New"/>
                <a:cs typeface="Courier New"/>
              </a:rPr>
              <a:t>File</a:t>
            </a:r>
            <a:r>
              <a:rPr spc="-1016" dirty="0">
                <a:latin typeface="Courier New"/>
                <a:cs typeface="Courier New"/>
              </a:rPr>
              <a:t> </a:t>
            </a:r>
            <a:r>
              <a:rPr dirty="0"/>
              <a:t>Object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7215909" cy="19532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67" dirty="0">
                <a:latin typeface="Courier New"/>
                <a:cs typeface="Courier New"/>
              </a:rPr>
              <a:t>File</a:t>
            </a:r>
            <a:r>
              <a:rPr sz="1700" spc="-568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provides </a:t>
            </a:r>
            <a:r>
              <a:rPr sz="1700" spc="53" dirty="0">
                <a:latin typeface="Times New Roman"/>
                <a:cs typeface="Times New Roman"/>
              </a:rPr>
              <a:t>several </a:t>
            </a:r>
            <a:r>
              <a:rPr sz="1700" spc="32" dirty="0">
                <a:latin typeface="Times New Roman"/>
                <a:cs typeface="Times New Roman"/>
              </a:rPr>
              <a:t>utilities:</a:t>
            </a:r>
            <a:endParaRPr sz="1700">
              <a:latin typeface="Times New Roman"/>
              <a:cs typeface="Times New Roman"/>
            </a:endParaRPr>
          </a:p>
          <a:p>
            <a:pPr marL="625956" indent="-264723">
              <a:spcBef>
                <a:spcPts val="1222"/>
              </a:spcBef>
              <a:buFont typeface="Times New Roman"/>
              <a:buChar char="•"/>
              <a:tabLst>
                <a:tab pos="625504" algn="l"/>
                <a:tab pos="625956" algn="l"/>
              </a:tabLst>
            </a:pPr>
            <a:r>
              <a:rPr sz="1700" spc="-67" dirty="0">
                <a:latin typeface="Courier New"/>
                <a:cs typeface="Courier New"/>
              </a:rPr>
              <a:t>File</a:t>
            </a:r>
            <a:r>
              <a:rPr sz="1700" spc="-178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myFile;</a:t>
            </a:r>
            <a:endParaRPr sz="1700">
              <a:latin typeface="Courier New"/>
              <a:cs typeface="Courier New"/>
            </a:endParaRPr>
          </a:p>
          <a:p>
            <a:pPr marL="625956" indent="-264723">
              <a:spcBef>
                <a:spcPts val="369"/>
              </a:spcBef>
              <a:buFont typeface="Times New Roman"/>
              <a:buChar char="•"/>
              <a:tabLst>
                <a:tab pos="625504" algn="l"/>
                <a:tab pos="625956" algn="l"/>
              </a:tabLst>
            </a:pPr>
            <a:r>
              <a:rPr sz="1700" spc="-75" dirty="0">
                <a:latin typeface="Courier New"/>
                <a:cs typeface="Courier New"/>
              </a:rPr>
              <a:t>myFile </a:t>
            </a:r>
            <a:r>
              <a:rPr sz="1700" spc="-4" dirty="0">
                <a:latin typeface="Courier New"/>
                <a:cs typeface="Courier New"/>
              </a:rPr>
              <a:t>= </a:t>
            </a:r>
            <a:r>
              <a:rPr sz="1700" spc="-60" dirty="0">
                <a:latin typeface="Courier New"/>
                <a:cs typeface="Courier New"/>
              </a:rPr>
              <a:t>new</a:t>
            </a:r>
            <a:r>
              <a:rPr sz="1700" spc="-440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File("myfile.txt");</a:t>
            </a:r>
            <a:endParaRPr sz="1700">
              <a:latin typeface="Courier New"/>
              <a:cs typeface="Courier New"/>
            </a:endParaRPr>
          </a:p>
          <a:p>
            <a:pPr marL="625956" indent="-264723">
              <a:spcBef>
                <a:spcPts val="369"/>
              </a:spcBef>
              <a:buFont typeface="Times New Roman"/>
              <a:buChar char="•"/>
              <a:tabLst>
                <a:tab pos="625504" algn="l"/>
                <a:tab pos="625956" algn="l"/>
              </a:tabLst>
            </a:pPr>
            <a:r>
              <a:rPr sz="1700" spc="-75" dirty="0">
                <a:latin typeface="Courier New"/>
                <a:cs typeface="Courier New"/>
              </a:rPr>
              <a:t>myFile </a:t>
            </a:r>
            <a:r>
              <a:rPr sz="1700" spc="-4" dirty="0">
                <a:latin typeface="Courier New"/>
                <a:cs typeface="Courier New"/>
              </a:rPr>
              <a:t>= </a:t>
            </a:r>
            <a:r>
              <a:rPr sz="1700" spc="-60" dirty="0">
                <a:latin typeface="Courier New"/>
                <a:cs typeface="Courier New"/>
              </a:rPr>
              <a:t>new </a:t>
            </a:r>
            <a:r>
              <a:rPr sz="1700" spc="-81" dirty="0">
                <a:latin typeface="Courier New"/>
                <a:cs typeface="Courier New"/>
              </a:rPr>
              <a:t>File("MyDocs",</a:t>
            </a:r>
            <a:r>
              <a:rPr sz="1700" spc="-518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"myfile.txt");</a:t>
            </a:r>
            <a:endParaRPr sz="1700">
              <a:latin typeface="Courier New"/>
              <a:cs typeface="Courier New"/>
            </a:endParaRPr>
          </a:p>
          <a:p>
            <a:pPr marL="12627" marR="114999" indent="1804">
              <a:lnSpc>
                <a:spcPts val="1847"/>
              </a:lnSpc>
              <a:spcBef>
                <a:spcPts val="1448"/>
              </a:spcBef>
              <a:tabLst>
                <a:tab pos="4541789" algn="l"/>
              </a:tabLst>
            </a:pPr>
            <a:r>
              <a:rPr sz="1700" spc="32" dirty="0">
                <a:latin typeface="Times New Roman"/>
                <a:cs typeface="Times New Roman"/>
              </a:rPr>
              <a:t>Directories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50" dirty="0">
                <a:latin typeface="Times New Roman"/>
                <a:cs typeface="Times New Roman"/>
              </a:rPr>
              <a:t>treated </a:t>
            </a:r>
            <a:r>
              <a:rPr sz="1700" spc="46" dirty="0">
                <a:latin typeface="Times New Roman"/>
                <a:cs typeface="Times New Roman"/>
              </a:rPr>
              <a:t>just </a:t>
            </a:r>
            <a:r>
              <a:rPr sz="1700" spc="36" dirty="0">
                <a:latin typeface="Times New Roman"/>
                <a:cs typeface="Times New Roman"/>
              </a:rPr>
              <a:t>like </a:t>
            </a:r>
            <a:r>
              <a:rPr sz="1700" spc="7" dirty="0">
                <a:latin typeface="Times New Roman"/>
                <a:cs typeface="Times New Roman"/>
              </a:rPr>
              <a:t>files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Java;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67" dirty="0">
                <a:latin typeface="Courier New"/>
                <a:cs typeface="Courier New"/>
              </a:rPr>
              <a:t>File</a:t>
            </a:r>
            <a:r>
              <a:rPr sz="1700" spc="-735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  </a:t>
            </a:r>
            <a:r>
              <a:rPr sz="1700" spc="64" dirty="0">
                <a:latin typeface="Times New Roman"/>
                <a:cs typeface="Times New Roman"/>
              </a:rPr>
              <a:t>supports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50" dirty="0">
                <a:latin typeface="Times New Roman"/>
                <a:cs typeface="Times New Roman"/>
              </a:rPr>
              <a:t>retrieving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36" dirty="0">
                <a:latin typeface="Times New Roman"/>
                <a:cs typeface="Times New Roman"/>
              </a:rPr>
              <a:t>array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" dirty="0">
                <a:latin typeface="Times New Roman"/>
                <a:cs typeface="Times New Roman"/>
              </a:rPr>
              <a:t>files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14" dirty="0">
                <a:latin typeface="Times New Roman"/>
                <a:cs typeface="Times New Roman"/>
              </a:rPr>
              <a:t>directory,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436" y="3625301"/>
            <a:ext cx="39854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File myDir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File("MyDocs");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myFile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File(myDir,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"myfile.txt");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48923" y="834130"/>
            <a:ext cx="44461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4" dirty="0"/>
              <a:t> </a:t>
            </a:r>
            <a:r>
              <a:rPr spc="-89" dirty="0">
                <a:latin typeface="Courier New"/>
                <a:cs typeface="Courier New"/>
              </a:rPr>
              <a:t>File</a:t>
            </a:r>
            <a:r>
              <a:rPr spc="-1016" dirty="0">
                <a:latin typeface="Courier New"/>
                <a:cs typeface="Courier New"/>
              </a:rPr>
              <a:t> </a:t>
            </a:r>
            <a:r>
              <a:rPr spc="-57" dirty="0"/>
              <a:t>Tests</a:t>
            </a:r>
            <a:r>
              <a:rPr spc="-174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spc="-4" dirty="0"/>
              <a:t>Utilities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7"/>
            <a:ext cx="3409950" cy="2876307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" dirty="0">
                <a:latin typeface="Times New Roman"/>
                <a:cs typeface="Times New Roman"/>
              </a:rPr>
              <a:t>File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information:</a:t>
            </a:r>
            <a:endParaRPr sz="1700">
              <a:latin typeface="Times New Roman"/>
              <a:cs typeface="Times New Roman"/>
            </a:endParaRPr>
          </a:p>
          <a:p>
            <a:pPr marL="273292" marR="1114815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getName() 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getPath()</a:t>
            </a:r>
            <a:endParaRPr sz="1100">
              <a:latin typeface="Courier New"/>
              <a:cs typeface="Courier New"/>
            </a:endParaRPr>
          </a:p>
          <a:p>
            <a:pPr marL="273292" marR="479840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getAbsolutePath() 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getParent()</a:t>
            </a:r>
            <a:endParaRPr sz="1100">
              <a:latin typeface="Courier New"/>
              <a:cs typeface="Courier New"/>
            </a:endParaRPr>
          </a:p>
          <a:p>
            <a:pPr marL="273292" marR="876699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long</a:t>
            </a:r>
            <a:r>
              <a:rPr sz="1100" spc="-12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lastModified()  </a:t>
            </a:r>
            <a:r>
              <a:rPr sz="1100" spc="-46" dirty="0">
                <a:latin typeface="Courier New"/>
                <a:cs typeface="Courier New"/>
              </a:rPr>
              <a:t>long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length()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23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" dirty="0">
                <a:latin typeface="Times New Roman"/>
                <a:cs typeface="Times New Roman"/>
              </a:rPr>
              <a:t>File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modification:</a:t>
            </a:r>
            <a:endParaRPr sz="1700">
              <a:latin typeface="Times New Roman"/>
              <a:cs typeface="Times New Roman"/>
            </a:endParaRPr>
          </a:p>
          <a:p>
            <a:pPr marL="273292" marR="3608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53" dirty="0">
                <a:latin typeface="Courier New"/>
                <a:cs typeface="Courier New"/>
              </a:rPr>
              <a:t>renameTo(File</a:t>
            </a:r>
            <a:r>
              <a:rPr sz="1100" spc="-21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newName)  </a:t>
            </a:r>
            <a:r>
              <a:rPr sz="1100" spc="-50" dirty="0">
                <a:latin typeface="Courier New"/>
                <a:cs typeface="Courier New"/>
              </a:rPr>
              <a:t>boolean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delete()</a:t>
            </a:r>
            <a:endParaRPr sz="1100">
              <a:latin typeface="Courier New"/>
              <a:cs typeface="Courier New"/>
            </a:endParaRPr>
          </a:p>
          <a:p>
            <a:pPr marL="251194" indent="-242175">
              <a:spcBef>
                <a:spcPts val="323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Directory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utilities:</a:t>
            </a:r>
            <a:endParaRPr sz="1700">
              <a:latin typeface="Times New Roman"/>
              <a:cs typeface="Times New Roman"/>
            </a:endParaRPr>
          </a:p>
          <a:p>
            <a:pPr marL="273292" marR="1194187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boolean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mkdir()  </a:t>
            </a:r>
            <a:r>
              <a:rPr sz="1100" spc="-53" dirty="0">
                <a:latin typeface="Courier New"/>
                <a:cs typeface="Courier New"/>
              </a:rPr>
              <a:t>String[]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list()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1104" y="834130"/>
            <a:ext cx="44461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4" dirty="0"/>
              <a:t> </a:t>
            </a:r>
            <a:r>
              <a:rPr spc="-89" dirty="0">
                <a:latin typeface="Courier New"/>
                <a:cs typeface="Courier New"/>
              </a:rPr>
              <a:t>File</a:t>
            </a:r>
            <a:r>
              <a:rPr spc="-1016" dirty="0">
                <a:latin typeface="Courier New"/>
                <a:cs typeface="Courier New"/>
              </a:rPr>
              <a:t> </a:t>
            </a:r>
            <a:r>
              <a:rPr spc="-57" dirty="0"/>
              <a:t>Tests</a:t>
            </a:r>
            <a:r>
              <a:rPr spc="-174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spc="-4" dirty="0"/>
              <a:t>Utilities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7"/>
            <a:ext cx="2495550" cy="1288693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" dirty="0">
                <a:latin typeface="Times New Roman"/>
                <a:cs typeface="Times New Roman"/>
              </a:rPr>
              <a:t>File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tests:</a:t>
            </a:r>
            <a:endParaRPr sz="1700">
              <a:latin typeface="Times New Roman"/>
              <a:cs typeface="Times New Roman"/>
            </a:endParaRPr>
          </a:p>
          <a:p>
            <a:pPr marL="273292" marR="3608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exists()  </a:t>
            </a: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canWrite()  </a:t>
            </a: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canRead()  </a:t>
            </a: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isFile()  </a:t>
            </a:r>
            <a:r>
              <a:rPr sz="1100" spc="-50" dirty="0">
                <a:latin typeface="Courier New"/>
                <a:cs typeface="Courier New"/>
              </a:rPr>
              <a:t>boolean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isDirectory()  </a:t>
            </a:r>
            <a:r>
              <a:rPr sz="1100" spc="-50" dirty="0">
                <a:latin typeface="Courier New"/>
                <a:cs typeface="Courier New"/>
              </a:rPr>
              <a:t>boolean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isAbsolute();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44026" y="834130"/>
            <a:ext cx="24568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File Stream</a:t>
            </a:r>
            <a:r>
              <a:rPr spc="-387" dirty="0"/>
              <a:t> </a:t>
            </a:r>
            <a:r>
              <a:rPr dirty="0"/>
              <a:t>I/O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6991349" cy="233401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7" dirty="0">
                <a:latin typeface="Times New Roman"/>
                <a:cs typeface="Times New Roman"/>
              </a:rPr>
              <a:t>file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input: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FileReader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read</a:t>
            </a:r>
            <a:r>
              <a:rPr sz="1700" spc="-16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characters.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lnSpc>
                <a:spcPts val="1946"/>
              </a:lnSpc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BufferedReader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readLine</a:t>
            </a:r>
            <a:endParaRPr sz="1700">
              <a:latin typeface="Courier New"/>
              <a:cs typeface="Courier New"/>
            </a:endParaRPr>
          </a:p>
          <a:p>
            <a:pPr marL="560564">
              <a:lnSpc>
                <a:spcPts val="1946"/>
              </a:lnSpc>
            </a:pP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7" dirty="0">
                <a:latin typeface="Times New Roman"/>
                <a:cs typeface="Times New Roman"/>
              </a:rPr>
              <a:t>file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output: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FileWriter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write</a:t>
            </a:r>
            <a:r>
              <a:rPr sz="1700" spc="-17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characters.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lnSpc>
                <a:spcPts val="1946"/>
              </a:lnSpc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PrintWriter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print</a:t>
            </a:r>
            <a:r>
              <a:rPr sz="1700" spc="-753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549290">
              <a:lnSpc>
                <a:spcPts val="1946"/>
              </a:lnSpc>
            </a:pPr>
            <a:r>
              <a:rPr sz="1700" spc="-75" dirty="0">
                <a:latin typeface="Courier New"/>
                <a:cs typeface="Courier New"/>
              </a:rPr>
              <a:t>println</a:t>
            </a:r>
            <a:r>
              <a:rPr sz="1700" spc="-597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36208" y="834130"/>
            <a:ext cx="24568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File Stream</a:t>
            </a:r>
            <a:r>
              <a:rPr spc="-387" dirty="0"/>
              <a:t> </a:t>
            </a:r>
            <a:r>
              <a:rPr dirty="0"/>
              <a:t>I/O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3" y="1368136"/>
            <a:ext cx="28263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 file </a:t>
            </a:r>
            <a:r>
              <a:rPr sz="1700" spc="85" dirty="0">
                <a:latin typeface="Times New Roman"/>
                <a:cs typeface="Times New Roman"/>
              </a:rPr>
              <a:t>input </a:t>
            </a:r>
            <a:r>
              <a:rPr sz="1700" spc="64" dirty="0">
                <a:latin typeface="Times New Roman"/>
                <a:cs typeface="Times New Roman"/>
              </a:rPr>
              <a:t>example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776711"/>
            <a:ext cx="47982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Create </a:t>
            </a:r>
            <a:r>
              <a:rPr sz="1100" spc="-4" dirty="0">
                <a:latin typeface="Courier New"/>
                <a:cs typeface="Courier New"/>
              </a:rPr>
              <a:t>a </a:t>
            </a:r>
            <a:r>
              <a:rPr sz="1100" spc="-53" dirty="0">
                <a:latin typeface="Courier New"/>
                <a:cs typeface="Courier New"/>
              </a:rPr>
              <a:t>buffered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reader</a:t>
            </a:r>
            <a:endParaRPr sz="1100">
              <a:latin typeface="Courier New"/>
              <a:cs typeface="Courier New"/>
            </a:endParaRPr>
          </a:p>
          <a:p>
            <a:pPr marL="167763" marR="956071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read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each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from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file.  </a:t>
            </a:r>
            <a:r>
              <a:rPr sz="1100" spc="-53" dirty="0">
                <a:latin typeface="Courier New"/>
                <a:cs typeface="Courier New"/>
              </a:rPr>
              <a:t>BufferedReader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167763" marR="3608" indent="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BufferedReader(new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FileReader(file)); 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789575"/>
            <a:ext cx="4816764" cy="20481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ReadFile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main </a:t>
            </a:r>
            <a:r>
              <a:rPr sz="1100" spc="-53" dirty="0">
                <a:latin typeface="Courier New"/>
                <a:cs typeface="Courier New"/>
              </a:rPr>
              <a:t>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9020" marR="72517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File file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File(args[0]);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6208" y="834130"/>
            <a:ext cx="24568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File Stream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427210"/>
          <a:ext cx="6975764" cy="80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082"/>
                <a:gridCol w="4017818"/>
                <a:gridCol w="508000"/>
                <a:gridCol w="304799"/>
                <a:gridCol w="304799"/>
                <a:gridCol w="406399"/>
                <a:gridCol w="7908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05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each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and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echo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screen.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 =</a:t>
                      </a:r>
                      <a:r>
                        <a:rPr sz="11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in.readLine();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System.out.println("Read: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100" spc="-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689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 =</a:t>
                      </a:r>
                      <a:r>
                        <a:rPr sz="11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in.readLine();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44965" y="2213870"/>
            <a:ext cx="28678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Close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3" dirty="0">
                <a:latin typeface="Courier New"/>
                <a:cs typeface="Courier New"/>
              </a:rPr>
              <a:t>buffered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reader  in.close();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2871961"/>
            <a:ext cx="48998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(FileNotFoundException </a:t>
            </a:r>
            <a:r>
              <a:rPr sz="1100" spc="-39" dirty="0">
                <a:latin typeface="Courier New"/>
                <a:cs typeface="Courier New"/>
              </a:rPr>
              <a:t>e1)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If </a:t>
            </a:r>
            <a:r>
              <a:rPr sz="1100" spc="-46" dirty="0">
                <a:latin typeface="Courier New"/>
                <a:cs typeface="Courier New"/>
              </a:rPr>
              <a:t>this file does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60" dirty="0">
                <a:latin typeface="Courier New"/>
                <a:cs typeface="Courier New"/>
              </a:rPr>
              <a:t>exist  </a:t>
            </a:r>
            <a:r>
              <a:rPr sz="1100" spc="-57" dirty="0">
                <a:latin typeface="Courier New"/>
                <a:cs typeface="Courier New"/>
              </a:rPr>
              <a:t>System.err.println("File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50" dirty="0">
                <a:latin typeface="Courier New"/>
                <a:cs typeface="Courier New"/>
              </a:rPr>
              <a:t>found: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4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764" y="3530052"/>
            <a:ext cx="35790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(IOException </a:t>
            </a:r>
            <a:r>
              <a:rPr sz="1100" spc="-39" dirty="0">
                <a:latin typeface="Courier New"/>
                <a:cs typeface="Courier New"/>
              </a:rPr>
              <a:t>e2)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39" dirty="0">
                <a:latin typeface="Courier New"/>
                <a:cs typeface="Courier New"/>
              </a:rPr>
              <a:t>any </a:t>
            </a:r>
            <a:r>
              <a:rPr sz="1100" spc="-46" dirty="0">
                <a:latin typeface="Courier New"/>
                <a:cs typeface="Courier New"/>
              </a:rPr>
              <a:t>other </a:t>
            </a:r>
            <a:r>
              <a:rPr sz="1100" spc="-32" dirty="0">
                <a:latin typeface="Courier New"/>
                <a:cs typeface="Courier New"/>
              </a:rPr>
              <a:t>IO</a:t>
            </a:r>
            <a:r>
              <a:rPr sz="1100" spc="-43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exceptions.  e2.printStackTrace();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4188142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7" y="2213869"/>
            <a:ext cx="549564" cy="23687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5413086" cy="31330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43811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File Output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 marR="2539902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WriteFile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main </a:t>
            </a:r>
            <a:r>
              <a:rPr sz="1100" spc="-53" dirty="0">
                <a:latin typeface="Courier New"/>
                <a:cs typeface="Courier New"/>
              </a:rPr>
              <a:t>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</a:t>
            </a:r>
            <a:endParaRPr sz="1100">
              <a:latin typeface="Courier New"/>
              <a:cs typeface="Courier New"/>
            </a:endParaRPr>
          </a:p>
          <a:p>
            <a:pPr marL="9020" marR="1190579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File file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File(args[0]);  </a:t>
            </a: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542915"/>
            <a:ext cx="6627091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buffered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reader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read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each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from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standard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in.  </a:t>
            </a:r>
            <a:r>
              <a:rPr sz="1100" spc="-57" dirty="0">
                <a:latin typeface="Courier New"/>
                <a:cs typeface="Courier New"/>
              </a:rPr>
              <a:t>InputStreamReader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isr</a:t>
            </a:r>
            <a:endParaRPr sz="1100">
              <a:latin typeface="Courier New"/>
              <a:cs typeface="Courier New"/>
            </a:endParaRPr>
          </a:p>
          <a:p>
            <a:pPr marL="167763" marR="2067279" indent="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InputStreamReader(System.in);  </a:t>
            </a:r>
            <a:r>
              <a:rPr sz="1100" spc="-53" dirty="0">
                <a:latin typeface="Courier New"/>
                <a:cs typeface="Courier New"/>
              </a:rPr>
              <a:t>BufferedReader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BufferedReader(isr);</a:t>
            </a:r>
            <a:endParaRPr sz="1100">
              <a:latin typeface="Courier New"/>
              <a:cs typeface="Courier New"/>
            </a:endParaRPr>
          </a:p>
          <a:p>
            <a:pPr marL="167763" marR="1987907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print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writer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this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file.  </a:t>
            </a:r>
            <a:r>
              <a:rPr sz="1100" spc="-53" dirty="0">
                <a:latin typeface="Courier New"/>
                <a:cs typeface="Courier New"/>
              </a:rPr>
              <a:t>PrintWriter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out</a:t>
            </a:r>
            <a:endParaRPr sz="1100">
              <a:latin typeface="Courier New"/>
              <a:cs typeface="Courier New"/>
            </a:endParaRPr>
          </a:p>
          <a:p>
            <a:pPr marL="167763" marR="1670419" indent="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PrintWriter(new</a:t>
            </a:r>
            <a:r>
              <a:rPr sz="1100" spc="-3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FileWriter(file)); 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4870" y="834130"/>
            <a:ext cx="33198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File Output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44965" y="1555779"/>
            <a:ext cx="45950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  <a:tabLst>
                <a:tab pos="2865959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System.out.print("Enter</a:t>
            </a:r>
            <a:r>
              <a:rPr sz="1100" spc="-96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file</a:t>
            </a:r>
            <a:r>
              <a:rPr sz="1100" spc="-96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text.	</a:t>
            </a:r>
            <a:r>
              <a:rPr sz="1100" spc="-60" dirty="0">
                <a:latin typeface="Courier New"/>
                <a:cs typeface="Courier New"/>
              </a:rPr>
              <a:t>");  </a:t>
            </a:r>
            <a:r>
              <a:rPr sz="1100" spc="-57" dirty="0">
                <a:latin typeface="Courier New"/>
                <a:cs typeface="Courier New"/>
              </a:rPr>
              <a:t>System.out.println("[Type </a:t>
            </a:r>
            <a:r>
              <a:rPr sz="1100" spc="-50" dirty="0">
                <a:latin typeface="Courier New"/>
                <a:cs typeface="Courier New"/>
              </a:rPr>
              <a:t>ctrl-d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21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stop.]");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65" y="2049348"/>
            <a:ext cx="5103091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Read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each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input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echo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screen. 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39" dirty="0">
                <a:latin typeface="Courier New"/>
                <a:cs typeface="Courier New"/>
              </a:rPr>
              <a:t>((s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501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in.readLine()) </a:t>
            </a:r>
            <a:r>
              <a:rPr sz="1100" spc="-32" dirty="0">
                <a:latin typeface="Courier New"/>
                <a:cs typeface="Courier New"/>
              </a:rPr>
              <a:t>!= </a:t>
            </a:r>
            <a:r>
              <a:rPr sz="1100" spc="-46" dirty="0">
                <a:latin typeface="Courier New"/>
                <a:cs typeface="Courier New"/>
              </a:rPr>
              <a:t>null)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out.println(s);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965" y="2871960"/>
            <a:ext cx="56110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Close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buffered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reader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file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print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writer.  in.close();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60" dirty="0">
                <a:latin typeface="Courier New"/>
                <a:cs typeface="Courier New"/>
              </a:rPr>
              <a:t>out.close();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764" y="3530052"/>
            <a:ext cx="27662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(IOException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39" dirty="0">
                <a:latin typeface="Courier New"/>
                <a:cs typeface="Courier New"/>
              </a:rPr>
              <a:t>any </a:t>
            </a:r>
            <a:r>
              <a:rPr sz="1100" spc="-32" dirty="0">
                <a:latin typeface="Courier New"/>
                <a:cs typeface="Courier New"/>
              </a:rPr>
              <a:t>IO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exceptions.  e.printStackTrace();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4188142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7" y="1391256"/>
            <a:ext cx="549564" cy="320229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923232" cy="1407858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117705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8" dirty="0">
                <a:latin typeface="Times New Roman"/>
                <a:cs typeface="Times New Roman"/>
              </a:rPr>
              <a:t>your </a:t>
            </a:r>
            <a:r>
              <a:rPr sz="1700" spc="96" dirty="0">
                <a:latin typeface="Times New Roman"/>
                <a:cs typeface="Times New Roman"/>
              </a:rPr>
              <a:t>understanding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0" dirty="0">
                <a:latin typeface="Times New Roman"/>
                <a:cs typeface="Times New Roman"/>
              </a:rPr>
              <a:t>software </a:t>
            </a:r>
            <a:r>
              <a:rPr sz="1700" spc="57" dirty="0">
                <a:latin typeface="Times New Roman"/>
                <a:cs typeface="Times New Roman"/>
              </a:rPr>
              <a:t>analysis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60" dirty="0">
                <a:latin typeface="Times New Roman"/>
                <a:cs typeface="Times New Roman"/>
              </a:rPr>
              <a:t>design?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8" dirty="0">
                <a:latin typeface="Times New Roman"/>
                <a:cs typeface="Times New Roman"/>
              </a:rPr>
              <a:t>your </a:t>
            </a:r>
            <a:r>
              <a:rPr sz="1700" spc="96" dirty="0">
                <a:latin typeface="Times New Roman"/>
                <a:cs typeface="Times New Roman"/>
              </a:rPr>
              <a:t>understanding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design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reuse?</a:t>
            </a:r>
            <a:endParaRPr sz="1700">
              <a:latin typeface="Times New Roman"/>
              <a:cs typeface="Times New Roman"/>
            </a:endParaRPr>
          </a:p>
          <a:p>
            <a:pPr marL="251645" marR="244430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64" dirty="0">
                <a:latin typeface="Times New Roman"/>
                <a:cs typeface="Times New Roman"/>
              </a:rPr>
              <a:t>features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85" dirty="0">
                <a:latin typeface="Times New Roman"/>
                <a:cs typeface="Times New Roman"/>
              </a:rPr>
              <a:t>language  </a:t>
            </a:r>
            <a:r>
              <a:rPr sz="1700" spc="43" dirty="0">
                <a:latin typeface="Times New Roman"/>
                <a:cs typeface="Times New Roman"/>
              </a:rPr>
              <a:t>possess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4" dirty="0">
                <a:latin typeface="Times New Roman"/>
                <a:cs typeface="Times New Roman"/>
              </a:rPr>
              <a:t>make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43" dirty="0">
                <a:latin typeface="Times New Roman"/>
                <a:cs typeface="Times New Roman"/>
              </a:rPr>
              <a:t>object-oriented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language?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41"/>
              </a:spcBef>
              <a:buChar char="•"/>
              <a:tabLst>
                <a:tab pos="251194" algn="l"/>
                <a:tab pos="251645" algn="l"/>
                <a:tab pos="181653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term	</a:t>
            </a:r>
            <a:r>
              <a:rPr sz="1700" i="1" spc="-21" dirty="0">
                <a:latin typeface="Times New Roman"/>
                <a:cs typeface="Times New Roman"/>
              </a:rPr>
              <a:t>object-oriented</a:t>
            </a:r>
            <a:r>
              <a:rPr sz="1700" spc="-2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4065" y="834130"/>
            <a:ext cx="32159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4" dirty="0"/>
              <a:t>Collections</a:t>
            </a:r>
            <a:r>
              <a:rPr spc="-384" dirty="0"/>
              <a:t> </a:t>
            </a:r>
            <a:r>
              <a:rPr dirty="0"/>
              <a:t>API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796232" cy="242352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78253" marR="107784" indent="-269233">
              <a:lnSpc>
                <a:spcPts val="1847"/>
              </a:lnSpc>
              <a:spcBef>
                <a:spcPts val="298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18" dirty="0">
                <a:latin typeface="Times New Roman"/>
                <a:cs typeface="Times New Roman"/>
              </a:rPr>
              <a:t>collection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single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75" dirty="0">
                <a:latin typeface="Times New Roman"/>
                <a:cs typeface="Times New Roman"/>
              </a:rPr>
              <a:t>representing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group </a:t>
            </a:r>
            <a:r>
              <a:rPr sz="1700" spc="18" dirty="0">
                <a:latin typeface="Times New Roman"/>
                <a:cs typeface="Times New Roman"/>
              </a:rPr>
              <a:t>of  objects </a:t>
            </a:r>
            <a:r>
              <a:rPr sz="1700" spc="103" dirty="0">
                <a:latin typeface="Times New Roman"/>
                <a:cs typeface="Times New Roman"/>
              </a:rPr>
              <a:t>known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28" dirty="0">
                <a:latin typeface="Times New Roman"/>
                <a:cs typeface="Times New Roman"/>
              </a:rPr>
              <a:t>its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elements.</a:t>
            </a:r>
            <a:endParaRPr sz="1700">
              <a:latin typeface="Times New Roman"/>
              <a:cs typeface="Times New Roman"/>
            </a:endParaRPr>
          </a:p>
          <a:p>
            <a:pPr marL="245782" marR="315684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Collections </a:t>
            </a:r>
            <a:r>
              <a:rPr sz="1700" spc="28" dirty="0">
                <a:latin typeface="Times New Roman"/>
                <a:cs typeface="Times New Roman"/>
              </a:rPr>
              <a:t>API </a:t>
            </a:r>
            <a:r>
              <a:rPr sz="1700" spc="64" dirty="0">
                <a:latin typeface="Times New Roman"/>
                <a:cs typeface="Times New Roman"/>
              </a:rPr>
              <a:t>contains </a:t>
            </a:r>
            <a:r>
              <a:rPr sz="1700" spc="43" dirty="0">
                <a:latin typeface="Times New Roman"/>
                <a:cs typeface="Times New Roman"/>
              </a:rPr>
              <a:t>interfaces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78" dirty="0">
                <a:latin typeface="Times New Roman"/>
                <a:cs typeface="Times New Roman"/>
              </a:rPr>
              <a:t>group  </a:t>
            </a:r>
            <a:r>
              <a:rPr sz="1700" spc="18" dirty="0">
                <a:latin typeface="Times New Roman"/>
                <a:cs typeface="Times New Roman"/>
              </a:rPr>
              <a:t>objects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555604" marR="3608" lvl="1" indent="-254351" algn="just">
              <a:lnSpc>
                <a:spcPts val="1847"/>
              </a:lnSpc>
              <a:spcBef>
                <a:spcPts val="568"/>
              </a:spcBef>
              <a:buFont typeface="Times New Roman"/>
              <a:buChar char="•"/>
              <a:tabLst>
                <a:tab pos="549741" algn="l"/>
              </a:tabLst>
            </a:pPr>
            <a:r>
              <a:rPr sz="1700" spc="-78" dirty="0">
                <a:latin typeface="Courier New"/>
                <a:cs typeface="Courier New"/>
              </a:rPr>
              <a:t>Collection </a:t>
            </a:r>
            <a:r>
              <a:rPr sz="1700" dirty="0">
                <a:latin typeface="Times New Roman"/>
                <a:cs typeface="Times New Roman"/>
              </a:rPr>
              <a:t>– A </a:t>
            </a:r>
            <a:r>
              <a:rPr sz="1700" spc="50" dirty="0">
                <a:latin typeface="Times New Roman"/>
                <a:cs typeface="Times New Roman"/>
              </a:rPr>
              <a:t>group </a:t>
            </a:r>
            <a:r>
              <a:rPr sz="1700" spc="18" dirty="0">
                <a:latin typeface="Times New Roman"/>
                <a:cs typeface="Times New Roman"/>
              </a:rPr>
              <a:t>of objects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spc="60" dirty="0">
                <a:latin typeface="Times New Roman"/>
                <a:cs typeface="Times New Roman"/>
              </a:rPr>
              <a:t>elements;  </a:t>
            </a: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32" dirty="0">
                <a:latin typeface="Times New Roman"/>
                <a:cs typeface="Times New Roman"/>
              </a:rPr>
              <a:t>specific </a:t>
            </a:r>
            <a:r>
              <a:rPr sz="1700" spc="67" dirty="0">
                <a:latin typeface="Times New Roman"/>
                <a:cs typeface="Times New Roman"/>
              </a:rPr>
              <a:t>ordering </a:t>
            </a:r>
            <a:r>
              <a:rPr sz="1700" spc="25" dirty="0">
                <a:latin typeface="Times New Roman"/>
                <a:cs typeface="Times New Roman"/>
              </a:rPr>
              <a:t>(or </a:t>
            </a:r>
            <a:r>
              <a:rPr sz="1700" spc="36" dirty="0">
                <a:latin typeface="Times New Roman"/>
                <a:cs typeface="Times New Roman"/>
              </a:rPr>
              <a:t>lack </a:t>
            </a:r>
            <a:r>
              <a:rPr sz="1700" spc="11" dirty="0">
                <a:latin typeface="Times New Roman"/>
                <a:cs typeface="Times New Roman"/>
              </a:rPr>
              <a:t>of)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4" dirty="0">
                <a:latin typeface="Times New Roman"/>
                <a:cs typeface="Times New Roman"/>
              </a:rPr>
              <a:t>allowance </a:t>
            </a:r>
            <a:r>
              <a:rPr sz="1700" spc="18" dirty="0">
                <a:latin typeface="Times New Roman"/>
                <a:cs typeface="Times New Roman"/>
              </a:rPr>
              <a:t>of  </a:t>
            </a:r>
            <a:r>
              <a:rPr sz="1700" spc="50" dirty="0">
                <a:latin typeface="Times New Roman"/>
                <a:cs typeface="Times New Roman"/>
              </a:rPr>
              <a:t>duplicates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specified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46" dirty="0">
                <a:latin typeface="Times New Roman"/>
                <a:cs typeface="Times New Roman"/>
              </a:rPr>
              <a:t>each</a:t>
            </a:r>
            <a:r>
              <a:rPr sz="1700" spc="23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implementation</a:t>
            </a:r>
            <a:endParaRPr sz="1700">
              <a:latin typeface="Times New Roman"/>
              <a:cs typeface="Times New Roman"/>
            </a:endParaRPr>
          </a:p>
          <a:p>
            <a:pPr marL="560113" marR="177685" lvl="1" indent="-258861">
              <a:lnSpc>
                <a:spcPts val="1847"/>
              </a:lnSpc>
              <a:spcBef>
                <a:spcPts val="568"/>
              </a:spcBef>
              <a:buFont typeface="Times New Roman"/>
              <a:buChar char="•"/>
              <a:tabLst>
                <a:tab pos="549290" algn="l"/>
                <a:tab pos="549741" algn="l"/>
              </a:tabLst>
            </a:pPr>
            <a:r>
              <a:rPr sz="1700" spc="-60" dirty="0">
                <a:latin typeface="Courier New"/>
                <a:cs typeface="Courier New"/>
              </a:rPr>
              <a:t>Set</a:t>
            </a:r>
            <a:r>
              <a:rPr sz="1700" spc="-437" dirty="0">
                <a:latin typeface="Courier New"/>
                <a:cs typeface="Courier New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5" dirty="0">
                <a:latin typeface="Times New Roman"/>
                <a:cs typeface="Times New Roman"/>
              </a:rPr>
              <a:t>unordered </a:t>
            </a:r>
            <a:r>
              <a:rPr sz="1700" spc="39" dirty="0">
                <a:latin typeface="Times New Roman"/>
                <a:cs typeface="Times New Roman"/>
              </a:rPr>
              <a:t>collection;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50" dirty="0">
                <a:latin typeface="Times New Roman"/>
                <a:cs typeface="Times New Roman"/>
              </a:rPr>
              <a:t>duplicates </a:t>
            </a:r>
            <a:r>
              <a:rPr sz="1700" spc="14" dirty="0">
                <a:latin typeface="Times New Roman"/>
                <a:cs typeface="Times New Roman"/>
              </a:rPr>
              <a:t>are  </a:t>
            </a:r>
            <a:r>
              <a:rPr sz="1700" spc="75" dirty="0">
                <a:latin typeface="Times New Roman"/>
                <a:cs typeface="Times New Roman"/>
              </a:rPr>
              <a:t>permitted</a:t>
            </a:r>
            <a:endParaRPr sz="1700">
              <a:latin typeface="Times New Roman"/>
              <a:cs typeface="Times New Roman"/>
            </a:endParaRPr>
          </a:p>
          <a:p>
            <a:pPr marL="560113" marR="613329" lvl="1" indent="-258861">
              <a:lnSpc>
                <a:spcPts val="1847"/>
              </a:lnSpc>
              <a:spcBef>
                <a:spcPts val="568"/>
              </a:spcBef>
              <a:buFont typeface="Times New Roman"/>
              <a:buChar char="•"/>
              <a:tabLst>
                <a:tab pos="549290" algn="l"/>
                <a:tab pos="549741" algn="l"/>
              </a:tabLst>
            </a:pPr>
            <a:r>
              <a:rPr sz="1700" spc="-67" dirty="0">
                <a:latin typeface="Courier New"/>
                <a:cs typeface="Courier New"/>
              </a:rPr>
              <a:t>List</a:t>
            </a:r>
            <a:r>
              <a:rPr sz="1700" spc="-540" dirty="0">
                <a:latin typeface="Courier New"/>
                <a:cs typeface="Courier New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0" dirty="0">
                <a:latin typeface="Times New Roman"/>
                <a:cs typeface="Times New Roman"/>
              </a:rPr>
              <a:t>ordered </a:t>
            </a:r>
            <a:r>
              <a:rPr sz="1700" spc="39" dirty="0">
                <a:latin typeface="Times New Roman"/>
                <a:cs typeface="Times New Roman"/>
              </a:rPr>
              <a:t>collection; </a:t>
            </a:r>
            <a:r>
              <a:rPr sz="1700" spc="50" dirty="0">
                <a:latin typeface="Times New Roman"/>
                <a:cs typeface="Times New Roman"/>
              </a:rPr>
              <a:t>duplicates </a:t>
            </a:r>
            <a:r>
              <a:rPr sz="1700" spc="14" dirty="0">
                <a:latin typeface="Times New Roman"/>
                <a:cs typeface="Times New Roman"/>
              </a:rPr>
              <a:t>are  </a:t>
            </a:r>
            <a:r>
              <a:rPr sz="1700" spc="75" dirty="0">
                <a:latin typeface="Times New Roman"/>
                <a:cs typeface="Times New Roman"/>
              </a:rPr>
              <a:t>permitted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6246" y="834130"/>
            <a:ext cx="32159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4" dirty="0">
                <a:latin typeface="Arial"/>
                <a:cs typeface="Arial"/>
              </a:rPr>
              <a:t>Collections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API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9409" y="2823037"/>
            <a:ext cx="1062182" cy="28802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157" rIns="0" bIns="0" rtlCol="0">
            <a:spAutoFit/>
          </a:bodyPr>
          <a:lstStyle/>
          <a:p>
            <a:pPr algn="ctr">
              <a:spcBef>
                <a:spcPts val="206"/>
              </a:spcBef>
            </a:pPr>
            <a:r>
              <a:rPr sz="700" spc="-4" dirty="0">
                <a:latin typeface="Courier New"/>
                <a:cs typeface="Courier New"/>
              </a:rPr>
              <a:t>«interface»</a:t>
            </a:r>
            <a:endParaRPr sz="7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000" b="1" spc="-4" dirty="0">
                <a:latin typeface="Courier New"/>
                <a:cs typeface="Courier New"/>
              </a:rPr>
              <a:t>Set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9409" y="3585037"/>
            <a:ext cx="1062182" cy="2167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235" rIns="0" bIns="0" rtlCol="0">
            <a:spAutoFit/>
          </a:bodyPr>
          <a:lstStyle/>
          <a:p>
            <a:pPr marL="149273">
              <a:spcBef>
                <a:spcPts val="490"/>
              </a:spcBef>
            </a:pPr>
            <a:r>
              <a:rPr sz="1000" b="1" spc="-4" dirty="0">
                <a:latin typeface="Courier New"/>
                <a:cs typeface="Courier New"/>
              </a:rPr>
              <a:t>HashSet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7386" y="4364354"/>
            <a:ext cx="1062182" cy="2167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235" rIns="0" bIns="0" rtlCol="0">
            <a:spAutoFit/>
          </a:bodyPr>
          <a:lstStyle/>
          <a:p>
            <a:pPr marL="73509">
              <a:spcBef>
                <a:spcPts val="490"/>
              </a:spcBef>
            </a:pPr>
            <a:r>
              <a:rPr sz="1000" b="1" spc="-4" dirty="0">
                <a:latin typeface="Courier New"/>
                <a:cs typeface="Courier New"/>
              </a:rPr>
              <a:t>ArrayList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6659" y="4355695"/>
            <a:ext cx="1062182" cy="2167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235" rIns="0" bIns="0" rtlCol="0">
            <a:spAutoFit/>
          </a:bodyPr>
          <a:lstStyle/>
          <a:p>
            <a:pPr marL="36078">
              <a:spcBef>
                <a:spcPts val="490"/>
              </a:spcBef>
            </a:pPr>
            <a:r>
              <a:rPr sz="1000" b="1" spc="-4" dirty="0">
                <a:latin typeface="Courier New"/>
                <a:cs typeface="Courier New"/>
              </a:rPr>
              <a:t>LinkedList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2365" y="3132599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727" y="3275476"/>
            <a:ext cx="0" cy="15153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2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727" y="3290628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4000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4727" y="3563390"/>
            <a:ext cx="0" cy="15153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2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3526" y="4027429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1549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4934" y="4038254"/>
            <a:ext cx="408709" cy="311727"/>
          </a:xfrm>
          <a:custGeom>
            <a:avLst/>
            <a:gdLst/>
            <a:ahLst/>
            <a:cxnLst/>
            <a:rect l="l" t="t" r="r" b="b"/>
            <a:pathLst>
              <a:path w="449579" h="457200">
                <a:moveTo>
                  <a:pt x="0" y="456945"/>
                </a:moveTo>
                <a:lnTo>
                  <a:pt x="449452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0848" y="4349807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1549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6652" y="3929670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848"/>
                </a:moveTo>
                <a:lnTo>
                  <a:pt x="152654" y="206501"/>
                </a:lnTo>
                <a:lnTo>
                  <a:pt x="215519" y="0"/>
                </a:lnTo>
                <a:lnTo>
                  <a:pt x="0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7905" y="4021975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0" y="15875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106" y="4032799"/>
            <a:ext cx="408709" cy="311727"/>
          </a:xfrm>
          <a:custGeom>
            <a:avLst/>
            <a:gdLst/>
            <a:ahLst/>
            <a:cxnLst/>
            <a:rect l="l" t="t" r="r" b="b"/>
            <a:pathLst>
              <a:path w="449579" h="457200">
                <a:moveTo>
                  <a:pt x="449325" y="4568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0584" y="4344267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1" y="15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2822" y="3924041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215519" y="53975"/>
                </a:moveTo>
                <a:lnTo>
                  <a:pt x="62865" y="206628"/>
                </a:lnTo>
                <a:lnTo>
                  <a:pt x="0" y="0"/>
                </a:lnTo>
                <a:lnTo>
                  <a:pt x="215519" y="539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33471" y="2481782"/>
            <a:ext cx="436995" cy="333375"/>
          </a:xfrm>
          <a:custGeom>
            <a:avLst/>
            <a:gdLst/>
            <a:ahLst/>
            <a:cxnLst/>
            <a:rect l="l" t="t" r="r" b="b"/>
            <a:pathLst>
              <a:path w="480695" h="488950">
                <a:moveTo>
                  <a:pt x="0" y="488695"/>
                </a:moveTo>
                <a:lnTo>
                  <a:pt x="48056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9390" y="2384022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975"/>
                </a:moveTo>
                <a:lnTo>
                  <a:pt x="152654" y="206628"/>
                </a:lnTo>
                <a:lnTo>
                  <a:pt x="215519" y="0"/>
                </a:lnTo>
                <a:lnTo>
                  <a:pt x="0" y="539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5197" y="2481782"/>
            <a:ext cx="436995" cy="333375"/>
          </a:xfrm>
          <a:custGeom>
            <a:avLst/>
            <a:gdLst/>
            <a:ahLst/>
            <a:cxnLst/>
            <a:rect l="l" t="t" r="r" b="b"/>
            <a:pathLst>
              <a:path w="480695" h="488950">
                <a:moveTo>
                  <a:pt x="480568" y="48869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9191" y="2387138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215518" y="53848"/>
                </a:moveTo>
                <a:lnTo>
                  <a:pt x="62737" y="206628"/>
                </a:lnTo>
                <a:lnTo>
                  <a:pt x="0" y="0"/>
                </a:lnTo>
                <a:lnTo>
                  <a:pt x="215518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210955" y="1277389"/>
          <a:ext cx="3238500" cy="109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1182"/>
              </a:tblGrid>
              <a:tr h="29873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Collection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511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057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  <a:spcBef>
                          <a:spcPts val="1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+add(element : Object)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+remove(element : Object) :</a:t>
                      </a:r>
                      <a:r>
                        <a:rPr sz="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+size()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+isEmpty()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+contains(element : Object) :</a:t>
                      </a:r>
                      <a:r>
                        <a:rPr sz="8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+iterator()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Iterator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965864" y="2818707"/>
          <a:ext cx="2984500" cy="109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7182"/>
              </a:tblGrid>
              <a:tr h="289647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List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51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99">
                <a:tc>
                  <a:txBody>
                    <a:bodyPr/>
                    <a:lstStyle/>
                    <a:p>
                      <a:pPr marL="55244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+add(index : int, element :</a:t>
                      </a:r>
                      <a:r>
                        <a:rPr sz="8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Object)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+remove(index : int) :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Object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+get(index : int) : Object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+set(index : int, element</a:t>
                      </a:r>
                      <a:r>
                        <a:rPr sz="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Object)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+indexOf(element : Object) :</a:t>
                      </a:r>
                      <a:r>
                        <a:rPr sz="8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+listIterator()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ListIterator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7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36868" y="834130"/>
            <a:ext cx="24707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 </a:t>
            </a:r>
            <a:r>
              <a:rPr spc="-78" dirty="0">
                <a:latin typeface="Courier New"/>
                <a:cs typeface="Courier New"/>
              </a:rPr>
              <a:t>Set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83476" y="3036483"/>
            <a:ext cx="2572327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// duplicate, not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added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// duplicate, not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added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3036483"/>
            <a:ext cx="24614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set.add("second");  </a:t>
            </a:r>
            <a:r>
              <a:rPr sz="1100" spc="-53" dirty="0">
                <a:latin typeface="Courier New"/>
                <a:cs typeface="Courier New"/>
              </a:rPr>
              <a:t>set.add(new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Integer(4));  System.out.println(set);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53005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819727" y="1391256"/>
            <a:ext cx="4715164" cy="2209302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1836378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pc="-4" dirty="0"/>
              <a:t>1	</a:t>
            </a:r>
            <a:r>
              <a:rPr spc="-50" dirty="0"/>
              <a:t>import</a:t>
            </a:r>
            <a:r>
              <a:rPr spc="-135" dirty="0"/>
              <a:t> </a:t>
            </a:r>
            <a:r>
              <a:rPr spc="-60" dirty="0"/>
              <a:t>java.util.*;  </a:t>
            </a:r>
            <a:r>
              <a:rPr spc="-4" dirty="0"/>
              <a:t>2</a:t>
            </a: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SetExample</a:t>
            </a:r>
            <a:r>
              <a:rPr spc="-263" dirty="0"/>
              <a:t> </a:t>
            </a:r>
            <a:r>
              <a:rPr spc="-4" dirty="0"/>
              <a:t>{</a:t>
            </a: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1" dirty="0"/>
              <a:t> </a:t>
            </a:r>
            <a:r>
              <a:rPr spc="-4" dirty="0"/>
              <a:t>{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39" dirty="0"/>
              <a:t>Set set </a:t>
            </a:r>
            <a:r>
              <a:rPr spc="-4" dirty="0"/>
              <a:t>= </a:t>
            </a:r>
            <a:r>
              <a:rPr spc="-39" dirty="0"/>
              <a:t>new</a:t>
            </a:r>
            <a:r>
              <a:rPr spc="-394" dirty="0"/>
              <a:t> </a:t>
            </a:r>
            <a:r>
              <a:rPr spc="-60" dirty="0"/>
              <a:t>HashSet();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set.add("one");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set.add("second");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set.add("3rd");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53" dirty="0"/>
              <a:t>set.add(new</a:t>
            </a:r>
            <a:r>
              <a:rPr spc="-121" dirty="0"/>
              <a:t> </a:t>
            </a:r>
            <a:r>
              <a:rPr spc="-60" dirty="0"/>
              <a:t>Integer(4));</a:t>
            </a:r>
          </a:p>
          <a:p>
            <a:pPr marL="9020" marR="1042659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650760" algn="l"/>
                <a:tab pos="651211" algn="l"/>
              </a:tabLst>
            </a:pPr>
            <a:r>
              <a:rPr spc="-53" dirty="0"/>
              <a:t>set.add(new</a:t>
            </a:r>
            <a:r>
              <a:rPr spc="-128" dirty="0"/>
              <a:t> </a:t>
            </a:r>
            <a:r>
              <a:rPr spc="-60" dirty="0"/>
              <a:t>Float(5.0F));  11</a:t>
            </a:r>
          </a:p>
          <a:p>
            <a:pPr marL="9020">
              <a:lnSpc>
                <a:spcPts val="1300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15	</a:t>
            </a:r>
            <a:r>
              <a:rPr spc="-4" dirty="0"/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729" y="4009159"/>
            <a:ext cx="526299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71" dirty="0">
                <a:latin typeface="Times New Roman"/>
                <a:cs typeface="Times New Roman"/>
              </a:rPr>
              <a:t>generated </a:t>
            </a:r>
            <a:r>
              <a:rPr sz="1700" spc="46" dirty="0">
                <a:latin typeface="Times New Roman"/>
                <a:cs typeface="Times New Roman"/>
              </a:rPr>
              <a:t>from </a:t>
            </a:r>
            <a:r>
              <a:rPr sz="1700" spc="53" dirty="0">
                <a:latin typeface="Times New Roman"/>
                <a:cs typeface="Times New Roman"/>
              </a:rPr>
              <a:t>this program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8" y="4430597"/>
            <a:ext cx="26646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[one, </a:t>
            </a:r>
            <a:r>
              <a:rPr sz="1100" spc="-50" dirty="0">
                <a:latin typeface="Courier New"/>
                <a:cs typeface="Courier New"/>
              </a:rPr>
              <a:t>second, </a:t>
            </a:r>
            <a:r>
              <a:rPr sz="1100" spc="-46" dirty="0">
                <a:latin typeface="Courier New"/>
                <a:cs typeface="Courier New"/>
              </a:rPr>
              <a:t>5.0, 3rd,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4]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35152" y="834130"/>
            <a:ext cx="26739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 </a:t>
            </a:r>
            <a:r>
              <a:rPr spc="-89" dirty="0">
                <a:latin typeface="Courier New"/>
                <a:cs typeface="Courier New"/>
              </a:rPr>
              <a:t>List</a:t>
            </a:r>
            <a:r>
              <a:rPr spc="-1217" dirty="0">
                <a:latin typeface="Courier New"/>
                <a:cs typeface="Courier New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5075" y="3036483"/>
            <a:ext cx="24614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// duplicate, is</a:t>
            </a:r>
            <a:r>
              <a:rPr sz="1100" b="1" spc="-1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added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// duplicate, is</a:t>
            </a:r>
            <a:r>
              <a:rPr sz="1100" b="1" spc="-1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added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3036483"/>
            <a:ext cx="25630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list.add("second");  </a:t>
            </a:r>
            <a:r>
              <a:rPr sz="1100" spc="-53" dirty="0">
                <a:latin typeface="Courier New"/>
                <a:cs typeface="Courier New"/>
              </a:rPr>
              <a:t>list.add(new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Integer(4));  System.out.println(list);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53005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819727" y="1391256"/>
            <a:ext cx="4715164" cy="2209302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1915750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pc="-4" dirty="0"/>
              <a:t>1	</a:t>
            </a:r>
            <a:r>
              <a:rPr spc="-50" dirty="0"/>
              <a:t>import</a:t>
            </a:r>
            <a:r>
              <a:rPr spc="-138" dirty="0"/>
              <a:t> </a:t>
            </a:r>
            <a:r>
              <a:rPr spc="-60" dirty="0"/>
              <a:t>java.util.*  </a:t>
            </a:r>
            <a:r>
              <a:rPr spc="-4" dirty="0"/>
              <a:t>2</a:t>
            </a: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ListExample</a:t>
            </a:r>
            <a:r>
              <a:rPr spc="-263" dirty="0"/>
              <a:t> </a:t>
            </a:r>
            <a:r>
              <a:rPr spc="-4" dirty="0"/>
              <a:t>{</a:t>
            </a: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1" dirty="0"/>
              <a:t> </a:t>
            </a:r>
            <a:r>
              <a:rPr spc="-4" dirty="0"/>
              <a:t>{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46" dirty="0"/>
              <a:t>List list </a:t>
            </a:r>
            <a:r>
              <a:rPr spc="-4" dirty="0"/>
              <a:t>= </a:t>
            </a:r>
            <a:r>
              <a:rPr spc="-39" dirty="0"/>
              <a:t>new</a:t>
            </a:r>
            <a:r>
              <a:rPr spc="-373" dirty="0"/>
              <a:t> </a:t>
            </a:r>
            <a:r>
              <a:rPr spc="-60" dirty="0"/>
              <a:t>ArrayList();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list.add("one");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list.add("second");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60" dirty="0"/>
              <a:t>list.add("3rd");</a:t>
            </a: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pc="-53" dirty="0"/>
              <a:t>list.add(new</a:t>
            </a:r>
            <a:r>
              <a:rPr spc="-121" dirty="0"/>
              <a:t> </a:t>
            </a:r>
            <a:r>
              <a:rPr spc="-60" dirty="0"/>
              <a:t>Integer(4));</a:t>
            </a:r>
          </a:p>
          <a:p>
            <a:pPr marL="9020" marR="963287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650760" algn="l"/>
                <a:tab pos="651211" algn="l"/>
              </a:tabLst>
            </a:pPr>
            <a:r>
              <a:rPr spc="-53" dirty="0"/>
              <a:t>list.add(new</a:t>
            </a:r>
            <a:r>
              <a:rPr spc="-131" dirty="0"/>
              <a:t> </a:t>
            </a:r>
            <a:r>
              <a:rPr spc="-60" dirty="0"/>
              <a:t>Float(5.0F));  11</a:t>
            </a:r>
          </a:p>
          <a:p>
            <a:pPr marL="9020">
              <a:lnSpc>
                <a:spcPts val="1300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15	</a:t>
            </a:r>
            <a:r>
              <a:rPr spc="-4" dirty="0"/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729" y="4009159"/>
            <a:ext cx="526299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71" dirty="0">
                <a:latin typeface="Times New Roman"/>
                <a:cs typeface="Times New Roman"/>
              </a:rPr>
              <a:t>generated </a:t>
            </a:r>
            <a:r>
              <a:rPr sz="1700" spc="46" dirty="0">
                <a:latin typeface="Times New Roman"/>
                <a:cs typeface="Times New Roman"/>
              </a:rPr>
              <a:t>from </a:t>
            </a:r>
            <a:r>
              <a:rPr sz="1700" spc="53" dirty="0">
                <a:latin typeface="Times New Roman"/>
                <a:cs typeface="Times New Roman"/>
              </a:rPr>
              <a:t>this program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8" y="4430597"/>
            <a:ext cx="3782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[one, </a:t>
            </a:r>
            <a:r>
              <a:rPr sz="1100" spc="-50" dirty="0">
                <a:latin typeface="Courier New"/>
                <a:cs typeface="Courier New"/>
              </a:rPr>
              <a:t>second, </a:t>
            </a:r>
            <a:r>
              <a:rPr sz="1100" spc="-46" dirty="0">
                <a:latin typeface="Courier New"/>
                <a:cs typeface="Courier New"/>
              </a:rPr>
              <a:t>3rd, </a:t>
            </a:r>
            <a:r>
              <a:rPr sz="1100" spc="-32" dirty="0">
                <a:latin typeface="Courier New"/>
                <a:cs typeface="Courier New"/>
              </a:rPr>
              <a:t>4, </a:t>
            </a:r>
            <a:r>
              <a:rPr sz="1100" spc="-46" dirty="0">
                <a:latin typeface="Courier New"/>
                <a:cs typeface="Courier New"/>
              </a:rPr>
              <a:t>5.0, </a:t>
            </a:r>
            <a:r>
              <a:rPr sz="1100" spc="-50" dirty="0">
                <a:latin typeface="Courier New"/>
                <a:cs typeface="Courier New"/>
              </a:rPr>
              <a:t>second,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4]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7416" y="834130"/>
            <a:ext cx="52289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Collections</a:t>
            </a:r>
            <a:r>
              <a:rPr spc="-170" dirty="0"/>
              <a:t> </a:t>
            </a:r>
            <a:r>
              <a:rPr spc="-4" dirty="0"/>
              <a:t>in</a:t>
            </a:r>
            <a:r>
              <a:rPr spc="-170" dirty="0"/>
              <a:t> </a:t>
            </a:r>
            <a:r>
              <a:rPr dirty="0"/>
              <a:t>JDK™</a:t>
            </a:r>
            <a:r>
              <a:rPr spc="-170" dirty="0"/>
              <a:t> </a:t>
            </a:r>
            <a:r>
              <a:rPr spc="-32" dirty="0"/>
              <a:t>Version</a:t>
            </a:r>
            <a:r>
              <a:rPr spc="-170" dirty="0"/>
              <a:t> </a:t>
            </a:r>
            <a:r>
              <a:rPr spc="-4" dirty="0"/>
              <a:t>1.1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48" y="1368138"/>
            <a:ext cx="7249968" cy="322793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Collections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67" dirty="0">
                <a:latin typeface="Times New Roman"/>
                <a:cs typeface="Times New Roman"/>
              </a:rPr>
              <a:t>Development </a:t>
            </a:r>
            <a:r>
              <a:rPr sz="1700" spc="14" dirty="0">
                <a:latin typeface="Times New Roman"/>
                <a:cs typeface="Times New Roman"/>
              </a:rPr>
              <a:t>Kit </a:t>
            </a:r>
            <a:r>
              <a:rPr sz="1700" spc="-4" dirty="0">
                <a:latin typeface="Times New Roman"/>
                <a:cs typeface="Times New Roman"/>
              </a:rPr>
              <a:t>(JDK™)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626407" indent="-269684">
              <a:spcBef>
                <a:spcPts val="1222"/>
              </a:spcBef>
              <a:buChar char="•"/>
              <a:tabLst>
                <a:tab pos="593486" algn="l"/>
                <a:tab pos="593936" algn="l"/>
                <a:tab pos="1542792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class	</a:t>
            </a:r>
            <a:r>
              <a:rPr sz="1700" spc="-75" dirty="0">
                <a:latin typeface="Courier New"/>
                <a:cs typeface="Courier New"/>
              </a:rPr>
              <a:t>Vector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implements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-67" dirty="0">
                <a:latin typeface="Courier New"/>
                <a:cs typeface="Courier New"/>
              </a:rPr>
              <a:t>List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626407" marR="3608" indent="-269684">
              <a:lnSpc>
                <a:spcPts val="1847"/>
              </a:lnSpc>
              <a:spcBef>
                <a:spcPts val="597"/>
              </a:spcBef>
              <a:buChar char="•"/>
              <a:tabLst>
                <a:tab pos="593486" algn="l"/>
                <a:tab pos="593936" algn="l"/>
                <a:tab pos="1542792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class	</a:t>
            </a:r>
            <a:r>
              <a:rPr sz="1700" spc="-71" dirty="0">
                <a:latin typeface="Courier New"/>
                <a:cs typeface="Courier New"/>
              </a:rPr>
              <a:t>Stack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Vector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supports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push</a:t>
            </a:r>
            <a:r>
              <a:rPr sz="1700" spc="-71" dirty="0">
                <a:latin typeface="Times New Roman"/>
                <a:cs typeface="Times New Roman"/>
              </a:rPr>
              <a:t>, </a:t>
            </a:r>
            <a:r>
              <a:rPr sz="1700" spc="-67" dirty="0">
                <a:latin typeface="Courier New"/>
                <a:cs typeface="Courier New"/>
              </a:rPr>
              <a:t>pop</a:t>
            </a:r>
            <a:r>
              <a:rPr sz="1700" spc="-67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67" dirty="0">
                <a:latin typeface="Courier New"/>
                <a:cs typeface="Courier New"/>
              </a:rPr>
              <a:t>peek</a:t>
            </a:r>
            <a:r>
              <a:rPr sz="1700" spc="-810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626407" indent="-269684">
              <a:spcBef>
                <a:spcPts val="341"/>
              </a:spcBef>
              <a:buChar char="•"/>
              <a:tabLst>
                <a:tab pos="593486" algn="l"/>
                <a:tab pos="593936" algn="l"/>
                <a:tab pos="1542792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class	</a:t>
            </a:r>
            <a:r>
              <a:rPr sz="1700" spc="-78" dirty="0">
                <a:latin typeface="Courier New"/>
                <a:cs typeface="Courier New"/>
              </a:rPr>
              <a:t>Hashtable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implements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Courier New"/>
                <a:cs typeface="Courier New"/>
              </a:rPr>
              <a:t>Map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626407" indent="-269684">
              <a:lnSpc>
                <a:spcPts val="1946"/>
              </a:lnSpc>
              <a:spcBef>
                <a:spcPts val="369"/>
              </a:spcBef>
              <a:buChar char="•"/>
              <a:tabLst>
                <a:tab pos="593486" algn="l"/>
                <a:tab pos="59393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Enumeration </a:t>
            </a:r>
            <a:r>
              <a:rPr sz="1700" spc="46" dirty="0">
                <a:latin typeface="Times New Roman"/>
                <a:cs typeface="Times New Roman"/>
              </a:rPr>
              <a:t>interface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variation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620995">
              <a:lnSpc>
                <a:spcPts val="1946"/>
              </a:lnSpc>
            </a:pPr>
            <a:r>
              <a:rPr sz="1700" spc="-78" dirty="0">
                <a:latin typeface="Courier New"/>
                <a:cs typeface="Courier New"/>
              </a:rPr>
              <a:t>Iterator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627309">
              <a:lnSpc>
                <a:spcPts val="1946"/>
              </a:lnSpc>
              <a:spcBef>
                <a:spcPts val="369"/>
              </a:spcBef>
              <a:tabLst>
                <a:tab pos="4136812" algn="l"/>
              </a:tabLst>
            </a:pPr>
            <a:r>
              <a:rPr sz="1700" spc="64" dirty="0">
                <a:latin typeface="Times New Roman"/>
                <a:cs typeface="Times New Roman"/>
              </a:rPr>
              <a:t>An </a:t>
            </a:r>
            <a:r>
              <a:rPr sz="1700" spc="92" dirty="0">
                <a:latin typeface="Times New Roman"/>
                <a:cs typeface="Times New Roman"/>
              </a:rPr>
              <a:t>enumeration </a:t>
            </a:r>
            <a:r>
              <a:rPr sz="1700" spc="28" dirty="0">
                <a:latin typeface="Times New Roman"/>
                <a:cs typeface="Times New Roman"/>
              </a:rPr>
              <a:t>is  </a:t>
            </a:r>
            <a:r>
              <a:rPr sz="1700" spc="92" dirty="0">
                <a:latin typeface="Times New Roman"/>
                <a:cs typeface="Times New Roman"/>
              </a:rPr>
              <a:t>returned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by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the	</a:t>
            </a:r>
            <a:r>
              <a:rPr sz="1700" spc="-89" dirty="0">
                <a:latin typeface="Courier New"/>
                <a:cs typeface="Courier New"/>
              </a:rPr>
              <a:t>elements</a:t>
            </a:r>
            <a:endParaRPr sz="1700">
              <a:latin typeface="Courier New"/>
              <a:cs typeface="Courier New"/>
            </a:endParaRPr>
          </a:p>
          <a:p>
            <a:pPr marL="632721">
              <a:lnSpc>
                <a:spcPts val="1946"/>
              </a:lnSpc>
              <a:tabLst>
                <a:tab pos="1704242" algn="l"/>
              </a:tabLst>
            </a:pPr>
            <a:r>
              <a:rPr sz="1700" spc="92" dirty="0">
                <a:latin typeface="Times New Roman"/>
                <a:cs typeface="Times New Roman"/>
              </a:rPr>
              <a:t>method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	</a:t>
            </a:r>
            <a:r>
              <a:rPr sz="1700" spc="-92" dirty="0">
                <a:latin typeface="Courier New"/>
                <a:cs typeface="Courier New"/>
              </a:rPr>
              <a:t>Vector</a:t>
            </a:r>
            <a:r>
              <a:rPr sz="1700" spc="-92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Stack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103" dirty="0">
                <a:latin typeface="Times New Roman"/>
                <a:cs typeface="Times New Roman"/>
              </a:rPr>
              <a:t>and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-78" dirty="0">
                <a:latin typeface="Courier New"/>
                <a:cs typeface="Courier New"/>
              </a:rPr>
              <a:t>Hashtable</a:t>
            </a:r>
            <a:r>
              <a:rPr sz="1700" spc="-7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97996" indent="-241273">
              <a:spcBef>
                <a:spcPts val="369"/>
              </a:spcBef>
              <a:buChar char="•"/>
              <a:tabLst>
                <a:tab pos="597996" algn="l"/>
                <a:tab pos="598446" algn="l"/>
                <a:tab pos="4310889" algn="l"/>
              </a:tabLst>
            </a:pPr>
            <a:r>
              <a:rPr sz="1700" spc="36" dirty="0">
                <a:latin typeface="Times New Roman"/>
                <a:cs typeface="Times New Roman"/>
              </a:rPr>
              <a:t>Classes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7" dirty="0">
                <a:latin typeface="Times New Roman"/>
                <a:cs typeface="Times New Roman"/>
              </a:rPr>
              <a:t>thread-safe,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therefore,	</a:t>
            </a:r>
            <a:r>
              <a:rPr sz="1700" i="1" spc="-11" dirty="0">
                <a:latin typeface="Times New Roman"/>
                <a:cs typeface="Times New Roman"/>
              </a:rPr>
              <a:t>heavy</a:t>
            </a:r>
            <a:r>
              <a:rPr sz="1700" i="1" spc="75" dirty="0">
                <a:latin typeface="Times New Roman"/>
                <a:cs typeface="Times New Roman"/>
              </a:rPr>
              <a:t> </a:t>
            </a:r>
            <a:r>
              <a:rPr sz="1700" i="1" spc="4" dirty="0">
                <a:latin typeface="Times New Roman"/>
                <a:cs typeface="Times New Roman"/>
              </a:rPr>
              <a:t>weight</a:t>
            </a:r>
            <a:r>
              <a:rPr sz="1700" spc="4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626407" indent="-269684">
              <a:spcBef>
                <a:spcPts val="369"/>
              </a:spcBef>
              <a:buChar char="•"/>
              <a:tabLst>
                <a:tab pos="593486" algn="l"/>
                <a:tab pos="593936" algn="l"/>
              </a:tabLst>
            </a:pPr>
            <a:r>
              <a:rPr sz="1700" spc="43" dirty="0">
                <a:latin typeface="Times New Roman"/>
                <a:cs typeface="Times New Roman"/>
              </a:rPr>
              <a:t>These </a:t>
            </a:r>
            <a:r>
              <a:rPr sz="1700" spc="28" dirty="0">
                <a:latin typeface="Times New Roman"/>
                <a:cs typeface="Times New Roman"/>
              </a:rPr>
              <a:t>classes also </a:t>
            </a:r>
            <a:r>
              <a:rPr sz="1700" spc="67" dirty="0">
                <a:latin typeface="Times New Roman"/>
                <a:cs typeface="Times New Roman"/>
              </a:rPr>
              <a:t>support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generics.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8544" y="834130"/>
            <a:ext cx="1507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Generics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4880841" cy="137614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78">
              <a:spcBef>
                <a:spcPts val="71"/>
              </a:spcBef>
            </a:pPr>
            <a:r>
              <a:rPr sz="1700" spc="50" dirty="0">
                <a:latin typeface="Times New Roman"/>
                <a:cs typeface="Times New Roman"/>
              </a:rPr>
              <a:t>Generics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57" dirty="0">
                <a:latin typeface="Times New Roman"/>
                <a:cs typeface="Times New Roman"/>
              </a:rPr>
              <a:t>described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34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603407" indent="-242175">
              <a:spcBef>
                <a:spcPts val="1222"/>
              </a:spcBef>
              <a:buChar char="•"/>
              <a:tabLst>
                <a:tab pos="602956" algn="l"/>
                <a:tab pos="603858" algn="l"/>
              </a:tabLst>
            </a:pPr>
            <a:r>
              <a:rPr sz="1700" spc="50" dirty="0">
                <a:latin typeface="Times New Roman"/>
                <a:cs typeface="Times New Roman"/>
              </a:rPr>
              <a:t>Provides </a:t>
            </a:r>
            <a:r>
              <a:rPr sz="1700" spc="57" dirty="0">
                <a:latin typeface="Times New Roman"/>
                <a:cs typeface="Times New Roman"/>
              </a:rPr>
              <a:t>compile-time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safety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0" dirty="0">
                <a:latin typeface="Times New Roman"/>
                <a:cs typeface="Times New Roman"/>
              </a:rPr>
              <a:t>Eliminates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need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casts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937"/>
              </a:spcBef>
            </a:pPr>
            <a:r>
              <a:rPr sz="1700" spc="-11" dirty="0">
                <a:latin typeface="Arial"/>
                <a:cs typeface="Arial"/>
              </a:rPr>
              <a:t>Before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Generics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845983"/>
            <a:ext cx="4696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1035443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ArrayList </a:t>
            </a:r>
            <a:r>
              <a:rPr sz="1100" spc="-46" dirty="0">
                <a:latin typeface="Courier New"/>
                <a:cs typeface="Courier New"/>
              </a:rPr>
              <a:t>list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ArrayList();  </a:t>
            </a:r>
            <a:r>
              <a:rPr sz="1100" spc="-53" dirty="0">
                <a:latin typeface="Courier New"/>
                <a:cs typeface="Courier New"/>
              </a:rPr>
              <a:t>list.add(0,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Integer(42));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total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((Integer)list.get(0)).intValue();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454978"/>
            <a:ext cx="1798782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Arial"/>
                <a:cs typeface="Arial"/>
              </a:rPr>
              <a:t>After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Generics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3876415"/>
            <a:ext cx="5204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7" dirty="0">
                <a:latin typeface="Courier New"/>
                <a:cs typeface="Courier New"/>
              </a:rPr>
              <a:t>ArrayList&lt;Integer&gt; </a:t>
            </a:r>
            <a:r>
              <a:rPr sz="1100" spc="-46" dirty="0">
                <a:latin typeface="Courier New"/>
                <a:cs typeface="Courier New"/>
              </a:rPr>
              <a:t>list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ArrayList&lt;Integer&gt;();  </a:t>
            </a:r>
            <a:r>
              <a:rPr sz="1100" spc="-53" dirty="0">
                <a:latin typeface="Courier New"/>
                <a:cs typeface="Courier New"/>
              </a:rPr>
              <a:t>list.add(0,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Integer(42));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total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list.get(0).intValue();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32826" y="834130"/>
            <a:ext cx="38786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4" dirty="0">
                <a:latin typeface="Arial"/>
                <a:cs typeface="Arial"/>
              </a:rPr>
              <a:t>Generic </a:t>
            </a:r>
            <a:r>
              <a:rPr sz="2300" spc="-4" dirty="0">
                <a:latin typeface="Arial"/>
                <a:cs typeface="Arial"/>
              </a:rPr>
              <a:t>Collections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API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9409" y="2799138"/>
            <a:ext cx="1062182" cy="2875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706" rIns="0" bIns="0" rtlCol="0">
            <a:spAutoFit/>
          </a:bodyPr>
          <a:lstStyle/>
          <a:p>
            <a:pPr algn="ctr">
              <a:spcBef>
                <a:spcPts val="202"/>
              </a:spcBef>
            </a:pPr>
            <a:r>
              <a:rPr sz="700" spc="-4" dirty="0">
                <a:latin typeface="Courier New"/>
                <a:cs typeface="Courier New"/>
              </a:rPr>
              <a:t>«interface»</a:t>
            </a:r>
            <a:endParaRPr sz="7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000" b="1" spc="-4" dirty="0">
                <a:latin typeface="Courier New"/>
                <a:cs typeface="Courier New"/>
              </a:rPr>
              <a:t>Set&lt;E&gt;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9409" y="3561138"/>
            <a:ext cx="1062182" cy="21627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1784" rIns="0" bIns="0" rtlCol="0">
            <a:spAutoFit/>
          </a:bodyPr>
          <a:lstStyle/>
          <a:p>
            <a:pPr marL="36078">
              <a:spcBef>
                <a:spcPts val="486"/>
              </a:spcBef>
            </a:pPr>
            <a:r>
              <a:rPr sz="1000" b="1" spc="-4" dirty="0">
                <a:latin typeface="Courier New"/>
                <a:cs typeface="Courier New"/>
              </a:rPr>
              <a:t>HashSet&lt;E&gt;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6886" y="4336127"/>
            <a:ext cx="1235364" cy="21627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1784" rIns="0" bIns="0" rtlCol="0">
            <a:spAutoFit/>
          </a:bodyPr>
          <a:lstStyle/>
          <a:p>
            <a:pPr marL="27961">
              <a:spcBef>
                <a:spcPts val="486"/>
              </a:spcBef>
            </a:pPr>
            <a:r>
              <a:rPr sz="1000" b="1" spc="-4" dirty="0">
                <a:latin typeface="Courier New"/>
                <a:cs typeface="Courier New"/>
              </a:rPr>
              <a:t>ArrayList&lt;E&gt;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023" y="4336127"/>
            <a:ext cx="1362364" cy="2167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235" rIns="0" bIns="0" rtlCol="0">
            <a:spAutoFit/>
          </a:bodyPr>
          <a:lstStyle/>
          <a:p>
            <a:pPr marL="48255">
              <a:spcBef>
                <a:spcPts val="490"/>
              </a:spcBef>
            </a:pPr>
            <a:r>
              <a:rPr sz="1000" b="1" spc="-4" dirty="0">
                <a:latin typeface="Courier New"/>
                <a:cs typeface="Courier New"/>
              </a:rPr>
              <a:t>LinkedList&lt;E&gt;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2365" y="3108701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727" y="3251577"/>
            <a:ext cx="0" cy="15153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2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727" y="3266729"/>
            <a:ext cx="0" cy="272761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4000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4727" y="3539491"/>
            <a:ext cx="0" cy="15153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2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7344" y="4003531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1549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8751" y="4014355"/>
            <a:ext cx="408709" cy="311727"/>
          </a:xfrm>
          <a:custGeom>
            <a:avLst/>
            <a:gdLst/>
            <a:ahLst/>
            <a:cxnLst/>
            <a:rect l="l" t="t" r="r" b="b"/>
            <a:pathLst>
              <a:path w="449579" h="457200">
                <a:moveTo>
                  <a:pt x="0" y="456945"/>
                </a:moveTo>
                <a:lnTo>
                  <a:pt x="449452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4666" y="4325908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1549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0355" y="3905770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848"/>
                </a:moveTo>
                <a:lnTo>
                  <a:pt x="152781" y="206501"/>
                </a:lnTo>
                <a:lnTo>
                  <a:pt x="215646" y="0"/>
                </a:lnTo>
                <a:lnTo>
                  <a:pt x="0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1723" y="3997988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0" y="15875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924" y="4008813"/>
            <a:ext cx="408709" cy="311727"/>
          </a:xfrm>
          <a:custGeom>
            <a:avLst/>
            <a:gdLst/>
            <a:ahLst/>
            <a:cxnLst/>
            <a:rect l="l" t="t" r="r" b="b"/>
            <a:pathLst>
              <a:path w="449579" h="457200">
                <a:moveTo>
                  <a:pt x="449326" y="456946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24402" y="4320367"/>
            <a:ext cx="14432" cy="10824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1" y="158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6641" y="3900142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215519" y="53847"/>
                </a:moveTo>
                <a:lnTo>
                  <a:pt x="62865" y="206501"/>
                </a:lnTo>
                <a:lnTo>
                  <a:pt x="0" y="0"/>
                </a:lnTo>
                <a:lnTo>
                  <a:pt x="215519" y="5384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33471" y="2457883"/>
            <a:ext cx="436995" cy="333375"/>
          </a:xfrm>
          <a:custGeom>
            <a:avLst/>
            <a:gdLst/>
            <a:ahLst/>
            <a:cxnLst/>
            <a:rect l="l" t="t" r="r" b="b"/>
            <a:pathLst>
              <a:path w="480695" h="488950">
                <a:moveTo>
                  <a:pt x="0" y="488695"/>
                </a:moveTo>
                <a:lnTo>
                  <a:pt x="48056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9390" y="2360122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848"/>
                </a:moveTo>
                <a:lnTo>
                  <a:pt x="152654" y="206501"/>
                </a:lnTo>
                <a:lnTo>
                  <a:pt x="215519" y="0"/>
                </a:lnTo>
                <a:lnTo>
                  <a:pt x="0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5197" y="2457883"/>
            <a:ext cx="436995" cy="333375"/>
          </a:xfrm>
          <a:custGeom>
            <a:avLst/>
            <a:gdLst/>
            <a:ahLst/>
            <a:cxnLst/>
            <a:rect l="l" t="t" r="r" b="b"/>
            <a:pathLst>
              <a:path w="480695" h="488950">
                <a:moveTo>
                  <a:pt x="480568" y="48869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9191" y="2363241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215518" y="53848"/>
                </a:moveTo>
                <a:lnTo>
                  <a:pt x="62737" y="206501"/>
                </a:lnTo>
                <a:lnTo>
                  <a:pt x="0" y="0"/>
                </a:lnTo>
                <a:lnTo>
                  <a:pt x="215518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210955" y="1253489"/>
          <a:ext cx="3238500" cy="109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1182"/>
              </a:tblGrid>
              <a:tr h="29873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Collection&lt;E&gt;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46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057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  <a:spcBef>
                          <a:spcPts val="1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+add(element : E) : 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+remove(element : E) :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+size()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+isEmpty()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+contains(element : E)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+iterator() : Iterator&lt;E&gt;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965864" y="2794808"/>
          <a:ext cx="2984500" cy="109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7182"/>
              </a:tblGrid>
              <a:tr h="289647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List&lt;E&gt;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99">
                <a:tc>
                  <a:txBody>
                    <a:bodyPr/>
                    <a:lstStyle/>
                    <a:p>
                      <a:pPr marL="55244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+add(index : int, element :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+remove(index : int)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+get(index : int)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+set(index : int, element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+indexOf(element : E) : 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5244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+listIterator() :</a:t>
                      </a:r>
                      <a:r>
                        <a:rPr sz="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ListIterator&lt;E&gt;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7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5744" y="834130"/>
            <a:ext cx="31328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Compiler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spc="-11" dirty="0">
                <a:latin typeface="Arial"/>
                <a:cs typeface="Arial"/>
              </a:rPr>
              <a:t>Warnings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417579"/>
            <a:ext cx="7408718" cy="316638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java.util.*;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GenericsWarning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List list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list.add(0,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Integer(42));</a:t>
            </a:r>
            <a:endParaRPr sz="1100">
              <a:latin typeface="Courier New"/>
              <a:cs typeface="Courier New"/>
            </a:endParaRPr>
          </a:p>
          <a:p>
            <a:pPr marL="9020" marR="147965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total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((Integer)list.get(0)).intValue();  </a:t>
            </a: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5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b="1" spc="-46" dirty="0">
                <a:latin typeface="Courier New"/>
                <a:cs typeface="Courier New"/>
              </a:rPr>
              <a:t>javac</a:t>
            </a:r>
            <a:r>
              <a:rPr sz="1100" b="1" spc="-117" dirty="0">
                <a:latin typeface="Courier New"/>
                <a:cs typeface="Courier New"/>
              </a:rPr>
              <a:t> </a:t>
            </a:r>
            <a:r>
              <a:rPr sz="1100" b="1" spc="-60" dirty="0">
                <a:latin typeface="Courier New"/>
                <a:cs typeface="Courier New"/>
              </a:rPr>
              <a:t>GenericsWarning.java</a:t>
            </a:r>
            <a:endParaRPr sz="1100">
              <a:latin typeface="Courier New"/>
              <a:cs typeface="Courier New"/>
            </a:endParaRPr>
          </a:p>
          <a:p>
            <a:pPr marL="9020" marR="772524">
              <a:lnSpc>
                <a:spcPts val="1349"/>
              </a:lnSpc>
              <a:spcBef>
                <a:spcPts val="50"/>
              </a:spcBef>
            </a:pPr>
            <a:r>
              <a:rPr sz="1100" spc="-46" dirty="0">
                <a:latin typeface="Courier New"/>
                <a:cs typeface="Courier New"/>
              </a:rPr>
              <a:t>Note: </a:t>
            </a:r>
            <a:r>
              <a:rPr sz="1100" spc="-57" dirty="0">
                <a:latin typeface="Courier New"/>
                <a:cs typeface="Courier New"/>
              </a:rPr>
              <a:t>GenericsWarning.java </a:t>
            </a:r>
            <a:r>
              <a:rPr sz="1100" spc="-46" dirty="0">
                <a:latin typeface="Courier New"/>
                <a:cs typeface="Courier New"/>
              </a:rPr>
              <a:t>uses </a:t>
            </a:r>
            <a:r>
              <a:rPr sz="1100" spc="-53" dirty="0">
                <a:latin typeface="Courier New"/>
                <a:cs typeface="Courier New"/>
              </a:rPr>
              <a:t>unchecked </a:t>
            </a:r>
            <a:r>
              <a:rPr sz="1100" spc="-32" dirty="0">
                <a:latin typeface="Courier New"/>
                <a:cs typeface="Courier New"/>
              </a:rPr>
              <a:t>or </a:t>
            </a:r>
            <a:r>
              <a:rPr sz="1100" spc="-50" dirty="0">
                <a:latin typeface="Courier New"/>
                <a:cs typeface="Courier New"/>
              </a:rPr>
              <a:t>unsafe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operations.  </a:t>
            </a:r>
            <a:r>
              <a:rPr sz="1100" spc="-46" dirty="0">
                <a:latin typeface="Courier New"/>
                <a:cs typeface="Courier New"/>
              </a:rPr>
              <a:t>Note: </a:t>
            </a:r>
            <a:r>
              <a:rPr sz="1100" spc="-53" dirty="0">
                <a:latin typeface="Courier New"/>
                <a:cs typeface="Courier New"/>
              </a:rPr>
              <a:t>Recompile </a:t>
            </a:r>
            <a:r>
              <a:rPr sz="1100" spc="-46" dirty="0">
                <a:latin typeface="Courier New"/>
                <a:cs typeface="Courier New"/>
              </a:rPr>
              <a:t>with </a:t>
            </a:r>
            <a:r>
              <a:rPr sz="1100" spc="-57" dirty="0">
                <a:latin typeface="Courier New"/>
                <a:cs typeface="Courier New"/>
              </a:rPr>
              <a:t>-Xlint:unchecked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details.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b="1" spc="-46" dirty="0">
                <a:latin typeface="Courier New"/>
                <a:cs typeface="Courier New"/>
              </a:rPr>
              <a:t>javac </a:t>
            </a:r>
            <a:r>
              <a:rPr sz="1100" b="1" spc="-57" dirty="0">
                <a:latin typeface="Courier New"/>
                <a:cs typeface="Courier New"/>
              </a:rPr>
              <a:t>-Xlint:unchecked</a:t>
            </a:r>
            <a:r>
              <a:rPr sz="1100" b="1" spc="-188" dirty="0">
                <a:latin typeface="Courier New"/>
                <a:cs typeface="Courier New"/>
              </a:rPr>
              <a:t> </a:t>
            </a:r>
            <a:r>
              <a:rPr sz="1100" b="1" spc="-60" dirty="0">
                <a:latin typeface="Courier New"/>
                <a:cs typeface="Courier New"/>
              </a:rPr>
              <a:t>GenericsWarning.java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</a:pPr>
            <a:r>
              <a:rPr sz="1100" spc="-57" dirty="0">
                <a:latin typeface="Courier New"/>
                <a:cs typeface="Courier New"/>
              </a:rPr>
              <a:t>GenericsWarning.java:7: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warning: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[unchecked]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unchecked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call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add(int,E)  </a:t>
            </a:r>
            <a:r>
              <a:rPr sz="1100" spc="-32" dirty="0">
                <a:latin typeface="Courier New"/>
                <a:cs typeface="Courier New"/>
              </a:rPr>
              <a:t>as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member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raw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type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java.util.ArrayList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spc="-53" dirty="0">
                <a:latin typeface="Courier New"/>
                <a:cs typeface="Courier New"/>
              </a:rPr>
              <a:t>list.add(0,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Integer(42));</a:t>
            </a:r>
            <a:endParaRPr sz="1100">
              <a:latin typeface="Courier New"/>
              <a:cs typeface="Courier New"/>
            </a:endParaRPr>
          </a:p>
          <a:p>
            <a:pPr marR="3772423" algn="ctr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^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1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warning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84699" y="834130"/>
            <a:ext cx="13750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Iterators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8"/>
            <a:ext cx="6815281" cy="110777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Iteration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process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0" dirty="0">
                <a:latin typeface="Times New Roman"/>
                <a:cs typeface="Times New Roman"/>
              </a:rPr>
              <a:t>retrieving every </a:t>
            </a:r>
            <a:r>
              <a:rPr sz="1700" spc="71" dirty="0">
                <a:latin typeface="Times New Roman"/>
                <a:cs typeface="Times New Roman"/>
              </a:rPr>
              <a:t>element</a:t>
            </a:r>
            <a:r>
              <a:rPr sz="1700" spc="-29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39" dirty="0">
                <a:latin typeface="Times New Roman"/>
                <a:cs typeface="Times New Roman"/>
              </a:rPr>
              <a:t>collection.</a:t>
            </a:r>
            <a:endParaRPr sz="1700">
              <a:latin typeface="Times New Roman"/>
              <a:cs typeface="Times New Roman"/>
            </a:endParaRPr>
          </a:p>
          <a:p>
            <a:pPr marL="279155" indent="-270135">
              <a:spcBef>
                <a:spcPts val="341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spc="32" dirty="0">
                <a:latin typeface="Times New Roman"/>
                <a:cs typeface="Times New Roman"/>
              </a:rPr>
              <a:t>An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78" dirty="0">
                <a:latin typeface="Courier New"/>
                <a:cs typeface="Courier New"/>
              </a:rPr>
              <a:t>Iterator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Courier New"/>
                <a:cs typeface="Courier New"/>
              </a:rPr>
              <a:t>Set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unordered.</a:t>
            </a:r>
            <a:endParaRPr sz="1700">
              <a:latin typeface="Times New Roman"/>
              <a:cs typeface="Times New Roman"/>
            </a:endParaRPr>
          </a:p>
          <a:p>
            <a:pPr marL="273292" marR="58627" indent="-264273">
              <a:lnSpc>
                <a:spcPts val="1847"/>
              </a:lnSpc>
              <a:spcBef>
                <a:spcPts val="597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-81" dirty="0">
                <a:latin typeface="Courier New"/>
                <a:cs typeface="Courier New"/>
              </a:rPr>
              <a:t>ListIterator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-67" dirty="0">
                <a:latin typeface="Courier New"/>
                <a:cs typeface="Courier New"/>
              </a:rPr>
              <a:t>List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scanned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forwards  </a:t>
            </a:r>
            <a:r>
              <a:rPr sz="1700" spc="71" dirty="0">
                <a:latin typeface="Times New Roman"/>
                <a:cs typeface="Times New Roman"/>
              </a:rPr>
              <a:t>(using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67" dirty="0">
                <a:latin typeface="Courier New"/>
                <a:cs typeface="Courier New"/>
              </a:rPr>
              <a:t>next </a:t>
            </a:r>
            <a:r>
              <a:rPr sz="1700" spc="81" dirty="0">
                <a:latin typeface="Times New Roman"/>
                <a:cs typeface="Times New Roman"/>
              </a:rPr>
              <a:t>method)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78" dirty="0">
                <a:latin typeface="Times New Roman"/>
                <a:cs typeface="Times New Roman"/>
              </a:rPr>
              <a:t>backwards </a:t>
            </a:r>
            <a:r>
              <a:rPr sz="1700" spc="71" dirty="0">
                <a:latin typeface="Times New Roman"/>
                <a:cs typeface="Times New Roman"/>
              </a:rPr>
              <a:t>(using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-78" dirty="0">
                <a:latin typeface="Courier New"/>
                <a:cs typeface="Courier New"/>
              </a:rPr>
              <a:t>previous</a:t>
            </a:r>
            <a:r>
              <a:rPr sz="1700" spc="-597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method).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949892"/>
            <a:ext cx="3883891" cy="10478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List list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add </a:t>
            </a:r>
            <a:r>
              <a:rPr sz="1100" spc="-46" dirty="0">
                <a:latin typeface="Courier New"/>
                <a:cs typeface="Courier New"/>
              </a:rPr>
              <a:t>some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9020" marR="162803">
              <a:lnSpc>
                <a:spcPts val="1349"/>
              </a:lnSpc>
              <a:spcBef>
                <a:spcPts val="50"/>
              </a:spcBef>
            </a:pPr>
            <a:r>
              <a:rPr sz="1100" spc="-53" dirty="0">
                <a:latin typeface="Courier New"/>
                <a:cs typeface="Courier New"/>
              </a:rPr>
              <a:t>Iterator elements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list.iterator(); 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7" dirty="0">
                <a:latin typeface="Courier New"/>
                <a:cs typeface="Courier New"/>
              </a:rPr>
              <a:t>elements.hasNext()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System.out.println(elements.next());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7125" y="834130"/>
            <a:ext cx="5050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7" dirty="0">
                <a:latin typeface="Arial"/>
                <a:cs typeface="Arial"/>
              </a:rPr>
              <a:t>Iterator </a:t>
            </a:r>
            <a:r>
              <a:rPr sz="2300" spc="-11" dirty="0">
                <a:latin typeface="Arial"/>
                <a:cs typeface="Arial"/>
              </a:rPr>
              <a:t>Interface</a:t>
            </a:r>
            <a:r>
              <a:rPr sz="2300" spc="-494" dirty="0">
                <a:latin typeface="Arial"/>
                <a:cs typeface="Arial"/>
              </a:rPr>
              <a:t> </a:t>
            </a:r>
            <a:r>
              <a:rPr sz="2300" spc="-14" dirty="0">
                <a:latin typeface="Arial"/>
                <a:cs typeface="Arial"/>
              </a:rPr>
              <a:t>Hierarchy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3865" y="2701637"/>
            <a:ext cx="196273" cy="129887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190500"/>
                </a:moveTo>
                <a:lnTo>
                  <a:pt x="215900" y="190500"/>
                </a:lnTo>
                <a:lnTo>
                  <a:pt x="114300" y="0"/>
                </a:lnTo>
                <a:lnTo>
                  <a:pt x="0" y="190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85771" y="1943965"/>
          <a:ext cx="178319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876"/>
              </a:tblGrid>
              <a:tr h="2900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Iterator&lt;E&gt;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46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9853">
                <a:tc>
                  <a:txBody>
                    <a:bodyPr/>
                    <a:lstStyle/>
                    <a:p>
                      <a:pPr marL="53340">
                        <a:lnSpc>
                          <a:spcPts val="1370"/>
                        </a:lnSpc>
                        <a:spcBef>
                          <a:spcPts val="18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+hasNext()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+next()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+remove()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55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14898" y="2844512"/>
          <a:ext cx="2128982" cy="1151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441"/>
                <a:gridCol w="1065645"/>
              </a:tblGrid>
              <a:tr h="306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080"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5" dirty="0">
                          <a:latin typeface="Courier New"/>
                          <a:cs typeface="Courier New"/>
                        </a:rPr>
                        <a:t>«interface»</a:t>
                      </a:r>
                      <a:endParaRPr sz="700">
                        <a:latin typeface="Courier New"/>
                        <a:cs typeface="Courier New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ListIterator&lt;E&gt;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16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 gridSpan="2">
                  <a:txBody>
                    <a:bodyPr/>
                    <a:lstStyle/>
                    <a:p>
                      <a:pPr marL="61594">
                        <a:lnSpc>
                          <a:spcPts val="135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+hasPrevious() :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159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+previous()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1594">
                        <a:lnSpc>
                          <a:spcPts val="1305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+add(element :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1594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+set(element :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E)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7278" y="834130"/>
            <a:ext cx="35300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Software</a:t>
            </a:r>
            <a:r>
              <a:rPr sz="2300" spc="-19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Engineering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0250" y="3778654"/>
            <a:ext cx="5143500" cy="1985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195" rIns="0" bIns="0" rtlCol="0">
            <a:spAutoFit/>
          </a:bodyPr>
          <a:lstStyle/>
          <a:p>
            <a:pPr marL="1172089">
              <a:spcBef>
                <a:spcPts val="347"/>
              </a:spcBef>
            </a:pPr>
            <a:r>
              <a:rPr sz="1000" spc="32" dirty="0">
                <a:latin typeface="Times New Roman"/>
                <a:cs typeface="Times New Roman"/>
              </a:rPr>
              <a:t>Machine </a:t>
            </a:r>
            <a:r>
              <a:rPr sz="1000" spc="39" dirty="0">
                <a:latin typeface="Times New Roman"/>
                <a:cs typeface="Times New Roman"/>
              </a:rPr>
              <a:t>Code </a:t>
            </a:r>
            <a:r>
              <a:rPr sz="1000" spc="18" dirty="0">
                <a:latin typeface="Times New Roman"/>
                <a:cs typeface="Times New Roman"/>
              </a:rPr>
              <a:t>(Late</a:t>
            </a:r>
            <a:r>
              <a:rPr sz="1000" spc="-11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1940s–Up)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91593" y="2807712"/>
          <a:ext cx="5142922" cy="35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459"/>
                <a:gridCol w="1014845"/>
                <a:gridCol w="905164"/>
                <a:gridCol w="1136072"/>
                <a:gridCol w="1011382"/>
              </a:tblGrid>
              <a:tr h="175347">
                <a:tc gridSpan="5">
                  <a:txBody>
                    <a:bodyPr/>
                    <a:lstStyle/>
                    <a:p>
                      <a:pPr marL="10356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Libraries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Functional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APIs</a:t>
                      </a:r>
                      <a:r>
                        <a:rPr sz="9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(1960s–Early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1980s)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641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4913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25" dirty="0">
                          <a:latin typeface="Times New Roman"/>
                          <a:cs typeface="Times New Roman"/>
                        </a:rPr>
                        <a:t>NASTRAN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TCP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7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IP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ISAM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X-Windows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40" dirty="0">
                          <a:latin typeface="Times New Roman"/>
                          <a:cs typeface="Times New Roman"/>
                        </a:rPr>
                        <a:t>OpenLook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91593" y="1843261"/>
          <a:ext cx="5142344" cy="35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586"/>
                <a:gridCol w="1471468"/>
                <a:gridCol w="657513"/>
                <a:gridCol w="1014268"/>
                <a:gridCol w="967509"/>
              </a:tblGrid>
              <a:tr h="175347">
                <a:tc gridSpan="5">
                  <a:txBody>
                    <a:bodyPr/>
                    <a:lstStyle/>
                    <a:p>
                      <a:pPr marL="9677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30" dirty="0">
                          <a:latin typeface="Times New Roman"/>
                          <a:cs typeface="Times New Roman"/>
                        </a:rPr>
                        <a:t>Toolkits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Frameworks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APIs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(1990s–Up)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641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4913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SDK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3337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AWT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 J.F.C. /</a:t>
                      </a:r>
                      <a:r>
                        <a:rPr sz="7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Swing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333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Jini™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333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20" dirty="0">
                          <a:latin typeface="Times New Roman"/>
                          <a:cs typeface="Times New Roman"/>
                        </a:rPr>
                        <a:t>JavaBeans™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333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JDBC™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3337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91593" y="2325486"/>
          <a:ext cx="5144077" cy="35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64"/>
                <a:gridCol w="856673"/>
                <a:gridCol w="1840923"/>
                <a:gridCol w="612486"/>
                <a:gridCol w="553026"/>
                <a:gridCol w="655205"/>
              </a:tblGrid>
              <a:tr h="175347">
                <a:tc gridSpan="6">
                  <a:txBody>
                    <a:bodyPr/>
                    <a:lstStyle/>
                    <a:p>
                      <a:pPr marL="13531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35" dirty="0">
                          <a:latin typeface="Times New Roman"/>
                          <a:cs typeface="Times New Roman"/>
                        </a:rPr>
                        <a:t>Object-Oriented </a:t>
                      </a:r>
                      <a:r>
                        <a:rPr sz="900" spc="60" dirty="0">
                          <a:latin typeface="Times New Roman"/>
                          <a:cs typeface="Times New Roman"/>
                        </a:rPr>
                        <a:t>Languages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(1980s</a:t>
                      </a:r>
                      <a:r>
                        <a:rPr sz="9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–Up)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641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534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SELF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25" dirty="0">
                          <a:latin typeface="Times New Roman"/>
                          <a:cs typeface="Times New Roman"/>
                        </a:rPr>
                        <a:t>Smalltalk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Lisp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7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2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Eiffel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2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91593" y="3289935"/>
          <a:ext cx="5142922" cy="35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495"/>
                <a:gridCol w="528205"/>
                <a:gridCol w="375804"/>
                <a:gridCol w="823191"/>
                <a:gridCol w="526473"/>
                <a:gridCol w="442768"/>
                <a:gridCol w="512041"/>
                <a:gridCol w="1179945"/>
              </a:tblGrid>
              <a:tr h="175347">
                <a:tc gridSpan="4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40" dirty="0">
                          <a:latin typeface="Times New Roman"/>
                          <a:cs typeface="Times New Roman"/>
                        </a:rPr>
                        <a:t>High-Level </a:t>
                      </a:r>
                      <a:r>
                        <a:rPr sz="900" spc="60" dirty="0">
                          <a:latin typeface="Times New Roman"/>
                          <a:cs typeface="Times New Roman"/>
                        </a:rPr>
                        <a:t>Languages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(1950s–Up)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342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900" spc="55" dirty="0">
                          <a:latin typeface="Times New Roman"/>
                          <a:cs typeface="Times New Roman"/>
                        </a:rPr>
                        <a:t>Operating 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(1960s</a:t>
                      </a:r>
                      <a:r>
                        <a:rPr sz="9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–Up)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4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5347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20" dirty="0">
                          <a:latin typeface="Times New Roman"/>
                          <a:cs typeface="Times New Roman"/>
                        </a:rPr>
                        <a:t>Fortran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LISP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COBOL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7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360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25" dirty="0">
                          <a:latin typeface="Times New Roman"/>
                          <a:cs typeface="Times New Roman"/>
                        </a:rPr>
                        <a:t>UNIX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MacOS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20" dirty="0">
                          <a:latin typeface="Times New Roman"/>
                          <a:cs typeface="Times New Roman"/>
                        </a:rPr>
                        <a:t>Microsoft</a:t>
                      </a:r>
                      <a:r>
                        <a:rPr sz="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Windows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0349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5894" y="834130"/>
            <a:ext cx="3272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Enhanced </a:t>
            </a:r>
            <a:r>
              <a:rPr spc="-78" dirty="0">
                <a:latin typeface="Courier New"/>
                <a:cs typeface="Courier New"/>
              </a:rPr>
              <a:t>for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7080250" cy="308174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enhanced 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558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4839" indent="-233606">
              <a:spcBef>
                <a:spcPts val="1222"/>
              </a:spcBef>
              <a:buChar char="•"/>
              <a:tabLst>
                <a:tab pos="594839" algn="l"/>
                <a:tab pos="595290" algn="l"/>
              </a:tabLst>
            </a:pPr>
            <a:r>
              <a:rPr sz="1700" spc="43" dirty="0">
                <a:latin typeface="Times New Roman"/>
                <a:cs typeface="Times New Roman"/>
              </a:rPr>
              <a:t>Simplified iteration </a:t>
            </a:r>
            <a:r>
              <a:rPr sz="1700" spc="28" dirty="0">
                <a:latin typeface="Times New Roman"/>
                <a:cs typeface="Times New Roman"/>
              </a:rPr>
              <a:t>over</a:t>
            </a:r>
            <a:r>
              <a:rPr sz="1700" spc="149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collections</a:t>
            </a:r>
            <a:endParaRPr sz="1700">
              <a:latin typeface="Times New Roman"/>
              <a:cs typeface="Times New Roman"/>
            </a:endParaRPr>
          </a:p>
          <a:p>
            <a:pPr marL="604309" indent="-243077">
              <a:spcBef>
                <a:spcPts val="369"/>
              </a:spcBef>
              <a:buChar char="•"/>
              <a:tabLst>
                <a:tab pos="604309" algn="l"/>
                <a:tab pos="604760" algn="l"/>
              </a:tabLst>
            </a:pPr>
            <a:r>
              <a:rPr sz="1700" spc="71" dirty="0">
                <a:latin typeface="Times New Roman"/>
                <a:cs typeface="Times New Roman"/>
              </a:rPr>
              <a:t>Much </a:t>
            </a:r>
            <a:r>
              <a:rPr sz="1700" spc="50" dirty="0">
                <a:latin typeface="Times New Roman"/>
                <a:cs typeface="Times New Roman"/>
              </a:rPr>
              <a:t>shorter, </a:t>
            </a:r>
            <a:r>
              <a:rPr sz="1700" spc="43" dirty="0">
                <a:latin typeface="Times New Roman"/>
                <a:cs typeface="Times New Roman"/>
              </a:rPr>
              <a:t>clearer,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safer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28" dirty="0">
                <a:latin typeface="Times New Roman"/>
                <a:cs typeface="Times New Roman"/>
              </a:rPr>
              <a:t>Effective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arrays</a:t>
            </a:r>
            <a:endParaRPr sz="1700">
              <a:latin typeface="Times New Roman"/>
              <a:cs typeface="Times New Roman"/>
            </a:endParaRPr>
          </a:p>
          <a:p>
            <a:pPr marL="594839" indent="-233606">
              <a:spcBef>
                <a:spcPts val="369"/>
              </a:spcBef>
              <a:buChar char="•"/>
              <a:tabLst>
                <a:tab pos="594839" algn="l"/>
                <a:tab pos="595290" algn="l"/>
              </a:tabLst>
            </a:pPr>
            <a:r>
              <a:rPr sz="1700" spc="50" dirty="0">
                <a:latin typeface="Times New Roman"/>
                <a:cs typeface="Times New Roman"/>
              </a:rPr>
              <a:t>Simpler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7" dirty="0">
                <a:latin typeface="Times New Roman"/>
                <a:cs typeface="Times New Roman"/>
              </a:rPr>
              <a:t>using </a:t>
            </a:r>
            <a:r>
              <a:rPr sz="1700" spc="50" dirty="0">
                <a:latin typeface="Times New Roman"/>
                <a:cs typeface="Times New Roman"/>
              </a:rPr>
              <a:t>nested</a:t>
            </a:r>
            <a:r>
              <a:rPr sz="1700" spc="30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loops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2" dirty="0">
                <a:latin typeface="Times New Roman"/>
                <a:cs typeface="Times New Roman"/>
              </a:rPr>
              <a:t>Iterator </a:t>
            </a:r>
            <a:r>
              <a:rPr sz="1700" spc="67" dirty="0">
                <a:latin typeface="Times New Roman"/>
                <a:cs typeface="Times New Roman"/>
              </a:rPr>
              <a:t>disadvantages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removed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222"/>
              </a:spcBef>
            </a:pPr>
            <a:r>
              <a:rPr sz="1700" spc="32" dirty="0">
                <a:latin typeface="Times New Roman"/>
                <a:cs typeface="Times New Roman"/>
              </a:rPr>
              <a:t>Iterators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spc="36" dirty="0">
                <a:latin typeface="Times New Roman"/>
                <a:cs typeface="Times New Roman"/>
              </a:rPr>
              <a:t>error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prone: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2" dirty="0">
                <a:latin typeface="Times New Roman"/>
                <a:cs typeface="Times New Roman"/>
              </a:rPr>
              <a:t>Iterator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50" dirty="0">
                <a:latin typeface="Times New Roman"/>
                <a:cs typeface="Times New Roman"/>
              </a:rPr>
              <a:t>occur </a:t>
            </a:r>
            <a:r>
              <a:rPr sz="1700" spc="67" dirty="0">
                <a:latin typeface="Times New Roman"/>
                <a:cs typeface="Times New Roman"/>
              </a:rPr>
              <a:t>three </a:t>
            </a:r>
            <a:r>
              <a:rPr sz="1700" spc="57" dirty="0">
                <a:latin typeface="Times New Roman"/>
                <a:cs typeface="Times New Roman"/>
              </a:rPr>
              <a:t>times </a:t>
            </a:r>
            <a:r>
              <a:rPr sz="1700" spc="64" dirty="0">
                <a:latin typeface="Times New Roman"/>
                <a:cs typeface="Times New Roman"/>
              </a:rPr>
              <a:t>per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loop.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67" dirty="0">
                <a:latin typeface="Times New Roman"/>
                <a:cs typeface="Times New Roman"/>
              </a:rPr>
              <a:t>provides the </a:t>
            </a:r>
            <a:r>
              <a:rPr sz="1700" spc="75" dirty="0">
                <a:latin typeface="Times New Roman"/>
                <a:cs typeface="Times New Roman"/>
              </a:rPr>
              <a:t>opportunity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1" dirty="0">
                <a:latin typeface="Times New Roman"/>
                <a:cs typeface="Times New Roman"/>
              </a:rPr>
              <a:t>go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wrong.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8076" y="834130"/>
            <a:ext cx="3272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Enhanced </a:t>
            </a:r>
            <a:r>
              <a:rPr spc="-78" dirty="0">
                <a:latin typeface="Courier New"/>
                <a:cs typeface="Courier New"/>
              </a:rPr>
              <a:t>for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4" y="1368137"/>
            <a:ext cx="7104495" cy="30381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5" dirty="0">
                <a:latin typeface="Times New Roman"/>
                <a:cs typeface="Times New Roman"/>
              </a:rPr>
              <a:t>enhanced 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472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can </a:t>
            </a:r>
            <a:r>
              <a:rPr sz="1700" spc="32" dirty="0">
                <a:latin typeface="Times New Roman"/>
                <a:cs typeface="Times New Roman"/>
              </a:rPr>
              <a:t>look </a:t>
            </a:r>
            <a:r>
              <a:rPr sz="1700" spc="36" dirty="0">
                <a:latin typeface="Times New Roman"/>
                <a:cs typeface="Times New Roman"/>
              </a:rPr>
              <a:t>like </a:t>
            </a:r>
            <a:r>
              <a:rPr sz="1700" spc="43" dirty="0">
                <a:latin typeface="Times New Roman"/>
                <a:cs typeface="Times New Roman"/>
              </a:rPr>
              <a:t>this:</a:t>
            </a:r>
            <a:endParaRPr sz="1700">
              <a:latin typeface="Times New Roman"/>
              <a:cs typeface="Times New Roman"/>
            </a:endParaRPr>
          </a:p>
          <a:p>
            <a:pPr marL="597996" indent="-242626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Using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iterators:</a:t>
            </a:r>
            <a:endParaRPr sz="1700">
              <a:latin typeface="Times New Roman"/>
              <a:cs typeface="Times New Roman"/>
            </a:endParaRPr>
          </a:p>
          <a:p>
            <a:pPr marL="619642">
              <a:lnSpc>
                <a:spcPts val="1356"/>
              </a:lnSpc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deleteAll(Collection&lt;NameList&gt;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c){</a:t>
            </a:r>
            <a:endParaRPr sz="1100">
              <a:latin typeface="Courier New"/>
              <a:cs typeface="Courier New"/>
            </a:endParaRPr>
          </a:p>
          <a:p>
            <a:pPr marL="937130" marR="3608" indent="-158744">
              <a:lnSpc>
                <a:spcPts val="1349"/>
              </a:lnSpc>
              <a:spcBef>
                <a:spcPts val="50"/>
              </a:spcBef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7" dirty="0">
                <a:latin typeface="Courier New"/>
                <a:cs typeface="Courier New"/>
              </a:rPr>
              <a:t>Iterator&lt;NameList&gt;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c.iterator()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i.hasNext()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){  </a:t>
            </a:r>
            <a:r>
              <a:rPr sz="1100" spc="-53" dirty="0">
                <a:latin typeface="Courier New"/>
                <a:cs typeface="Courier New"/>
              </a:rPr>
              <a:t>NameList </a:t>
            </a:r>
            <a:r>
              <a:rPr sz="1100" spc="-32" dirty="0">
                <a:latin typeface="Courier New"/>
                <a:cs typeface="Courier New"/>
              </a:rPr>
              <a:t>nl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i.next();</a:t>
            </a:r>
            <a:endParaRPr sz="1100">
              <a:latin typeface="Courier New"/>
              <a:cs typeface="Courier New"/>
            </a:endParaRPr>
          </a:p>
          <a:p>
            <a:pPr marL="937130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nl.deleteItem();</a:t>
            </a:r>
            <a:endParaRPr sz="1100">
              <a:latin typeface="Courier New"/>
              <a:cs typeface="Courier New"/>
            </a:endParaRPr>
          </a:p>
          <a:p>
            <a:pPr marL="77838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1964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597996" indent="-242626">
              <a:spcBef>
                <a:spcPts val="366"/>
              </a:spcBef>
              <a:buChar char="•"/>
              <a:tabLst>
                <a:tab pos="597996" algn="l"/>
                <a:tab pos="598446" algn="l"/>
                <a:tab pos="2219258" algn="l"/>
              </a:tabLst>
            </a:pPr>
            <a:r>
              <a:rPr sz="1700" spc="57" dirty="0">
                <a:latin typeface="Times New Roman"/>
                <a:cs typeface="Times New Roman"/>
              </a:rPr>
              <a:t>Using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enhanced	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632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</a:t>
            </a:r>
            <a:r>
              <a:rPr sz="1700" spc="39" dirty="0">
                <a:latin typeface="Times New Roman"/>
                <a:cs typeface="Times New Roman"/>
              </a:rPr>
              <a:t>in collections:</a:t>
            </a:r>
            <a:endParaRPr sz="1700">
              <a:latin typeface="Times New Roman"/>
              <a:cs typeface="Times New Roman"/>
            </a:endParaRPr>
          </a:p>
          <a:p>
            <a:pPr marL="778386" marR="1273558" indent="-158744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deleteAll(Collection&lt;NameList&gt;</a:t>
            </a:r>
            <a:r>
              <a:rPr sz="1100" spc="-2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c){ 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NameList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nl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){</a:t>
            </a:r>
            <a:endParaRPr sz="1100">
              <a:latin typeface="Courier New"/>
              <a:cs typeface="Courier New"/>
            </a:endParaRPr>
          </a:p>
          <a:p>
            <a:pPr marL="937130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nl.deleteItem();</a:t>
            </a:r>
            <a:endParaRPr sz="1100">
              <a:latin typeface="Courier New"/>
              <a:cs typeface="Courier New"/>
            </a:endParaRPr>
          </a:p>
          <a:p>
            <a:pPr marL="77838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1964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8076" y="834130"/>
            <a:ext cx="3272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Enhanced </a:t>
            </a:r>
            <a:r>
              <a:rPr spc="-78" dirty="0">
                <a:latin typeface="Courier New"/>
                <a:cs typeface="Courier New"/>
              </a:rPr>
              <a:t>for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spc="-4"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9,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265917"/>
            <a:ext cx="5443682" cy="3371315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1645" indent="-242626">
              <a:spcBef>
                <a:spcPts val="909"/>
              </a:spcBef>
              <a:buChar char="•"/>
              <a:tabLst>
                <a:tab pos="251645" algn="l"/>
                <a:tab pos="252096" algn="l"/>
                <a:tab pos="1872907" algn="l"/>
              </a:tabLst>
            </a:pPr>
            <a:r>
              <a:rPr sz="1700" spc="57" dirty="0">
                <a:latin typeface="Times New Roman"/>
                <a:cs typeface="Times New Roman"/>
              </a:rPr>
              <a:t>Using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enhanced	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586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36" dirty="0">
                <a:latin typeface="Times New Roman"/>
                <a:cs typeface="Times New Roman"/>
              </a:rPr>
              <a:t>arrays:</a:t>
            </a:r>
            <a:endParaRPr sz="1700">
              <a:latin typeface="Times New Roman"/>
              <a:cs typeface="Times New Roman"/>
            </a:endParaRPr>
          </a:p>
          <a:p>
            <a:pPr marL="432036" marR="1750693" indent="-158744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3" dirty="0">
                <a:latin typeface="Courier New"/>
                <a:cs typeface="Courier New"/>
              </a:rPr>
              <a:t>sum(int[]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array){ 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result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590780" marR="1505361" indent="-158744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element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array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result </a:t>
            </a:r>
            <a:r>
              <a:rPr sz="1100" spc="-32" dirty="0">
                <a:latin typeface="Courier New"/>
                <a:cs typeface="Courier New"/>
              </a:rPr>
              <a:t>+=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element;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result;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51645" indent="-242626">
              <a:spcBef>
                <a:spcPts val="366"/>
              </a:spcBef>
              <a:buChar char="•"/>
              <a:tabLst>
                <a:tab pos="251645" algn="l"/>
                <a:tab pos="252096" algn="l"/>
                <a:tab pos="1872907" algn="l"/>
              </a:tabLst>
            </a:pPr>
            <a:r>
              <a:rPr sz="1700" spc="57" dirty="0">
                <a:latin typeface="Times New Roman"/>
                <a:cs typeface="Times New Roman"/>
              </a:rPr>
              <a:t>Using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enhanced	</a:t>
            </a:r>
            <a:r>
              <a:rPr sz="1700" spc="-60" dirty="0">
                <a:latin typeface="Courier New"/>
                <a:cs typeface="Courier New"/>
              </a:rPr>
              <a:t>for</a:t>
            </a:r>
            <a:r>
              <a:rPr sz="1700" spc="-550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loop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0" dirty="0">
                <a:latin typeface="Times New Roman"/>
                <a:cs typeface="Times New Roman"/>
              </a:rPr>
              <a:t>nested </a:t>
            </a:r>
            <a:r>
              <a:rPr sz="1700" spc="53" dirty="0">
                <a:latin typeface="Times New Roman"/>
                <a:cs typeface="Times New Roman"/>
              </a:rPr>
              <a:t>loops:</a:t>
            </a:r>
            <a:endParaRPr sz="1700">
              <a:latin typeface="Times New Roman"/>
              <a:cs typeface="Times New Roman"/>
            </a:endParaRPr>
          </a:p>
          <a:p>
            <a:pPr marL="273292" marR="1830065">
              <a:lnSpc>
                <a:spcPts val="1349"/>
              </a:lnSpc>
              <a:spcBef>
                <a:spcPts val="614"/>
              </a:spcBef>
            </a:pPr>
            <a:r>
              <a:rPr sz="1100" spc="-53" dirty="0">
                <a:latin typeface="Courier New"/>
                <a:cs typeface="Courier New"/>
              </a:rPr>
              <a:t>List&lt;Subject&gt;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subjects=...;  </a:t>
            </a:r>
            <a:r>
              <a:rPr sz="1100" spc="-53" dirty="0">
                <a:latin typeface="Courier New"/>
                <a:cs typeface="Courier New"/>
              </a:rPr>
              <a:t>List&lt;Teacher&gt;</a:t>
            </a:r>
            <a:r>
              <a:rPr sz="1100" spc="-13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teachers=...;</a:t>
            </a:r>
            <a:endParaRPr sz="1100">
              <a:latin typeface="Courier New"/>
              <a:cs typeface="Courier New"/>
            </a:endParaRPr>
          </a:p>
          <a:p>
            <a:pPr marL="273292" marR="4510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List&lt;Course&gt; courseList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2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ArrayList&lt;Course&gt;(); 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Subject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subj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: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subjects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90780" marR="560113" indent="-158744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for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50" dirty="0">
                <a:latin typeface="Courier New"/>
                <a:cs typeface="Courier New"/>
              </a:rPr>
              <a:t>Teacher </a:t>
            </a:r>
            <a:r>
              <a:rPr sz="1100" spc="-46" dirty="0">
                <a:latin typeface="Courier New"/>
                <a:cs typeface="Courier New"/>
              </a:rPr>
              <a:t>tchr </a:t>
            </a:r>
            <a:r>
              <a:rPr sz="1100" spc="-4" dirty="0">
                <a:latin typeface="Courier New"/>
                <a:cs typeface="Courier New"/>
              </a:rPr>
              <a:t>: </a:t>
            </a:r>
            <a:r>
              <a:rPr sz="1100" spc="-53" dirty="0">
                <a:latin typeface="Courier New"/>
                <a:cs typeface="Courier New"/>
              </a:rPr>
              <a:t>teachers </a:t>
            </a:r>
            <a:r>
              <a:rPr sz="1100" spc="-4" dirty="0">
                <a:latin typeface="Courier New"/>
                <a:cs typeface="Courier New"/>
              </a:rPr>
              <a:t>) {  </a:t>
            </a:r>
            <a:r>
              <a:rPr sz="1100" spc="-57" dirty="0">
                <a:latin typeface="Courier New"/>
                <a:cs typeface="Courier New"/>
              </a:rPr>
              <a:t>courseList.add(new </a:t>
            </a:r>
            <a:r>
              <a:rPr sz="1100" spc="-53" dirty="0">
                <a:latin typeface="Courier New"/>
                <a:cs typeface="Courier New"/>
              </a:rPr>
              <a:t>Course(subj,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tchr));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1127" y="2052205"/>
            <a:ext cx="3558309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Building Java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GUIs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1" y="1368138"/>
            <a:ext cx="6996545" cy="2810806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194" marR="12627" indent="-251194">
              <a:lnSpc>
                <a:spcPts val="1847"/>
              </a:lnSpc>
              <a:spcBef>
                <a:spcPts val="298"/>
              </a:spcBef>
              <a:buChar char="•"/>
              <a:tabLst>
                <a:tab pos="251194" algn="l"/>
                <a:tab pos="251645" algn="l"/>
                <a:tab pos="4518339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Abstract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Window</a:t>
            </a:r>
            <a:r>
              <a:rPr sz="1700" spc="-117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Toolkit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(AWT	</a:t>
            </a:r>
            <a:r>
              <a:rPr sz="1700" spc="-4" dirty="0">
                <a:latin typeface="Courier New"/>
                <a:cs typeface="Courier New"/>
              </a:rPr>
              <a:t>)</a:t>
            </a:r>
            <a:r>
              <a:rPr sz="1700" spc="-771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package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8" dirty="0">
                <a:latin typeface="Times New Roman"/>
                <a:cs typeface="Times New Roman"/>
              </a:rPr>
              <a:t>its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components</a:t>
            </a:r>
            <a:endParaRPr sz="1700">
              <a:latin typeface="Times New Roman"/>
              <a:cs typeface="Times New Roman"/>
            </a:endParaRPr>
          </a:p>
          <a:p>
            <a:pPr marL="251645" marR="416703" indent="-251645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terms </a:t>
            </a:r>
            <a:r>
              <a:rPr sz="1700" i="1" spc="-7" dirty="0">
                <a:latin typeface="Times New Roman"/>
                <a:cs typeface="Times New Roman"/>
              </a:rPr>
              <a:t>containers</a:t>
            </a:r>
            <a:r>
              <a:rPr sz="1700" spc="-7" dirty="0">
                <a:latin typeface="Times New Roman"/>
                <a:cs typeface="Times New Roman"/>
              </a:rPr>
              <a:t>, </a:t>
            </a:r>
            <a:r>
              <a:rPr sz="1700" i="1" spc="4" dirty="0">
                <a:latin typeface="Times New Roman"/>
                <a:cs typeface="Times New Roman"/>
              </a:rPr>
              <a:t>components,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i="1" spc="7" dirty="0">
                <a:latin typeface="Times New Roman"/>
                <a:cs typeface="Times New Roman"/>
              </a:rPr>
              <a:t>layout  </a:t>
            </a:r>
            <a:r>
              <a:rPr sz="1700" i="1" spc="-18" dirty="0">
                <a:latin typeface="Times New Roman"/>
                <a:cs typeface="Times New Roman"/>
              </a:rPr>
              <a:t>managers</a:t>
            </a:r>
            <a:r>
              <a:rPr sz="1700" spc="-18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describe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71" dirty="0">
                <a:latin typeface="Times New Roman"/>
                <a:cs typeface="Times New Roman"/>
              </a:rPr>
              <a:t>they </a:t>
            </a:r>
            <a:r>
              <a:rPr sz="1700" spc="50" dirty="0">
                <a:latin typeface="Times New Roman"/>
                <a:cs typeface="Times New Roman"/>
              </a:rPr>
              <a:t>work </a:t>
            </a:r>
            <a:r>
              <a:rPr sz="1700" spc="53" dirty="0">
                <a:latin typeface="Times New Roman"/>
                <a:cs typeface="Times New Roman"/>
              </a:rPr>
              <a:t>together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64" dirty="0">
                <a:latin typeface="Times New Roman"/>
                <a:cs typeface="Times New Roman"/>
              </a:rPr>
              <a:t>build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managers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FlowLayout</a:t>
            </a:r>
            <a:r>
              <a:rPr sz="1700" spc="-78" dirty="0">
                <a:latin typeface="Times New Roman"/>
                <a:cs typeface="Times New Roman"/>
              </a:rPr>
              <a:t>, </a:t>
            </a:r>
            <a:r>
              <a:rPr sz="1700" spc="-81" dirty="0">
                <a:latin typeface="Courier New"/>
                <a:cs typeface="Courier New"/>
              </a:rPr>
              <a:t>BorderLayout</a:t>
            </a:r>
            <a:r>
              <a:rPr sz="1700" spc="-81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231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GridLayout</a:t>
            </a:r>
            <a:endParaRPr sz="1700">
              <a:latin typeface="Courier New"/>
              <a:cs typeface="Courier New"/>
            </a:endParaRPr>
          </a:p>
          <a:p>
            <a:pPr marL="284566">
              <a:lnSpc>
                <a:spcPts val="1946"/>
              </a:lnSpc>
            </a:pPr>
            <a:r>
              <a:rPr sz="1700" spc="81" dirty="0">
                <a:latin typeface="Times New Roman"/>
                <a:cs typeface="Times New Roman"/>
              </a:rPr>
              <a:t>managers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achieve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desired </a:t>
            </a:r>
            <a:r>
              <a:rPr sz="1700" spc="89" dirty="0">
                <a:latin typeface="Times New Roman"/>
                <a:cs typeface="Times New Roman"/>
              </a:rPr>
              <a:t>dynamic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Add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container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77" dirty="0">
                <a:latin typeface="Times New Roman"/>
                <a:cs typeface="Times New Roman"/>
              </a:rPr>
              <a:t> </a:t>
            </a:r>
            <a:r>
              <a:rPr sz="1700" spc="-71" dirty="0">
                <a:latin typeface="Courier New"/>
                <a:cs typeface="Courier New"/>
              </a:rPr>
              <a:t>Frame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1" dirty="0">
                <a:latin typeface="Courier New"/>
                <a:cs typeface="Courier New"/>
              </a:rPr>
              <a:t>Panel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containers</a:t>
            </a:r>
            <a:r>
              <a:rPr sz="1700" spc="75" dirty="0">
                <a:latin typeface="Times New Roman"/>
                <a:cs typeface="Times New Roman"/>
              </a:rPr>
              <a:t> appropriately</a:t>
            </a:r>
            <a:endParaRPr sz="1700">
              <a:latin typeface="Times New Roman"/>
              <a:cs typeface="Times New Roman"/>
            </a:endParaRPr>
          </a:p>
          <a:p>
            <a:pPr marL="251194" marR="120411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57" dirty="0">
                <a:latin typeface="Times New Roman"/>
                <a:cs typeface="Times New Roman"/>
              </a:rPr>
              <a:t>complex </a:t>
            </a:r>
            <a:r>
              <a:rPr sz="1700" spc="64" dirty="0">
                <a:latin typeface="Times New Roman"/>
                <a:cs typeface="Times New Roman"/>
              </a:rPr>
              <a:t>layouts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50" dirty="0">
                <a:latin typeface="Times New Roman"/>
                <a:cs typeface="Times New Roman"/>
              </a:rPr>
              <a:t>nested </a:t>
            </a:r>
            <a:r>
              <a:rPr sz="1700" spc="67" dirty="0">
                <a:latin typeface="Times New Roman"/>
                <a:cs typeface="Times New Roman"/>
              </a:rPr>
              <a:t>containers  </a:t>
            </a:r>
            <a:r>
              <a:rPr sz="1700" spc="60" dirty="0">
                <a:latin typeface="Times New Roman"/>
                <a:cs typeface="Times New Roman"/>
              </a:rPr>
              <a:t>work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 rot="19140000">
            <a:off x="3698008" y="894638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947" y="1368137"/>
            <a:ext cx="7198014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11725">
              <a:lnSpc>
                <a:spcPts val="1847"/>
              </a:lnSpc>
              <a:spcBef>
                <a:spcPts val="298"/>
              </a:spcBef>
            </a:pP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platform-in </a:t>
            </a:r>
            <a:r>
              <a:rPr sz="1700" spc="103" dirty="0">
                <a:latin typeface="Times New Roman"/>
                <a:cs typeface="Times New Roman"/>
              </a:rPr>
              <a:t>dependent </a:t>
            </a:r>
            <a:r>
              <a:rPr sz="1700" spc="67" dirty="0">
                <a:latin typeface="Times New Roman"/>
                <a:cs typeface="Times New Roman"/>
              </a:rPr>
              <a:t>programming </a:t>
            </a:r>
            <a:r>
              <a:rPr sz="1700" spc="78" dirty="0">
                <a:latin typeface="Times New Roman"/>
                <a:cs typeface="Times New Roman"/>
              </a:rPr>
              <a:t>language, how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 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4" dirty="0">
                <a:latin typeface="Times New Roman"/>
                <a:cs typeface="Times New Roman"/>
              </a:rPr>
              <a:t>make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graphical </a:t>
            </a:r>
            <a:r>
              <a:rPr sz="1700" spc="57" dirty="0">
                <a:latin typeface="Times New Roman"/>
                <a:cs typeface="Times New Roman"/>
              </a:rPr>
              <a:t>user </a:t>
            </a:r>
            <a:r>
              <a:rPr sz="1700" spc="46" dirty="0">
                <a:latin typeface="Times New Roman"/>
                <a:cs typeface="Times New Roman"/>
              </a:rPr>
              <a:t>interface  </a:t>
            </a:r>
            <a:r>
              <a:rPr sz="1700" spc="18" dirty="0">
                <a:latin typeface="Times New Roman"/>
                <a:cs typeface="Times New Roman"/>
              </a:rPr>
              <a:t>(GUI) </a:t>
            </a:r>
            <a:r>
              <a:rPr sz="1700" spc="53" dirty="0">
                <a:latin typeface="Times New Roman"/>
                <a:cs typeface="Times New Roman"/>
              </a:rPr>
              <a:t>platform-in</a:t>
            </a:r>
            <a:r>
              <a:rPr sz="1700" spc="-192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dependent?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31672" y="834130"/>
            <a:ext cx="38810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Abstract Window</a:t>
            </a:r>
            <a:r>
              <a:rPr spc="-344" dirty="0"/>
              <a:t> </a:t>
            </a:r>
            <a:r>
              <a:rPr spc="-43" dirty="0"/>
              <a:t>Toolkit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7442777" cy="337156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14" dirty="0">
                <a:latin typeface="Times New Roman"/>
                <a:cs typeface="Times New Roman"/>
              </a:rPr>
              <a:t>AWT </a:t>
            </a:r>
            <a:r>
              <a:rPr sz="1700" spc="71" dirty="0">
                <a:latin typeface="Times New Roman"/>
                <a:cs typeface="Times New Roman"/>
              </a:rPr>
              <a:t>performs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631819" marR="465408" indent="-270586">
              <a:lnSpc>
                <a:spcPts val="1847"/>
              </a:lnSpc>
              <a:spcBef>
                <a:spcPts val="1448"/>
              </a:spcBef>
              <a:buChar char="•"/>
              <a:tabLst>
                <a:tab pos="602956" algn="l"/>
                <a:tab pos="603858" algn="l"/>
              </a:tabLst>
            </a:pPr>
            <a:r>
              <a:rPr sz="1700" spc="50" dirty="0">
                <a:latin typeface="Times New Roman"/>
                <a:cs typeface="Times New Roman"/>
              </a:rPr>
              <a:t>Provides </a:t>
            </a:r>
            <a:r>
              <a:rPr sz="1700" spc="21" dirty="0">
                <a:latin typeface="Times New Roman"/>
                <a:cs typeface="Times New Roman"/>
              </a:rPr>
              <a:t>GUI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32" dirty="0">
                <a:latin typeface="Times New Roman"/>
                <a:cs typeface="Times New Roman"/>
              </a:rPr>
              <a:t>Java  </a:t>
            </a:r>
            <a:r>
              <a:rPr sz="1700" spc="57" dirty="0">
                <a:latin typeface="Times New Roman"/>
                <a:cs typeface="Times New Roman"/>
              </a:rPr>
              <a:t>applets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applications</a:t>
            </a:r>
            <a:endParaRPr sz="1700">
              <a:latin typeface="Times New Roman"/>
              <a:cs typeface="Times New Roman"/>
            </a:endParaRPr>
          </a:p>
          <a:p>
            <a:pPr marL="625956" marR="341390" indent="-264723">
              <a:lnSpc>
                <a:spcPts val="1847"/>
              </a:lnSpc>
              <a:spcBef>
                <a:spcPts val="568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60" dirty="0">
                <a:latin typeface="Times New Roman"/>
                <a:cs typeface="Times New Roman"/>
              </a:rPr>
              <a:t>Contains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71" dirty="0">
                <a:latin typeface="Times New Roman"/>
                <a:cs typeface="Times New Roman"/>
              </a:rPr>
              <a:t>composed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71" dirty="0">
                <a:latin typeface="Times New Roman"/>
                <a:cs typeface="Times New Roman"/>
              </a:rPr>
              <a:t>extended; 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8" dirty="0">
                <a:latin typeface="Times New Roman"/>
                <a:cs typeface="Times New Roman"/>
              </a:rPr>
              <a:t>also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abstract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lnSpc>
                <a:spcPts val="1946"/>
              </a:lnSpc>
              <a:spcBef>
                <a:spcPts val="341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75" dirty="0">
                <a:latin typeface="Times New Roman"/>
                <a:cs typeface="Times New Roman"/>
              </a:rPr>
              <a:t>Ensures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every</a:t>
            </a:r>
            <a:r>
              <a:rPr sz="1700" spc="-8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component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-12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displayed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endParaRPr sz="1700">
              <a:latin typeface="Times New Roman"/>
              <a:cs typeface="Times New Roman"/>
            </a:endParaRPr>
          </a:p>
          <a:p>
            <a:pPr marL="630917">
              <a:lnSpc>
                <a:spcPts val="1847"/>
              </a:lnSpc>
              <a:tabLst>
                <a:tab pos="4731651" algn="l"/>
              </a:tabLst>
            </a:pP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screen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subclass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6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abstract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	</a:t>
            </a:r>
            <a:r>
              <a:rPr sz="1700" spc="-89" dirty="0">
                <a:latin typeface="Courier New"/>
                <a:cs typeface="Courier New"/>
              </a:rPr>
              <a:t>Component</a:t>
            </a:r>
            <a:endParaRPr sz="1700">
              <a:latin typeface="Courier New"/>
              <a:cs typeface="Courier New"/>
            </a:endParaRPr>
          </a:p>
          <a:p>
            <a:pPr marL="630917">
              <a:lnSpc>
                <a:spcPts val="1946"/>
              </a:lnSpc>
            </a:pP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MenuComponent</a:t>
            </a:r>
            <a:endParaRPr sz="1700">
              <a:latin typeface="Courier New"/>
              <a:cs typeface="Courier New"/>
            </a:endParaRPr>
          </a:p>
          <a:p>
            <a:pPr marL="609720" indent="-248488">
              <a:lnSpc>
                <a:spcPts val="1946"/>
              </a:lnSpc>
              <a:spcBef>
                <a:spcPts val="369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71" dirty="0">
                <a:latin typeface="Times New Roman"/>
                <a:cs typeface="Times New Roman"/>
              </a:rPr>
              <a:t>Has </a:t>
            </a:r>
            <a:r>
              <a:rPr sz="1700" spc="-78" dirty="0">
                <a:latin typeface="Courier New"/>
                <a:cs typeface="Courier New"/>
              </a:rPr>
              <a:t>Container</a:t>
            </a:r>
            <a:r>
              <a:rPr sz="1700" spc="-78" dirty="0">
                <a:latin typeface="Times New Roman"/>
                <a:cs typeface="Times New Roman"/>
              </a:rPr>
              <a:t>,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46" dirty="0">
                <a:latin typeface="Times New Roman"/>
                <a:cs typeface="Times New Roman"/>
              </a:rPr>
              <a:t>abstract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  <a:p>
            <a:pPr marL="625504">
              <a:lnSpc>
                <a:spcPts val="1946"/>
              </a:lnSpc>
            </a:pPr>
            <a:r>
              <a:rPr sz="1700" spc="-78" dirty="0">
                <a:latin typeface="Courier New"/>
                <a:cs typeface="Courier New"/>
              </a:rPr>
              <a:t>Component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includes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43" dirty="0">
                <a:latin typeface="Times New Roman"/>
                <a:cs typeface="Times New Roman"/>
              </a:rPr>
              <a:t>subclasses:</a:t>
            </a:r>
            <a:endParaRPr sz="1700">
              <a:latin typeface="Times New Roman"/>
              <a:cs typeface="Times New Roman"/>
            </a:endParaRPr>
          </a:p>
          <a:p>
            <a:pPr marL="901503" lvl="1" indent="-248037">
              <a:spcBef>
                <a:spcPts val="369"/>
              </a:spcBef>
              <a:buFont typeface="Times New Roman"/>
              <a:buChar char="•"/>
              <a:tabLst>
                <a:tab pos="901503" algn="l"/>
                <a:tab pos="901954" algn="l"/>
              </a:tabLst>
            </a:pPr>
            <a:r>
              <a:rPr sz="1700" spc="-89" dirty="0">
                <a:latin typeface="Courier New"/>
                <a:cs typeface="Courier New"/>
              </a:rPr>
              <a:t>Panel</a:t>
            </a:r>
            <a:endParaRPr sz="1700">
              <a:latin typeface="Courier New"/>
              <a:cs typeface="Courier New"/>
            </a:endParaRPr>
          </a:p>
          <a:p>
            <a:pPr marL="901503" lvl="1" indent="-248037">
              <a:spcBef>
                <a:spcPts val="369"/>
              </a:spcBef>
              <a:buFont typeface="Times New Roman"/>
              <a:buChar char="•"/>
              <a:tabLst>
                <a:tab pos="901503" algn="l"/>
                <a:tab pos="901954" algn="l"/>
              </a:tabLst>
            </a:pPr>
            <a:r>
              <a:rPr sz="1700" spc="-89" dirty="0">
                <a:latin typeface="Courier New"/>
                <a:cs typeface="Courier New"/>
              </a:rPr>
              <a:t>Window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267" y="360651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517016" y="0"/>
                </a:moveTo>
                <a:lnTo>
                  <a:pt x="0" y="172085"/>
                </a:lnTo>
                <a:lnTo>
                  <a:pt x="453008" y="261366"/>
                </a:lnTo>
                <a:lnTo>
                  <a:pt x="903604" y="85979"/>
                </a:lnTo>
                <a:lnTo>
                  <a:pt x="51701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453008" y="261366"/>
                </a:moveTo>
                <a:lnTo>
                  <a:pt x="903604" y="85979"/>
                </a:lnTo>
                <a:lnTo>
                  <a:pt x="517016" y="0"/>
                </a:lnTo>
                <a:lnTo>
                  <a:pt x="0" y="172085"/>
                </a:lnTo>
                <a:lnTo>
                  <a:pt x="453008" y="261366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342017" y="114553"/>
                </a:move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381634" y="191897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483003" y="117601"/>
                </a:lnTo>
                <a:lnTo>
                  <a:pt x="358139" y="117601"/>
                </a:lnTo>
                <a:lnTo>
                  <a:pt x="342017" y="114553"/>
                </a:lnTo>
                <a:close/>
              </a:path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342017" y="114553"/>
                </a:lnTo>
                <a:lnTo>
                  <a:pt x="47116" y="58800"/>
                </a:lnTo>
                <a:close/>
              </a:path>
              <a:path w="711835" h="217169">
                <a:moveTo>
                  <a:pt x="676147" y="0"/>
                </a:moveTo>
                <a:lnTo>
                  <a:pt x="358139" y="117601"/>
                </a:lnTo>
                <a:lnTo>
                  <a:pt x="483003" y="117601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07680" y="77470"/>
                </a:lnTo>
                <a:lnTo>
                  <a:pt x="676147" y="0"/>
                </a:lnTo>
                <a:close/>
              </a:path>
              <a:path w="711835" h="217169">
                <a:moveTo>
                  <a:pt x="707680" y="77470"/>
                </a:moveTo>
                <a:lnTo>
                  <a:pt x="645413" y="77470"/>
                </a:lnTo>
                <a:lnTo>
                  <a:pt x="711454" y="86741"/>
                </a:lnTo>
                <a:lnTo>
                  <a:pt x="707680" y="774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11454" y="86741"/>
                </a:lnTo>
                <a:lnTo>
                  <a:pt x="676147" y="0"/>
                </a:lnTo>
                <a:lnTo>
                  <a:pt x="358139" y="117601"/>
                </a:lnTo>
                <a:lnTo>
                  <a:pt x="47116" y="58800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653" y="376325"/>
            <a:ext cx="86937" cy="4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71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714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4092" y="6263294"/>
            <a:ext cx="1249218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Arial"/>
                <a:cs typeface="Arial"/>
              </a:rPr>
              <a:t>Module </a:t>
            </a:r>
            <a:r>
              <a:rPr sz="700" spc="-4" dirty="0">
                <a:latin typeface="Arial"/>
                <a:cs typeface="Arial"/>
              </a:rPr>
              <a:t>10, </a:t>
            </a:r>
            <a:r>
              <a:rPr sz="700" dirty="0">
                <a:latin typeface="Arial"/>
                <a:cs typeface="Arial"/>
              </a:rPr>
              <a:t>slide 5 </a:t>
            </a:r>
            <a:r>
              <a:rPr sz="700" spc="-4" dirty="0">
                <a:latin typeface="Arial"/>
                <a:cs typeface="Arial"/>
              </a:rPr>
              <a:t>of</a:t>
            </a:r>
            <a:r>
              <a:rPr sz="700" spc="-67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37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28" y="6256150"/>
            <a:ext cx="3609109" cy="21644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>
              <a:spcBef>
                <a:spcPts val="128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  <a:p>
            <a:pPr marL="9020">
              <a:spcBef>
                <a:spcPts val="46"/>
              </a:spcBef>
            </a:pPr>
            <a:r>
              <a:rPr sz="600" spc="-4" dirty="0">
                <a:latin typeface="Arial"/>
                <a:cs typeface="Arial"/>
              </a:rPr>
              <a:t>Copyright 2006 </a:t>
            </a:r>
            <a:r>
              <a:rPr sz="600" dirty="0">
                <a:latin typeface="Arial"/>
                <a:cs typeface="Arial"/>
              </a:rPr>
              <a:t>Sun </a:t>
            </a:r>
            <a:r>
              <a:rPr sz="600" spc="-4" dirty="0">
                <a:latin typeface="Arial"/>
                <a:cs typeface="Arial"/>
              </a:rPr>
              <a:t>Microsystems, </a:t>
            </a:r>
            <a:r>
              <a:rPr sz="600" dirty="0">
                <a:latin typeface="Arial"/>
                <a:cs typeface="Arial"/>
              </a:rPr>
              <a:t>Inc. All </a:t>
            </a:r>
            <a:r>
              <a:rPr sz="600" spc="-4" dirty="0">
                <a:latin typeface="Arial"/>
                <a:cs typeface="Arial"/>
              </a:rPr>
              <a:t>Rights Reserved. </a:t>
            </a:r>
            <a:r>
              <a:rPr sz="600" dirty="0">
                <a:latin typeface="Arial"/>
                <a:cs typeface="Arial"/>
              </a:rPr>
              <a:t>Sun Services, </a:t>
            </a:r>
            <a:r>
              <a:rPr sz="600" spc="-4" dirty="0">
                <a:latin typeface="Arial"/>
                <a:cs typeface="Arial"/>
              </a:rPr>
              <a:t>Revision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8" dirty="0">
                <a:latin typeface="Arial"/>
                <a:cs typeface="Arial"/>
              </a:rPr>
              <a:t>F.1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957" y="623455"/>
            <a:ext cx="5426364" cy="0"/>
          </a:xfrm>
          <a:custGeom>
            <a:avLst/>
            <a:gdLst/>
            <a:ahLst/>
            <a:cxnLst/>
            <a:rect l="l" t="t" r="r" b="b"/>
            <a:pathLst>
              <a:path w="5969000">
                <a:moveTo>
                  <a:pt x="5968746" y="0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5511" y="565699"/>
            <a:ext cx="38550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java.awt</a:t>
            </a:r>
            <a:r>
              <a:rPr spc="-1200" dirty="0">
                <a:latin typeface="Courier New"/>
                <a:cs typeface="Courier New"/>
              </a:rPr>
              <a:t> </a:t>
            </a:r>
            <a:r>
              <a:rPr spc="-21" dirty="0"/>
              <a:t>Package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4424" y="1243360"/>
            <a:ext cx="128385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28" dirty="0">
                <a:latin typeface="Courier New"/>
                <a:cs typeface="Courier New"/>
              </a:rPr>
              <a:t>java.lang.Object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3772" y="1428749"/>
            <a:ext cx="0" cy="222539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8"/>
                </a:lnTo>
              </a:path>
            </a:pathLst>
          </a:custGeom>
          <a:ln w="6476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6480" y="1634576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9819" y="3861089"/>
            <a:ext cx="1227282" cy="115599"/>
          </a:xfrm>
          <a:custGeom>
            <a:avLst/>
            <a:gdLst/>
            <a:ahLst/>
            <a:cxnLst/>
            <a:rect l="l" t="t" r="r" b="b"/>
            <a:pathLst>
              <a:path w="1350010" h="169545">
                <a:moveTo>
                  <a:pt x="0" y="169164"/>
                </a:moveTo>
                <a:lnTo>
                  <a:pt x="0" y="0"/>
                </a:lnTo>
                <a:lnTo>
                  <a:pt x="1349756" y="0"/>
                </a:lnTo>
                <a:lnTo>
                  <a:pt x="1349756" y="169164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6206" y="3908454"/>
            <a:ext cx="1025814" cy="91407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05311">
              <a:lnSpc>
                <a:spcPts val="994"/>
              </a:lnSpc>
              <a:spcBef>
                <a:spcPts val="128"/>
              </a:spcBef>
            </a:pPr>
            <a:r>
              <a:rPr sz="900" dirty="0">
                <a:latin typeface="Arial"/>
                <a:cs typeface="Arial"/>
              </a:rPr>
              <a:t>Button  </a:t>
            </a:r>
            <a:r>
              <a:rPr sz="900" spc="-4" dirty="0">
                <a:latin typeface="Arial"/>
                <a:cs typeface="Arial"/>
              </a:rPr>
              <a:t>Canvas  Checkbox  Choice</a:t>
            </a:r>
            <a:endParaRPr sz="900">
              <a:latin typeface="Arial"/>
              <a:cs typeface="Arial"/>
            </a:endParaRPr>
          </a:p>
          <a:p>
            <a:pPr marL="9020">
              <a:lnSpc>
                <a:spcPts val="952"/>
              </a:lnSpc>
            </a:pPr>
            <a:r>
              <a:rPr sz="900" b="1" spc="-4" dirty="0">
                <a:latin typeface="Courier New"/>
                <a:cs typeface="Courier New"/>
              </a:rPr>
              <a:t>Container</a:t>
            </a:r>
            <a:r>
              <a:rPr sz="900" b="1" spc="7" dirty="0">
                <a:latin typeface="Courier New"/>
                <a:cs typeface="Courier New"/>
              </a:rPr>
              <a:t> </a:t>
            </a:r>
            <a:r>
              <a:rPr sz="900" b="1" u="dashLo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900" b="1" u="dashLong" spc="1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endParaRPr sz="900">
              <a:latin typeface="Courier New"/>
              <a:cs typeface="Courier New"/>
            </a:endParaRPr>
          </a:p>
          <a:p>
            <a:pPr marL="9020" marR="359429">
              <a:lnSpc>
                <a:spcPts val="994"/>
              </a:lnSpc>
              <a:spcBef>
                <a:spcPts val="43"/>
              </a:spcBef>
            </a:pPr>
            <a:r>
              <a:rPr sz="900" spc="-4" dirty="0">
                <a:latin typeface="Arial"/>
                <a:cs typeface="Arial"/>
              </a:rPr>
              <a:t>Label  List  </a:t>
            </a:r>
            <a:r>
              <a:rPr sz="900" dirty="0">
                <a:latin typeface="Arial"/>
                <a:cs typeface="Arial"/>
              </a:rPr>
              <a:t>Scrollbar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9062" y="1282153"/>
            <a:ext cx="151823" cy="2333625"/>
          </a:xfrm>
          <a:custGeom>
            <a:avLst/>
            <a:gdLst/>
            <a:ahLst/>
            <a:cxnLst/>
            <a:rect l="l" t="t" r="r" b="b"/>
            <a:pathLst>
              <a:path w="167005" h="3422650">
                <a:moveTo>
                  <a:pt x="166624" y="3422268"/>
                </a:moveTo>
                <a:lnTo>
                  <a:pt x="0" y="3422268"/>
                </a:lnTo>
                <a:lnTo>
                  <a:pt x="0" y="0"/>
                </a:lnTo>
                <a:lnTo>
                  <a:pt x="166624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6207" y="4878300"/>
            <a:ext cx="140450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91131" algn="l"/>
                <a:tab pos="1087757" algn="l"/>
              </a:tabLst>
            </a:pPr>
            <a:r>
              <a:rPr sz="900" dirty="0">
                <a:latin typeface="Arial"/>
                <a:cs typeface="Arial"/>
              </a:rPr>
              <a:t>TextComponent	</a:t>
            </a:r>
            <a:r>
              <a:rPr sz="900" u="dashLo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1320" y="1255309"/>
            <a:ext cx="2478232" cy="180447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823484">
              <a:lnSpc>
                <a:spcPts val="1008"/>
              </a:lnSpc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BorderLayout</a:t>
            </a:r>
            <a:endParaRPr sz="900">
              <a:latin typeface="Arial"/>
              <a:cs typeface="Arial"/>
            </a:endParaRPr>
          </a:p>
          <a:p>
            <a:pPr marL="823484">
              <a:lnSpc>
                <a:spcPts val="994"/>
              </a:lnSpc>
            </a:pPr>
            <a:r>
              <a:rPr sz="900" b="1" spc="-4" dirty="0">
                <a:latin typeface="Courier New"/>
                <a:cs typeface="Courier New"/>
              </a:rPr>
              <a:t>CardLayout</a:t>
            </a:r>
            <a:endParaRPr sz="900">
              <a:latin typeface="Courier New"/>
              <a:cs typeface="Courier New"/>
            </a:endParaRPr>
          </a:p>
          <a:p>
            <a:pPr marL="9020">
              <a:lnSpc>
                <a:spcPts val="994"/>
              </a:lnSpc>
              <a:tabLst>
                <a:tab pos="691348" algn="l"/>
              </a:tabLst>
            </a:pPr>
            <a:r>
              <a:rPr sz="900" u="dashLo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 </a:t>
            </a:r>
            <a:r>
              <a:rPr sz="900" u="dashLong" spc="-6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  </a:t>
            </a:r>
            <a:r>
              <a:rPr sz="900" spc="-78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CheckboxGroup</a:t>
            </a:r>
            <a:endParaRPr sz="900">
              <a:latin typeface="Arial"/>
              <a:cs typeface="Arial"/>
            </a:endParaRPr>
          </a:p>
          <a:p>
            <a:pPr marL="823484" marR="829798" algn="just">
              <a:lnSpc>
                <a:spcPts val="994"/>
              </a:lnSpc>
              <a:spcBef>
                <a:spcPts val="43"/>
              </a:spcBef>
            </a:pPr>
            <a:r>
              <a:rPr sz="900" spc="-4" dirty="0">
                <a:latin typeface="Arial"/>
                <a:cs typeface="Arial"/>
              </a:rPr>
              <a:t>Color  </a:t>
            </a:r>
            <a:r>
              <a:rPr sz="900" dirty="0">
                <a:latin typeface="Arial"/>
                <a:cs typeface="Arial"/>
              </a:rPr>
              <a:t>Event  Font</a:t>
            </a:r>
            <a:endParaRPr sz="900">
              <a:latin typeface="Arial"/>
              <a:cs typeface="Arial"/>
            </a:endParaRPr>
          </a:p>
          <a:p>
            <a:pPr marL="823484" marR="384683">
              <a:lnSpc>
                <a:spcPts val="994"/>
              </a:lnSpc>
            </a:pPr>
            <a:r>
              <a:rPr sz="900" dirty="0">
                <a:latin typeface="Arial"/>
                <a:cs typeface="Arial"/>
              </a:rPr>
              <a:t>FlowLayout  FontMetrics  Graphics  GridBagLayout  GridLayout  Image</a:t>
            </a:r>
            <a:endParaRPr sz="900">
              <a:latin typeface="Arial"/>
              <a:cs typeface="Arial"/>
            </a:endParaRPr>
          </a:p>
          <a:p>
            <a:pPr marL="823484" marR="619642">
              <a:lnSpc>
                <a:spcPts val="994"/>
              </a:lnSpc>
            </a:pPr>
            <a:r>
              <a:rPr sz="900" dirty="0">
                <a:latin typeface="Arial"/>
                <a:cs typeface="Arial"/>
              </a:rPr>
              <a:t>Insets  Point  Polygon  </a:t>
            </a:r>
            <a:r>
              <a:rPr sz="900" spc="-4" dirty="0">
                <a:latin typeface="Arial"/>
                <a:cs typeface="Arial"/>
              </a:rPr>
              <a:t>Rectangle  </a:t>
            </a:r>
            <a:r>
              <a:rPr sz="900" dirty="0">
                <a:latin typeface="Arial"/>
                <a:cs typeface="Arial"/>
              </a:rPr>
              <a:t>Toolkit</a:t>
            </a:r>
            <a:endParaRPr sz="900">
              <a:latin typeface="Arial"/>
              <a:cs typeface="Arial"/>
            </a:endParaRPr>
          </a:p>
          <a:p>
            <a:pPr marL="823484">
              <a:lnSpc>
                <a:spcPts val="952"/>
              </a:lnSpc>
              <a:tabLst>
                <a:tab pos="1786771" algn="l"/>
              </a:tabLst>
            </a:pPr>
            <a:r>
              <a:rPr sz="900" b="1" spc="-4" dirty="0">
                <a:latin typeface="Courier New"/>
                <a:cs typeface="Courier New"/>
              </a:rPr>
              <a:t>MenuComponent	</a:t>
            </a:r>
            <a:r>
              <a:rPr sz="900" b="1" u="dashLong" spc="-7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900" b="1" u="dashLong" spc="7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endParaRPr sz="900">
              <a:latin typeface="Courier New"/>
              <a:cs typeface="Courier New"/>
            </a:endParaRPr>
          </a:p>
          <a:p>
            <a:pPr marL="823484">
              <a:lnSpc>
                <a:spcPts val="1008"/>
              </a:lnSpc>
            </a:pPr>
            <a:r>
              <a:rPr sz="900" spc="-4" dirty="0">
                <a:latin typeface="Arial"/>
                <a:cs typeface="Arial"/>
              </a:rPr>
              <a:t>Component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4884" y="3572307"/>
            <a:ext cx="0" cy="280555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6476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3329" y="3225771"/>
            <a:ext cx="151823" cy="321252"/>
          </a:xfrm>
          <a:custGeom>
            <a:avLst/>
            <a:gdLst/>
            <a:ahLst/>
            <a:cxnLst/>
            <a:rect l="l" t="t" r="r" b="b"/>
            <a:pathLst>
              <a:path w="167004" h="471170">
                <a:moveTo>
                  <a:pt x="166624" y="471043"/>
                </a:moveTo>
                <a:lnTo>
                  <a:pt x="0" y="471043"/>
                </a:lnTo>
                <a:lnTo>
                  <a:pt x="0" y="0"/>
                </a:lnTo>
                <a:lnTo>
                  <a:pt x="166624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55389" y="3238500"/>
            <a:ext cx="604982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b="1" spc="-4" dirty="0">
                <a:latin typeface="Courier New"/>
                <a:cs typeface="Courier New"/>
              </a:rPr>
              <a:t>MenuBar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37842" y="3442075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9463" y="3305781"/>
            <a:ext cx="136814" cy="361084"/>
          </a:xfrm>
          <a:custGeom>
            <a:avLst/>
            <a:gdLst/>
            <a:ahLst/>
            <a:cxnLst/>
            <a:rect l="l" t="t" r="r" b="b"/>
            <a:pathLst>
              <a:path w="150495" h="529589">
                <a:moveTo>
                  <a:pt x="149987" y="529209"/>
                </a:moveTo>
                <a:lnTo>
                  <a:pt x="0" y="529209"/>
                </a:lnTo>
                <a:lnTo>
                  <a:pt x="0" y="0"/>
                </a:lnTo>
                <a:lnTo>
                  <a:pt x="149987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55389" y="3343968"/>
            <a:ext cx="2460914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781092" algn="l"/>
              </a:tabLst>
            </a:pPr>
            <a:r>
              <a:rPr b="1" spc="-5" baseline="-9259" dirty="0">
                <a:latin typeface="Courier New"/>
                <a:cs typeface="Courier New"/>
              </a:rPr>
              <a:t>MenuItem</a:t>
            </a:r>
            <a:r>
              <a:rPr sz="900" b="1" u="dashLo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b="1" spc="-4" dirty="0">
                <a:latin typeface="Courier New"/>
                <a:cs typeface="Courier New"/>
              </a:rPr>
              <a:t>Menu </a:t>
            </a:r>
            <a:r>
              <a:rPr sz="900" spc="-25" dirty="0">
                <a:latin typeface="Courier New"/>
                <a:cs typeface="Courier New"/>
              </a:rPr>
              <a:t>--</a:t>
            </a:r>
            <a:r>
              <a:rPr sz="900" spc="-138" dirty="0">
                <a:latin typeface="Courier New"/>
                <a:cs typeface="Courier New"/>
              </a:rPr>
              <a:t> </a:t>
            </a:r>
            <a:r>
              <a:rPr sz="900" spc="-103" dirty="0">
                <a:latin typeface="Courier New"/>
                <a:cs typeface="Courier New"/>
              </a:rPr>
              <a:t>PopupMenu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69758" y="3465199"/>
            <a:ext cx="1353127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b="1" spc="-4" dirty="0">
                <a:latin typeface="Courier New"/>
                <a:cs typeface="Courier New"/>
              </a:rPr>
              <a:t>CheckboxMenuItem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1087" y="4958109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8819" y="4958109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4254" y="4480040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0127" y="4480040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1485" y="4826318"/>
            <a:ext cx="151823" cy="321252"/>
          </a:xfrm>
          <a:custGeom>
            <a:avLst/>
            <a:gdLst/>
            <a:ahLst/>
            <a:cxnLst/>
            <a:rect l="l" t="t" r="r" b="b"/>
            <a:pathLst>
              <a:path w="167004" h="471170">
                <a:moveTo>
                  <a:pt x="166623" y="471043"/>
                </a:moveTo>
                <a:lnTo>
                  <a:pt x="0" y="471043"/>
                </a:lnTo>
                <a:lnTo>
                  <a:pt x="0" y="0"/>
                </a:lnTo>
                <a:lnTo>
                  <a:pt x="166623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53970" y="4848917"/>
            <a:ext cx="593436" cy="27287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994"/>
              </a:lnSpc>
              <a:spcBef>
                <a:spcPts val="128"/>
              </a:spcBef>
            </a:pPr>
            <a:r>
              <a:rPr sz="900" dirty="0">
                <a:latin typeface="Arial"/>
                <a:cs typeface="Arial"/>
              </a:rPr>
              <a:t>TextArea  TextField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21133" y="4297593"/>
            <a:ext cx="162791" cy="428192"/>
          </a:xfrm>
          <a:custGeom>
            <a:avLst/>
            <a:gdLst/>
            <a:ahLst/>
            <a:cxnLst/>
            <a:rect l="l" t="t" r="r" b="b"/>
            <a:pathLst>
              <a:path w="179070" h="628015">
                <a:moveTo>
                  <a:pt x="178562" y="628014"/>
                </a:moveTo>
                <a:lnTo>
                  <a:pt x="0" y="628014"/>
                </a:lnTo>
                <a:lnTo>
                  <a:pt x="0" y="0"/>
                </a:lnTo>
                <a:lnTo>
                  <a:pt x="178562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74588" y="4320195"/>
            <a:ext cx="693305" cy="40111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994"/>
              </a:lnSpc>
              <a:spcBef>
                <a:spcPts val="128"/>
              </a:spcBef>
            </a:pPr>
            <a:r>
              <a:rPr sz="900" dirty="0">
                <a:latin typeface="Arial"/>
                <a:cs typeface="Arial"/>
              </a:rPr>
              <a:t>Panel  Window  ScrollPane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0987" y="4358814"/>
            <a:ext cx="64655" cy="12988"/>
          </a:xfrm>
          <a:custGeom>
            <a:avLst/>
            <a:gdLst/>
            <a:ahLst/>
            <a:cxnLst/>
            <a:rect l="l" t="t" r="r" b="b"/>
            <a:pathLst>
              <a:path w="71120" h="19050">
                <a:moveTo>
                  <a:pt x="70612" y="0"/>
                </a:moveTo>
                <a:lnTo>
                  <a:pt x="0" y="18923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5179" y="4285903"/>
            <a:ext cx="363682" cy="73168"/>
          </a:xfrm>
          <a:custGeom>
            <a:avLst/>
            <a:gdLst/>
            <a:ahLst/>
            <a:cxnLst/>
            <a:rect l="l" t="t" r="r" b="b"/>
            <a:pathLst>
              <a:path w="400050" h="107314">
                <a:moveTo>
                  <a:pt x="399796" y="0"/>
                </a:moveTo>
                <a:lnTo>
                  <a:pt x="0" y="106934"/>
                </a:lnTo>
              </a:path>
            </a:pathLst>
          </a:custGeom>
          <a:ln w="6477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8633" y="4273002"/>
            <a:ext cx="64077" cy="12988"/>
          </a:xfrm>
          <a:custGeom>
            <a:avLst/>
            <a:gdLst/>
            <a:ahLst/>
            <a:cxnLst/>
            <a:rect l="l" t="t" r="r" b="b"/>
            <a:pathLst>
              <a:path w="70485" h="19050">
                <a:moveTo>
                  <a:pt x="70484" y="0"/>
                </a:moveTo>
                <a:lnTo>
                  <a:pt x="0" y="18922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4799" y="4541434"/>
            <a:ext cx="64655" cy="11689"/>
          </a:xfrm>
          <a:custGeom>
            <a:avLst/>
            <a:gdLst/>
            <a:ahLst/>
            <a:cxnLst/>
            <a:rect l="l" t="t" r="r" b="b"/>
            <a:pathLst>
              <a:path w="71120" h="17145">
                <a:moveTo>
                  <a:pt x="70993" y="17144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79338" y="4553123"/>
            <a:ext cx="252268" cy="45893"/>
          </a:xfrm>
          <a:custGeom>
            <a:avLst/>
            <a:gdLst/>
            <a:ahLst/>
            <a:cxnLst/>
            <a:rect l="l" t="t" r="r" b="b"/>
            <a:pathLst>
              <a:path w="277495" h="67309">
                <a:moveTo>
                  <a:pt x="277113" y="67183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31260" y="4598929"/>
            <a:ext cx="64655" cy="12123"/>
          </a:xfrm>
          <a:custGeom>
            <a:avLst/>
            <a:gdLst/>
            <a:ahLst/>
            <a:cxnLst/>
            <a:rect l="l" t="t" r="r" b="b"/>
            <a:pathLst>
              <a:path w="71120" h="17779">
                <a:moveTo>
                  <a:pt x="70992" y="17272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3094" y="4458047"/>
            <a:ext cx="151823" cy="321252"/>
          </a:xfrm>
          <a:custGeom>
            <a:avLst/>
            <a:gdLst/>
            <a:ahLst/>
            <a:cxnLst/>
            <a:rect l="l" t="t" r="r" b="b"/>
            <a:pathLst>
              <a:path w="167004" h="471170">
                <a:moveTo>
                  <a:pt x="166624" y="471043"/>
                </a:moveTo>
                <a:lnTo>
                  <a:pt x="0" y="471043"/>
                </a:lnTo>
                <a:lnTo>
                  <a:pt x="0" y="0"/>
                </a:lnTo>
                <a:lnTo>
                  <a:pt x="166624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05695" y="4480647"/>
            <a:ext cx="795482" cy="2655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008"/>
              </a:lnSpc>
              <a:spcBef>
                <a:spcPts val="71"/>
              </a:spcBef>
              <a:tabLst>
                <a:tab pos="611975" algn="l"/>
              </a:tabLst>
            </a:pPr>
            <a:r>
              <a:rPr sz="900" spc="-39" dirty="0">
                <a:latin typeface="Courier New"/>
                <a:cs typeface="Courier New"/>
              </a:rPr>
              <a:t>Dialog</a:t>
            </a:r>
            <a:r>
              <a:rPr sz="900" spc="-131" dirty="0">
                <a:latin typeface="Courier New"/>
                <a:cs typeface="Courier New"/>
              </a:rPr>
              <a:t> </a:t>
            </a:r>
            <a:r>
              <a:rPr sz="900" u="dashLo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900" u="dashLo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900">
              <a:latin typeface="Courier New"/>
              <a:cs typeface="Courier New"/>
            </a:endParaRPr>
          </a:p>
          <a:p>
            <a:pPr marL="9020">
              <a:lnSpc>
                <a:spcPts val="1008"/>
              </a:lnSpc>
            </a:pPr>
            <a:r>
              <a:rPr sz="900" b="1" spc="-4" dirty="0">
                <a:latin typeface="Courier New"/>
                <a:cs typeface="Courier New"/>
              </a:rPr>
              <a:t>Frame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19589" y="4196029"/>
            <a:ext cx="194714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Applet </a:t>
            </a:r>
            <a:r>
              <a:rPr sz="900" spc="-39" dirty="0">
                <a:latin typeface="Arial"/>
                <a:cs typeface="Arial"/>
              </a:rPr>
              <a:t>(</a:t>
            </a:r>
            <a:r>
              <a:rPr sz="900" spc="-39" dirty="0">
                <a:latin typeface="Courier New"/>
                <a:cs typeface="Courier New"/>
              </a:rPr>
              <a:t>java.applet</a:t>
            </a:r>
            <a:r>
              <a:rPr sz="900" spc="-348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Arial"/>
                <a:cs typeface="Arial"/>
              </a:rPr>
              <a:t>package)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77096" y="4565073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9401" y="4565073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09243" y="4470256"/>
            <a:ext cx="7850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FileDialog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65312" y="5228792"/>
            <a:ext cx="81684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Exceptions</a:t>
            </a:r>
            <a:r>
              <a:rPr sz="900" spc="-57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41612" y="5228792"/>
            <a:ext cx="9374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AWTException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4394" y="5228792"/>
            <a:ext cx="1201882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Errors –</a:t>
            </a:r>
            <a:r>
              <a:rPr sz="900" spc="188" dirty="0">
                <a:latin typeface="Arial"/>
                <a:cs typeface="Arial"/>
              </a:rPr>
              <a:t> </a:t>
            </a:r>
            <a:r>
              <a:rPr sz="900" spc="-46" dirty="0">
                <a:latin typeface="Courier New"/>
                <a:cs typeface="Courier New"/>
              </a:rPr>
              <a:t>AWTError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84427" y="1701256"/>
            <a:ext cx="178608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Arial"/>
                <a:cs typeface="Arial"/>
              </a:rPr>
              <a:t>java.awt.geom.Dimension2D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09056" y="1312635"/>
            <a:ext cx="128385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28" dirty="0">
                <a:latin typeface="Courier New"/>
                <a:cs typeface="Courier New"/>
              </a:rPr>
              <a:t>java.lang.Object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93953" y="1498023"/>
            <a:ext cx="0" cy="222539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8"/>
                </a:lnTo>
              </a:path>
            </a:pathLst>
          </a:custGeom>
          <a:ln w="6476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88707" y="2108229"/>
            <a:ext cx="677718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Arial"/>
                <a:cs typeface="Arial"/>
              </a:rPr>
              <a:t>Dimension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93953" y="1870364"/>
            <a:ext cx="0" cy="222539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8"/>
                </a:lnTo>
              </a:path>
            </a:pathLst>
          </a:custGeom>
          <a:ln w="6476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22667" y="3403629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68008" y="3403629"/>
            <a:ext cx="66386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302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7299" y="834130"/>
            <a:ext cx="180917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Containers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4"/>
            <a:ext cx="6802582" cy="1708201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51645">
              <a:spcBef>
                <a:spcPts val="440"/>
              </a:spcBef>
              <a:buChar char="•"/>
              <a:tabLst>
                <a:tab pos="251645" algn="l"/>
                <a:tab pos="252096" algn="l"/>
                <a:tab pos="2834841" algn="l"/>
              </a:tabLst>
            </a:pPr>
            <a:r>
              <a:rPr sz="1700" spc="78" dirty="0">
                <a:latin typeface="Times New Roman"/>
                <a:cs typeface="Times New Roman"/>
              </a:rPr>
              <a:t>Add </a:t>
            </a:r>
            <a:r>
              <a:rPr sz="1700" spc="81" dirty="0">
                <a:latin typeface="Times New Roman"/>
                <a:cs typeface="Times New Roman"/>
              </a:rPr>
              <a:t>components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1" dirty="0">
                <a:latin typeface="Courier New"/>
                <a:cs typeface="Courier New"/>
              </a:rPr>
              <a:t>add()</a:t>
            </a:r>
            <a:r>
              <a:rPr sz="1700" spc="-597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  <a:tab pos="3865324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64" dirty="0">
                <a:latin typeface="Times New Roman"/>
                <a:cs typeface="Times New Roman"/>
              </a:rPr>
              <a:t>main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containers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	</a:t>
            </a:r>
            <a:r>
              <a:rPr sz="1700" spc="-75" dirty="0">
                <a:latin typeface="Courier New"/>
                <a:cs typeface="Courier New"/>
              </a:rPr>
              <a:t>Window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75" dirty="0">
                <a:latin typeface="Courier New"/>
                <a:cs typeface="Courier New"/>
              </a:rPr>
              <a:t>Panel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9155" indent="-270135">
              <a:spcBef>
                <a:spcPts val="369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5" dirty="0">
                <a:latin typeface="Courier New"/>
                <a:cs typeface="Courier New"/>
              </a:rPr>
              <a:t>Window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9" dirty="0">
                <a:latin typeface="Times New Roman"/>
                <a:cs typeface="Times New Roman"/>
              </a:rPr>
              <a:t>free </a:t>
            </a:r>
            <a:r>
              <a:rPr sz="1700" spc="43" dirty="0">
                <a:latin typeface="Times New Roman"/>
                <a:cs typeface="Times New Roman"/>
              </a:rPr>
              <a:t>floating </a:t>
            </a:r>
            <a:r>
              <a:rPr sz="1700" spc="99" dirty="0">
                <a:latin typeface="Times New Roman"/>
                <a:cs typeface="Times New Roman"/>
              </a:rPr>
              <a:t>window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6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display.</a:t>
            </a:r>
            <a:endParaRPr sz="1700">
              <a:latin typeface="Times New Roman"/>
              <a:cs typeface="Times New Roman"/>
            </a:endParaRPr>
          </a:p>
          <a:p>
            <a:pPr marL="277351" marR="3608" indent="-268331" algn="just">
              <a:lnSpc>
                <a:spcPts val="1847"/>
              </a:lnSpc>
              <a:spcBef>
                <a:spcPts val="597"/>
              </a:spcBef>
              <a:buChar char="•"/>
              <a:tabLst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71" dirty="0">
                <a:latin typeface="Courier New"/>
                <a:cs typeface="Courier New"/>
              </a:rPr>
              <a:t>Panel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container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GUI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4" dirty="0">
                <a:latin typeface="Times New Roman"/>
                <a:cs typeface="Times New Roman"/>
              </a:rPr>
              <a:t>must  </a:t>
            </a:r>
            <a:r>
              <a:rPr sz="1700" spc="25" dirty="0">
                <a:latin typeface="Times New Roman"/>
                <a:cs typeface="Times New Roman"/>
              </a:rPr>
              <a:t>exist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context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4" dirty="0">
                <a:latin typeface="Times New Roman"/>
                <a:cs typeface="Times New Roman"/>
              </a:rPr>
              <a:t>some other container, </a:t>
            </a:r>
            <a:r>
              <a:rPr sz="1700" spc="67" dirty="0">
                <a:latin typeface="Times New Roman"/>
                <a:cs typeface="Times New Roman"/>
              </a:rPr>
              <a:t>such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99" dirty="0">
                <a:latin typeface="Times New Roman"/>
                <a:cs typeface="Times New Roman"/>
              </a:rPr>
              <a:t>window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applet.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0409" y="834130"/>
            <a:ext cx="39831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Positioning</a:t>
            </a:r>
            <a:r>
              <a:rPr spc="-210" dirty="0"/>
              <a:t> </a:t>
            </a:r>
            <a:r>
              <a:rPr spc="-4" dirty="0"/>
              <a:t>Components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7"/>
            <a:ext cx="6871277" cy="160278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position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9" dirty="0">
                <a:latin typeface="Times New Roman"/>
                <a:cs typeface="Times New Roman"/>
              </a:rPr>
              <a:t>size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9" dirty="0">
                <a:latin typeface="Times New Roman"/>
                <a:cs typeface="Times New Roman"/>
              </a:rPr>
              <a:t>component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container </a:t>
            </a:r>
            <a:r>
              <a:rPr sz="1700" spc="18" dirty="0">
                <a:latin typeface="Times New Roman"/>
                <a:cs typeface="Times New Roman"/>
              </a:rPr>
              <a:t>is  </a:t>
            </a:r>
            <a:r>
              <a:rPr sz="1700" spc="78" dirty="0">
                <a:latin typeface="Times New Roman"/>
                <a:cs typeface="Times New Roman"/>
              </a:rPr>
              <a:t>determined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r>
              <a:rPr sz="1700" spc="302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manager.</a:t>
            </a:r>
            <a:endParaRPr sz="1700">
              <a:latin typeface="Times New Roman"/>
              <a:cs typeface="Times New Roman"/>
            </a:endParaRPr>
          </a:p>
          <a:p>
            <a:pPr marL="239469" marR="22098" indent="-239469">
              <a:lnSpc>
                <a:spcPts val="1847"/>
              </a:lnSpc>
              <a:spcBef>
                <a:spcPts val="568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control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9" dirty="0">
                <a:latin typeface="Times New Roman"/>
                <a:cs typeface="Times New Roman"/>
              </a:rPr>
              <a:t>size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53" dirty="0">
                <a:latin typeface="Times New Roman"/>
                <a:cs typeface="Times New Roman"/>
              </a:rPr>
              <a:t>position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43" dirty="0">
                <a:latin typeface="Times New Roman"/>
                <a:cs typeface="Times New Roman"/>
              </a:rPr>
              <a:t>by  </a:t>
            </a:r>
            <a:r>
              <a:rPr sz="1700" spc="53" dirty="0">
                <a:latin typeface="Times New Roman"/>
                <a:cs typeface="Times New Roman"/>
              </a:rPr>
              <a:t>disabling </a:t>
            </a:r>
            <a:r>
              <a:rPr sz="1700" spc="67" dirty="0">
                <a:latin typeface="Times New Roman"/>
                <a:cs typeface="Times New Roman"/>
              </a:rPr>
              <a:t>the layout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manager.</a:t>
            </a:r>
            <a:endParaRPr sz="1700">
              <a:latin typeface="Times New Roman"/>
              <a:cs typeface="Times New Roman"/>
            </a:endParaRPr>
          </a:p>
          <a:p>
            <a:pPr marL="273292" marR="117254" indent="-6314" algn="just">
              <a:lnSpc>
                <a:spcPts val="1918"/>
              </a:lnSpc>
              <a:spcBef>
                <a:spcPts val="582"/>
              </a:spcBef>
            </a:pP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71" dirty="0">
                <a:latin typeface="Times New Roman"/>
                <a:cs typeface="Times New Roman"/>
              </a:rPr>
              <a:t>must </a:t>
            </a:r>
            <a:r>
              <a:rPr sz="1700" spc="89" dirty="0">
                <a:latin typeface="Times New Roman"/>
                <a:cs typeface="Times New Roman"/>
              </a:rPr>
              <a:t>then </a:t>
            </a:r>
            <a:r>
              <a:rPr sz="1700" spc="57" dirty="0">
                <a:latin typeface="Times New Roman"/>
                <a:cs typeface="Times New Roman"/>
              </a:rPr>
              <a:t>use </a:t>
            </a:r>
            <a:r>
              <a:rPr sz="1700" spc="-81" dirty="0">
                <a:latin typeface="Courier New"/>
                <a:cs typeface="Courier New"/>
              </a:rPr>
              <a:t>setLocation()</a:t>
            </a:r>
            <a:r>
              <a:rPr sz="1700" spc="-81" dirty="0">
                <a:latin typeface="Times New Roman"/>
                <a:cs typeface="Times New Roman"/>
              </a:rPr>
              <a:t>, </a:t>
            </a:r>
            <a:r>
              <a:rPr sz="1700" spc="-78" dirty="0">
                <a:latin typeface="Courier New"/>
                <a:cs typeface="Courier New"/>
              </a:rPr>
              <a:t>setSize()</a:t>
            </a:r>
            <a:r>
              <a:rPr sz="1700" spc="-78" dirty="0">
                <a:latin typeface="Times New Roman"/>
                <a:cs typeface="Times New Roman"/>
              </a:rPr>
              <a:t>, </a:t>
            </a:r>
            <a:r>
              <a:rPr sz="1700" spc="32" dirty="0">
                <a:latin typeface="Times New Roman"/>
                <a:cs typeface="Times New Roman"/>
              </a:rPr>
              <a:t>or  </a:t>
            </a:r>
            <a:r>
              <a:rPr sz="1700" spc="-78" dirty="0">
                <a:latin typeface="Courier New"/>
                <a:cs typeface="Courier New"/>
              </a:rPr>
              <a:t>setBounds() </a:t>
            </a:r>
            <a:r>
              <a:rPr sz="1700" spc="60" dirty="0">
                <a:latin typeface="Times New Roman"/>
                <a:cs typeface="Times New Roman"/>
              </a:rPr>
              <a:t>on </a:t>
            </a:r>
            <a:r>
              <a:rPr sz="1700" spc="96" dirty="0">
                <a:latin typeface="Times New Roman"/>
                <a:cs typeface="Times New Roman"/>
              </a:rPr>
              <a:t>components </a:t>
            </a:r>
            <a:r>
              <a:rPr sz="1700" spc="2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locate </a:t>
            </a:r>
            <a:r>
              <a:rPr sz="1700" spc="92" dirty="0">
                <a:latin typeface="Times New Roman"/>
                <a:cs typeface="Times New Roman"/>
              </a:rPr>
              <a:t>them </a:t>
            </a:r>
            <a:r>
              <a:rPr sz="1700" spc="46" dirty="0">
                <a:latin typeface="Times New Roman"/>
                <a:cs typeface="Times New Roman"/>
              </a:rPr>
              <a:t>in </a:t>
            </a:r>
            <a:r>
              <a:rPr sz="1700" spc="78" dirty="0">
                <a:latin typeface="Times New Roman"/>
                <a:cs typeface="Times New Roman"/>
              </a:rPr>
              <a:t>the  </a:t>
            </a:r>
            <a:r>
              <a:rPr sz="1700" spc="60" dirty="0">
                <a:latin typeface="Times New Roman"/>
                <a:cs typeface="Times New Roman"/>
              </a:rPr>
              <a:t>container.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93669" y="834130"/>
            <a:ext cx="51573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78" dirty="0"/>
              <a:t> </a:t>
            </a:r>
            <a:r>
              <a:rPr dirty="0"/>
              <a:t>Analysis</a:t>
            </a:r>
            <a:r>
              <a:rPr spc="-174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spc="-4" dirty="0"/>
              <a:t>Design</a:t>
            </a:r>
            <a:r>
              <a:rPr spc="-178" dirty="0"/>
              <a:t> </a:t>
            </a:r>
            <a:r>
              <a:rPr dirty="0"/>
              <a:t>Phase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6405417" cy="22339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42626">
              <a:spcBef>
                <a:spcPts val="440"/>
              </a:spcBef>
              <a:buChar char="•"/>
              <a:tabLst>
                <a:tab pos="251645" algn="l"/>
                <a:tab pos="252096" algn="l"/>
                <a:tab pos="2107416" algn="l"/>
              </a:tabLst>
            </a:pPr>
            <a:r>
              <a:rPr sz="1700" spc="57" dirty="0">
                <a:latin typeface="Times New Roman"/>
                <a:cs typeface="Times New Roman"/>
              </a:rPr>
              <a:t>Analysis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describes	</a:t>
            </a:r>
            <a:r>
              <a:rPr sz="1700" i="1" spc="-4" dirty="0">
                <a:latin typeface="Times New Roman"/>
                <a:cs typeface="Times New Roman"/>
              </a:rPr>
              <a:t>what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system </a:t>
            </a:r>
            <a:r>
              <a:rPr sz="1700" spc="75" dirty="0">
                <a:latin typeface="Times New Roman"/>
                <a:cs typeface="Times New Roman"/>
              </a:rPr>
              <a:t>needs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do:</a:t>
            </a:r>
            <a:endParaRPr sz="1700">
              <a:latin typeface="Times New Roman"/>
              <a:cs typeface="Times New Roman"/>
            </a:endParaRPr>
          </a:p>
          <a:p>
            <a:pPr marL="279606" marR="241724">
              <a:lnSpc>
                <a:spcPts val="1847"/>
              </a:lnSpc>
              <a:spcBef>
                <a:spcPts val="597"/>
              </a:spcBef>
            </a:pPr>
            <a:r>
              <a:rPr sz="1700" spc="81" dirty="0">
                <a:latin typeface="Times New Roman"/>
                <a:cs typeface="Times New Roman"/>
              </a:rPr>
              <a:t>Modeling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real-world, </a:t>
            </a:r>
            <a:r>
              <a:rPr sz="1700" spc="78" dirty="0">
                <a:latin typeface="Times New Roman"/>
                <a:cs typeface="Times New Roman"/>
              </a:rPr>
              <a:t>including </a:t>
            </a:r>
            <a:r>
              <a:rPr sz="1700" spc="46" dirty="0">
                <a:latin typeface="Times New Roman"/>
                <a:cs typeface="Times New Roman"/>
              </a:rPr>
              <a:t>actors </a:t>
            </a:r>
            <a:r>
              <a:rPr sz="1700" spc="103" dirty="0">
                <a:latin typeface="Times New Roman"/>
                <a:cs typeface="Times New Roman"/>
              </a:rPr>
              <a:t>and  </a:t>
            </a:r>
            <a:r>
              <a:rPr sz="1700" spc="53" dirty="0">
                <a:latin typeface="Times New Roman"/>
                <a:cs typeface="Times New Roman"/>
              </a:rPr>
              <a:t>activities, </a:t>
            </a:r>
            <a:r>
              <a:rPr sz="1700" spc="36" dirty="0">
                <a:latin typeface="Times New Roman"/>
                <a:cs typeface="Times New Roman"/>
              </a:rPr>
              <a:t>objects, </a:t>
            </a:r>
            <a:r>
              <a:rPr sz="1700" spc="103" dirty="0">
                <a:latin typeface="Times New Roman"/>
                <a:cs typeface="Times New Roman"/>
              </a:rPr>
              <a:t>and</a:t>
            </a:r>
            <a:r>
              <a:rPr sz="1700" spc="40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behaviors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41"/>
              </a:spcBef>
              <a:buChar char="•"/>
              <a:tabLst>
                <a:tab pos="251194" algn="l"/>
                <a:tab pos="251645" algn="l"/>
                <a:tab pos="1941456" algn="l"/>
              </a:tabLst>
            </a:pPr>
            <a:r>
              <a:rPr sz="1700" spc="50" dirty="0">
                <a:latin typeface="Times New Roman"/>
                <a:cs typeface="Times New Roman"/>
              </a:rPr>
              <a:t>Design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describes	</a:t>
            </a:r>
            <a:r>
              <a:rPr sz="1700" i="1" spc="-18" dirty="0">
                <a:latin typeface="Times New Roman"/>
                <a:cs typeface="Times New Roman"/>
              </a:rPr>
              <a:t>how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system </a:t>
            </a:r>
            <a:r>
              <a:rPr sz="1700" spc="50" dirty="0">
                <a:latin typeface="Times New Roman"/>
                <a:cs typeface="Times New Roman"/>
              </a:rPr>
              <a:t>does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it:</a:t>
            </a:r>
            <a:endParaRPr sz="1700">
              <a:latin typeface="Times New Roman"/>
              <a:cs typeface="Times New Roman"/>
            </a:endParaRPr>
          </a:p>
          <a:p>
            <a:pPr marL="555153" marR="348605" lvl="1" indent="-254351">
              <a:lnSpc>
                <a:spcPts val="1847"/>
              </a:lnSpc>
              <a:spcBef>
                <a:spcPts val="597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67" dirty="0">
                <a:latin typeface="Times New Roman"/>
                <a:cs typeface="Times New Roman"/>
              </a:rPr>
              <a:t>Modeling the </a:t>
            </a:r>
            <a:r>
              <a:rPr sz="1700" spc="60" dirty="0">
                <a:latin typeface="Times New Roman"/>
                <a:cs typeface="Times New Roman"/>
              </a:rPr>
              <a:t>relationships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interactions 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18" dirty="0">
                <a:latin typeface="Times New Roman"/>
                <a:cs typeface="Times New Roman"/>
              </a:rPr>
              <a:t>objects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2" dirty="0">
                <a:latin typeface="Times New Roman"/>
                <a:cs typeface="Times New Roman"/>
              </a:rPr>
              <a:t>actors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system</a:t>
            </a:r>
            <a:endParaRPr sz="1700">
              <a:latin typeface="Times New Roman"/>
              <a:cs typeface="Times New Roman"/>
            </a:endParaRPr>
          </a:p>
          <a:p>
            <a:pPr marL="560113" marR="3608" lvl="1" indent="-259312">
              <a:lnSpc>
                <a:spcPts val="1847"/>
              </a:lnSpc>
              <a:spcBef>
                <a:spcPts val="568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21" dirty="0">
                <a:latin typeface="Times New Roman"/>
                <a:cs typeface="Times New Roman"/>
              </a:rPr>
              <a:t>Fin </a:t>
            </a:r>
            <a:r>
              <a:rPr sz="1700" spc="71" dirty="0">
                <a:latin typeface="Times New Roman"/>
                <a:cs typeface="Times New Roman"/>
              </a:rPr>
              <a:t>ding </a:t>
            </a:r>
            <a:r>
              <a:rPr sz="1700" spc="57" dirty="0">
                <a:latin typeface="Times New Roman"/>
                <a:cs typeface="Times New Roman"/>
              </a:rPr>
              <a:t>useful </a:t>
            </a:r>
            <a:r>
              <a:rPr sz="1700" spc="53" dirty="0">
                <a:latin typeface="Times New Roman"/>
                <a:cs typeface="Times New Roman"/>
              </a:rPr>
              <a:t>abstractions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help </a:t>
            </a:r>
            <a:r>
              <a:rPr sz="1700" spc="46" dirty="0">
                <a:latin typeface="Times New Roman"/>
                <a:cs typeface="Times New Roman"/>
              </a:rPr>
              <a:t>simplify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53" dirty="0">
                <a:latin typeface="Times New Roman"/>
                <a:cs typeface="Times New Roman"/>
              </a:rPr>
              <a:t>problem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solution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44621" y="834130"/>
            <a:ext cx="12549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03" dirty="0"/>
              <a:t>F</a:t>
            </a:r>
            <a:r>
              <a:rPr spc="-25" dirty="0"/>
              <a:t>r</a:t>
            </a:r>
            <a:r>
              <a:rPr spc="-4" dirty="0"/>
              <a:t>ames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8"/>
            <a:ext cx="7056005" cy="23764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4" dirty="0">
                <a:latin typeface="Times New Roman"/>
                <a:cs typeface="Times New Roman"/>
              </a:rPr>
              <a:t>Frames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629564" indent="-268331">
              <a:spcBef>
                <a:spcPts val="1222"/>
              </a:spcBef>
              <a:buChar char="•"/>
              <a:tabLst>
                <a:tab pos="603858" algn="l"/>
                <a:tab pos="604309" algn="l"/>
                <a:tab pos="2291414" algn="l"/>
              </a:tabLst>
            </a:pP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	</a:t>
            </a:r>
            <a:r>
              <a:rPr sz="1700" spc="-89" dirty="0">
                <a:latin typeface="Courier New"/>
                <a:cs typeface="Courier New"/>
              </a:rPr>
              <a:t>Window</a:t>
            </a:r>
            <a:endParaRPr sz="1700">
              <a:latin typeface="Courier New"/>
              <a:cs typeface="Courier New"/>
            </a:endParaRPr>
          </a:p>
          <a:p>
            <a:pPr marL="609720" indent="-248488">
              <a:spcBef>
                <a:spcPts val="369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64" dirty="0">
                <a:latin typeface="Times New Roman"/>
                <a:cs typeface="Times New Roman"/>
              </a:rPr>
              <a:t>Have </a:t>
            </a:r>
            <a:r>
              <a:rPr sz="1700" spc="32" dirty="0">
                <a:latin typeface="Times New Roman"/>
                <a:cs typeface="Times New Roman"/>
              </a:rPr>
              <a:t>title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resizing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corners</a:t>
            </a:r>
            <a:endParaRPr sz="1700">
              <a:latin typeface="Times New Roman"/>
              <a:cs typeface="Times New Roman"/>
            </a:endParaRPr>
          </a:p>
          <a:p>
            <a:pPr marL="629564" marR="227292" indent="-268331">
              <a:lnSpc>
                <a:spcPts val="1847"/>
              </a:lnSpc>
              <a:spcBef>
                <a:spcPts val="597"/>
              </a:spcBef>
              <a:buChar char="•"/>
              <a:tabLst>
                <a:tab pos="603858" algn="l"/>
                <a:tab pos="604309" algn="l"/>
                <a:tab pos="3135643" algn="l"/>
              </a:tabLst>
            </a:pP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46" dirty="0">
                <a:latin typeface="Times New Roman"/>
                <a:cs typeface="Times New Roman"/>
              </a:rPr>
              <a:t>invisible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initially;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use	</a:t>
            </a:r>
            <a:r>
              <a:rPr sz="1700" spc="-81" dirty="0">
                <a:latin typeface="Courier New"/>
                <a:cs typeface="Courier New"/>
              </a:rPr>
              <a:t>setVisible(true)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57" dirty="0">
                <a:latin typeface="Times New Roman"/>
                <a:cs typeface="Times New Roman"/>
              </a:rPr>
              <a:t>expose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frame</a:t>
            </a:r>
            <a:endParaRPr sz="1700">
              <a:latin typeface="Times New Roman"/>
              <a:cs typeface="Times New Roman"/>
            </a:endParaRPr>
          </a:p>
          <a:p>
            <a:pPr marL="609720" indent="-248488">
              <a:spcBef>
                <a:spcPts val="341"/>
              </a:spcBef>
              <a:buChar char="•"/>
              <a:tabLst>
                <a:tab pos="609720" algn="l"/>
                <a:tab pos="610172" algn="l"/>
                <a:tab pos="1194187" algn="l"/>
              </a:tabLst>
            </a:pPr>
            <a:r>
              <a:rPr sz="1700" spc="64" dirty="0">
                <a:latin typeface="Times New Roman"/>
                <a:cs typeface="Times New Roman"/>
              </a:rPr>
              <a:t>Have	</a:t>
            </a:r>
            <a:r>
              <a:rPr sz="1700" spc="-81" dirty="0">
                <a:latin typeface="Courier New"/>
                <a:cs typeface="Courier New"/>
              </a:rPr>
              <a:t>BorderLayout</a:t>
            </a:r>
            <a:r>
              <a:rPr sz="1700" spc="-504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67" dirty="0">
                <a:latin typeface="Times New Roman"/>
                <a:cs typeface="Times New Roman"/>
              </a:rPr>
              <a:t>layout </a:t>
            </a:r>
            <a:r>
              <a:rPr sz="1700" spc="81" dirty="0">
                <a:latin typeface="Times New Roman"/>
                <a:cs typeface="Times New Roman"/>
              </a:rPr>
              <a:t>manager</a:t>
            </a:r>
            <a:endParaRPr sz="1700">
              <a:latin typeface="Times New Roman"/>
              <a:cs typeface="Times New Roman"/>
            </a:endParaRPr>
          </a:p>
          <a:p>
            <a:pPr marL="625504" marR="192116" indent="-264273">
              <a:lnSpc>
                <a:spcPts val="1847"/>
              </a:lnSpc>
              <a:spcBef>
                <a:spcPts val="597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setLayout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1" dirty="0">
                <a:latin typeface="Times New Roman"/>
                <a:cs typeface="Times New Roman"/>
              </a:rPr>
              <a:t>change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default 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manager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707438"/>
            <a:ext cx="3071091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f.setSize(170,170);  f.setBackground(Color.blue);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3694573"/>
            <a:ext cx="4696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FrameExample guiWindow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FrameExample();  guiWindow.launchFrame();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834130"/>
            <a:ext cx="5840268" cy="346646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9186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FrameExample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2794253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FrameExample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FrameExample()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206814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650760" algn="l"/>
                <a:tab pos="651211" algn="l"/>
              </a:tabLst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Frame("Hello </a:t>
            </a:r>
            <a:r>
              <a:rPr sz="1100" spc="-39" dirty="0">
                <a:latin typeface="Courier New"/>
                <a:cs typeface="Courier New"/>
              </a:rPr>
              <a:t>Out</a:t>
            </a:r>
            <a:r>
              <a:rPr sz="1100" spc="-5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There!");  </a:t>
            </a:r>
            <a:r>
              <a:rPr sz="1100" spc="-4" dirty="0">
                <a:latin typeface="Courier New"/>
                <a:cs typeface="Courier New"/>
              </a:rPr>
              <a:t>7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19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304" y="834130"/>
            <a:ext cx="25607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</a:t>
            </a:r>
            <a:r>
              <a:rPr sz="2300" spc="-20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Frame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8465" y="1724891"/>
            <a:ext cx="2244435" cy="1465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4173" y="1710171"/>
            <a:ext cx="2251364" cy="146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1671" y="3303011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21515" y="3286560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03157" y="834130"/>
            <a:ext cx="11378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Panels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4"/>
            <a:ext cx="6166427" cy="62585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743" indent="-250743">
              <a:spcBef>
                <a:spcPts val="440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50" dirty="0">
                <a:latin typeface="Times New Roman"/>
                <a:cs typeface="Times New Roman"/>
              </a:rPr>
              <a:t>Panels </a:t>
            </a:r>
            <a:r>
              <a:rPr sz="1700" spc="71" dirty="0">
                <a:latin typeface="Times New Roman"/>
                <a:cs typeface="Times New Roman"/>
              </a:rPr>
              <a:t>provide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space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components.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85" dirty="0">
                <a:latin typeface="Times New Roman"/>
                <a:cs typeface="Times New Roman"/>
              </a:rPr>
              <a:t>subpanels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0" dirty="0">
                <a:latin typeface="Times New Roman"/>
                <a:cs typeface="Times New Roman"/>
              </a:rPr>
              <a:t>their </a:t>
            </a:r>
            <a:r>
              <a:rPr sz="1700" spc="96" dirty="0">
                <a:latin typeface="Times New Roman"/>
                <a:cs typeface="Times New Roman"/>
              </a:rPr>
              <a:t>own </a:t>
            </a:r>
            <a:r>
              <a:rPr sz="1700" spc="67" dirty="0">
                <a:latin typeface="Times New Roman"/>
                <a:cs typeface="Times New Roman"/>
              </a:rPr>
              <a:t>layout  </a:t>
            </a:r>
            <a:r>
              <a:rPr sz="1700" spc="75" dirty="0">
                <a:latin typeface="Times New Roman"/>
                <a:cs typeface="Times New Roman"/>
              </a:rPr>
              <a:t>manager.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1"/>
            <a:ext cx="6043468" cy="19660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150442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FrameWithPanel</a:t>
            </a:r>
            <a:r>
              <a:rPr sz="2300" spc="-1222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2952997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FrameWithPanel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2794253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Panel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pan;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2378393"/>
            <a:ext cx="3791526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7" dirty="0">
                <a:latin typeface="Courier New"/>
                <a:cs typeface="Courier New"/>
              </a:rPr>
              <a:t>FrameWithPanel(String </a:t>
            </a:r>
            <a:r>
              <a:rPr sz="1100" spc="-50" dirty="0">
                <a:latin typeface="Courier New"/>
                <a:cs typeface="Courier New"/>
              </a:rPr>
              <a:t>title)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f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Frame(title);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0"/>
              </a:lnSpc>
            </a:pPr>
            <a:r>
              <a:rPr sz="1100" spc="-39" dirty="0">
                <a:latin typeface="Courier New"/>
                <a:cs typeface="Courier New"/>
              </a:rPr>
              <a:t>pan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Panel();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3102" y="834130"/>
            <a:ext cx="45823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FrameWithPanel</a:t>
            </a:r>
            <a:r>
              <a:rPr sz="2300" spc="-1222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79"/>
            <a:ext cx="43918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  <a:tabLst>
                <a:tab pos="1754752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f.setSize(200,200);  f.setBackground(Color.blue);  </a:t>
            </a:r>
            <a:r>
              <a:rPr sz="1100" spc="-57" dirty="0">
                <a:latin typeface="Courier New"/>
                <a:cs typeface="Courier New"/>
              </a:rPr>
              <a:t>f.setLayout(null);	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Use </a:t>
            </a:r>
            <a:r>
              <a:rPr sz="1100" spc="-50" dirty="0">
                <a:latin typeface="Courier New"/>
                <a:cs typeface="Courier New"/>
              </a:rPr>
              <a:t>default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layout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378393"/>
            <a:ext cx="32742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pan.setSize(100,100);  pan.setBackground(Color.yellow);  f.add(pan);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60" dirty="0">
                <a:latin typeface="Courier New"/>
                <a:cs typeface="Courier New"/>
              </a:rPr>
              <a:t>f.setVisible(true);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036483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3365529"/>
            <a:ext cx="4595091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93252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FrameWithPanel guiWindow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167763" marR="3608" indent="317488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FrameWithPanel("Frame </a:t>
            </a:r>
            <a:r>
              <a:rPr sz="1100" spc="-46" dirty="0">
                <a:latin typeface="Courier New"/>
                <a:cs typeface="Courier New"/>
              </a:rPr>
              <a:t>with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Panel");  guiWindow.launchFrame();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7" y="1391256"/>
            <a:ext cx="549564" cy="303557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7485" y="834130"/>
            <a:ext cx="25607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</a:t>
            </a:r>
            <a:r>
              <a:rPr sz="2300" spc="-20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Panel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8864" y="1904914"/>
            <a:ext cx="2205182" cy="1653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8500" y="1905000"/>
            <a:ext cx="2309090" cy="1731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4035" y="3749819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23108" y="3671883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55372" y="834130"/>
            <a:ext cx="28338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Layout</a:t>
            </a:r>
            <a:r>
              <a:rPr spc="-220" dirty="0"/>
              <a:t> </a:t>
            </a:r>
            <a:r>
              <a:rPr dirty="0"/>
              <a:t>Managers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2345459" cy="156970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73292" indent="-264273">
              <a:spcBef>
                <a:spcPts val="440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FlowLayout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BorderLayout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GridLayout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CardLayout</a:t>
            </a:r>
            <a:endParaRPr sz="1700">
              <a:latin typeface="Courier New"/>
              <a:cs typeface="Courier New"/>
            </a:endParaRPr>
          </a:p>
          <a:p>
            <a:pPr marL="273292" indent="-264273">
              <a:spcBef>
                <a:spcPts val="369"/>
              </a:spcBef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spc="-89" dirty="0">
                <a:latin typeface="Courier New"/>
                <a:cs typeface="Courier New"/>
              </a:rPr>
              <a:t>GridBagLayout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7115" y="834130"/>
            <a:ext cx="40697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Default </a:t>
            </a:r>
            <a:r>
              <a:rPr sz="2300" spc="-21" dirty="0">
                <a:latin typeface="Arial"/>
                <a:cs typeface="Arial"/>
              </a:rPr>
              <a:t>Layout</a:t>
            </a:r>
            <a:r>
              <a:rPr sz="2300" spc="-361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Managers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8437" y="1481398"/>
            <a:ext cx="1004455" cy="74777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235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Component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020"/>
            <a:r>
              <a:rPr sz="1200" spc="-64" dirty="0">
                <a:latin typeface="Courier New"/>
                <a:cs typeface="Courier New"/>
              </a:rPr>
              <a:t>Container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9976" y="2640515"/>
            <a:ext cx="67079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Window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9213" y="3281282"/>
            <a:ext cx="56284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Frame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3426" y="3275482"/>
            <a:ext cx="67079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Dialog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4447" y="3740222"/>
            <a:ext cx="131849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BorderLayout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0671" y="2626060"/>
            <a:ext cx="56284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Panel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9435" y="3246659"/>
            <a:ext cx="67079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Applet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4712" y="3734422"/>
            <a:ext cx="1102591" cy="1937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FlowLayout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1377" y="1713982"/>
            <a:ext cx="0" cy="311727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77" y="2259503"/>
            <a:ext cx="0" cy="233796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342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10560" y="2493299"/>
            <a:ext cx="2905991" cy="0"/>
          </a:xfrm>
          <a:custGeom>
            <a:avLst/>
            <a:gdLst/>
            <a:ahLst/>
            <a:cxnLst/>
            <a:rect l="l" t="t" r="r" b="b"/>
            <a:pathLst>
              <a:path w="3196590">
                <a:moveTo>
                  <a:pt x="31963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0559" y="2493299"/>
            <a:ext cx="0" cy="155864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8166" y="2493299"/>
            <a:ext cx="0" cy="155864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0559" y="2882958"/>
            <a:ext cx="0" cy="233796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342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3196" y="3116753"/>
            <a:ext cx="1350818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148589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8166" y="2882957"/>
            <a:ext cx="0" cy="389659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571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3196" y="3116753"/>
            <a:ext cx="0" cy="155864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4014" y="3116753"/>
            <a:ext cx="0" cy="155864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7886" y="2571232"/>
            <a:ext cx="2493818" cy="1168977"/>
          </a:xfrm>
          <a:custGeom>
            <a:avLst/>
            <a:gdLst/>
            <a:ahLst/>
            <a:cxnLst/>
            <a:rect l="l" t="t" r="r" b="b"/>
            <a:pathLst>
              <a:path w="2743200" h="1714500">
                <a:moveTo>
                  <a:pt x="2743199" y="857250"/>
                </a:moveTo>
                <a:lnTo>
                  <a:pt x="2738164" y="783281"/>
                </a:lnTo>
                <a:lnTo>
                  <a:pt x="2723333" y="711061"/>
                </a:lnTo>
                <a:lnTo>
                  <a:pt x="2699118" y="640845"/>
                </a:lnTo>
                <a:lnTo>
                  <a:pt x="2665931" y="572891"/>
                </a:lnTo>
                <a:lnTo>
                  <a:pt x="2646101" y="539843"/>
                </a:lnTo>
                <a:lnTo>
                  <a:pt x="2624184" y="507457"/>
                </a:lnTo>
                <a:lnTo>
                  <a:pt x="2600229" y="475765"/>
                </a:lnTo>
                <a:lnTo>
                  <a:pt x="2574288" y="444799"/>
                </a:lnTo>
                <a:lnTo>
                  <a:pt x="2546414" y="414592"/>
                </a:lnTo>
                <a:lnTo>
                  <a:pt x="2516657" y="385175"/>
                </a:lnTo>
                <a:lnTo>
                  <a:pt x="2485068" y="356582"/>
                </a:lnTo>
                <a:lnTo>
                  <a:pt x="2451701" y="328843"/>
                </a:lnTo>
                <a:lnTo>
                  <a:pt x="2416605" y="301991"/>
                </a:lnTo>
                <a:lnTo>
                  <a:pt x="2379832" y="276059"/>
                </a:lnTo>
                <a:lnTo>
                  <a:pt x="2341435" y="251078"/>
                </a:lnTo>
                <a:lnTo>
                  <a:pt x="2301464" y="227081"/>
                </a:lnTo>
                <a:lnTo>
                  <a:pt x="2259971" y="204100"/>
                </a:lnTo>
                <a:lnTo>
                  <a:pt x="2217007" y="182167"/>
                </a:lnTo>
                <a:lnTo>
                  <a:pt x="2172624" y="161313"/>
                </a:lnTo>
                <a:lnTo>
                  <a:pt x="2126873" y="141573"/>
                </a:lnTo>
                <a:lnTo>
                  <a:pt x="2079807" y="122976"/>
                </a:lnTo>
                <a:lnTo>
                  <a:pt x="2031475" y="105556"/>
                </a:lnTo>
                <a:lnTo>
                  <a:pt x="1981931" y="89345"/>
                </a:lnTo>
                <a:lnTo>
                  <a:pt x="1931225" y="74375"/>
                </a:lnTo>
                <a:lnTo>
                  <a:pt x="1879408" y="60678"/>
                </a:lnTo>
                <a:lnTo>
                  <a:pt x="1826533" y="48286"/>
                </a:lnTo>
                <a:lnTo>
                  <a:pt x="1772651" y="37231"/>
                </a:lnTo>
                <a:lnTo>
                  <a:pt x="1717813" y="27546"/>
                </a:lnTo>
                <a:lnTo>
                  <a:pt x="1662071" y="19263"/>
                </a:lnTo>
                <a:lnTo>
                  <a:pt x="1605476" y="12414"/>
                </a:lnTo>
                <a:lnTo>
                  <a:pt x="1548080" y="7031"/>
                </a:lnTo>
                <a:lnTo>
                  <a:pt x="1489934" y="3146"/>
                </a:lnTo>
                <a:lnTo>
                  <a:pt x="1431090" y="791"/>
                </a:lnTo>
                <a:lnTo>
                  <a:pt x="1371599" y="0"/>
                </a:lnTo>
                <a:lnTo>
                  <a:pt x="1312099" y="791"/>
                </a:lnTo>
                <a:lnTo>
                  <a:pt x="1253247" y="3146"/>
                </a:lnTo>
                <a:lnTo>
                  <a:pt x="1195093" y="7031"/>
                </a:lnTo>
                <a:lnTo>
                  <a:pt x="1137691" y="12414"/>
                </a:lnTo>
                <a:lnTo>
                  <a:pt x="1081090" y="19263"/>
                </a:lnTo>
                <a:lnTo>
                  <a:pt x="1025343" y="27546"/>
                </a:lnTo>
                <a:lnTo>
                  <a:pt x="970501" y="37231"/>
                </a:lnTo>
                <a:lnTo>
                  <a:pt x="916616" y="48286"/>
                </a:lnTo>
                <a:lnTo>
                  <a:pt x="863738" y="60678"/>
                </a:lnTo>
                <a:lnTo>
                  <a:pt x="811920" y="74375"/>
                </a:lnTo>
                <a:lnTo>
                  <a:pt x="761213" y="89345"/>
                </a:lnTo>
                <a:lnTo>
                  <a:pt x="711667" y="105556"/>
                </a:lnTo>
                <a:lnTo>
                  <a:pt x="663336" y="122976"/>
                </a:lnTo>
                <a:lnTo>
                  <a:pt x="616270" y="141573"/>
                </a:lnTo>
                <a:lnTo>
                  <a:pt x="570520" y="161313"/>
                </a:lnTo>
                <a:lnTo>
                  <a:pt x="526138" y="182167"/>
                </a:lnTo>
                <a:lnTo>
                  <a:pt x="483176" y="204100"/>
                </a:lnTo>
                <a:lnTo>
                  <a:pt x="441685" y="227081"/>
                </a:lnTo>
                <a:lnTo>
                  <a:pt x="401716" y="251079"/>
                </a:lnTo>
                <a:lnTo>
                  <a:pt x="363322" y="276059"/>
                </a:lnTo>
                <a:lnTo>
                  <a:pt x="326552" y="301991"/>
                </a:lnTo>
                <a:lnTo>
                  <a:pt x="291459" y="328843"/>
                </a:lnTo>
                <a:lnTo>
                  <a:pt x="258095" y="356582"/>
                </a:lnTo>
                <a:lnTo>
                  <a:pt x="226510" y="385175"/>
                </a:lnTo>
                <a:lnTo>
                  <a:pt x="196756" y="414592"/>
                </a:lnTo>
                <a:lnTo>
                  <a:pt x="168885" y="444799"/>
                </a:lnTo>
                <a:lnTo>
                  <a:pt x="142948" y="475765"/>
                </a:lnTo>
                <a:lnTo>
                  <a:pt x="118996" y="507457"/>
                </a:lnTo>
                <a:lnTo>
                  <a:pt x="97081" y="539843"/>
                </a:lnTo>
                <a:lnTo>
                  <a:pt x="77255" y="572891"/>
                </a:lnTo>
                <a:lnTo>
                  <a:pt x="44073" y="640845"/>
                </a:lnTo>
                <a:lnTo>
                  <a:pt x="19862" y="711061"/>
                </a:lnTo>
                <a:lnTo>
                  <a:pt x="5034" y="783281"/>
                </a:lnTo>
                <a:lnTo>
                  <a:pt x="0" y="857250"/>
                </a:lnTo>
                <a:lnTo>
                  <a:pt x="1267" y="894436"/>
                </a:lnTo>
                <a:lnTo>
                  <a:pt x="11249" y="967563"/>
                </a:lnTo>
                <a:lnTo>
                  <a:pt x="30821" y="1038813"/>
                </a:lnTo>
                <a:lnTo>
                  <a:pt x="59568" y="1107930"/>
                </a:lnTo>
                <a:lnTo>
                  <a:pt x="97081" y="1174656"/>
                </a:lnTo>
                <a:lnTo>
                  <a:pt x="118996" y="1207042"/>
                </a:lnTo>
                <a:lnTo>
                  <a:pt x="142948" y="1238734"/>
                </a:lnTo>
                <a:lnTo>
                  <a:pt x="168885" y="1269700"/>
                </a:lnTo>
                <a:lnTo>
                  <a:pt x="196756" y="1299907"/>
                </a:lnTo>
                <a:lnTo>
                  <a:pt x="226510" y="1329324"/>
                </a:lnTo>
                <a:lnTo>
                  <a:pt x="258095" y="1357917"/>
                </a:lnTo>
                <a:lnTo>
                  <a:pt x="291459" y="1385656"/>
                </a:lnTo>
                <a:lnTo>
                  <a:pt x="326552" y="1412508"/>
                </a:lnTo>
                <a:lnTo>
                  <a:pt x="363322" y="1438440"/>
                </a:lnTo>
                <a:lnTo>
                  <a:pt x="401716" y="1463421"/>
                </a:lnTo>
                <a:lnTo>
                  <a:pt x="441685" y="1487418"/>
                </a:lnTo>
                <a:lnTo>
                  <a:pt x="483176" y="1510399"/>
                </a:lnTo>
                <a:lnTo>
                  <a:pt x="526138" y="1532332"/>
                </a:lnTo>
                <a:lnTo>
                  <a:pt x="570520" y="1553186"/>
                </a:lnTo>
                <a:lnTo>
                  <a:pt x="616270" y="1572926"/>
                </a:lnTo>
                <a:lnTo>
                  <a:pt x="663336" y="1591523"/>
                </a:lnTo>
                <a:lnTo>
                  <a:pt x="711667" y="1608943"/>
                </a:lnTo>
                <a:lnTo>
                  <a:pt x="761213" y="1625154"/>
                </a:lnTo>
                <a:lnTo>
                  <a:pt x="811920" y="1640124"/>
                </a:lnTo>
                <a:lnTo>
                  <a:pt x="863738" y="1653821"/>
                </a:lnTo>
                <a:lnTo>
                  <a:pt x="916616" y="1666213"/>
                </a:lnTo>
                <a:lnTo>
                  <a:pt x="970501" y="1677268"/>
                </a:lnTo>
                <a:lnTo>
                  <a:pt x="1025343" y="1686953"/>
                </a:lnTo>
                <a:lnTo>
                  <a:pt x="1081090" y="1695236"/>
                </a:lnTo>
                <a:lnTo>
                  <a:pt x="1137691" y="1702085"/>
                </a:lnTo>
                <a:lnTo>
                  <a:pt x="1195093" y="1707468"/>
                </a:lnTo>
                <a:lnTo>
                  <a:pt x="1253247" y="1711353"/>
                </a:lnTo>
                <a:lnTo>
                  <a:pt x="1312099" y="1713708"/>
                </a:lnTo>
                <a:lnTo>
                  <a:pt x="1371599" y="1714500"/>
                </a:lnTo>
                <a:lnTo>
                  <a:pt x="1431090" y="1713708"/>
                </a:lnTo>
                <a:lnTo>
                  <a:pt x="1489934" y="1711353"/>
                </a:lnTo>
                <a:lnTo>
                  <a:pt x="1548080" y="1707468"/>
                </a:lnTo>
                <a:lnTo>
                  <a:pt x="1605476" y="1702085"/>
                </a:lnTo>
                <a:lnTo>
                  <a:pt x="1662071" y="1695236"/>
                </a:lnTo>
                <a:lnTo>
                  <a:pt x="1717813" y="1686953"/>
                </a:lnTo>
                <a:lnTo>
                  <a:pt x="1772651" y="1677268"/>
                </a:lnTo>
                <a:lnTo>
                  <a:pt x="1826533" y="1666213"/>
                </a:lnTo>
                <a:lnTo>
                  <a:pt x="1879408" y="1653821"/>
                </a:lnTo>
                <a:lnTo>
                  <a:pt x="1931225" y="1640124"/>
                </a:lnTo>
                <a:lnTo>
                  <a:pt x="1981931" y="1625154"/>
                </a:lnTo>
                <a:lnTo>
                  <a:pt x="2031475" y="1608943"/>
                </a:lnTo>
                <a:lnTo>
                  <a:pt x="2079807" y="1591523"/>
                </a:lnTo>
                <a:lnTo>
                  <a:pt x="2126873" y="1572926"/>
                </a:lnTo>
                <a:lnTo>
                  <a:pt x="2172624" y="1553186"/>
                </a:lnTo>
                <a:lnTo>
                  <a:pt x="2217007" y="1532332"/>
                </a:lnTo>
                <a:lnTo>
                  <a:pt x="2259971" y="1510399"/>
                </a:lnTo>
                <a:lnTo>
                  <a:pt x="2301464" y="1487418"/>
                </a:lnTo>
                <a:lnTo>
                  <a:pt x="2341435" y="1463420"/>
                </a:lnTo>
                <a:lnTo>
                  <a:pt x="2379832" y="1438440"/>
                </a:lnTo>
                <a:lnTo>
                  <a:pt x="2416605" y="1412508"/>
                </a:lnTo>
                <a:lnTo>
                  <a:pt x="2451701" y="1385656"/>
                </a:lnTo>
                <a:lnTo>
                  <a:pt x="2485068" y="1357917"/>
                </a:lnTo>
                <a:lnTo>
                  <a:pt x="2516657" y="1329324"/>
                </a:lnTo>
                <a:lnTo>
                  <a:pt x="2546414" y="1299907"/>
                </a:lnTo>
                <a:lnTo>
                  <a:pt x="2574288" y="1269700"/>
                </a:lnTo>
                <a:lnTo>
                  <a:pt x="2600229" y="1238734"/>
                </a:lnTo>
                <a:lnTo>
                  <a:pt x="2624184" y="1207042"/>
                </a:lnTo>
                <a:lnTo>
                  <a:pt x="2646101" y="1174656"/>
                </a:lnTo>
                <a:lnTo>
                  <a:pt x="2665931" y="1141608"/>
                </a:lnTo>
                <a:lnTo>
                  <a:pt x="2699118" y="1073654"/>
                </a:lnTo>
                <a:lnTo>
                  <a:pt x="2723333" y="1003438"/>
                </a:lnTo>
                <a:lnTo>
                  <a:pt x="2738164" y="931218"/>
                </a:lnTo>
                <a:lnTo>
                  <a:pt x="2743199" y="85725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923" y="2561100"/>
            <a:ext cx="2282536" cy="1125681"/>
          </a:xfrm>
          <a:custGeom>
            <a:avLst/>
            <a:gdLst/>
            <a:ahLst/>
            <a:cxnLst/>
            <a:rect l="l" t="t" r="r" b="b"/>
            <a:pathLst>
              <a:path w="2510790" h="1651000">
                <a:moveTo>
                  <a:pt x="2510409" y="825500"/>
                </a:moveTo>
                <a:lnTo>
                  <a:pt x="2505279" y="750378"/>
                </a:lnTo>
                <a:lnTo>
                  <a:pt x="2490186" y="677143"/>
                </a:lnTo>
                <a:lnTo>
                  <a:pt x="2465572" y="606086"/>
                </a:lnTo>
                <a:lnTo>
                  <a:pt x="2431880" y="537499"/>
                </a:lnTo>
                <a:lnTo>
                  <a:pt x="2411769" y="504223"/>
                </a:lnTo>
                <a:lnTo>
                  <a:pt x="2389555" y="471674"/>
                </a:lnTo>
                <a:lnTo>
                  <a:pt x="2365293" y="439888"/>
                </a:lnTo>
                <a:lnTo>
                  <a:pt x="2339038" y="408902"/>
                </a:lnTo>
                <a:lnTo>
                  <a:pt x="2310847" y="378752"/>
                </a:lnTo>
                <a:lnTo>
                  <a:pt x="2280774" y="349475"/>
                </a:lnTo>
                <a:lnTo>
                  <a:pt x="2248875" y="321107"/>
                </a:lnTo>
                <a:lnTo>
                  <a:pt x="2215205" y="293685"/>
                </a:lnTo>
                <a:lnTo>
                  <a:pt x="2179820" y="267245"/>
                </a:lnTo>
                <a:lnTo>
                  <a:pt x="2142775" y="241823"/>
                </a:lnTo>
                <a:lnTo>
                  <a:pt x="2104126" y="217457"/>
                </a:lnTo>
                <a:lnTo>
                  <a:pt x="2063927" y="194182"/>
                </a:lnTo>
                <a:lnTo>
                  <a:pt x="2022234" y="172036"/>
                </a:lnTo>
                <a:lnTo>
                  <a:pt x="1979103" y="151053"/>
                </a:lnTo>
                <a:lnTo>
                  <a:pt x="1934590" y="131272"/>
                </a:lnTo>
                <a:lnTo>
                  <a:pt x="1888748" y="112728"/>
                </a:lnTo>
                <a:lnTo>
                  <a:pt x="1841635" y="95459"/>
                </a:lnTo>
                <a:lnTo>
                  <a:pt x="1793304" y="79499"/>
                </a:lnTo>
                <a:lnTo>
                  <a:pt x="1743813" y="64887"/>
                </a:lnTo>
                <a:lnTo>
                  <a:pt x="1693215" y="51657"/>
                </a:lnTo>
                <a:lnTo>
                  <a:pt x="1641567" y="39848"/>
                </a:lnTo>
                <a:lnTo>
                  <a:pt x="1588924" y="29495"/>
                </a:lnTo>
                <a:lnTo>
                  <a:pt x="1535340" y="20634"/>
                </a:lnTo>
                <a:lnTo>
                  <a:pt x="1480873" y="13303"/>
                </a:lnTo>
                <a:lnTo>
                  <a:pt x="1425577" y="7537"/>
                </a:lnTo>
                <a:lnTo>
                  <a:pt x="1369507" y="3374"/>
                </a:lnTo>
                <a:lnTo>
                  <a:pt x="1312718" y="849"/>
                </a:lnTo>
                <a:lnTo>
                  <a:pt x="1255267" y="0"/>
                </a:lnTo>
                <a:lnTo>
                  <a:pt x="1197806" y="859"/>
                </a:lnTo>
                <a:lnTo>
                  <a:pt x="1141008" y="3393"/>
                </a:lnTo>
                <a:lnTo>
                  <a:pt x="1084929" y="7564"/>
                </a:lnTo>
                <a:lnTo>
                  <a:pt x="1029624" y="13336"/>
                </a:lnTo>
                <a:lnTo>
                  <a:pt x="975149" y="20673"/>
                </a:lnTo>
                <a:lnTo>
                  <a:pt x="921558" y="29539"/>
                </a:lnTo>
                <a:lnTo>
                  <a:pt x="868908" y="39896"/>
                </a:lnTo>
                <a:lnTo>
                  <a:pt x="817253" y="51709"/>
                </a:lnTo>
                <a:lnTo>
                  <a:pt x="766649" y="64940"/>
                </a:lnTo>
                <a:lnTo>
                  <a:pt x="717151" y="79554"/>
                </a:lnTo>
                <a:lnTo>
                  <a:pt x="668816" y="95515"/>
                </a:lnTo>
                <a:lnTo>
                  <a:pt x="621697" y="112785"/>
                </a:lnTo>
                <a:lnTo>
                  <a:pt x="575852" y="131328"/>
                </a:lnTo>
                <a:lnTo>
                  <a:pt x="531334" y="151109"/>
                </a:lnTo>
                <a:lnTo>
                  <a:pt x="488199" y="172090"/>
                </a:lnTo>
                <a:lnTo>
                  <a:pt x="446503" y="194235"/>
                </a:lnTo>
                <a:lnTo>
                  <a:pt x="406301" y="217507"/>
                </a:lnTo>
                <a:lnTo>
                  <a:pt x="367649" y="241871"/>
                </a:lnTo>
                <a:lnTo>
                  <a:pt x="330601" y="267290"/>
                </a:lnTo>
                <a:lnTo>
                  <a:pt x="295214" y="293727"/>
                </a:lnTo>
                <a:lnTo>
                  <a:pt x="261542" y="321146"/>
                </a:lnTo>
                <a:lnTo>
                  <a:pt x="229641" y="349510"/>
                </a:lnTo>
                <a:lnTo>
                  <a:pt x="199567" y="378784"/>
                </a:lnTo>
                <a:lnTo>
                  <a:pt x="171374" y="408930"/>
                </a:lnTo>
                <a:lnTo>
                  <a:pt x="145119" y="439913"/>
                </a:lnTo>
                <a:lnTo>
                  <a:pt x="120856" y="471695"/>
                </a:lnTo>
                <a:lnTo>
                  <a:pt x="98641" y="504241"/>
                </a:lnTo>
                <a:lnTo>
                  <a:pt x="78529" y="537514"/>
                </a:lnTo>
                <a:lnTo>
                  <a:pt x="60576" y="571478"/>
                </a:lnTo>
                <a:lnTo>
                  <a:pt x="31367" y="641331"/>
                </a:lnTo>
                <a:lnTo>
                  <a:pt x="11458" y="713509"/>
                </a:lnTo>
                <a:lnTo>
                  <a:pt x="1291" y="787722"/>
                </a:lnTo>
                <a:lnTo>
                  <a:pt x="0" y="825500"/>
                </a:lnTo>
                <a:lnTo>
                  <a:pt x="1301" y="863288"/>
                </a:lnTo>
                <a:lnTo>
                  <a:pt x="11485" y="937519"/>
                </a:lnTo>
                <a:lnTo>
                  <a:pt x="31407" y="1009714"/>
                </a:lnTo>
                <a:lnTo>
                  <a:pt x="60624" y="1079581"/>
                </a:lnTo>
                <a:lnTo>
                  <a:pt x="78580" y="1113551"/>
                </a:lnTo>
                <a:lnTo>
                  <a:pt x="98694" y="1146829"/>
                </a:lnTo>
                <a:lnTo>
                  <a:pt x="120911" y="1179380"/>
                </a:lnTo>
                <a:lnTo>
                  <a:pt x="145175" y="1211167"/>
                </a:lnTo>
                <a:lnTo>
                  <a:pt x="171431" y="1242154"/>
                </a:lnTo>
                <a:lnTo>
                  <a:pt x="199623" y="1272303"/>
                </a:lnTo>
                <a:lnTo>
                  <a:pt x="229697" y="1301579"/>
                </a:lnTo>
                <a:lnTo>
                  <a:pt x="261596" y="1329946"/>
                </a:lnTo>
                <a:lnTo>
                  <a:pt x="295266" y="1357366"/>
                </a:lnTo>
                <a:lnTo>
                  <a:pt x="330651" y="1383804"/>
                </a:lnTo>
                <a:lnTo>
                  <a:pt x="367696" y="1409223"/>
                </a:lnTo>
                <a:lnTo>
                  <a:pt x="406346" y="1433587"/>
                </a:lnTo>
                <a:lnTo>
                  <a:pt x="446545" y="1456858"/>
                </a:lnTo>
                <a:lnTo>
                  <a:pt x="488237" y="1479002"/>
                </a:lnTo>
                <a:lnTo>
                  <a:pt x="531369" y="1499981"/>
                </a:lnTo>
                <a:lnTo>
                  <a:pt x="575883" y="1519759"/>
                </a:lnTo>
                <a:lnTo>
                  <a:pt x="621726" y="1538299"/>
                </a:lnTo>
                <a:lnTo>
                  <a:pt x="668841" y="1555565"/>
                </a:lnTo>
                <a:lnTo>
                  <a:pt x="717173" y="1571521"/>
                </a:lnTo>
                <a:lnTo>
                  <a:pt x="766667" y="1586130"/>
                </a:lnTo>
                <a:lnTo>
                  <a:pt x="817267" y="1599356"/>
                </a:lnTo>
                <a:lnTo>
                  <a:pt x="868919" y="1611163"/>
                </a:lnTo>
                <a:lnTo>
                  <a:pt x="921567" y="1621513"/>
                </a:lnTo>
                <a:lnTo>
                  <a:pt x="975155" y="1630371"/>
                </a:lnTo>
                <a:lnTo>
                  <a:pt x="1029628" y="1637700"/>
                </a:lnTo>
                <a:lnTo>
                  <a:pt x="1084932" y="1643464"/>
                </a:lnTo>
                <a:lnTo>
                  <a:pt x="1141010" y="1647626"/>
                </a:lnTo>
                <a:lnTo>
                  <a:pt x="1197807" y="1650150"/>
                </a:lnTo>
                <a:lnTo>
                  <a:pt x="1255267" y="1651000"/>
                </a:lnTo>
                <a:lnTo>
                  <a:pt x="1312718" y="1650150"/>
                </a:lnTo>
                <a:lnTo>
                  <a:pt x="1369507" y="1647626"/>
                </a:lnTo>
                <a:lnTo>
                  <a:pt x="1425577" y="1643464"/>
                </a:lnTo>
                <a:lnTo>
                  <a:pt x="1480873" y="1637700"/>
                </a:lnTo>
                <a:lnTo>
                  <a:pt x="1535340" y="1630371"/>
                </a:lnTo>
                <a:lnTo>
                  <a:pt x="1588924" y="1621513"/>
                </a:lnTo>
                <a:lnTo>
                  <a:pt x="1641567" y="1611163"/>
                </a:lnTo>
                <a:lnTo>
                  <a:pt x="1693215" y="1599356"/>
                </a:lnTo>
                <a:lnTo>
                  <a:pt x="1743813" y="1586130"/>
                </a:lnTo>
                <a:lnTo>
                  <a:pt x="1793304" y="1571521"/>
                </a:lnTo>
                <a:lnTo>
                  <a:pt x="1841635" y="1555565"/>
                </a:lnTo>
                <a:lnTo>
                  <a:pt x="1888748" y="1538299"/>
                </a:lnTo>
                <a:lnTo>
                  <a:pt x="1934590" y="1519759"/>
                </a:lnTo>
                <a:lnTo>
                  <a:pt x="1979103" y="1499981"/>
                </a:lnTo>
                <a:lnTo>
                  <a:pt x="2022234" y="1479002"/>
                </a:lnTo>
                <a:lnTo>
                  <a:pt x="2063927" y="1456858"/>
                </a:lnTo>
                <a:lnTo>
                  <a:pt x="2104126" y="1433587"/>
                </a:lnTo>
                <a:lnTo>
                  <a:pt x="2142775" y="1409223"/>
                </a:lnTo>
                <a:lnTo>
                  <a:pt x="2179820" y="1383804"/>
                </a:lnTo>
                <a:lnTo>
                  <a:pt x="2215205" y="1357366"/>
                </a:lnTo>
                <a:lnTo>
                  <a:pt x="2248875" y="1329946"/>
                </a:lnTo>
                <a:lnTo>
                  <a:pt x="2280774" y="1301579"/>
                </a:lnTo>
                <a:lnTo>
                  <a:pt x="2310847" y="1272303"/>
                </a:lnTo>
                <a:lnTo>
                  <a:pt x="2339038" y="1242154"/>
                </a:lnTo>
                <a:lnTo>
                  <a:pt x="2365293" y="1211167"/>
                </a:lnTo>
                <a:lnTo>
                  <a:pt x="2389555" y="1179380"/>
                </a:lnTo>
                <a:lnTo>
                  <a:pt x="2411769" y="1146829"/>
                </a:lnTo>
                <a:lnTo>
                  <a:pt x="2431880" y="1113551"/>
                </a:lnTo>
                <a:lnTo>
                  <a:pt x="2449833" y="1079581"/>
                </a:lnTo>
                <a:lnTo>
                  <a:pt x="2479041" y="1009714"/>
                </a:lnTo>
                <a:lnTo>
                  <a:pt x="2498950" y="937519"/>
                </a:lnTo>
                <a:lnTo>
                  <a:pt x="2509117" y="863288"/>
                </a:lnTo>
                <a:lnTo>
                  <a:pt x="2510409" y="8255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1"/>
            <a:ext cx="6302086" cy="229947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8405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Simple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03" dirty="0">
                <a:latin typeface="Courier New"/>
                <a:cs typeface="Courier New"/>
              </a:rPr>
              <a:t>FlowLayout</a:t>
            </a:r>
            <a:r>
              <a:rPr sz="2300" spc="-1023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 marR="3155035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LayoutExample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b1;</a:t>
            </a:r>
            <a:endParaRPr sz="1100">
              <a:latin typeface="Courier New"/>
              <a:cs typeface="Courier New"/>
            </a:endParaRPr>
          </a:p>
          <a:p>
            <a:pPr marL="9020" marR="2996291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b2;  </a:t>
            </a: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542915"/>
            <a:ext cx="3680691" cy="8811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LayoutExample()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400468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Frame("GUI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example");  </a:t>
            </a:r>
            <a:r>
              <a:rPr sz="1100" spc="-32" dirty="0">
                <a:latin typeface="Courier New"/>
                <a:cs typeface="Courier New"/>
              </a:rPr>
              <a:t>b1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Button("Press</a:t>
            </a:r>
            <a:r>
              <a:rPr sz="1100" spc="-41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Me");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b2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Button("Don’t </a:t>
            </a:r>
            <a:r>
              <a:rPr sz="1100" spc="-46" dirty="0">
                <a:latin typeface="Courier New"/>
                <a:cs typeface="Courier New"/>
              </a:rPr>
              <a:t>press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890905" cy="263409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key </a:t>
            </a:r>
            <a:r>
              <a:rPr sz="1700" spc="64" dirty="0">
                <a:latin typeface="Times New Roman"/>
                <a:cs typeface="Times New Roman"/>
              </a:rPr>
              <a:t>features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technology</a:t>
            </a:r>
            <a:endParaRPr sz="1700">
              <a:latin typeface="Times New Roman"/>
              <a:cs typeface="Times New Roman"/>
            </a:endParaRPr>
          </a:p>
          <a:p>
            <a:pPr marL="251645" marR="486153" indent="-251645">
              <a:lnSpc>
                <a:spcPts val="1847"/>
              </a:lnSpc>
              <a:spcBef>
                <a:spcPts val="597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Write, </a:t>
            </a:r>
            <a:r>
              <a:rPr sz="1700" spc="50" dirty="0">
                <a:latin typeface="Times New Roman"/>
                <a:cs typeface="Times New Roman"/>
              </a:rPr>
              <a:t>compile,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96" dirty="0">
                <a:latin typeface="Times New Roman"/>
                <a:cs typeface="Times New Roman"/>
              </a:rPr>
              <a:t>run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simple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50" dirty="0">
                <a:latin typeface="Times New Roman"/>
                <a:cs typeface="Times New Roman"/>
              </a:rPr>
              <a:t>technology  </a:t>
            </a:r>
            <a:r>
              <a:rPr sz="1700" spc="57" dirty="0">
                <a:latin typeface="Times New Roman"/>
                <a:cs typeface="Times New Roman"/>
              </a:rPr>
              <a:t>application</a:t>
            </a:r>
            <a:endParaRPr sz="1700">
              <a:latin typeface="Times New Roman"/>
              <a:cs typeface="Times New Roman"/>
            </a:endParaRPr>
          </a:p>
          <a:p>
            <a:pPr marL="251194" marR="453232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function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57" dirty="0">
                <a:latin typeface="Times New Roman"/>
                <a:cs typeface="Times New Roman"/>
              </a:rPr>
              <a:t>Virtual Machine  </a:t>
            </a:r>
            <a:r>
              <a:rPr sz="1700" spc="-4" dirty="0">
                <a:latin typeface="Times New Roman"/>
                <a:cs typeface="Times New Roman"/>
              </a:rPr>
              <a:t>(JVM™)</a:t>
            </a:r>
            <a:endParaRPr sz="1700">
              <a:latin typeface="Times New Roman"/>
              <a:cs typeface="Times New Roman"/>
            </a:endParaRPr>
          </a:p>
          <a:p>
            <a:pPr marL="251194" indent="-251194">
              <a:spcBef>
                <a:spcPts val="341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spc="43" dirty="0">
                <a:latin typeface="Times New Roman"/>
                <a:cs typeface="Times New Roman"/>
              </a:rPr>
              <a:t>garbage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collection</a:t>
            </a:r>
            <a:endParaRPr sz="1700">
              <a:latin typeface="Times New Roman"/>
              <a:cs typeface="Times New Roman"/>
            </a:endParaRPr>
          </a:p>
          <a:p>
            <a:pPr marL="245782" marR="79823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List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three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tasks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performed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53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platform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that 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security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84566" marR="3608">
              <a:lnSpc>
                <a:spcPts val="1847"/>
              </a:lnSpc>
            </a:pPr>
            <a:r>
              <a:rPr sz="1700" spc="46" dirty="0">
                <a:latin typeface="Times New Roman"/>
                <a:cs typeface="Times New Roman"/>
              </a:rPr>
              <a:t>NOTE: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terms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“Java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Virt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ual </a:t>
            </a:r>
            <a:r>
              <a:rPr sz="1700" spc="75" dirty="0">
                <a:latin typeface="Times New Roman"/>
                <a:cs typeface="Times New Roman"/>
              </a:rPr>
              <a:t>Machine”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103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“JVM”  </a:t>
            </a:r>
            <a:r>
              <a:rPr sz="1700" spc="89" dirty="0">
                <a:latin typeface="Times New Roman"/>
                <a:cs typeface="Times New Roman"/>
              </a:rPr>
              <a:t>mean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14" dirty="0">
                <a:latin typeface="Times New Roman"/>
                <a:cs typeface="Times New Roman"/>
              </a:rPr>
              <a:t>Virt </a:t>
            </a:r>
            <a:r>
              <a:rPr sz="1700" spc="71" dirty="0">
                <a:latin typeface="Times New Roman"/>
                <a:cs typeface="Times New Roman"/>
              </a:rPr>
              <a:t>ual Machine </a:t>
            </a:r>
            <a:r>
              <a:rPr sz="1700" spc="36" dirty="0">
                <a:latin typeface="Times New Roman"/>
                <a:cs typeface="Times New Roman"/>
              </a:rPr>
              <a:t>for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39" dirty="0">
                <a:latin typeface="Times New Roman"/>
                <a:cs typeface="Times New Roman"/>
              </a:rPr>
              <a:t>Java™</a:t>
            </a:r>
            <a:r>
              <a:rPr sz="1700" spc="401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platform.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38321" y="834130"/>
            <a:ext cx="18674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Abstraction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830868" cy="157713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Functions</a:t>
            </a:r>
            <a:r>
              <a:rPr sz="1700" spc="-138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Write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algorithm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once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used</a:t>
            </a:r>
            <a:r>
              <a:rPr sz="1700" spc="-13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many  </a:t>
            </a:r>
            <a:r>
              <a:rPr sz="1700" spc="67" dirty="0">
                <a:latin typeface="Times New Roman"/>
                <a:cs typeface="Times New Roman"/>
              </a:rPr>
              <a:t>situations</a:t>
            </a:r>
            <a:endParaRPr sz="1700">
              <a:latin typeface="Times New Roman"/>
              <a:cs typeface="Times New Roman"/>
            </a:endParaRPr>
          </a:p>
          <a:p>
            <a:pPr marL="252547" marR="770269" indent="-252547">
              <a:lnSpc>
                <a:spcPts val="1847"/>
              </a:lnSpc>
              <a:spcBef>
                <a:spcPts val="568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21" dirty="0">
                <a:latin typeface="Times New Roman"/>
                <a:cs typeface="Times New Roman"/>
              </a:rPr>
              <a:t>Objects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71" dirty="0">
                <a:latin typeface="Times New Roman"/>
                <a:cs typeface="Times New Roman"/>
              </a:rPr>
              <a:t>Group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related </a:t>
            </a:r>
            <a:r>
              <a:rPr sz="1700" spc="18" dirty="0">
                <a:latin typeface="Times New Roman"/>
                <a:cs typeface="Times New Roman"/>
              </a:rPr>
              <a:t>set of </a:t>
            </a:r>
            <a:r>
              <a:rPr sz="1700" spc="57" dirty="0">
                <a:latin typeface="Times New Roman"/>
                <a:cs typeface="Times New Roman"/>
              </a:rPr>
              <a:t>attributes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53" dirty="0">
                <a:latin typeface="Times New Roman"/>
                <a:cs typeface="Times New Roman"/>
              </a:rPr>
              <a:t>behaviors </a:t>
            </a:r>
            <a:r>
              <a:rPr sz="1700" spc="57" dirty="0">
                <a:latin typeface="Times New Roman"/>
                <a:cs typeface="Times New Roman"/>
              </a:rPr>
              <a:t>into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</a:t>
            </a:r>
            <a:endParaRPr sz="1700">
              <a:latin typeface="Times New Roman"/>
              <a:cs typeface="Times New Roman"/>
            </a:endParaRPr>
          </a:p>
          <a:p>
            <a:pPr marL="246233" marR="111391" indent="-246233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Frameworks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8" dirty="0">
                <a:latin typeface="Times New Roman"/>
                <a:cs typeface="Times New Roman"/>
              </a:rPr>
              <a:t>APIs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43" dirty="0">
                <a:latin typeface="Times New Roman"/>
                <a:cs typeface="Times New Roman"/>
              </a:rPr>
              <a:t>Large </a:t>
            </a:r>
            <a:r>
              <a:rPr sz="1700" spc="71" dirty="0">
                <a:latin typeface="Times New Roman"/>
                <a:cs typeface="Times New Roman"/>
              </a:rPr>
              <a:t>groups </a:t>
            </a:r>
            <a:r>
              <a:rPr sz="1700" spc="18" dirty="0">
                <a:latin typeface="Times New Roman"/>
                <a:cs typeface="Times New Roman"/>
              </a:rPr>
              <a:t>of objects </a:t>
            </a:r>
            <a:r>
              <a:rPr sz="1700" spc="78" dirty="0">
                <a:latin typeface="Times New Roman"/>
                <a:cs typeface="Times New Roman"/>
              </a:rPr>
              <a:t>that  </a:t>
            </a:r>
            <a:r>
              <a:rPr sz="1700" spc="67" dirty="0">
                <a:latin typeface="Times New Roman"/>
                <a:cs typeface="Times New Roman"/>
              </a:rPr>
              <a:t>support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complex </a:t>
            </a:r>
            <a:r>
              <a:rPr sz="1700" spc="36" dirty="0">
                <a:latin typeface="Times New Roman"/>
                <a:cs typeface="Times New Roman"/>
              </a:rPr>
              <a:t>activity; </a:t>
            </a:r>
            <a:r>
              <a:rPr sz="1700" spc="71" dirty="0">
                <a:latin typeface="Times New Roman"/>
                <a:cs typeface="Times New Roman"/>
              </a:rPr>
              <a:t>Frameworks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7" dirty="0">
                <a:latin typeface="Times New Roman"/>
                <a:cs typeface="Times New Roman"/>
              </a:rPr>
              <a:t>used  </a:t>
            </a:r>
            <a:r>
              <a:rPr sz="1700" i="1" spc="-25" dirty="0">
                <a:latin typeface="Times New Roman"/>
                <a:cs typeface="Times New Roman"/>
              </a:rPr>
              <a:t>as </a:t>
            </a:r>
            <a:r>
              <a:rPr sz="1700" i="1" dirty="0">
                <a:latin typeface="Times New Roman"/>
                <a:cs typeface="Times New Roman"/>
              </a:rPr>
              <a:t>is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4" dirty="0">
                <a:latin typeface="Times New Roman"/>
                <a:cs typeface="Times New Roman"/>
              </a:rPr>
              <a:t>modified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extend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basic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behavior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14715" y="834130"/>
            <a:ext cx="50996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Simple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spc="-103" dirty="0">
                <a:latin typeface="Courier New"/>
                <a:cs typeface="Courier New"/>
              </a:rPr>
              <a:t>FlowLayout</a:t>
            </a:r>
            <a:r>
              <a:rPr sz="2300" spc="-1023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80"/>
            <a:ext cx="3274291" cy="119620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f.setLayout(new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FlowLayout());  f.add(b1);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f.add(b2);</a:t>
            </a:r>
            <a:endParaRPr sz="1100">
              <a:latin typeface="Courier New"/>
              <a:cs typeface="Courier New"/>
            </a:endParaRPr>
          </a:p>
          <a:p>
            <a:pPr marL="167763" marR="876699">
              <a:lnSpc>
                <a:spcPts val="1349"/>
              </a:lnSpc>
              <a:spcBef>
                <a:spcPts val="50"/>
              </a:spcBef>
            </a:pPr>
            <a:r>
              <a:rPr sz="1100" spc="-60" dirty="0">
                <a:latin typeface="Courier New"/>
                <a:cs typeface="Courier New"/>
              </a:rPr>
              <a:t>f.pack();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871960"/>
            <a:ext cx="48998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LayoutExample guiWindow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LayoutExample();  guiWindow.launchFrame();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391257"/>
            <a:ext cx="3588327" cy="2535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27	</a:t>
            </a: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3" dirty="0">
                <a:latin typeface="Courier New"/>
                <a:cs typeface="Courier New"/>
              </a:rPr>
              <a:t>LayoutExample</a:t>
            </a:r>
            <a:r>
              <a:rPr sz="1100" spc="-50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class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86909" y="834130"/>
            <a:ext cx="39618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FlowLayout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0455" y="1944139"/>
            <a:ext cx="2135908" cy="588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7637" y="1944140"/>
            <a:ext cx="2135909" cy="519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9399" y="2646044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67245" y="2576776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20159" y="834130"/>
            <a:ext cx="43041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FlowLayout</a:t>
            </a:r>
            <a:r>
              <a:rPr spc="-1229" dirty="0">
                <a:latin typeface="Courier New"/>
                <a:cs typeface="Courier New"/>
              </a:rPr>
              <a:t> </a:t>
            </a:r>
            <a:r>
              <a:rPr dirty="0"/>
              <a:t>Manager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7245927" cy="19378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FlowLayout</a:t>
            </a:r>
            <a:r>
              <a:rPr sz="1700" spc="-664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manager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  <a:tab pos="3725070" algn="l"/>
              </a:tabLst>
            </a:pPr>
            <a:r>
              <a:rPr sz="1700" spc="64" dirty="0">
                <a:latin typeface="Times New Roman"/>
                <a:cs typeface="Times New Roman"/>
              </a:rPr>
              <a:t>Forms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1" dirty="0">
                <a:latin typeface="Courier New"/>
                <a:cs typeface="Courier New"/>
              </a:rPr>
              <a:t>Panel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89" dirty="0">
                <a:latin typeface="Times New Roman"/>
                <a:cs typeface="Times New Roman"/>
              </a:rPr>
              <a:t>Adds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25" dirty="0">
                <a:latin typeface="Times New Roman"/>
                <a:cs typeface="Times New Roman"/>
              </a:rPr>
              <a:t>left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right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78" dirty="0">
                <a:latin typeface="Times New Roman"/>
                <a:cs typeface="Times New Roman"/>
              </a:rPr>
              <a:t>Alignment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centered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2" dirty="0">
                <a:latin typeface="Times New Roman"/>
                <a:cs typeface="Times New Roman"/>
              </a:rPr>
              <a:t>Uses </a:t>
            </a:r>
            <a:r>
              <a:rPr sz="1700" spc="75" dirty="0">
                <a:latin typeface="Times New Roman"/>
                <a:cs typeface="Times New Roman"/>
              </a:rPr>
              <a:t>components’ </a:t>
            </a:r>
            <a:r>
              <a:rPr sz="1700" spc="67" dirty="0">
                <a:latin typeface="Times New Roman"/>
                <a:cs typeface="Times New Roman"/>
              </a:rPr>
              <a:t>preferred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sizes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2" dirty="0">
                <a:latin typeface="Times New Roman"/>
                <a:cs typeface="Times New Roman"/>
              </a:rPr>
              <a:t>Uses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96" dirty="0">
                <a:latin typeface="Times New Roman"/>
                <a:cs typeface="Times New Roman"/>
              </a:rPr>
              <a:t>tune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behavior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3006" y="834130"/>
            <a:ext cx="42625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FlowLayout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Resizing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5020" y="3062115"/>
            <a:ext cx="72505" cy="88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1273" y="2377267"/>
            <a:ext cx="0" cy="271463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801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1273" y="2891097"/>
            <a:ext cx="0" cy="171451"/>
          </a:xfrm>
          <a:custGeom>
            <a:avLst/>
            <a:gdLst/>
            <a:ahLst/>
            <a:cxnLst/>
            <a:rect l="l" t="t" r="r" b="b"/>
            <a:pathLst>
              <a:path h="251460">
                <a:moveTo>
                  <a:pt x="0" y="0"/>
                </a:moveTo>
                <a:lnTo>
                  <a:pt x="0" y="25095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9364" y="1355494"/>
            <a:ext cx="1223818" cy="865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2501" y="3317904"/>
            <a:ext cx="2297545" cy="86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2262" y="4296815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4809" y="2648643"/>
            <a:ext cx="1131455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1244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6264" y="2648643"/>
            <a:ext cx="23091" cy="17319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4809" y="2891097"/>
            <a:ext cx="1131455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600" y="0"/>
                </a:lnTo>
              </a:path>
            </a:pathLst>
          </a:custGeom>
          <a:ln w="635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1718" y="2873779"/>
            <a:ext cx="23091" cy="17319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0" y="25400"/>
                </a:lnTo>
                <a:lnTo>
                  <a:pt x="25400" y="2540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76354" y="2605349"/>
            <a:ext cx="1176482" cy="291089"/>
          </a:xfrm>
          <a:prstGeom prst="rect">
            <a:avLst/>
          </a:prstGeom>
        </p:spPr>
        <p:txBody>
          <a:bodyPr vert="horz" wrap="square" lIns="0" tIns="34274" rIns="0" bIns="0" rtlCol="0">
            <a:spAutoFit/>
          </a:bodyPr>
          <a:lstStyle/>
          <a:p>
            <a:pPr marL="9020" marR="3608">
              <a:lnSpc>
                <a:spcPts val="994"/>
              </a:lnSpc>
              <a:spcBef>
                <a:spcPts val="270"/>
              </a:spcBef>
            </a:pPr>
            <a:r>
              <a:rPr sz="1000" dirty="0">
                <a:latin typeface="Arial"/>
                <a:cs typeface="Arial"/>
              </a:rPr>
              <a:t>After </a:t>
            </a:r>
            <a:r>
              <a:rPr sz="1000" spc="-4" dirty="0">
                <a:latin typeface="Arial"/>
                <a:cs typeface="Arial"/>
              </a:rPr>
              <a:t>user or  </a:t>
            </a:r>
            <a:r>
              <a:rPr sz="1000" spc="-7" dirty="0">
                <a:latin typeface="Arial"/>
                <a:cs typeface="Arial"/>
              </a:rPr>
              <a:t>program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resizes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1"/>
            <a:ext cx="5738668" cy="196605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88557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FlowExample</a:t>
            </a:r>
            <a:r>
              <a:rPr sz="2300" spc="-1200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2714882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FlowExample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button1;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button2;</a:t>
            </a:r>
            <a:endParaRPr sz="1100">
              <a:latin typeface="Courier New"/>
              <a:cs typeface="Courier New"/>
            </a:endParaRPr>
          </a:p>
          <a:p>
            <a:pPr marL="9020" marR="2159278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button3;  </a:t>
            </a: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707438"/>
            <a:ext cx="31726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FlowExample()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Frame("Flow</a:t>
            </a:r>
            <a:r>
              <a:rPr sz="1100" spc="-4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Layout");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3072437"/>
          <a:ext cx="3927764" cy="639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808181"/>
                <a:gridCol w="207818"/>
                <a:gridCol w="401782"/>
                <a:gridCol w="17052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Button("Ok");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Button("Open");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Button("Close");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7903" y="834130"/>
            <a:ext cx="39727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FlowExample</a:t>
            </a:r>
            <a:r>
              <a:rPr sz="2300" spc="-1200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81"/>
            <a:ext cx="3274291" cy="10166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f.setLayout(new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FlowLayout());  f.add(button1);  f.add(button2);  f.add(button3);  f.setSize(100,100);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036483"/>
            <a:ext cx="44934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FlowExample guiWindow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3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FlowExample();  guiWindow.launchFrame();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7"/>
            <a:ext cx="549564" cy="2535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9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16959" y="834130"/>
            <a:ext cx="47105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7" dirty="0">
                <a:latin typeface="Courier New"/>
                <a:cs typeface="Courier New"/>
              </a:rPr>
              <a:t>BorderLayout</a:t>
            </a:r>
            <a:r>
              <a:rPr spc="-1207" dirty="0">
                <a:latin typeface="Courier New"/>
                <a:cs typeface="Courier New"/>
              </a:rPr>
              <a:t> </a:t>
            </a:r>
            <a:r>
              <a:rPr dirty="0"/>
              <a:t>Manager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770255" cy="172076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BorderLayout </a:t>
            </a:r>
            <a:r>
              <a:rPr sz="1700" spc="81" dirty="0">
                <a:latin typeface="Times New Roman"/>
                <a:cs typeface="Times New Roman"/>
              </a:rPr>
              <a:t>manager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67" dirty="0">
                <a:latin typeface="Times New Roman"/>
                <a:cs typeface="Times New Roman"/>
              </a:rPr>
              <a:t>layout</a:t>
            </a:r>
            <a:r>
              <a:rPr sz="1700" spc="-224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for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Frame</a:t>
            </a:r>
            <a:r>
              <a:rPr sz="1700" spc="-728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41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96" dirty="0">
                <a:latin typeface="Times New Roman"/>
                <a:cs typeface="Times New Roman"/>
              </a:rPr>
              <a:t>added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2" dirty="0">
                <a:latin typeface="Times New Roman"/>
                <a:cs typeface="Times New Roman"/>
              </a:rPr>
              <a:t>specific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regions.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resizing </a:t>
            </a:r>
            <a:r>
              <a:rPr sz="1700" spc="57" dirty="0">
                <a:latin typeface="Times New Roman"/>
                <a:cs typeface="Times New Roman"/>
              </a:rPr>
              <a:t>behavior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558310" marR="988091" lvl="1" indent="-257057">
              <a:lnSpc>
                <a:spcPts val="1847"/>
              </a:lnSpc>
              <a:spcBef>
                <a:spcPts val="597"/>
              </a:spcBef>
              <a:buChar char="•"/>
              <a:tabLst>
                <a:tab pos="533506" algn="l"/>
                <a:tab pos="533957" algn="l"/>
              </a:tabLst>
            </a:pPr>
            <a:r>
              <a:rPr sz="1700" spc="64" dirty="0">
                <a:latin typeface="Times New Roman"/>
                <a:cs typeface="Times New Roman"/>
              </a:rPr>
              <a:t>North, </a:t>
            </a:r>
            <a:r>
              <a:rPr sz="1700" spc="71" dirty="0">
                <a:latin typeface="Times New Roman"/>
                <a:cs typeface="Times New Roman"/>
              </a:rPr>
              <a:t>South,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Center regions </a:t>
            </a:r>
            <a:r>
              <a:rPr sz="1700" spc="67" dirty="0">
                <a:latin typeface="Times New Roman"/>
                <a:cs typeface="Times New Roman"/>
              </a:rPr>
              <a:t>adjust  </a:t>
            </a:r>
            <a:r>
              <a:rPr sz="1700" spc="53" dirty="0">
                <a:latin typeface="Times New Roman"/>
                <a:cs typeface="Times New Roman"/>
              </a:rPr>
              <a:t>horizontally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41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36" dirty="0">
                <a:latin typeface="Times New Roman"/>
                <a:cs typeface="Times New Roman"/>
              </a:rPr>
              <a:t>East, </a:t>
            </a:r>
            <a:r>
              <a:rPr sz="1700" spc="-11" dirty="0">
                <a:latin typeface="Times New Roman"/>
                <a:cs typeface="Times New Roman"/>
              </a:rPr>
              <a:t>West,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Center regions </a:t>
            </a:r>
            <a:r>
              <a:rPr sz="1700" spc="64" dirty="0">
                <a:latin typeface="Times New Roman"/>
                <a:cs typeface="Times New Roman"/>
              </a:rPr>
              <a:t>adjust</a:t>
            </a:r>
            <a:r>
              <a:rPr sz="1700" spc="234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vertically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8657" y="834130"/>
            <a:ext cx="5448300" cy="650015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1309186" marR="3608" indent="-1300617">
              <a:lnSpc>
                <a:spcPts val="2344"/>
              </a:lnSpc>
              <a:spcBef>
                <a:spcPts val="469"/>
              </a:spcBef>
            </a:pPr>
            <a:r>
              <a:rPr sz="2300" dirty="0">
                <a:latin typeface="Arial"/>
                <a:cs typeface="Arial"/>
              </a:rPr>
              <a:t>Organization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Border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Layout  </a:t>
            </a:r>
            <a:r>
              <a:rPr sz="2300" spc="-4" dirty="0">
                <a:latin typeface="Arial"/>
                <a:cs typeface="Arial"/>
              </a:rPr>
              <a:t>Components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7802" y="2206423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27152" y="2069781"/>
          <a:ext cx="3558886" cy="1926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27"/>
                <a:gridCol w="2545773"/>
                <a:gridCol w="502227"/>
              </a:tblGrid>
              <a:tr h="311727">
                <a:tc gridSpan="3"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456690" algn="l"/>
                          <a:tab pos="1617345" algn="l"/>
                          <a:tab pos="2472690" algn="l"/>
                          <a:tab pos="3540760" algn="l"/>
                        </a:tabLst>
                      </a:pPr>
                      <a:r>
                        <a:rPr sz="1500" u="dash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North	</a:t>
                      </a:r>
                      <a:r>
                        <a:rPr sz="15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49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98431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West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tabLst>
                          <a:tab pos="885190" algn="l"/>
                          <a:tab pos="2531110" algn="l"/>
                        </a:tabLst>
                      </a:pPr>
                      <a:r>
                        <a:rPr sz="1500" u="dash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Center </a:t>
                      </a:r>
                      <a:r>
                        <a:rPr sz="15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East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088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727">
                <a:tc gridSpan="3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1418590" algn="l"/>
                          <a:tab pos="1588135" algn="l"/>
                          <a:tab pos="2434590" algn="l"/>
                          <a:tab pos="3502660" algn="l"/>
                        </a:tabLst>
                      </a:pPr>
                      <a:r>
                        <a:rPr sz="1500" u="dash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	South	</a:t>
                      </a:r>
                      <a:r>
                        <a:rPr sz="15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0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63969" y="224079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6257" y="224079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8228" y="2206424"/>
            <a:ext cx="151360" cy="68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1879" y="224079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9590" y="224079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3166" y="3800563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9333" y="383493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1620" y="383493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3592" y="3800563"/>
            <a:ext cx="151360" cy="68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7242" y="383493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4954" y="3834939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74541" y="2443510"/>
            <a:ext cx="91670" cy="113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0377" y="2557030"/>
            <a:ext cx="0" cy="213013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1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4541" y="3476278"/>
            <a:ext cx="91670" cy="113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0377" y="3263439"/>
            <a:ext cx="0" cy="213013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1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7882" y="2482476"/>
            <a:ext cx="91670" cy="113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63718" y="2595995"/>
            <a:ext cx="0" cy="213013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165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7882" y="3515245"/>
            <a:ext cx="91670" cy="113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3718" y="3302404"/>
            <a:ext cx="0" cy="213013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166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6315" y="2456498"/>
            <a:ext cx="91670" cy="113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2150" y="2570017"/>
            <a:ext cx="0" cy="329912"/>
          </a:xfrm>
          <a:custGeom>
            <a:avLst/>
            <a:gdLst/>
            <a:ahLst/>
            <a:cxnLst/>
            <a:rect l="l" t="t" r="r" b="b"/>
            <a:pathLst>
              <a:path h="483870">
                <a:moveTo>
                  <a:pt x="0" y="0"/>
                </a:moveTo>
                <a:lnTo>
                  <a:pt x="0" y="483615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6315" y="3489268"/>
            <a:ext cx="91670" cy="113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2150" y="3211484"/>
            <a:ext cx="0" cy="277957"/>
          </a:xfrm>
          <a:custGeom>
            <a:avLst/>
            <a:gdLst/>
            <a:ahLst/>
            <a:cxnLst/>
            <a:rect l="l" t="t" r="r" b="b"/>
            <a:pathLst>
              <a:path h="407670">
                <a:moveTo>
                  <a:pt x="0" y="0"/>
                </a:moveTo>
                <a:lnTo>
                  <a:pt x="0" y="407416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2165" y="3008256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63969" y="3042632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0619" y="3042632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6663" y="3008256"/>
            <a:ext cx="151245" cy="68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4560" y="3042632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7909" y="3042632"/>
            <a:ext cx="11545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1"/>
            <a:ext cx="5941868" cy="16326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29814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BorderExample</a:t>
            </a:r>
            <a:r>
              <a:rPr sz="2300" spc="-1214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2873625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BorderExample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1444930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Button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bn,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bs,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bw,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be,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bc;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2378393"/>
            <a:ext cx="3375890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BorderExample()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Frame("Border</a:t>
            </a:r>
            <a:r>
              <a:rPr sz="1100" spc="-44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Layout");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2743391"/>
          <a:ext cx="3114964" cy="96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300182"/>
                <a:gridCol w="207818"/>
                <a:gridCol w="401781"/>
                <a:gridCol w="1400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Button("B1");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Button("B2");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Button("B3");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Button("B4");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Button("B5");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4703" y="834130"/>
            <a:ext cx="4379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BorderExample</a:t>
            </a:r>
            <a:r>
              <a:rPr sz="2300" spc="-1214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1555779"/>
            <a:ext cx="3375890" cy="1350092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f.add(bn, </a:t>
            </a:r>
            <a:r>
              <a:rPr sz="1100" spc="-60" dirty="0">
                <a:latin typeface="Courier New"/>
                <a:cs typeface="Courier New"/>
              </a:rPr>
              <a:t>BorderLayout.NORTH);  </a:t>
            </a:r>
            <a:r>
              <a:rPr sz="1100" spc="-53" dirty="0">
                <a:latin typeface="Courier New"/>
                <a:cs typeface="Courier New"/>
              </a:rPr>
              <a:t>f.add(bs, </a:t>
            </a:r>
            <a:r>
              <a:rPr sz="1100" spc="-60" dirty="0">
                <a:latin typeface="Courier New"/>
                <a:cs typeface="Courier New"/>
              </a:rPr>
              <a:t>BorderLayout.SOUTH);  </a:t>
            </a:r>
            <a:r>
              <a:rPr sz="1100" spc="-53" dirty="0">
                <a:latin typeface="Courier New"/>
                <a:cs typeface="Courier New"/>
              </a:rPr>
              <a:t>f.add(bw, </a:t>
            </a:r>
            <a:r>
              <a:rPr sz="1100" spc="-60" dirty="0">
                <a:latin typeface="Courier New"/>
                <a:cs typeface="Courier New"/>
              </a:rPr>
              <a:t>BorderLayout.WEST);  </a:t>
            </a:r>
            <a:r>
              <a:rPr sz="1100" spc="-53" dirty="0">
                <a:latin typeface="Courier New"/>
                <a:cs typeface="Courier New"/>
              </a:rPr>
              <a:t>f.add(be, </a:t>
            </a:r>
            <a:r>
              <a:rPr sz="1100" spc="-60" dirty="0">
                <a:latin typeface="Courier New"/>
                <a:cs typeface="Courier New"/>
              </a:rPr>
              <a:t>BorderLayout.EAST);  </a:t>
            </a:r>
            <a:r>
              <a:rPr sz="1100" spc="-53" dirty="0">
                <a:latin typeface="Courier New"/>
                <a:cs typeface="Courier New"/>
              </a:rPr>
              <a:t>f.add(bc,</a:t>
            </a:r>
            <a:r>
              <a:rPr sz="1100" spc="-9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BorderLayout.CENTER);  f.setSize(200,200);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201005"/>
            <a:ext cx="50014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BorderExample guiWindow2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BorderExample();  guiWindow2.launchFrame();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7"/>
            <a:ext cx="549564" cy="27021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94147" y="834130"/>
            <a:ext cx="5356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Classes</a:t>
            </a:r>
            <a:r>
              <a:rPr spc="-170" dirty="0"/>
              <a:t> </a:t>
            </a:r>
            <a:r>
              <a:rPr spc="-4" dirty="0"/>
              <a:t>as</a:t>
            </a:r>
            <a:r>
              <a:rPr spc="-170" dirty="0"/>
              <a:t> </a:t>
            </a:r>
            <a:r>
              <a:rPr dirty="0"/>
              <a:t>Blueprints</a:t>
            </a:r>
            <a:r>
              <a:rPr spc="-170" dirty="0"/>
              <a:t> </a:t>
            </a:r>
            <a:r>
              <a:rPr spc="-25" dirty="0"/>
              <a:t>for</a:t>
            </a:r>
            <a:r>
              <a:rPr spc="-170" dirty="0"/>
              <a:t> </a:t>
            </a:r>
            <a:r>
              <a:rPr dirty="0"/>
              <a:t>Objects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8"/>
            <a:ext cx="6875318" cy="2885185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81" dirty="0">
                <a:latin typeface="Times New Roman"/>
                <a:cs typeface="Times New Roman"/>
              </a:rPr>
              <a:t>manufacturing,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1" dirty="0">
                <a:latin typeface="Times New Roman"/>
                <a:cs typeface="Times New Roman"/>
              </a:rPr>
              <a:t>blueprint </a:t>
            </a:r>
            <a:r>
              <a:rPr sz="1700" spc="46" dirty="0">
                <a:latin typeface="Times New Roman"/>
                <a:cs typeface="Times New Roman"/>
              </a:rPr>
              <a:t>describes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device </a:t>
            </a:r>
            <a:r>
              <a:rPr sz="1700" spc="60" dirty="0">
                <a:latin typeface="Times New Roman"/>
                <a:cs typeface="Times New Roman"/>
              </a:rPr>
              <a:t>from 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53" dirty="0">
                <a:latin typeface="Times New Roman"/>
                <a:cs typeface="Times New Roman"/>
              </a:rPr>
              <a:t>physical </a:t>
            </a:r>
            <a:r>
              <a:rPr sz="1700" spc="46" dirty="0">
                <a:latin typeface="Times New Roman"/>
                <a:cs typeface="Times New Roman"/>
              </a:rPr>
              <a:t>devices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constructed.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57" dirty="0">
                <a:latin typeface="Times New Roman"/>
                <a:cs typeface="Times New Roman"/>
              </a:rPr>
              <a:t>software,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description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object:</a:t>
            </a:r>
            <a:endParaRPr sz="1700">
              <a:latin typeface="Times New Roman"/>
              <a:cs typeface="Times New Roman"/>
            </a:endParaRPr>
          </a:p>
          <a:p>
            <a:pPr marL="553349" lvl="1" indent="-252096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46" dirty="0">
                <a:latin typeface="Times New Roman"/>
                <a:cs typeface="Times New Roman"/>
              </a:rPr>
              <a:t>describes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46" dirty="0">
                <a:latin typeface="Times New Roman"/>
                <a:cs typeface="Times New Roman"/>
              </a:rPr>
              <a:t>each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312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includes.</a:t>
            </a:r>
            <a:endParaRPr sz="1700">
              <a:latin typeface="Times New Roman"/>
              <a:cs typeface="Times New Roman"/>
            </a:endParaRPr>
          </a:p>
          <a:p>
            <a:pPr marL="553349" marR="410840" lvl="1" indent="-252096">
              <a:lnSpc>
                <a:spcPts val="1847"/>
              </a:lnSpc>
              <a:spcBef>
                <a:spcPts val="597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46" dirty="0">
                <a:latin typeface="Times New Roman"/>
                <a:cs typeface="Times New Roman"/>
              </a:rPr>
              <a:t>describes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behaviors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46" dirty="0">
                <a:latin typeface="Times New Roman"/>
                <a:cs typeface="Times New Roman"/>
              </a:rPr>
              <a:t>each </a:t>
            </a:r>
            <a:r>
              <a:rPr sz="1700" spc="14" dirty="0">
                <a:latin typeface="Times New Roman"/>
                <a:cs typeface="Times New Roman"/>
              </a:rPr>
              <a:t>object  </a:t>
            </a:r>
            <a:r>
              <a:rPr sz="1700" spc="46" dirty="0">
                <a:latin typeface="Times New Roman"/>
                <a:cs typeface="Times New Roman"/>
              </a:rPr>
              <a:t>exhibits.</a:t>
            </a:r>
            <a:endParaRPr sz="1700">
              <a:latin typeface="Times New Roman"/>
              <a:cs typeface="Times New Roman"/>
            </a:endParaRPr>
          </a:p>
          <a:p>
            <a:pPr marL="245782" marR="114097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technology,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67" dirty="0">
                <a:latin typeface="Times New Roman"/>
                <a:cs typeface="Times New Roman"/>
              </a:rPr>
              <a:t>support three </a:t>
            </a:r>
            <a:r>
              <a:rPr sz="1700" spc="50" dirty="0">
                <a:latin typeface="Times New Roman"/>
                <a:cs typeface="Times New Roman"/>
              </a:rPr>
              <a:t>key </a:t>
            </a:r>
            <a:r>
              <a:rPr sz="1700" spc="67" dirty="0">
                <a:latin typeface="Times New Roman"/>
                <a:cs typeface="Times New Roman"/>
              </a:rPr>
              <a:t>features 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43" dirty="0">
                <a:latin typeface="Times New Roman"/>
                <a:cs typeface="Times New Roman"/>
              </a:rPr>
              <a:t>object-oriented </a:t>
            </a:r>
            <a:r>
              <a:rPr sz="1700" spc="75" dirty="0">
                <a:latin typeface="Times New Roman"/>
                <a:cs typeface="Times New Roman"/>
              </a:rPr>
              <a:t>programming</a:t>
            </a:r>
            <a:r>
              <a:rPr sz="1700" spc="202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(OOP):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41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71" dirty="0">
                <a:latin typeface="Times New Roman"/>
                <a:cs typeface="Times New Roman"/>
              </a:rPr>
              <a:t>Encapsulation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60" dirty="0">
                <a:latin typeface="Times New Roman"/>
                <a:cs typeface="Times New Roman"/>
              </a:rPr>
              <a:t>Inheritance</a:t>
            </a:r>
            <a:endParaRPr sz="1700">
              <a:latin typeface="Times New Roman"/>
              <a:cs typeface="Times New Roman"/>
            </a:endParaRPr>
          </a:p>
          <a:p>
            <a:pPr marL="526741" lvl="1" indent="-225489">
              <a:spcBef>
                <a:spcPts val="369"/>
              </a:spcBef>
              <a:buChar char="•"/>
              <a:tabLst>
                <a:tab pos="526741" algn="l"/>
                <a:tab pos="527192" algn="l"/>
              </a:tabLst>
            </a:pPr>
            <a:r>
              <a:rPr sz="1700" spc="71" dirty="0">
                <a:latin typeface="Times New Roman"/>
                <a:cs typeface="Times New Roman"/>
              </a:rPr>
              <a:t>Polymorphism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1526" y="834130"/>
            <a:ext cx="43682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344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BorderLayout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873" y="1935480"/>
            <a:ext cx="2309091" cy="1731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7491" y="1935480"/>
            <a:ext cx="3463636" cy="1731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88408" y="378038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1245" y="2774201"/>
            <a:ext cx="117994" cy="54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5091" y="2801388"/>
            <a:ext cx="120650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132676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06719" y="2586295"/>
            <a:ext cx="1176482" cy="3784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102823">
              <a:lnSpc>
                <a:spcPct val="119900"/>
              </a:lnSpc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After </a:t>
            </a:r>
            <a:r>
              <a:rPr sz="1000" spc="-4" dirty="0">
                <a:latin typeface="Arial"/>
                <a:cs typeface="Arial"/>
              </a:rPr>
              <a:t>user or  </a:t>
            </a:r>
            <a:r>
              <a:rPr sz="1000" spc="-7" dirty="0">
                <a:latin typeface="Arial"/>
                <a:cs typeface="Arial"/>
              </a:rPr>
              <a:t>program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resizes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20159" y="834130"/>
            <a:ext cx="43041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GridLayout</a:t>
            </a:r>
            <a:r>
              <a:rPr spc="-1229" dirty="0">
                <a:latin typeface="Courier New"/>
                <a:cs typeface="Courier New"/>
              </a:rPr>
              <a:t> </a:t>
            </a:r>
            <a:r>
              <a:rPr dirty="0"/>
              <a:t>Manager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788727" cy="88207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0292" marR="3608" indent="-250292">
              <a:lnSpc>
                <a:spcPts val="1847"/>
              </a:lnSpc>
              <a:spcBef>
                <a:spcPts val="298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81" dirty="0">
                <a:latin typeface="Times New Roman"/>
                <a:cs typeface="Times New Roman"/>
              </a:rPr>
              <a:t>Components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added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left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right,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top 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bottom.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64" dirty="0">
                <a:latin typeface="Times New Roman"/>
                <a:cs typeface="Times New Roman"/>
              </a:rPr>
              <a:t>regions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7" dirty="0">
                <a:latin typeface="Times New Roman"/>
                <a:cs typeface="Times New Roman"/>
              </a:rPr>
              <a:t>sized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equally.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32" dirty="0">
                <a:latin typeface="Times New Roman"/>
                <a:cs typeface="Times New Roman"/>
              </a:rPr>
              <a:t>specifies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rows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columns.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1"/>
            <a:ext cx="5738668" cy="16326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88557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GridExample</a:t>
            </a:r>
            <a:r>
              <a:rPr sz="2300" spc="-1200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2714882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GridExample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968699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Button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b1,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b2,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b3,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b4,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b5,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b6;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378393"/>
            <a:ext cx="3274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GridExample()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Frame("Grid</a:t>
            </a:r>
            <a:r>
              <a:rPr sz="1100" spc="-43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Example");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2743391"/>
          <a:ext cx="3013364" cy="1133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300182"/>
                <a:gridCol w="207818"/>
                <a:gridCol w="401781"/>
                <a:gridCol w="12988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Button("1");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Button("2");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Button("3");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Button("4");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Button("5");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Button("6");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7903" y="834130"/>
            <a:ext cx="39727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7" dirty="0">
                <a:latin typeface="Courier New"/>
                <a:cs typeface="Courier New"/>
              </a:rPr>
              <a:t>GridExample</a:t>
            </a:r>
            <a:r>
              <a:rPr sz="2300" spc="-1200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79"/>
            <a:ext cx="3680691" cy="152962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f.setLayout </a:t>
            </a:r>
            <a:r>
              <a:rPr sz="1100" spc="-46" dirty="0">
                <a:latin typeface="Courier New"/>
                <a:cs typeface="Courier New"/>
              </a:rPr>
              <a:t>(new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GridLayout(3,2));  f.add(b1);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f.add(b2);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f.add(b3);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f.add(b4);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f.add(b5);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f.add(b6);</a:t>
            </a:r>
            <a:endParaRPr sz="1100">
              <a:latin typeface="Courier New"/>
              <a:cs typeface="Courier New"/>
            </a:endParaRPr>
          </a:p>
          <a:p>
            <a:pPr marL="167763" marR="1194187">
              <a:lnSpc>
                <a:spcPts val="1349"/>
              </a:lnSpc>
              <a:spcBef>
                <a:spcPts val="50"/>
              </a:spcBef>
            </a:pPr>
            <a:r>
              <a:rPr sz="1100" spc="-60" dirty="0">
                <a:latin typeface="Courier New"/>
                <a:cs typeface="Courier New"/>
              </a:rPr>
              <a:t>f.pack();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530051"/>
            <a:ext cx="4096327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GridExample </a:t>
            </a:r>
            <a:r>
              <a:rPr sz="1100" spc="-46" dirty="0">
                <a:latin typeface="Courier New"/>
                <a:cs typeface="Courier New"/>
              </a:rPr>
              <a:t>grid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GridExample();  grid.launchFrame();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6"/>
            <a:ext cx="549564" cy="303557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3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4727" y="834130"/>
            <a:ext cx="39618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Example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GridLayout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4714" y="1434033"/>
            <a:ext cx="1997363" cy="110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5367" y="1434032"/>
            <a:ext cx="1223818" cy="91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66505" y="3204816"/>
            <a:ext cx="1293091" cy="831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5122" y="3204815"/>
            <a:ext cx="1985818" cy="1082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4384" y="265539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9695" y="4400208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8468" y="1938424"/>
            <a:ext cx="117995" cy="54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2314" y="1965613"/>
            <a:ext cx="120650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1326768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3942" y="1750433"/>
            <a:ext cx="1176482" cy="3784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102823">
              <a:lnSpc>
                <a:spcPct val="119900"/>
              </a:lnSpc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After </a:t>
            </a:r>
            <a:r>
              <a:rPr sz="1000" spc="-4" dirty="0">
                <a:latin typeface="Arial"/>
                <a:cs typeface="Arial"/>
              </a:rPr>
              <a:t>user or  </a:t>
            </a:r>
            <a:r>
              <a:rPr sz="1000" spc="-7" dirty="0">
                <a:latin typeface="Arial"/>
                <a:cs typeface="Arial"/>
              </a:rPr>
              <a:t>program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resizes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8877" y="3618287"/>
            <a:ext cx="117995" cy="54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2723" y="3645477"/>
            <a:ext cx="120650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1326768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4351" y="3430296"/>
            <a:ext cx="1176482" cy="3784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102823">
              <a:lnSpc>
                <a:spcPct val="119900"/>
              </a:lnSpc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After </a:t>
            </a:r>
            <a:r>
              <a:rPr sz="1000" spc="-4" dirty="0">
                <a:latin typeface="Arial"/>
                <a:cs typeface="Arial"/>
              </a:rPr>
              <a:t>user or  </a:t>
            </a:r>
            <a:r>
              <a:rPr sz="1000" spc="-7" dirty="0">
                <a:latin typeface="Arial"/>
                <a:cs typeface="Arial"/>
              </a:rPr>
              <a:t>program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resizes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6653068" cy="77342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674211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0" dirty="0">
                <a:latin typeface="Courier New"/>
                <a:cs typeface="Courier New"/>
              </a:rPr>
              <a:t>ComplexLayoutExample</a:t>
            </a:r>
            <a:r>
              <a:rPr sz="2300" spc="-119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 marR="3429229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756255"/>
          <a:ext cx="4638964" cy="212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604981"/>
                <a:gridCol w="32292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ComplexLayoutExample</a:t>
                      </a:r>
                      <a:r>
                        <a:rPr sz="1100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Frame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f;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Panel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p;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Button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bw,</a:t>
                      </a:r>
                      <a:r>
                        <a:rPr sz="1100" spc="-2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bc;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Button bfile,</a:t>
                      </a:r>
                      <a:r>
                        <a:rPr sz="11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bhelp;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1820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ComplexLayoutExample()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f 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Frame("GUI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example</a:t>
                      </a:r>
                      <a:r>
                        <a:rPr sz="1100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3");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bw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4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Button("West");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bc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Button("Work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space</a:t>
                      </a:r>
                      <a:r>
                        <a:rPr sz="1100" spc="-6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region");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bfile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4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Button("File");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bhelp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4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Button("Help");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3694573"/>
            <a:ext cx="57126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7" dirty="0">
                <a:latin typeface="Courier New"/>
                <a:cs typeface="Courier New"/>
              </a:rPr>
              <a:t>ComplexLayoutExample </a:t>
            </a:r>
            <a:r>
              <a:rPr sz="1100" spc="-39" dirty="0">
                <a:latin typeface="Courier New"/>
                <a:cs typeface="Courier New"/>
              </a:rPr>
              <a:t>gui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ComplexLayoutExample();  gui.launchFrame();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30"/>
            <a:ext cx="6445250" cy="363317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511859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10" dirty="0">
                <a:latin typeface="Courier New"/>
                <a:cs typeface="Courier New"/>
              </a:rPr>
              <a:t>ComplexLayoutExample</a:t>
            </a:r>
            <a:r>
              <a:rPr sz="2300" spc="-119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 startAt="16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Add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bw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bc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buttons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f.add(bw,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BorderLayout.WEST);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f.add(bc,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BorderLayout.CENTER);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Create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panel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buttons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north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4" dirty="0">
                <a:latin typeface="Courier New"/>
                <a:cs typeface="Courier New"/>
              </a:rPr>
              <a:t>p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Panel();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p.add(bfile);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p.add(bhelp);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f.add(p,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BorderLayout.NORTH);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Pack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make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visible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16"/>
              <a:tabLst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f.pack();</a:t>
            </a:r>
            <a:endParaRPr sz="1100">
              <a:latin typeface="Courier New"/>
              <a:cs typeface="Courier New"/>
            </a:endParaRPr>
          </a:p>
          <a:p>
            <a:pPr marL="9020" marR="2870018">
              <a:lnSpc>
                <a:spcPts val="1349"/>
              </a:lnSpc>
              <a:spcBef>
                <a:spcPts val="50"/>
              </a:spcBef>
              <a:buAutoNum type="arabicPlain" startAt="16"/>
              <a:tabLst>
                <a:tab pos="492016" algn="l"/>
                <a:tab pos="650760" algn="l"/>
                <a:tab pos="651211" algn="l"/>
              </a:tabLst>
            </a:pPr>
            <a:r>
              <a:rPr sz="1100" spc="-60" dirty="0">
                <a:latin typeface="Courier New"/>
                <a:cs typeface="Courier New"/>
              </a:rPr>
              <a:t>f.setVisible(true);  </a:t>
            </a:r>
            <a:r>
              <a:rPr sz="1100" spc="-32" dirty="0">
                <a:latin typeface="Courier New"/>
                <a:cs typeface="Courier New"/>
              </a:rPr>
              <a:t>28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34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6228" y="834130"/>
            <a:ext cx="46764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Combining </a:t>
            </a:r>
            <a:r>
              <a:rPr sz="2300" spc="-21" dirty="0">
                <a:latin typeface="Arial"/>
                <a:cs typeface="Arial"/>
              </a:rPr>
              <a:t>Layout</a:t>
            </a:r>
            <a:r>
              <a:rPr sz="2300" spc="-37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Managers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9727" y="2028911"/>
            <a:ext cx="1916545" cy="80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1683" y="2028911"/>
            <a:ext cx="2286000" cy="1091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25788" y="323295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65436" y="2404284"/>
            <a:ext cx="117995" cy="54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9282" y="2431559"/>
            <a:ext cx="120650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1326768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0911" y="2216379"/>
            <a:ext cx="1176482" cy="3784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102823">
              <a:lnSpc>
                <a:spcPct val="119900"/>
              </a:lnSpc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After </a:t>
            </a:r>
            <a:r>
              <a:rPr sz="1000" spc="-4" dirty="0">
                <a:latin typeface="Arial"/>
                <a:cs typeface="Arial"/>
              </a:rPr>
              <a:t>user or  </a:t>
            </a:r>
            <a:r>
              <a:rPr sz="1000" spc="-7" dirty="0">
                <a:latin typeface="Arial"/>
                <a:cs typeface="Arial"/>
              </a:rPr>
              <a:t>program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resizes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66672" y="834130"/>
            <a:ext cx="26110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Drawing </a:t>
            </a:r>
            <a:r>
              <a:rPr spc="-4" dirty="0"/>
              <a:t>in</a:t>
            </a:r>
            <a:r>
              <a:rPr spc="-355" dirty="0"/>
              <a:t> </a:t>
            </a:r>
            <a:r>
              <a:rPr spc="-39" dirty="0"/>
              <a:t>AWT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63" y="1368136"/>
            <a:ext cx="6991349" cy="24123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39469" indent="-239469">
              <a:lnSpc>
                <a:spcPts val="1946"/>
              </a:lnSpc>
              <a:spcBef>
                <a:spcPts val="71"/>
              </a:spcBef>
              <a:buChar char="•"/>
              <a:tabLst>
                <a:tab pos="239469" algn="l"/>
                <a:tab pos="240371" algn="l"/>
                <a:tab pos="2317571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85" dirty="0">
                <a:latin typeface="Times New Roman"/>
                <a:cs typeface="Times New Roman"/>
              </a:rPr>
              <a:t>draw</a:t>
            </a:r>
            <a:r>
              <a:rPr sz="1700" spc="256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any	</a:t>
            </a:r>
            <a:r>
              <a:rPr sz="1700" spc="-78" dirty="0">
                <a:latin typeface="Courier New"/>
                <a:cs typeface="Courier New"/>
              </a:rPr>
              <a:t>Component</a:t>
            </a:r>
            <a:r>
              <a:rPr sz="1700" spc="-657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(although </a:t>
            </a:r>
            <a:r>
              <a:rPr sz="1700" spc="28" dirty="0">
                <a:latin typeface="Times New Roman"/>
                <a:cs typeface="Times New Roman"/>
              </a:rPr>
              <a:t>AWT</a:t>
            </a:r>
            <a:endParaRPr sz="1700">
              <a:latin typeface="Times New Roman"/>
              <a:cs typeface="Times New Roman"/>
            </a:endParaRPr>
          </a:p>
          <a:p>
            <a:pPr marL="284116" marR="343644">
              <a:lnSpc>
                <a:spcPts val="1847"/>
              </a:lnSpc>
              <a:spcBef>
                <a:spcPts val="128"/>
              </a:spcBef>
            </a:pPr>
            <a:r>
              <a:rPr sz="1700" spc="67" dirty="0">
                <a:latin typeface="Times New Roman"/>
                <a:cs typeface="Times New Roman"/>
              </a:rPr>
              <a:t>provides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Canvas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1" dirty="0">
                <a:latin typeface="Courier New"/>
                <a:cs typeface="Courier New"/>
              </a:rPr>
              <a:t>Panel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just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this  </a:t>
            </a:r>
            <a:r>
              <a:rPr sz="1700" spc="64" dirty="0">
                <a:latin typeface="Times New Roman"/>
                <a:cs typeface="Times New Roman"/>
              </a:rPr>
              <a:t>purpose).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  <a:tab pos="3473876" algn="l"/>
              </a:tabLst>
            </a:pPr>
            <a:r>
              <a:rPr sz="1700" spc="46" dirty="0">
                <a:latin typeface="Times New Roman"/>
                <a:cs typeface="Times New Roman"/>
              </a:rPr>
              <a:t>Typically,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create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subclass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	</a:t>
            </a:r>
            <a:r>
              <a:rPr sz="1700" spc="-75" dirty="0">
                <a:latin typeface="Courier New"/>
                <a:cs typeface="Courier New"/>
              </a:rPr>
              <a:t>Canvas</a:t>
            </a:r>
            <a:r>
              <a:rPr sz="1700" spc="-788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-71" dirty="0">
                <a:latin typeface="Courier New"/>
                <a:cs typeface="Courier New"/>
              </a:rPr>
              <a:t>Panel</a:t>
            </a:r>
            <a:r>
              <a:rPr sz="1700" spc="-778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50" dirty="0">
                <a:latin typeface="Times New Roman"/>
                <a:cs typeface="Times New Roman"/>
              </a:rPr>
              <a:t>override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paint</a:t>
            </a:r>
            <a:r>
              <a:rPr sz="1700" spc="-874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46233" marR="81627" indent="-246233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paint</a:t>
            </a:r>
            <a:r>
              <a:rPr sz="1700" spc="-820" dirty="0">
                <a:latin typeface="Courier New"/>
                <a:cs typeface="Courier New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spc="60" dirty="0">
                <a:latin typeface="Times New Roman"/>
                <a:cs typeface="Times New Roman"/>
              </a:rPr>
              <a:t>every </a:t>
            </a:r>
            <a:r>
              <a:rPr sz="1700" spc="64" dirty="0">
                <a:latin typeface="Times New Roman"/>
                <a:cs typeface="Times New Roman"/>
              </a:rPr>
              <a:t>time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9" dirty="0">
                <a:latin typeface="Times New Roman"/>
                <a:cs typeface="Times New Roman"/>
              </a:rPr>
              <a:t>component 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9" dirty="0">
                <a:latin typeface="Times New Roman"/>
                <a:cs typeface="Times New Roman"/>
              </a:rPr>
              <a:t>shown </a:t>
            </a:r>
            <a:r>
              <a:rPr sz="1700" spc="18" dirty="0">
                <a:latin typeface="Times New Roman"/>
                <a:cs typeface="Times New Roman"/>
              </a:rPr>
              <a:t>(for </a:t>
            </a:r>
            <a:r>
              <a:rPr sz="1700" spc="60" dirty="0">
                <a:latin typeface="Times New Roman"/>
                <a:cs typeface="Times New Roman"/>
              </a:rPr>
              <a:t>example, </a:t>
            </a:r>
            <a:r>
              <a:rPr sz="1700" spc="11" dirty="0">
                <a:latin typeface="Times New Roman"/>
                <a:cs typeface="Times New Roman"/>
              </a:rPr>
              <a:t>if </a:t>
            </a:r>
            <a:r>
              <a:rPr sz="1700" spc="78" dirty="0">
                <a:latin typeface="Times New Roman"/>
                <a:cs typeface="Times New Roman"/>
              </a:rPr>
              <a:t>another </a:t>
            </a:r>
            <a:r>
              <a:rPr sz="1700" spc="99" dirty="0">
                <a:latin typeface="Times New Roman"/>
                <a:cs typeface="Times New Roman"/>
              </a:rPr>
              <a:t>window </a:t>
            </a:r>
            <a:r>
              <a:rPr sz="1700" spc="64" dirty="0">
                <a:latin typeface="Times New Roman"/>
                <a:cs typeface="Times New Roman"/>
              </a:rPr>
              <a:t>overlapped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9" dirty="0">
                <a:latin typeface="Times New Roman"/>
                <a:cs typeface="Times New Roman"/>
              </a:rPr>
              <a:t>component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1" dirty="0">
                <a:latin typeface="Times New Roman"/>
                <a:cs typeface="Times New Roman"/>
              </a:rPr>
              <a:t>was </a:t>
            </a:r>
            <a:r>
              <a:rPr sz="1700" spc="75" dirty="0">
                <a:latin typeface="Times New Roman"/>
                <a:cs typeface="Times New Roman"/>
              </a:rPr>
              <a:t>then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removed).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  <a:tab pos="2567863" algn="l"/>
              </a:tabLst>
            </a:pPr>
            <a:r>
              <a:rPr sz="1700" spc="53" dirty="0">
                <a:latin typeface="Times New Roman"/>
                <a:cs typeface="Times New Roman"/>
              </a:rPr>
              <a:t>Every </a:t>
            </a:r>
            <a:r>
              <a:rPr sz="1700" spc="89" dirty="0">
                <a:latin typeface="Times New Roman"/>
                <a:cs typeface="Times New Roman"/>
              </a:rPr>
              <a:t>component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has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8" dirty="0">
                <a:latin typeface="Courier New"/>
                <a:cs typeface="Courier New"/>
              </a:rPr>
              <a:t>Graphics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45782" marR="685485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Graphics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78" dirty="0">
                <a:latin typeface="Times New Roman"/>
                <a:cs typeface="Times New Roman"/>
              </a:rPr>
              <a:t>implements </a:t>
            </a:r>
            <a:r>
              <a:rPr sz="1700" spc="92" dirty="0">
                <a:latin typeface="Times New Roman"/>
                <a:cs typeface="Times New Roman"/>
              </a:rPr>
              <a:t>many</a:t>
            </a:r>
            <a:r>
              <a:rPr sz="1700" spc="-238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drawing 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6270" y="834130"/>
            <a:ext cx="6478732" cy="65030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algn="ctr">
              <a:lnSpc>
                <a:spcPts val="2535"/>
              </a:lnSpc>
              <a:spcBef>
                <a:spcPts val="71"/>
              </a:spcBef>
            </a:pPr>
            <a:r>
              <a:rPr sz="2300" spc="-21" dirty="0">
                <a:latin typeface="Arial"/>
                <a:cs typeface="Arial"/>
              </a:rPr>
              <a:t>Various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Shapes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18" dirty="0">
                <a:latin typeface="Arial"/>
                <a:cs typeface="Arial"/>
              </a:rPr>
              <a:t>Drawn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by</a:t>
            </a:r>
            <a:r>
              <a:rPr sz="2300" spc="-16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Graphics</a:t>
            </a:r>
            <a:endParaRPr sz="2300">
              <a:latin typeface="Courier New"/>
              <a:cs typeface="Courier New"/>
            </a:endParaRPr>
          </a:p>
          <a:p>
            <a:pPr algn="ctr">
              <a:lnSpc>
                <a:spcPts val="2535"/>
              </a:lnSpc>
            </a:pPr>
            <a:r>
              <a:rPr sz="2300" dirty="0">
                <a:latin typeface="Arial"/>
                <a:cs typeface="Arial"/>
              </a:rPr>
              <a:t>Object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1082" y="1614489"/>
            <a:ext cx="4549371" cy="287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10,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94297" y="834130"/>
            <a:ext cx="57554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Declaring </a:t>
            </a:r>
            <a:r>
              <a:rPr spc="-39" dirty="0"/>
              <a:t>Java </a:t>
            </a:r>
            <a:r>
              <a:rPr spc="-32" dirty="0"/>
              <a:t>Technology</a:t>
            </a:r>
            <a:r>
              <a:rPr spc="-476" dirty="0"/>
              <a:t> </a:t>
            </a:r>
            <a:r>
              <a:rPr spc="-4" dirty="0"/>
              <a:t>Classes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5"/>
            <a:ext cx="4850823" cy="2563401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class: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&lt;modifier&gt;* </a:t>
            </a:r>
            <a:r>
              <a:rPr sz="1100" b="1" spc="-4" dirty="0">
                <a:latin typeface="Courier New"/>
                <a:cs typeface="Courier New"/>
              </a:rPr>
              <a:t>class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&lt;class_name&gt;</a:t>
            </a:r>
            <a:r>
              <a:rPr sz="1100" b="1" i="1" spc="4" dirty="0">
                <a:solidFill>
                  <a:srgbClr val="0000C4"/>
                </a:solidFill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&lt;attribute_declaration&gt;*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&lt;constructor_declaration&gt;*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&lt;method_declaration&gt;*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 lvl="1">
              <a:lnSpc>
                <a:spcPts val="1356"/>
              </a:lnSpc>
              <a:spcBef>
                <a:spcPts val="558"/>
              </a:spcBef>
              <a:buAutoNum type="arabicPlain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Vehicle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56739" lvl="1" indent="-483447">
              <a:lnSpc>
                <a:spcPts val="1349"/>
              </a:lnSpc>
              <a:buAutoNum type="arabicPlain"/>
              <a:tabLst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private double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maxLoad;</a:t>
            </a:r>
            <a:endParaRPr sz="1100">
              <a:latin typeface="Courier New"/>
              <a:cs typeface="Courier New"/>
            </a:endParaRPr>
          </a:p>
          <a:p>
            <a:pPr marL="756739" lvl="1" indent="-483447">
              <a:lnSpc>
                <a:spcPts val="1349"/>
              </a:lnSpc>
              <a:buAutoNum type="arabicPlain"/>
              <a:tabLst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setMaxLoad(double </a:t>
            </a:r>
            <a:r>
              <a:rPr sz="1100" spc="-50" dirty="0">
                <a:latin typeface="Courier New"/>
                <a:cs typeface="Courier New"/>
              </a:rPr>
              <a:t>value)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73292" marR="1598262" lvl="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756739" algn="l"/>
                <a:tab pos="915483" algn="l"/>
                <a:tab pos="915934" algn="l"/>
              </a:tabLst>
            </a:pPr>
            <a:r>
              <a:rPr sz="1100" spc="-50" dirty="0">
                <a:latin typeface="Courier New"/>
                <a:cs typeface="Courier New"/>
              </a:rPr>
              <a:t>maxLoad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value;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6"/>
              </a:lnSpc>
              <a:tabLst>
                <a:tab pos="597996" algn="l"/>
              </a:tabLst>
            </a:pPr>
            <a:r>
              <a:rPr sz="1100" spc="-4" dirty="0">
                <a:latin typeface="Courier New"/>
                <a:cs typeface="Courier New"/>
              </a:rPr>
              <a:t>6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1739" y="2052205"/>
            <a:ext cx="3696855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GUI Event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Handling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6843568" cy="309319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spc="67" dirty="0">
                <a:latin typeface="Times New Roman"/>
                <a:cs typeface="Times New Roman"/>
              </a:rPr>
              <a:t>events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handling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Write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5" dirty="0">
                <a:latin typeface="Times New Roman"/>
                <a:cs typeface="Times New Roman"/>
              </a:rPr>
              <a:t>handle </a:t>
            </a:r>
            <a:r>
              <a:rPr sz="1700" spc="67" dirty="0">
                <a:latin typeface="Times New Roman"/>
                <a:cs typeface="Times New Roman"/>
              </a:rPr>
              <a:t>events that </a:t>
            </a:r>
            <a:r>
              <a:rPr sz="1700" spc="50" dirty="0">
                <a:latin typeface="Times New Roman"/>
                <a:cs typeface="Times New Roman"/>
              </a:rPr>
              <a:t>occur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56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endParaRPr sz="1700">
              <a:latin typeface="Times New Roman"/>
              <a:cs typeface="Times New Roman"/>
            </a:endParaRPr>
          </a:p>
          <a:p>
            <a:pPr marL="251194" marR="3608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concept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adapter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classes,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including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how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use</a:t>
            </a:r>
            <a:r>
              <a:rPr sz="1700" spc="288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them</a:t>
            </a:r>
            <a:endParaRPr sz="1700">
              <a:latin typeface="Times New Roman"/>
              <a:cs typeface="Times New Roman"/>
            </a:endParaRPr>
          </a:p>
          <a:p>
            <a:pPr marL="251194" marR="262920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Determine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user </a:t>
            </a:r>
            <a:r>
              <a:rPr sz="1700" spc="46" dirty="0">
                <a:latin typeface="Times New Roman"/>
                <a:cs typeface="Times New Roman"/>
              </a:rPr>
              <a:t>action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0" dirty="0">
                <a:latin typeface="Times New Roman"/>
                <a:cs typeface="Times New Roman"/>
              </a:rPr>
              <a:t>originated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event 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event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details</a:t>
            </a:r>
            <a:endParaRPr sz="1700">
              <a:latin typeface="Times New Roman"/>
              <a:cs typeface="Times New Roman"/>
            </a:endParaRPr>
          </a:p>
          <a:p>
            <a:pPr marL="245782" marR="7667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Identify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appropriate </a:t>
            </a:r>
            <a:r>
              <a:rPr sz="1700" spc="46" dirty="0">
                <a:latin typeface="Times New Roman"/>
                <a:cs typeface="Times New Roman"/>
              </a:rPr>
              <a:t>listener interface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3" dirty="0">
                <a:latin typeface="Times New Roman"/>
                <a:cs typeface="Times New Roman"/>
              </a:rPr>
              <a:t>variety 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0292" marR="239469" indent="-250292">
              <a:lnSpc>
                <a:spcPts val="1847"/>
              </a:lnSpc>
              <a:spcBef>
                <a:spcPts val="568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appropriate </a:t>
            </a:r>
            <a:r>
              <a:rPr sz="1700" spc="75" dirty="0">
                <a:latin typeface="Times New Roman"/>
                <a:cs typeface="Times New Roman"/>
              </a:rPr>
              <a:t>event </a:t>
            </a:r>
            <a:r>
              <a:rPr sz="1700" spc="85" dirty="0">
                <a:latin typeface="Times New Roman"/>
                <a:cs typeface="Times New Roman"/>
              </a:rPr>
              <a:t>handler methods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43" dirty="0">
                <a:latin typeface="Times New Roman"/>
                <a:cs typeface="Times New Roman"/>
              </a:rPr>
              <a:t>variety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1645" marR="146117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92" dirty="0">
                <a:latin typeface="Times New Roman"/>
                <a:cs typeface="Times New Roman"/>
              </a:rPr>
              <a:t>Understand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4" dirty="0">
                <a:latin typeface="Times New Roman"/>
                <a:cs typeface="Times New Roman"/>
              </a:rPr>
              <a:t>inner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103" dirty="0">
                <a:latin typeface="Times New Roman"/>
                <a:cs typeface="Times New Roman"/>
              </a:rPr>
              <a:t>anonymous 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handling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3"/>
            <a:ext cx="6810664" cy="8566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51645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57" dirty="0">
                <a:latin typeface="Times New Roman"/>
                <a:cs typeface="Times New Roman"/>
              </a:rPr>
              <a:t>parts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GUI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81" dirty="0">
                <a:latin typeface="Times New Roman"/>
                <a:cs typeface="Times New Roman"/>
              </a:rPr>
              <a:t>required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4" dirty="0">
                <a:latin typeface="Times New Roman"/>
                <a:cs typeface="Times New Roman"/>
              </a:rPr>
              <a:t>make </a:t>
            </a:r>
            <a:r>
              <a:rPr sz="1700" spc="25" dirty="0">
                <a:latin typeface="Times New Roman"/>
                <a:cs typeface="Times New Roman"/>
              </a:rPr>
              <a:t>it</a:t>
            </a:r>
            <a:r>
              <a:rPr sz="1700" spc="50" dirty="0">
                <a:latin typeface="Times New Roman"/>
                <a:cs typeface="Times New Roman"/>
              </a:rPr>
              <a:t> useful?</a:t>
            </a:r>
            <a:endParaRPr sz="1700">
              <a:latin typeface="Times New Roman"/>
              <a:cs typeface="Times New Roman"/>
            </a:endParaRPr>
          </a:p>
          <a:p>
            <a:pPr marL="257508" marR="3608" indent="-257508">
              <a:lnSpc>
                <a:spcPts val="1847"/>
              </a:lnSpc>
              <a:spcBef>
                <a:spcPts val="597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does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graphical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handle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mouse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7" dirty="0">
                <a:latin typeface="Times New Roman"/>
                <a:cs typeface="Times New Roman"/>
              </a:rPr>
              <a:t>click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64" dirty="0">
                <a:latin typeface="Times New Roman"/>
                <a:cs typeface="Times New Roman"/>
              </a:rPr>
              <a:t>other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user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interaction?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94182" y="834130"/>
            <a:ext cx="29562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What</a:t>
            </a:r>
            <a:r>
              <a:rPr spc="-178" dirty="0"/>
              <a:t> </a:t>
            </a:r>
            <a:r>
              <a:rPr dirty="0"/>
              <a:t>Is</a:t>
            </a:r>
            <a:r>
              <a:rPr spc="-178" dirty="0"/>
              <a:t> </a:t>
            </a:r>
            <a:r>
              <a:rPr spc="-4" dirty="0"/>
              <a:t>an</a:t>
            </a:r>
            <a:r>
              <a:rPr spc="-178" dirty="0"/>
              <a:t> </a:t>
            </a:r>
            <a:r>
              <a:rPr spc="-14" dirty="0"/>
              <a:t>Event?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930735" cy="116959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Events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21" dirty="0">
                <a:latin typeface="Times New Roman"/>
                <a:cs typeface="Times New Roman"/>
              </a:rPr>
              <a:t>Objects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46" dirty="0">
                <a:latin typeface="Times New Roman"/>
                <a:cs typeface="Times New Roman"/>
              </a:rPr>
              <a:t>describe </a:t>
            </a:r>
            <a:r>
              <a:rPr sz="1700" spc="81" dirty="0">
                <a:latin typeface="Times New Roman"/>
                <a:cs typeface="Times New Roman"/>
              </a:rPr>
              <a:t>what</a:t>
            </a:r>
            <a:r>
              <a:rPr sz="1700" spc="359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happened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7" dirty="0">
                <a:latin typeface="Times New Roman"/>
                <a:cs typeface="Times New Roman"/>
              </a:rPr>
              <a:t>Event </a:t>
            </a:r>
            <a:r>
              <a:rPr sz="1700" spc="53" dirty="0">
                <a:latin typeface="Times New Roman"/>
                <a:cs typeface="Times New Roman"/>
              </a:rPr>
              <a:t>sources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generator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7" dirty="0">
                <a:latin typeface="Times New Roman"/>
                <a:cs typeface="Times New Roman"/>
              </a:rPr>
              <a:t>Event </a:t>
            </a:r>
            <a:r>
              <a:rPr sz="1700" spc="85" dirty="0">
                <a:latin typeface="Times New Roman"/>
                <a:cs typeface="Times New Roman"/>
              </a:rPr>
              <a:t>handlers </a:t>
            </a:r>
            <a:r>
              <a:rPr sz="1700" dirty="0">
                <a:latin typeface="Times New Roman"/>
                <a:cs typeface="Times New Roman"/>
              </a:rPr>
              <a:t>– A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43" dirty="0">
                <a:latin typeface="Times New Roman"/>
                <a:cs typeface="Times New Roman"/>
              </a:rPr>
              <a:t>receives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endParaRPr sz="1700">
              <a:latin typeface="Times New Roman"/>
              <a:cs typeface="Times New Roman"/>
            </a:endParaRPr>
          </a:p>
          <a:p>
            <a:pPr marL="278253">
              <a:lnSpc>
                <a:spcPts val="1946"/>
              </a:lnSpc>
            </a:pPr>
            <a:r>
              <a:rPr sz="1700" spc="18" dirty="0">
                <a:latin typeface="Times New Roman"/>
                <a:cs typeface="Times New Roman"/>
              </a:rPr>
              <a:t>object,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deciphers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it,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processes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user’s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interaction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2319" y="2758007"/>
            <a:ext cx="2043545" cy="1593273"/>
          </a:xfrm>
          <a:custGeom>
            <a:avLst/>
            <a:gdLst/>
            <a:ahLst/>
            <a:cxnLst/>
            <a:rect l="l" t="t" r="r" b="b"/>
            <a:pathLst>
              <a:path w="2247900" h="2336800">
                <a:moveTo>
                  <a:pt x="2247899" y="0"/>
                </a:moveTo>
                <a:lnTo>
                  <a:pt x="2247900" y="2336800"/>
                </a:lnTo>
                <a:lnTo>
                  <a:pt x="0" y="2336800"/>
                </a:lnTo>
                <a:lnTo>
                  <a:pt x="0" y="0"/>
                </a:lnTo>
                <a:lnTo>
                  <a:pt x="2247899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2319" y="2550190"/>
            <a:ext cx="2043545" cy="199159"/>
          </a:xfrm>
          <a:custGeom>
            <a:avLst/>
            <a:gdLst/>
            <a:ahLst/>
            <a:cxnLst/>
            <a:rect l="l" t="t" r="r" b="b"/>
            <a:pathLst>
              <a:path w="2247900" h="292100">
                <a:moveTo>
                  <a:pt x="2247899" y="0"/>
                </a:moveTo>
                <a:lnTo>
                  <a:pt x="2247899" y="292100"/>
                </a:lnTo>
                <a:lnTo>
                  <a:pt x="0" y="292100"/>
                </a:lnTo>
                <a:lnTo>
                  <a:pt x="0" y="0"/>
                </a:lnTo>
                <a:lnTo>
                  <a:pt x="2247899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3409" y="2567507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300"/>
                </a:lnTo>
                <a:lnTo>
                  <a:pt x="0" y="241300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5591" y="2567507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300"/>
                </a:lnTo>
                <a:lnTo>
                  <a:pt x="0" y="241300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5409" y="2567507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300"/>
                </a:lnTo>
                <a:lnTo>
                  <a:pt x="0" y="241300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137" y="2654097"/>
            <a:ext cx="103909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955" y="2654097"/>
            <a:ext cx="23091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70547" y="2558848"/>
            <a:ext cx="1327727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85686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Frame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03137" y="2818621"/>
            <a:ext cx="1881909" cy="1480704"/>
          </a:xfrm>
          <a:custGeom>
            <a:avLst/>
            <a:gdLst/>
            <a:ahLst/>
            <a:cxnLst/>
            <a:rect l="l" t="t" r="r" b="b"/>
            <a:pathLst>
              <a:path w="2070100" h="2171700">
                <a:moveTo>
                  <a:pt x="2070099" y="0"/>
                </a:moveTo>
                <a:lnTo>
                  <a:pt x="2070100" y="2171700"/>
                </a:lnTo>
                <a:lnTo>
                  <a:pt x="0" y="2171700"/>
                </a:lnTo>
                <a:lnTo>
                  <a:pt x="0" y="0"/>
                </a:lnTo>
                <a:lnTo>
                  <a:pt x="207009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5502" y="2783984"/>
            <a:ext cx="43699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Panel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7193" y="3344401"/>
            <a:ext cx="785091" cy="233796"/>
          </a:xfrm>
          <a:custGeom>
            <a:avLst/>
            <a:gdLst/>
            <a:ahLst/>
            <a:cxnLst/>
            <a:rect l="l" t="t" r="r" b="b"/>
            <a:pathLst>
              <a:path w="863600" h="342900">
                <a:moveTo>
                  <a:pt x="863599" y="171450"/>
                </a:moveTo>
                <a:lnTo>
                  <a:pt x="857475" y="125871"/>
                </a:lnTo>
                <a:lnTo>
                  <a:pt x="840192" y="84915"/>
                </a:lnTo>
                <a:lnTo>
                  <a:pt x="813384" y="50215"/>
                </a:lnTo>
                <a:lnTo>
                  <a:pt x="778684" y="23407"/>
                </a:lnTo>
                <a:lnTo>
                  <a:pt x="737728" y="6124"/>
                </a:lnTo>
                <a:lnTo>
                  <a:pt x="692149" y="0"/>
                </a:ln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6124" y="217028"/>
                </a:lnTo>
                <a:lnTo>
                  <a:pt x="23407" y="257984"/>
                </a:lnTo>
                <a:lnTo>
                  <a:pt x="50215" y="292684"/>
                </a:lnTo>
                <a:lnTo>
                  <a:pt x="84915" y="319492"/>
                </a:lnTo>
                <a:lnTo>
                  <a:pt x="125871" y="336775"/>
                </a:lnTo>
                <a:lnTo>
                  <a:pt x="171450" y="342900"/>
                </a:lnTo>
                <a:lnTo>
                  <a:pt x="692149" y="342900"/>
                </a:lnTo>
                <a:lnTo>
                  <a:pt x="737728" y="336775"/>
                </a:lnTo>
                <a:lnTo>
                  <a:pt x="778684" y="319492"/>
                </a:lnTo>
                <a:lnTo>
                  <a:pt x="813384" y="292684"/>
                </a:lnTo>
                <a:lnTo>
                  <a:pt x="840192" y="257984"/>
                </a:lnTo>
                <a:lnTo>
                  <a:pt x="857475" y="217028"/>
                </a:lnTo>
                <a:lnTo>
                  <a:pt x="863599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93" y="3344401"/>
            <a:ext cx="785091" cy="233796"/>
          </a:xfrm>
          <a:custGeom>
            <a:avLst/>
            <a:gdLst/>
            <a:ahLst/>
            <a:cxnLst/>
            <a:rect l="l" t="t" r="r" b="b"/>
            <a:pathLst>
              <a:path w="863600" h="3429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692149" y="0"/>
                </a:lnTo>
                <a:lnTo>
                  <a:pt x="737728" y="6124"/>
                </a:lnTo>
                <a:lnTo>
                  <a:pt x="778684" y="23407"/>
                </a:lnTo>
                <a:lnTo>
                  <a:pt x="813384" y="50215"/>
                </a:lnTo>
                <a:lnTo>
                  <a:pt x="840192" y="84915"/>
                </a:lnTo>
                <a:lnTo>
                  <a:pt x="857475" y="125871"/>
                </a:lnTo>
                <a:lnTo>
                  <a:pt x="863599" y="171450"/>
                </a:lnTo>
                <a:lnTo>
                  <a:pt x="857475" y="217028"/>
                </a:lnTo>
                <a:lnTo>
                  <a:pt x="840192" y="257984"/>
                </a:lnTo>
                <a:lnTo>
                  <a:pt x="813384" y="292684"/>
                </a:lnTo>
                <a:lnTo>
                  <a:pt x="778684" y="319492"/>
                </a:lnTo>
                <a:lnTo>
                  <a:pt x="737728" y="336775"/>
                </a:lnTo>
                <a:lnTo>
                  <a:pt x="692149" y="342900"/>
                </a:lnTo>
                <a:lnTo>
                  <a:pt x="171450" y="342900"/>
                </a:lnTo>
                <a:lnTo>
                  <a:pt x="125871" y="336775"/>
                </a:lnTo>
                <a:lnTo>
                  <a:pt x="84915" y="319492"/>
                </a:lnTo>
                <a:lnTo>
                  <a:pt x="50215" y="292684"/>
                </a:lnTo>
                <a:lnTo>
                  <a:pt x="23407" y="257984"/>
                </a:lnTo>
                <a:lnTo>
                  <a:pt x="6124" y="217028"/>
                </a:lnTo>
                <a:lnTo>
                  <a:pt x="0" y="17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24513" y="3372803"/>
            <a:ext cx="490682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Button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28225" y="3321975"/>
            <a:ext cx="120303" cy="6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3980" y="2957167"/>
            <a:ext cx="1013114" cy="387927"/>
          </a:xfrm>
          <a:custGeom>
            <a:avLst/>
            <a:gdLst/>
            <a:ahLst/>
            <a:cxnLst/>
            <a:rect l="l" t="t" r="r" b="b"/>
            <a:pathLst>
              <a:path w="1114425" h="568960">
                <a:moveTo>
                  <a:pt x="0" y="568451"/>
                </a:moveTo>
                <a:lnTo>
                  <a:pt x="111417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77591" y="2783985"/>
            <a:ext cx="1794740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spc="-4" dirty="0">
                <a:latin typeface="Arial"/>
                <a:cs typeface="Arial"/>
              </a:rPr>
              <a:t>user </a:t>
            </a:r>
            <a:r>
              <a:rPr sz="900" dirty="0">
                <a:latin typeface="Arial"/>
                <a:cs typeface="Arial"/>
              </a:rPr>
              <a:t>clicks </a:t>
            </a:r>
            <a:r>
              <a:rPr sz="900" spc="-4" dirty="0">
                <a:latin typeface="Arial"/>
                <a:cs typeface="Arial"/>
              </a:rPr>
              <a:t>on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button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80247" y="3816149"/>
            <a:ext cx="122035" cy="57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6955" y="3545985"/>
            <a:ext cx="1064491" cy="294841"/>
          </a:xfrm>
          <a:custGeom>
            <a:avLst/>
            <a:gdLst/>
            <a:ahLst/>
            <a:cxnLst/>
            <a:rect l="l" t="t" r="r" b="b"/>
            <a:pathLst>
              <a:path w="1170939" h="432435">
                <a:moveTo>
                  <a:pt x="1170686" y="431926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16138" y="3606599"/>
            <a:ext cx="151476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Some Event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Handler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6138" y="3771122"/>
            <a:ext cx="2805545" cy="35353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216" rIns="0" bIns="0" rtlCol="0">
            <a:spAutoFit/>
          </a:bodyPr>
          <a:lstStyle/>
          <a:p>
            <a:pPr marL="56823">
              <a:lnSpc>
                <a:spcPts val="937"/>
              </a:lnSpc>
              <a:spcBef>
                <a:spcPts val="57"/>
              </a:spcBef>
            </a:pPr>
            <a:r>
              <a:rPr sz="900" spc="-4" dirty="0">
                <a:latin typeface="Courier New"/>
                <a:cs typeface="Courier New"/>
              </a:rPr>
              <a:t>actionPerformed(ActionEvent e)</a:t>
            </a:r>
            <a:r>
              <a:rPr sz="900" spc="18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51645">
              <a:lnSpc>
                <a:spcPts val="852"/>
              </a:lnSpc>
            </a:pPr>
            <a:r>
              <a:rPr sz="900" spc="-4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56823">
              <a:lnSpc>
                <a:spcPts val="937"/>
              </a:lnSpc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7973" y="3518709"/>
            <a:ext cx="762000" cy="129887"/>
          </a:xfrm>
          <a:custGeom>
            <a:avLst/>
            <a:gdLst/>
            <a:ahLst/>
            <a:cxnLst/>
            <a:rect l="l" t="t" r="r" b="b"/>
            <a:pathLst>
              <a:path w="838200" h="190500">
                <a:moveTo>
                  <a:pt x="838200" y="0"/>
                </a:moveTo>
                <a:lnTo>
                  <a:pt x="838200" y="190500"/>
                </a:lnTo>
                <a:lnTo>
                  <a:pt x="0" y="190500"/>
                </a:lnTo>
                <a:lnTo>
                  <a:pt x="0" y="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7973" y="3518709"/>
            <a:ext cx="762000" cy="129887"/>
          </a:xfrm>
          <a:custGeom>
            <a:avLst/>
            <a:gdLst/>
            <a:ahLst/>
            <a:cxnLst/>
            <a:rect l="l" t="t" r="r" b="b"/>
            <a:pathLst>
              <a:path w="838200" h="190500">
                <a:moveTo>
                  <a:pt x="838200" y="0"/>
                </a:moveTo>
                <a:lnTo>
                  <a:pt x="838200" y="190500"/>
                </a:lnTo>
                <a:lnTo>
                  <a:pt x="0" y="190500"/>
                </a:lnTo>
                <a:lnTo>
                  <a:pt x="0" y="0"/>
                </a:lnTo>
                <a:lnTo>
                  <a:pt x="8382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40860" y="3521566"/>
            <a:ext cx="307686" cy="101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7059">
              <a:spcBef>
                <a:spcPts val="71"/>
              </a:spcBef>
            </a:pPr>
            <a:r>
              <a:rPr sz="600" spc="-4" dirty="0">
                <a:latin typeface="Courier New"/>
                <a:cs typeface="Courier New"/>
              </a:rPr>
              <a:t>Acti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913911" y="3521566"/>
            <a:ext cx="483177" cy="101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600" spc="-4" dirty="0">
                <a:latin typeface="Courier New"/>
                <a:cs typeface="Courier New"/>
              </a:rPr>
              <a:t>onEvent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35977" y="834130"/>
            <a:ext cx="28725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Delegation</a:t>
            </a:r>
            <a:r>
              <a:rPr spc="-217" dirty="0"/>
              <a:t> </a:t>
            </a:r>
            <a:r>
              <a:rPr dirty="0"/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588010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645" indent="-242626">
              <a:spcBef>
                <a:spcPts val="7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5" dirty="0">
                <a:latin typeface="Times New Roman"/>
                <a:cs typeface="Times New Roman"/>
              </a:rPr>
              <a:t>event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57" dirty="0">
                <a:latin typeface="Times New Roman"/>
                <a:cs typeface="Times New Roman"/>
              </a:rPr>
              <a:t>sent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33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handlers.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819" y="3636993"/>
            <a:ext cx="6853959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7" dirty="0">
                <a:latin typeface="Times New Roman"/>
                <a:cs typeface="Times New Roman"/>
              </a:rPr>
              <a:t>Event </a:t>
            </a:r>
            <a:r>
              <a:rPr sz="1700" spc="85" dirty="0">
                <a:latin typeface="Times New Roman"/>
                <a:cs typeface="Times New Roman"/>
              </a:rPr>
              <a:t>handlers </a:t>
            </a:r>
            <a:r>
              <a:rPr sz="1700" spc="46" dirty="0">
                <a:latin typeface="Times New Roman"/>
                <a:cs typeface="Times New Roman"/>
              </a:rPr>
              <a:t>register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71" dirty="0">
                <a:latin typeface="Times New Roman"/>
                <a:cs typeface="Times New Roman"/>
              </a:rPr>
              <a:t>they 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3" dirty="0">
                <a:latin typeface="Times New Roman"/>
                <a:cs typeface="Times New Roman"/>
              </a:rPr>
              <a:t>interested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events </a:t>
            </a:r>
            <a:r>
              <a:rPr sz="1700" spc="71" dirty="0">
                <a:latin typeface="Times New Roman"/>
                <a:cs typeface="Times New Roman"/>
              </a:rPr>
              <a:t>generated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302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component.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8092" y="1948382"/>
            <a:ext cx="2043545" cy="1593273"/>
          </a:xfrm>
          <a:custGeom>
            <a:avLst/>
            <a:gdLst/>
            <a:ahLst/>
            <a:cxnLst/>
            <a:rect l="l" t="t" r="r" b="b"/>
            <a:pathLst>
              <a:path w="2247900" h="2336800">
                <a:moveTo>
                  <a:pt x="2247900" y="0"/>
                </a:moveTo>
                <a:lnTo>
                  <a:pt x="2247900" y="2336800"/>
                </a:lnTo>
                <a:lnTo>
                  <a:pt x="0" y="2336800"/>
                </a:lnTo>
                <a:lnTo>
                  <a:pt x="0" y="0"/>
                </a:lnTo>
                <a:lnTo>
                  <a:pt x="22479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8092" y="1740565"/>
            <a:ext cx="2043545" cy="199159"/>
          </a:xfrm>
          <a:custGeom>
            <a:avLst/>
            <a:gdLst/>
            <a:ahLst/>
            <a:cxnLst/>
            <a:rect l="l" t="t" r="r" b="b"/>
            <a:pathLst>
              <a:path w="2247900" h="292100">
                <a:moveTo>
                  <a:pt x="2247900" y="0"/>
                </a:moveTo>
                <a:lnTo>
                  <a:pt x="2247900" y="292099"/>
                </a:lnTo>
                <a:lnTo>
                  <a:pt x="0" y="292100"/>
                </a:lnTo>
                <a:lnTo>
                  <a:pt x="0" y="0"/>
                </a:lnTo>
                <a:lnTo>
                  <a:pt x="22479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9182" y="1757881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299"/>
                </a:lnTo>
                <a:lnTo>
                  <a:pt x="0" y="241299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1364" y="1757881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299"/>
                </a:lnTo>
                <a:lnTo>
                  <a:pt x="0" y="241299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1182" y="1757881"/>
            <a:ext cx="207818" cy="164523"/>
          </a:xfrm>
          <a:custGeom>
            <a:avLst/>
            <a:gdLst/>
            <a:ahLst/>
            <a:cxnLst/>
            <a:rect l="l" t="t" r="r" b="b"/>
            <a:pathLst>
              <a:path w="228600" h="241300">
                <a:moveTo>
                  <a:pt x="228600" y="0"/>
                </a:moveTo>
                <a:lnTo>
                  <a:pt x="228600" y="241300"/>
                </a:lnTo>
                <a:lnTo>
                  <a:pt x="0" y="241300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8910" y="1844472"/>
            <a:ext cx="103909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728" y="1844472"/>
            <a:ext cx="23091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76319" y="1749223"/>
            <a:ext cx="1327727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85686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Frame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8910" y="2008995"/>
            <a:ext cx="1881909" cy="1480704"/>
          </a:xfrm>
          <a:custGeom>
            <a:avLst/>
            <a:gdLst/>
            <a:ahLst/>
            <a:cxnLst/>
            <a:rect l="l" t="t" r="r" b="b"/>
            <a:pathLst>
              <a:path w="2070100" h="2171700">
                <a:moveTo>
                  <a:pt x="2070100" y="0"/>
                </a:moveTo>
                <a:lnTo>
                  <a:pt x="2070100" y="2171700"/>
                </a:lnTo>
                <a:lnTo>
                  <a:pt x="0" y="2171700"/>
                </a:lnTo>
                <a:lnTo>
                  <a:pt x="0" y="0"/>
                </a:lnTo>
                <a:lnTo>
                  <a:pt x="207010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71274" y="1974360"/>
            <a:ext cx="43699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Panel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82966" y="2534777"/>
            <a:ext cx="785091" cy="233796"/>
          </a:xfrm>
          <a:custGeom>
            <a:avLst/>
            <a:gdLst/>
            <a:ahLst/>
            <a:cxnLst/>
            <a:rect l="l" t="t" r="r" b="b"/>
            <a:pathLst>
              <a:path w="863600" h="342900">
                <a:moveTo>
                  <a:pt x="863599" y="171450"/>
                </a:moveTo>
                <a:lnTo>
                  <a:pt x="857475" y="125871"/>
                </a:lnTo>
                <a:lnTo>
                  <a:pt x="840192" y="84915"/>
                </a:lnTo>
                <a:lnTo>
                  <a:pt x="813384" y="50215"/>
                </a:lnTo>
                <a:lnTo>
                  <a:pt x="778684" y="23407"/>
                </a:lnTo>
                <a:lnTo>
                  <a:pt x="737728" y="6124"/>
                </a:lnTo>
                <a:lnTo>
                  <a:pt x="692149" y="0"/>
                </a:ln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6124" y="217028"/>
                </a:lnTo>
                <a:lnTo>
                  <a:pt x="23407" y="257984"/>
                </a:lnTo>
                <a:lnTo>
                  <a:pt x="50215" y="292684"/>
                </a:lnTo>
                <a:lnTo>
                  <a:pt x="84915" y="319492"/>
                </a:lnTo>
                <a:lnTo>
                  <a:pt x="125871" y="336775"/>
                </a:lnTo>
                <a:lnTo>
                  <a:pt x="171450" y="342900"/>
                </a:lnTo>
                <a:lnTo>
                  <a:pt x="692149" y="342900"/>
                </a:lnTo>
                <a:lnTo>
                  <a:pt x="737728" y="336775"/>
                </a:lnTo>
                <a:lnTo>
                  <a:pt x="778684" y="319492"/>
                </a:lnTo>
                <a:lnTo>
                  <a:pt x="813384" y="292684"/>
                </a:lnTo>
                <a:lnTo>
                  <a:pt x="840192" y="257984"/>
                </a:lnTo>
                <a:lnTo>
                  <a:pt x="857475" y="217028"/>
                </a:lnTo>
                <a:lnTo>
                  <a:pt x="863599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2966" y="2534777"/>
            <a:ext cx="785091" cy="233796"/>
          </a:xfrm>
          <a:custGeom>
            <a:avLst/>
            <a:gdLst/>
            <a:ahLst/>
            <a:cxnLst/>
            <a:rect l="l" t="t" r="r" b="b"/>
            <a:pathLst>
              <a:path w="863600" h="3429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692149" y="0"/>
                </a:lnTo>
                <a:lnTo>
                  <a:pt x="737728" y="6124"/>
                </a:lnTo>
                <a:lnTo>
                  <a:pt x="778684" y="23407"/>
                </a:lnTo>
                <a:lnTo>
                  <a:pt x="813384" y="50215"/>
                </a:lnTo>
                <a:lnTo>
                  <a:pt x="840192" y="84915"/>
                </a:lnTo>
                <a:lnTo>
                  <a:pt x="857475" y="125871"/>
                </a:lnTo>
                <a:lnTo>
                  <a:pt x="863599" y="171450"/>
                </a:lnTo>
                <a:lnTo>
                  <a:pt x="857475" y="217028"/>
                </a:lnTo>
                <a:lnTo>
                  <a:pt x="840192" y="257984"/>
                </a:lnTo>
                <a:lnTo>
                  <a:pt x="813384" y="292684"/>
                </a:lnTo>
                <a:lnTo>
                  <a:pt x="778684" y="319492"/>
                </a:lnTo>
                <a:lnTo>
                  <a:pt x="737728" y="336775"/>
                </a:lnTo>
                <a:lnTo>
                  <a:pt x="692149" y="342900"/>
                </a:lnTo>
                <a:lnTo>
                  <a:pt x="171450" y="342900"/>
                </a:lnTo>
                <a:lnTo>
                  <a:pt x="125871" y="336775"/>
                </a:lnTo>
                <a:lnTo>
                  <a:pt x="84915" y="319492"/>
                </a:lnTo>
                <a:lnTo>
                  <a:pt x="50215" y="292684"/>
                </a:lnTo>
                <a:lnTo>
                  <a:pt x="23407" y="257984"/>
                </a:lnTo>
                <a:lnTo>
                  <a:pt x="6124" y="217028"/>
                </a:lnTo>
                <a:lnTo>
                  <a:pt x="0" y="17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30285" y="2563177"/>
            <a:ext cx="490682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Button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3998" y="2512349"/>
            <a:ext cx="120303" cy="6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9753" y="2147542"/>
            <a:ext cx="1013114" cy="387927"/>
          </a:xfrm>
          <a:custGeom>
            <a:avLst/>
            <a:gdLst/>
            <a:ahLst/>
            <a:cxnLst/>
            <a:rect l="l" t="t" r="r" b="b"/>
            <a:pathLst>
              <a:path w="1114425" h="568960">
                <a:moveTo>
                  <a:pt x="0" y="568451"/>
                </a:moveTo>
                <a:lnTo>
                  <a:pt x="111417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3364" y="1974360"/>
            <a:ext cx="1794740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spc="-4" dirty="0">
                <a:latin typeface="Arial"/>
                <a:cs typeface="Arial"/>
              </a:rPr>
              <a:t>user </a:t>
            </a:r>
            <a:r>
              <a:rPr sz="900" dirty="0">
                <a:latin typeface="Arial"/>
                <a:cs typeface="Arial"/>
              </a:rPr>
              <a:t>clicks </a:t>
            </a:r>
            <a:r>
              <a:rPr sz="900" spc="-4" dirty="0">
                <a:latin typeface="Arial"/>
                <a:cs typeface="Arial"/>
              </a:rPr>
              <a:t>on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button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86020" y="3006523"/>
            <a:ext cx="122035" cy="57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2728" y="2736361"/>
            <a:ext cx="1064491" cy="294841"/>
          </a:xfrm>
          <a:custGeom>
            <a:avLst/>
            <a:gdLst/>
            <a:ahLst/>
            <a:cxnLst/>
            <a:rect l="l" t="t" r="r" b="b"/>
            <a:pathLst>
              <a:path w="1170939" h="432435">
                <a:moveTo>
                  <a:pt x="1170686" y="431926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98819" y="2909541"/>
            <a:ext cx="165850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Another Event</a:t>
            </a:r>
            <a:r>
              <a:rPr sz="1000" spc="-64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Handler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278" y="2338039"/>
            <a:ext cx="139815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One Event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Handler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0365" y="3074065"/>
            <a:ext cx="2805545" cy="35353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216" rIns="0" bIns="0" rtlCol="0">
            <a:spAutoFit/>
          </a:bodyPr>
          <a:lstStyle/>
          <a:p>
            <a:pPr marL="56823">
              <a:lnSpc>
                <a:spcPts val="937"/>
              </a:lnSpc>
              <a:spcBef>
                <a:spcPts val="57"/>
              </a:spcBef>
            </a:pPr>
            <a:r>
              <a:rPr sz="900" spc="-4" dirty="0">
                <a:latin typeface="Courier New"/>
                <a:cs typeface="Courier New"/>
              </a:rPr>
              <a:t>actionPerformed(ActionEvent e)</a:t>
            </a:r>
            <a:r>
              <a:rPr sz="900" spc="18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51645">
              <a:lnSpc>
                <a:spcPts val="852"/>
              </a:lnSpc>
            </a:pPr>
            <a:r>
              <a:rPr sz="900" spc="-4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56823">
              <a:lnSpc>
                <a:spcPts val="937"/>
              </a:lnSpc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8819" y="2502565"/>
            <a:ext cx="2805545" cy="35353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216" rIns="0" bIns="0" rtlCol="0">
            <a:spAutoFit/>
          </a:bodyPr>
          <a:lstStyle/>
          <a:p>
            <a:pPr marL="56823">
              <a:lnSpc>
                <a:spcPts val="937"/>
              </a:lnSpc>
              <a:spcBef>
                <a:spcPts val="57"/>
              </a:spcBef>
            </a:pPr>
            <a:r>
              <a:rPr sz="900" spc="-4" dirty="0">
                <a:latin typeface="Courier New"/>
                <a:cs typeface="Courier New"/>
              </a:rPr>
              <a:t>actionPerformed(ActionEvent e)</a:t>
            </a:r>
            <a:r>
              <a:rPr sz="900" spc="18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51645">
              <a:lnSpc>
                <a:spcPts val="852"/>
              </a:lnSpc>
            </a:pPr>
            <a:r>
              <a:rPr sz="900" spc="-4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56823">
              <a:lnSpc>
                <a:spcPts val="937"/>
              </a:lnSpc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54038" y="2648557"/>
            <a:ext cx="118110" cy="54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90456" y="2675745"/>
            <a:ext cx="964045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59941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35927" y="2700423"/>
            <a:ext cx="762000" cy="129887"/>
          </a:xfrm>
          <a:custGeom>
            <a:avLst/>
            <a:gdLst/>
            <a:ahLst/>
            <a:cxnLst/>
            <a:rect l="l" t="t" r="r" b="b"/>
            <a:pathLst>
              <a:path w="838200" h="190500">
                <a:moveTo>
                  <a:pt x="838200" y="0"/>
                </a:moveTo>
                <a:lnTo>
                  <a:pt x="838200" y="190500"/>
                </a:lnTo>
                <a:lnTo>
                  <a:pt x="0" y="190500"/>
                </a:lnTo>
                <a:lnTo>
                  <a:pt x="0" y="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5927" y="2700423"/>
            <a:ext cx="762000" cy="129887"/>
          </a:xfrm>
          <a:custGeom>
            <a:avLst/>
            <a:gdLst/>
            <a:ahLst/>
            <a:cxnLst/>
            <a:rect l="l" t="t" r="r" b="b"/>
            <a:pathLst>
              <a:path w="838200" h="190500">
                <a:moveTo>
                  <a:pt x="838200" y="0"/>
                </a:moveTo>
                <a:lnTo>
                  <a:pt x="838200" y="190500"/>
                </a:lnTo>
                <a:lnTo>
                  <a:pt x="0" y="190500"/>
                </a:lnTo>
                <a:lnTo>
                  <a:pt x="0" y="0"/>
                </a:lnTo>
                <a:lnTo>
                  <a:pt x="8382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38815" y="2703282"/>
            <a:ext cx="756227" cy="101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7059">
              <a:spcBef>
                <a:spcPts val="71"/>
              </a:spcBef>
            </a:pPr>
            <a:r>
              <a:rPr sz="600" spc="-4" dirty="0">
                <a:latin typeface="Courier New"/>
                <a:cs typeface="Courier New"/>
              </a:rPr>
              <a:t>ActionEvent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28158" y="834130"/>
            <a:ext cx="28725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Delegation</a:t>
            </a:r>
            <a:r>
              <a:rPr spc="-217" dirty="0"/>
              <a:t> </a:t>
            </a:r>
            <a:r>
              <a:rPr dirty="0"/>
              <a:t>Model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7"/>
            <a:ext cx="6837218" cy="188491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0292" marR="910072" indent="-250292">
              <a:lnSpc>
                <a:spcPts val="1847"/>
              </a:lnSpc>
              <a:spcBef>
                <a:spcPts val="298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46" dirty="0">
                <a:latin typeface="Times New Roman"/>
                <a:cs typeface="Times New Roman"/>
              </a:rPr>
              <a:t>Client </a:t>
            </a:r>
            <a:r>
              <a:rPr sz="1700" spc="18" dirty="0">
                <a:latin typeface="Times New Roman"/>
                <a:cs typeface="Times New Roman"/>
              </a:rPr>
              <a:t>objects </a:t>
            </a:r>
            <a:r>
              <a:rPr sz="1700" spc="78" dirty="0">
                <a:latin typeface="Times New Roman"/>
                <a:cs typeface="Times New Roman"/>
              </a:rPr>
              <a:t>(handlers) </a:t>
            </a:r>
            <a:r>
              <a:rPr sz="1700" spc="46" dirty="0">
                <a:latin typeface="Times New Roman"/>
                <a:cs typeface="Times New Roman"/>
              </a:rPr>
              <a:t>register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GUI  </a:t>
            </a:r>
            <a:r>
              <a:rPr sz="1700" spc="89" dirty="0">
                <a:latin typeface="Times New Roman"/>
                <a:cs typeface="Times New Roman"/>
              </a:rPr>
              <a:t>component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71" dirty="0">
                <a:latin typeface="Times New Roman"/>
                <a:cs typeface="Times New Roman"/>
              </a:rPr>
              <a:t>they </a:t>
            </a:r>
            <a:r>
              <a:rPr sz="1700" spc="92" dirty="0">
                <a:latin typeface="Times New Roman"/>
                <a:cs typeface="Times New Roman"/>
              </a:rPr>
              <a:t>want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observe.</a:t>
            </a:r>
            <a:endParaRPr sz="1700">
              <a:latin typeface="Times New Roman"/>
              <a:cs typeface="Times New Roman"/>
            </a:endParaRPr>
          </a:p>
          <a:p>
            <a:pPr marL="249841" marR="3608" indent="-249841">
              <a:lnSpc>
                <a:spcPts val="1847"/>
              </a:lnSpc>
              <a:spcBef>
                <a:spcPts val="568"/>
              </a:spcBef>
              <a:buChar char="•"/>
              <a:tabLst>
                <a:tab pos="249841" algn="l"/>
                <a:tab pos="250292" algn="l"/>
              </a:tabLst>
            </a:pPr>
            <a:r>
              <a:rPr sz="1700" spc="21" dirty="0">
                <a:latin typeface="Times New Roman"/>
                <a:cs typeface="Times New Roman"/>
              </a:rPr>
              <a:t>GUI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components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only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trigger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handlers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 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5" dirty="0">
                <a:latin typeface="Times New Roman"/>
                <a:cs typeface="Times New Roman"/>
              </a:rPr>
              <a:t>event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4" dirty="0">
                <a:latin typeface="Times New Roman"/>
                <a:cs typeface="Times New Roman"/>
              </a:rPr>
              <a:t>has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occurred.</a:t>
            </a:r>
            <a:endParaRPr sz="1700">
              <a:latin typeface="Times New Roman"/>
              <a:cs typeface="Times New Roman"/>
            </a:endParaRPr>
          </a:p>
          <a:p>
            <a:pPr marL="251645" marR="185352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6" dirty="0">
                <a:latin typeface="Times New Roman"/>
                <a:cs typeface="Times New Roman"/>
              </a:rPr>
              <a:t>Most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trigger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85" dirty="0">
                <a:latin typeface="Times New Roman"/>
                <a:cs typeface="Times New Roman"/>
              </a:rPr>
              <a:t>than </a:t>
            </a:r>
            <a:r>
              <a:rPr sz="1700" spc="67" dirty="0">
                <a:latin typeface="Times New Roman"/>
                <a:cs typeface="Times New Roman"/>
              </a:rPr>
              <a:t>one type </a:t>
            </a:r>
            <a:r>
              <a:rPr sz="1700" spc="18" dirty="0">
                <a:latin typeface="Times New Roman"/>
                <a:cs typeface="Times New Roman"/>
              </a:rPr>
              <a:t>of  </a:t>
            </a:r>
            <a:r>
              <a:rPr sz="1700" spc="67" dirty="0">
                <a:latin typeface="Times New Roman"/>
                <a:cs typeface="Times New Roman"/>
              </a:rPr>
              <a:t>event.</a:t>
            </a:r>
            <a:endParaRPr sz="1700">
              <a:latin typeface="Times New Roman"/>
              <a:cs typeface="Times New Roman"/>
            </a:endParaRPr>
          </a:p>
          <a:p>
            <a:pPr marL="245782" marR="343644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delegation </a:t>
            </a:r>
            <a:r>
              <a:rPr sz="1700" spc="81" dirty="0">
                <a:latin typeface="Times New Roman"/>
                <a:cs typeface="Times New Roman"/>
              </a:rPr>
              <a:t>model </a:t>
            </a:r>
            <a:r>
              <a:rPr sz="1700" spc="60" dirty="0">
                <a:latin typeface="Times New Roman"/>
                <a:cs typeface="Times New Roman"/>
              </a:rPr>
              <a:t>distributes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work </a:t>
            </a:r>
            <a:r>
              <a:rPr sz="1700" spc="96" dirty="0">
                <a:latin typeface="Times New Roman"/>
                <a:cs typeface="Times New Roman"/>
              </a:rPr>
              <a:t>among  </a:t>
            </a:r>
            <a:r>
              <a:rPr sz="1700" spc="60" dirty="0">
                <a:latin typeface="Times New Roman"/>
                <a:cs typeface="Times New Roman"/>
              </a:rPr>
              <a:t>multiple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378392"/>
            <a:ext cx="38838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TestButton()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Frame("Test");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b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Button("Press </a:t>
            </a:r>
            <a:r>
              <a:rPr sz="1100" spc="-60" dirty="0">
                <a:latin typeface="Courier New"/>
                <a:cs typeface="Courier New"/>
              </a:rPr>
              <a:t>Me!");  b.setActionCommand("ButtonPressed");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30"/>
            <a:ext cx="5340350" cy="32997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700183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Listener</a:t>
            </a:r>
            <a:r>
              <a:rPr sz="2300" spc="-38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020" marR="2403707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TestButton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2324335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Button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3" y="3365529"/>
            <a:ext cx="4770582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312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b="1" spc="-4" dirty="0">
                <a:latin typeface="Courier New"/>
                <a:cs typeface="Courier New"/>
              </a:rPr>
              <a:t>b.addActionListener(new ButtonHandler());  </a:t>
            </a:r>
            <a:r>
              <a:rPr sz="1100" spc="-60" dirty="0">
                <a:latin typeface="Courier New"/>
                <a:cs typeface="Courier New"/>
              </a:rPr>
              <a:t>f.add(b,BorderLayout.CENTER);</a:t>
            </a:r>
            <a:endParaRPr sz="1100">
              <a:latin typeface="Courier New"/>
              <a:cs typeface="Courier New"/>
            </a:endParaRPr>
          </a:p>
          <a:p>
            <a:pPr marL="167763" marR="2045632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f.pack();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76683" y="834130"/>
            <a:ext cx="31755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 </a:t>
            </a:r>
            <a:r>
              <a:rPr spc="-4" dirty="0"/>
              <a:t>Listener</a:t>
            </a:r>
            <a:r>
              <a:rPr spc="-384" dirty="0"/>
              <a:t> </a:t>
            </a:r>
            <a:r>
              <a:rPr dirty="0"/>
              <a:t>Example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79"/>
            <a:ext cx="40963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TestButton </a:t>
            </a:r>
            <a:r>
              <a:rPr sz="1100" spc="-50" dirty="0">
                <a:latin typeface="Courier New"/>
                <a:cs typeface="Courier New"/>
              </a:rPr>
              <a:t>guiApp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TestButton();  guiApp.launchFrame();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1391256"/>
            <a:ext cx="549564" cy="10350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49" y="2528455"/>
            <a:ext cx="5033241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event </a:t>
            </a:r>
            <a:r>
              <a:rPr sz="1700" spc="46" dirty="0">
                <a:latin typeface="Times New Roman"/>
                <a:cs typeface="Times New Roman"/>
              </a:rPr>
              <a:t>listener </a:t>
            </a:r>
            <a:r>
              <a:rPr sz="1700" spc="32" dirty="0">
                <a:latin typeface="Times New Roman"/>
                <a:cs typeface="Times New Roman"/>
              </a:rPr>
              <a:t>looks </a:t>
            </a:r>
            <a:r>
              <a:rPr sz="1700" spc="36" dirty="0">
                <a:latin typeface="Times New Roman"/>
                <a:cs typeface="Times New Roman"/>
              </a:rPr>
              <a:t>like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this: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7" y="2949892"/>
            <a:ext cx="6350000" cy="1362916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2717136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java.awt.event.*;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4" dirty="0">
                <a:latin typeface="Courier New"/>
                <a:cs typeface="Courier New"/>
              </a:rPr>
              <a:t>class ButtonHandler implements ActionListener</a:t>
            </a:r>
            <a:r>
              <a:rPr sz="1100" b="1" spc="-4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b="1" spc="-4" dirty="0">
                <a:latin typeface="Courier New"/>
                <a:cs typeface="Courier New"/>
              </a:rPr>
              <a:t>actionPerformed(ActionEvent e)</a:t>
            </a:r>
            <a:r>
              <a:rPr sz="1100" b="1" spc="-18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System.out.println("Action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occurred");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57" dirty="0">
                <a:latin typeface="Courier New"/>
                <a:cs typeface="Courier New"/>
              </a:rPr>
              <a:t>System.out.println("Button’s </a:t>
            </a:r>
            <a:r>
              <a:rPr sz="1100" spc="-50" dirty="0">
                <a:latin typeface="Courier New"/>
                <a:cs typeface="Courier New"/>
              </a:rPr>
              <a:t>command </a:t>
            </a:r>
            <a:r>
              <a:rPr sz="1100" spc="-39" dirty="0">
                <a:latin typeface="Courier New"/>
                <a:cs typeface="Courier New"/>
              </a:rPr>
              <a:t>is: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2158827" algn="l"/>
              </a:tabLst>
            </a:pPr>
            <a:r>
              <a:rPr sz="1100" spc="-4" dirty="0">
                <a:latin typeface="Courier New"/>
                <a:cs typeface="Courier New"/>
              </a:rPr>
              <a:t>7	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e.getActionCommand());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58258" y="834130"/>
            <a:ext cx="28274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Event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Categories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5121" y="2096539"/>
            <a:ext cx="5911273" cy="1584613"/>
          </a:xfrm>
          <a:custGeom>
            <a:avLst/>
            <a:gdLst/>
            <a:ahLst/>
            <a:cxnLst/>
            <a:rect l="l" t="t" r="r" b="b"/>
            <a:pathLst>
              <a:path w="6502400" h="2324100">
                <a:moveTo>
                  <a:pt x="6502400" y="0"/>
                </a:moveTo>
                <a:lnTo>
                  <a:pt x="6502400" y="2324100"/>
                </a:lnTo>
                <a:lnTo>
                  <a:pt x="0" y="2324100"/>
                </a:lnTo>
                <a:lnTo>
                  <a:pt x="0" y="0"/>
                </a:lnTo>
                <a:lnTo>
                  <a:pt x="650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7606" y="2285309"/>
            <a:ext cx="276999" cy="1281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vert270" wrap="square" lIns="0" tIns="20294" rIns="0" bIns="0" rtlCol="0">
            <a:spAutoFit/>
          </a:bodyPr>
          <a:lstStyle/>
          <a:p>
            <a:pPr marL="41941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java.util.EventObject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790" y="2431647"/>
            <a:ext cx="230832" cy="9888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020">
              <a:lnSpc>
                <a:spcPts val="927"/>
              </a:lnSpc>
            </a:pPr>
            <a:r>
              <a:rPr sz="900" spc="-46" dirty="0">
                <a:latin typeface="Courier New"/>
                <a:cs typeface="Courier New"/>
              </a:rPr>
              <a:t>java.awt.AWTEvent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652" y="2346786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4599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ActionEvent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3652" y="2590974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73058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AdjustmentEvent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3652" y="2835160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3697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ComponentEvent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3652" y="3323532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5501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TextEvent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6924" y="2593398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5501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KeyEvent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6924" y="2837584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5501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MouseEvent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5120" y="1872788"/>
            <a:ext cx="1795318" cy="1923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764">
              <a:lnSpc>
                <a:spcPts val="1520"/>
              </a:lnSpc>
            </a:pPr>
            <a:r>
              <a:rPr spc="-89" dirty="0">
                <a:latin typeface="Courier New"/>
                <a:cs typeface="Courier New"/>
              </a:rPr>
              <a:t>java.awt.event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3652" y="3079346"/>
            <a:ext cx="1316182" cy="15899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294" rIns="0" bIns="0" rtlCol="0">
            <a:spAutoFit/>
          </a:bodyPr>
          <a:lstStyle/>
          <a:p>
            <a:pPr marL="55019">
              <a:spcBef>
                <a:spcPts val="160"/>
              </a:spcBef>
            </a:pPr>
            <a:r>
              <a:rPr sz="900" spc="-46" dirty="0">
                <a:latin typeface="Courier New"/>
                <a:cs typeface="Courier New"/>
              </a:rPr>
              <a:t>ItemEvent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47834" y="2835161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2561" y="2913092"/>
            <a:ext cx="288636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3175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3834" y="2384887"/>
            <a:ext cx="242455" cy="1082387"/>
          </a:xfrm>
          <a:custGeom>
            <a:avLst/>
            <a:gdLst/>
            <a:ahLst/>
            <a:cxnLst/>
            <a:rect l="l" t="t" r="r" b="b"/>
            <a:pathLst>
              <a:path w="266700" h="1587500">
                <a:moveTo>
                  <a:pt x="266700" y="0"/>
                </a:moveTo>
                <a:lnTo>
                  <a:pt x="266700" y="1587500"/>
                </a:lnTo>
                <a:lnTo>
                  <a:pt x="0" y="1587500"/>
                </a:lnTo>
                <a:lnTo>
                  <a:pt x="0" y="0"/>
                </a:lnTo>
                <a:lnTo>
                  <a:pt x="2667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1378" y="2852393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5425" y="2675659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5425" y="2918113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5425" y="3160568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5425" y="3403023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5425" y="2433204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37153" y="2697047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37153" y="2939501"/>
            <a:ext cx="248227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1379" y="2697307"/>
            <a:ext cx="0" cy="242455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6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170333" y="2464549"/>
          <a:ext cx="1870363" cy="91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36"/>
                <a:gridCol w="265545"/>
                <a:gridCol w="1316182"/>
              </a:tblGrid>
              <a:tr h="948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65" dirty="0">
                          <a:latin typeface="Courier New"/>
                          <a:cs typeface="Courier New"/>
                        </a:rPr>
                        <a:t>FocusEvent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94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59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65" dirty="0">
                          <a:latin typeface="Courier New"/>
                          <a:cs typeface="Courier New"/>
                        </a:rPr>
                        <a:t>InputEvent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94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35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65" dirty="0">
                          <a:latin typeface="Courier New"/>
                          <a:cs typeface="Courier New"/>
                        </a:rPr>
                        <a:t>ContainerEvent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94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6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spc="-50" dirty="0">
                          <a:latin typeface="Courier New"/>
                          <a:cs typeface="Courier New"/>
                        </a:rPr>
                        <a:t>WindowEvent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03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2409652" y="2433377"/>
            <a:ext cx="0" cy="969819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14224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57902" y="2732637"/>
            <a:ext cx="173759" cy="147204"/>
          </a:xfrm>
          <a:custGeom>
            <a:avLst/>
            <a:gdLst/>
            <a:ahLst/>
            <a:cxnLst/>
            <a:rect l="l" t="t" r="r" b="b"/>
            <a:pathLst>
              <a:path w="191134" h="215900">
                <a:moveTo>
                  <a:pt x="190626" y="215900"/>
                </a:moveTo>
                <a:lnTo>
                  <a:pt x="190626" y="0"/>
                </a:lnTo>
                <a:lnTo>
                  <a:pt x="0" y="101600"/>
                </a:lnTo>
                <a:lnTo>
                  <a:pt x="190626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42743" y="2810741"/>
            <a:ext cx="288636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3175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8924" y="2835161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3651" y="2913092"/>
            <a:ext cx="288636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3175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01" y="1440267"/>
            <a:ext cx="953655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11" dirty="0">
                <a:latin typeface="Times New Roman"/>
                <a:cs typeface="Times New Roman"/>
              </a:rPr>
              <a:t>Category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9218" y="834130"/>
            <a:ext cx="5506027" cy="8606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Method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Categories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1" dirty="0">
                <a:latin typeface="Arial"/>
                <a:cs typeface="Arial"/>
              </a:rPr>
              <a:t>Interfaces</a:t>
            </a:r>
            <a:endParaRPr sz="2300">
              <a:latin typeface="Arial"/>
              <a:cs typeface="Arial"/>
            </a:endParaRPr>
          </a:p>
          <a:p>
            <a:pPr marL="282312">
              <a:spcBef>
                <a:spcPts val="2244"/>
              </a:spcBef>
              <a:tabLst>
                <a:tab pos="2158827" algn="l"/>
              </a:tabLst>
            </a:pPr>
            <a:r>
              <a:rPr sz="1400" b="1" spc="18" dirty="0">
                <a:latin typeface="Times New Roman"/>
                <a:cs typeface="Times New Roman"/>
              </a:rPr>
              <a:t>Interface</a:t>
            </a:r>
            <a:r>
              <a:rPr sz="1400" b="1" spc="124" dirty="0">
                <a:latin typeface="Times New Roman"/>
                <a:cs typeface="Times New Roman"/>
              </a:rPr>
              <a:t> </a:t>
            </a:r>
            <a:r>
              <a:rPr sz="1400" b="1" spc="39" dirty="0">
                <a:latin typeface="Times New Roman"/>
                <a:cs typeface="Times New Roman"/>
              </a:rPr>
              <a:t>Name	</a:t>
            </a:r>
            <a:r>
              <a:rPr sz="1400" b="1" spc="36" dirty="0">
                <a:latin typeface="Times New Roman"/>
                <a:cs typeface="Times New Roman"/>
              </a:rPr>
              <a:t>Methods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001" y="1667735"/>
            <a:ext cx="639041" cy="78932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4510">
              <a:lnSpc>
                <a:spcPct val="129600"/>
              </a:lnSpc>
              <a:spcBef>
                <a:spcPts val="71"/>
              </a:spcBef>
            </a:pPr>
            <a:r>
              <a:rPr spc="36" dirty="0">
                <a:latin typeface="Times New Roman"/>
                <a:cs typeface="Times New Roman"/>
              </a:rPr>
              <a:t>A</a:t>
            </a:r>
            <a:r>
              <a:rPr spc="28" dirty="0">
                <a:latin typeface="Times New Roman"/>
                <a:cs typeface="Times New Roman"/>
              </a:rPr>
              <a:t>ct</a:t>
            </a:r>
            <a:r>
              <a:rPr spc="36" dirty="0">
                <a:latin typeface="Times New Roman"/>
                <a:cs typeface="Times New Roman"/>
              </a:rPr>
              <a:t>i</a:t>
            </a:r>
            <a:r>
              <a:rPr spc="81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  </a:t>
            </a:r>
            <a:r>
              <a:rPr spc="39" dirty="0">
                <a:latin typeface="Times New Roman"/>
                <a:cs typeface="Times New Roman"/>
              </a:rPr>
              <a:t>Item  </a:t>
            </a:r>
            <a:r>
              <a:rPr spc="36" dirty="0">
                <a:latin typeface="Times New Roman"/>
                <a:cs typeface="Times New Roman"/>
              </a:rPr>
              <a:t>M</a:t>
            </a:r>
            <a:r>
              <a:rPr spc="99" dirty="0">
                <a:latin typeface="Times New Roman"/>
                <a:cs typeface="Times New Roman"/>
              </a:rPr>
              <a:t>o</a:t>
            </a:r>
            <a:r>
              <a:rPr spc="85" dirty="0">
                <a:latin typeface="Times New Roman"/>
                <a:cs typeface="Times New Roman"/>
              </a:rPr>
              <a:t>u</a:t>
            </a:r>
            <a:r>
              <a:rPr spc="21" dirty="0">
                <a:latin typeface="Times New Roman"/>
                <a:cs typeface="Times New Roman"/>
              </a:rPr>
              <a:t>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446" y="1667735"/>
            <a:ext cx="1623291" cy="78932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ActionListener  ItemListener  MouseListener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8466" y="3212530"/>
            <a:ext cx="21947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MouseMotionListener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42" y="3212531"/>
            <a:ext cx="667905" cy="677245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17137" marR="3608" indent="-4059">
              <a:lnSpc>
                <a:spcPct val="101899"/>
              </a:lnSpc>
              <a:spcBef>
                <a:spcPts val="39"/>
              </a:spcBef>
            </a:pPr>
            <a:r>
              <a:rPr spc="50" dirty="0">
                <a:latin typeface="Times New Roman"/>
                <a:cs typeface="Times New Roman"/>
              </a:rPr>
              <a:t>Mouse  </a:t>
            </a:r>
            <a:r>
              <a:rPr spc="96" dirty="0">
                <a:latin typeface="Times New Roman"/>
                <a:cs typeface="Times New Roman"/>
              </a:rPr>
              <a:t>m</a:t>
            </a:r>
            <a:r>
              <a:rPr spc="28" dirty="0">
                <a:latin typeface="Times New Roman"/>
                <a:cs typeface="Times New Roman"/>
              </a:rPr>
              <a:t>ot</a:t>
            </a:r>
            <a:r>
              <a:rPr spc="36" dirty="0">
                <a:latin typeface="Times New Roman"/>
                <a:cs typeface="Times New Roman"/>
              </a:rPr>
              <a:t>i</a:t>
            </a:r>
            <a:r>
              <a:rPr spc="81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8"/>
              </a:spcBef>
            </a:pPr>
            <a:r>
              <a:rPr spc="25" dirty="0">
                <a:latin typeface="Times New Roman"/>
                <a:cs typeface="Times New Roman"/>
              </a:rPr>
              <a:t>Key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8487" y="3645489"/>
            <a:ext cx="12803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KeyListener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392" y="1667735"/>
            <a:ext cx="3223491" cy="2723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actionPerformed(ActionEvent)  itemStateChanged(ItemEvent)</a:t>
            </a:r>
            <a:endParaRPr>
              <a:latin typeface="Courier New"/>
              <a:cs typeface="Courier New"/>
            </a:endParaRPr>
          </a:p>
          <a:p>
            <a:pPr marL="9020" marR="271037" indent="-451">
              <a:lnSpc>
                <a:spcPct val="101899"/>
              </a:lnSpc>
              <a:spcBef>
                <a:spcPts val="426"/>
              </a:spcBef>
            </a:pPr>
            <a:r>
              <a:rPr spc="-67" dirty="0">
                <a:latin typeface="Courier New"/>
                <a:cs typeface="Courier New"/>
              </a:rPr>
              <a:t>mousePressed(MouseEvent)  mouseReleased(MouseEvent)  mouseEntered(MouseEvent)  mouseExited(MouseEvent)  mouseClicked(MouseEvent)</a:t>
            </a:r>
            <a:endParaRPr>
              <a:latin typeface="Courier New"/>
              <a:cs typeface="Courier New"/>
            </a:endParaRPr>
          </a:p>
          <a:p>
            <a:pPr marL="9020" marR="360331" indent="-451">
              <a:lnSpc>
                <a:spcPct val="101899"/>
              </a:lnSpc>
              <a:spcBef>
                <a:spcPts val="423"/>
              </a:spcBef>
            </a:pPr>
            <a:r>
              <a:rPr spc="-67" dirty="0">
                <a:latin typeface="Courier New"/>
                <a:cs typeface="Courier New"/>
              </a:rPr>
              <a:t>mouseDragged(MouseEvent)  mouseMoved(MouseEvent)</a:t>
            </a:r>
            <a:endParaRPr>
              <a:latin typeface="Courier New"/>
              <a:cs typeface="Courier New"/>
            </a:endParaRPr>
          </a:p>
          <a:p>
            <a:pPr marL="9020" marR="628211" indent="-451">
              <a:lnSpc>
                <a:spcPct val="101800"/>
              </a:lnSpc>
              <a:spcBef>
                <a:spcPts val="430"/>
              </a:spcBef>
            </a:pPr>
            <a:r>
              <a:rPr spc="-67" dirty="0">
                <a:latin typeface="Courier New"/>
                <a:cs typeface="Courier New"/>
              </a:rPr>
              <a:t>keyPressed(KeyEvent)  keyReleased(KeyEvent)  keyTyped(KeyEvent)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273" y="1437409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0" y="0"/>
                </a:moveTo>
                <a:lnTo>
                  <a:pt x="82438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3" y="1437409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8243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3" y="1731819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0" y="0"/>
                </a:moveTo>
                <a:lnTo>
                  <a:pt x="82438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3" y="1731819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8243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3" y="4277591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0" y="0"/>
                </a:moveTo>
                <a:lnTo>
                  <a:pt x="82438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3" y="4277591"/>
            <a:ext cx="7494732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8243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9679" y="834130"/>
            <a:ext cx="32246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Declaring</a:t>
            </a:r>
            <a:r>
              <a:rPr spc="-210" dirty="0"/>
              <a:t> </a:t>
            </a:r>
            <a:r>
              <a:rPr spc="-4" dirty="0"/>
              <a:t>Attributes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5"/>
            <a:ext cx="5571259" cy="1706756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attribute: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&lt;modifier&gt;* &lt;type&gt; &lt;name&gt; [ </a:t>
            </a:r>
            <a:r>
              <a:rPr sz="1100" b="1" spc="-4" dirty="0">
                <a:latin typeface="Courier New"/>
                <a:cs typeface="Courier New"/>
              </a:rPr>
              <a:t>=</a:t>
            </a:r>
            <a:r>
              <a:rPr sz="1100" b="1" spc="67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&lt;initial_value&gt;]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Examples:</a:t>
            </a:r>
            <a:endParaRPr sz="1700">
              <a:latin typeface="Times New Roman"/>
              <a:cs typeface="Times New Roman"/>
            </a:endParaRPr>
          </a:p>
          <a:p>
            <a:pPr marL="273292" lvl="1">
              <a:lnSpc>
                <a:spcPts val="1356"/>
              </a:lnSpc>
              <a:spcBef>
                <a:spcPts val="558"/>
              </a:spcBef>
              <a:buAutoNum type="arabicPlain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39" dirty="0">
                <a:latin typeface="Courier New"/>
                <a:cs typeface="Courier New"/>
              </a:rPr>
              <a:t>Foo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56739" lvl="1" indent="-483447">
              <a:lnSpc>
                <a:spcPts val="1349"/>
              </a:lnSpc>
              <a:buAutoNum type="arabicPlain"/>
              <a:tabLst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</a:t>
            </a:r>
            <a:endParaRPr sz="1100">
              <a:latin typeface="Courier New"/>
              <a:cs typeface="Courier New"/>
            </a:endParaRPr>
          </a:p>
          <a:p>
            <a:pPr marL="756739" lvl="1" indent="-483447">
              <a:lnSpc>
                <a:spcPts val="1349"/>
              </a:lnSpc>
              <a:buAutoNum type="arabicPlain"/>
              <a:tabLst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float </a:t>
            </a:r>
            <a:r>
              <a:rPr sz="1100" spc="-4" dirty="0">
                <a:latin typeface="Courier New"/>
                <a:cs typeface="Courier New"/>
              </a:rPr>
              <a:t>y =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10000.0F;</a:t>
            </a:r>
            <a:endParaRPr sz="1100">
              <a:latin typeface="Courier New"/>
              <a:cs typeface="Courier New"/>
            </a:endParaRPr>
          </a:p>
          <a:p>
            <a:pPr marL="273292" marR="732838" lvl="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597996" algn="l"/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private String </a:t>
            </a:r>
            <a:r>
              <a:rPr sz="1100" spc="-46" dirty="0">
                <a:latin typeface="Courier New"/>
                <a:cs typeface="Courier New"/>
              </a:rPr>
              <a:t>name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0" dirty="0">
                <a:latin typeface="Courier New"/>
                <a:cs typeface="Courier New"/>
              </a:rPr>
              <a:t>"Bates</a:t>
            </a:r>
            <a:r>
              <a:rPr sz="1100" spc="-43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Motel";  </a:t>
            </a: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1400" y="834130"/>
            <a:ext cx="55060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Method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Categories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1" dirty="0">
                <a:latin typeface="Arial"/>
                <a:cs typeface="Arial"/>
              </a:rPr>
              <a:t>Interfaces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1273" y="1437410"/>
          <a:ext cx="7474528" cy="2305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891"/>
                <a:gridCol w="2308514"/>
                <a:gridCol w="3949123"/>
              </a:tblGrid>
              <a:tr h="29440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25" dirty="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sz="13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6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Methods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853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spc="55" dirty="0">
                          <a:latin typeface="Times New Roman"/>
                          <a:cs typeface="Times New Roman"/>
                        </a:rPr>
                        <a:t>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FocusListener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6375" marR="1237615" indent="-635">
                        <a:lnSpc>
                          <a:spcPts val="2200"/>
                        </a:lnSpc>
                        <a:spcBef>
                          <a:spcPts val="40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focusGained(FocusEvent)  focusLost(FocusEvent)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464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295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85" dirty="0">
                          <a:latin typeface="Times New Roman"/>
                          <a:cs typeface="Times New Roman"/>
                        </a:rPr>
                        <a:t>Adjustment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AdjustmentListener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/>
                </a:tc>
                <a:tc>
                  <a:txBody>
                    <a:bodyPr/>
                    <a:lstStyle/>
                    <a:p>
                      <a:pPr marL="206375" marR="1363345" indent="-635">
                        <a:lnSpc>
                          <a:spcPct val="101899"/>
                        </a:lnSpc>
                        <a:spcBef>
                          <a:spcPts val="13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adjustmentValueChanged  (AdjustmentEvent)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1689" marB="0"/>
                </a:tc>
              </a:tr>
              <a:tr h="82910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90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ComponentListener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marR="106045" indent="-635">
                        <a:lnSpc>
                          <a:spcPct val="101899"/>
                        </a:lnSpc>
                        <a:spcBef>
                          <a:spcPts val="13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componentMoved(ComponentEvent)  componentHidden(ComponentEvent)  componentResized(ComponentEvent)  componentShown(ComponentEvent)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1689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1400" y="834130"/>
            <a:ext cx="55060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Method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Categories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and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1" dirty="0">
                <a:latin typeface="Arial"/>
                <a:cs typeface="Arial"/>
              </a:rPr>
              <a:t>Interfaces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1273" y="1437410"/>
          <a:ext cx="7473373" cy="2944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3"/>
                <a:gridCol w="2325255"/>
                <a:gridCol w="4005695"/>
              </a:tblGrid>
              <a:tr h="29440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25" dirty="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sz="130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6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Methods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359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200" spc="70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WindowListener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9875" marR="356235" indent="-635">
                        <a:lnSpc>
                          <a:spcPts val="2200"/>
                        </a:lnSpc>
                        <a:spcBef>
                          <a:spcPts val="40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windowClosing(WindowEvent)  windowOpened(WindowEvent)  windowIconified(WindowEvent)  windowDeiconified(WindowEvent)  windowClosed(WindowEvent)  windowActivated(WindowEvent)  windowDeactivated(WindowEvent)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464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295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65" dirty="0">
                          <a:latin typeface="Times New Roman"/>
                          <a:cs typeface="Times New Roman"/>
                        </a:rPr>
                        <a:t>Container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ContainerListener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/>
                </a:tc>
                <a:tc>
                  <a:txBody>
                    <a:bodyPr/>
                    <a:lstStyle/>
                    <a:p>
                      <a:pPr marL="269875" marR="104775" indent="-635">
                        <a:lnSpc>
                          <a:spcPct val="101899"/>
                        </a:lnSpc>
                        <a:spcBef>
                          <a:spcPts val="13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componentAdded(ContainerEvent)  componentRemoved(ContainerEvent)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1689" marB="0"/>
                </a:tc>
              </a:tr>
              <a:tr h="25760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TextListener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textValueChanged(TextEvent)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0095" y="834130"/>
            <a:ext cx="29845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Complex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91257"/>
            <a:ext cx="6350000" cy="172752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</a:t>
            </a:r>
            <a:endParaRPr sz="1100">
              <a:latin typeface="Courier New"/>
              <a:cs typeface="Courier New"/>
            </a:endParaRPr>
          </a:p>
          <a:p>
            <a:pPr marL="9020" marR="271713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java.awt.event.*;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4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TwoListener</a:t>
            </a:r>
            <a:endParaRPr sz="1100">
              <a:latin typeface="Courier New"/>
              <a:cs typeface="Courier New"/>
            </a:endParaRPr>
          </a:p>
          <a:p>
            <a:pPr marL="889327" indent="-880307">
              <a:lnSpc>
                <a:spcPts val="1349"/>
              </a:lnSpc>
              <a:buFont typeface="Courier New"/>
              <a:buAutoNum type="arabicPlain" startAt="4"/>
              <a:tabLst>
                <a:tab pos="888876" algn="l"/>
                <a:tab pos="889327" algn="l"/>
              </a:tabLst>
            </a:pPr>
            <a:r>
              <a:rPr sz="1100" b="1" spc="-4" dirty="0">
                <a:latin typeface="Courier New"/>
                <a:cs typeface="Courier New"/>
              </a:rPr>
              <a:t>implements MouseMotionListener, MouseListener</a:t>
            </a:r>
            <a:r>
              <a:rPr sz="1100" b="1" spc="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2796508">
              <a:lnSpc>
                <a:spcPts val="1349"/>
              </a:lnSpc>
              <a:spcBef>
                <a:spcPts val="50"/>
              </a:spcBef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53" dirty="0">
                <a:latin typeface="Courier New"/>
                <a:cs typeface="Courier New"/>
              </a:rPr>
              <a:t>TextField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tf;  </a:t>
            </a: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707438"/>
            <a:ext cx="41886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TwoListener()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Frame("Two listeners</a:t>
            </a:r>
            <a:r>
              <a:rPr sz="1100" spc="-47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example");  </a:t>
            </a:r>
            <a:r>
              <a:rPr sz="1100" spc="-32" dirty="0">
                <a:latin typeface="Courier New"/>
                <a:cs typeface="Courier New"/>
              </a:rPr>
              <a:t>tf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TextField(30);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277" y="834130"/>
            <a:ext cx="29845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Complex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10" y="1427208"/>
          <a:ext cx="6162962" cy="3725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4424218"/>
                <a:gridCol w="406399"/>
                <a:gridCol w="8924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launchFrame()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Label label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7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Label("Click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and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drag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mouse");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Add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components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6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frame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f.add(label,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BorderLayout.NORTH);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f.add(tf,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BorderLayout.SOUTH);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Add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this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listener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f.addMouseMotionListener(this);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f.addMouseListener(this);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frame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make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visible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f.setSize(300,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200);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f.setVisible(true);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277" y="834130"/>
            <a:ext cx="29845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Complex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1555779"/>
            <a:ext cx="4207164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These </a:t>
            </a:r>
            <a:r>
              <a:rPr sz="1100" spc="-39" dirty="0">
                <a:latin typeface="Courier New"/>
                <a:cs typeface="Courier New"/>
              </a:rPr>
              <a:t>are </a:t>
            </a:r>
            <a:r>
              <a:rPr sz="1100" spc="-57" dirty="0">
                <a:latin typeface="Courier New"/>
                <a:cs typeface="Courier New"/>
              </a:rPr>
              <a:t>MouseMotionListener </a:t>
            </a:r>
            <a:r>
              <a:rPr sz="1100" spc="-60" dirty="0">
                <a:latin typeface="Courier New"/>
                <a:cs typeface="Courier New"/>
              </a:rPr>
              <a:t>events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b="1" spc="-25" dirty="0">
                <a:latin typeface="Courier New"/>
                <a:cs typeface="Courier New"/>
              </a:rPr>
              <a:t>mouseDragged</a:t>
            </a:r>
            <a:r>
              <a:rPr sz="1100" spc="-25" dirty="0">
                <a:latin typeface="Courier New"/>
                <a:cs typeface="Courier New"/>
              </a:rPr>
              <a:t>(MouseEvent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1884825"/>
            <a:ext cx="46966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961032" algn="l"/>
                <a:tab pos="2389727" algn="l"/>
              </a:tabLst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s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	</a:t>
            </a:r>
            <a:r>
              <a:rPr sz="1100" spc="-50" dirty="0">
                <a:latin typeface="Courier New"/>
                <a:cs typeface="Courier New"/>
              </a:rPr>
              <a:t>"Mouse</a:t>
            </a:r>
            <a:r>
              <a:rPr sz="1100" spc="-99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dragging:	</a:t>
            </a:r>
            <a:r>
              <a:rPr sz="1100" spc="-4" dirty="0">
                <a:latin typeface="Courier New"/>
                <a:cs typeface="Courier New"/>
              </a:rPr>
              <a:t>X = " +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e.getX()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3" y="2049347"/>
            <a:ext cx="3375890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61483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e.getY();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tf.setText(s);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2378393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1391257"/>
            <a:ext cx="226291" cy="153516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34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8563" y="2707438"/>
            <a:ext cx="4207164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b="1" spc="-25" dirty="0">
                <a:latin typeface="Courier New"/>
                <a:cs typeface="Courier New"/>
              </a:rPr>
              <a:t>mouseEntered</a:t>
            </a:r>
            <a:r>
              <a:rPr sz="1100" spc="-25" dirty="0">
                <a:latin typeface="Courier New"/>
                <a:cs typeface="Courier New"/>
              </a:rPr>
              <a:t>(MouseEvent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02409" y="2907914"/>
          <a:ext cx="5451763" cy="230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46470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s =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"The mouse</a:t>
                      </a:r>
                      <a:r>
                        <a:rPr sz="1100" spc="-6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entered";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tf.setText(s);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8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  <a:tabLst>
                          <a:tab pos="711835" algn="l"/>
                        </a:tabLst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39	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b="1" spc="-40" dirty="0">
                          <a:latin typeface="Courier New"/>
                          <a:cs typeface="Courier New"/>
                        </a:rPr>
                        <a:t>mouseExited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(MouseEvent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e)</a:t>
                      </a:r>
                      <a:r>
                        <a:rPr sz="1100" spc="-4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"The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mouse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has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left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building";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tf.setText(s);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277" y="834130"/>
            <a:ext cx="29845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Complex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427209"/>
          <a:ext cx="5858162" cy="113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461817"/>
                <a:gridCol w="4267200"/>
                <a:gridCol w="304799"/>
                <a:gridCol w="384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Unused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MouseMotionListener</a:t>
                      </a:r>
                      <a:r>
                        <a:rPr sz="1100" spc="-25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method.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methods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listener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must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present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89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//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class even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they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are not</a:t>
                      </a:r>
                      <a:r>
                        <a:rPr sz="11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used.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38564" y="2049347"/>
            <a:ext cx="40963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mouseMoved(MouseEvent </a:t>
            </a:r>
            <a:r>
              <a:rPr sz="1100" spc="-32" dirty="0">
                <a:latin typeface="Courier New"/>
                <a:cs typeface="Courier New"/>
              </a:rPr>
              <a:t>e) </a:t>
            </a:r>
            <a:r>
              <a:rPr sz="1100" spc="-4" dirty="0">
                <a:latin typeface="Courier New"/>
                <a:cs typeface="Courier New"/>
              </a:rPr>
              <a:t>{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2378393"/>
            <a:ext cx="44011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Unused </a:t>
            </a:r>
            <a:r>
              <a:rPr sz="1100" spc="-53" dirty="0">
                <a:latin typeface="Courier New"/>
                <a:cs typeface="Courier New"/>
              </a:rPr>
              <a:t>MouseListener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methods.</a:t>
            </a:r>
            <a:endParaRPr sz="1100">
              <a:latin typeface="Courier New"/>
              <a:cs typeface="Courier New"/>
            </a:endParaRPr>
          </a:p>
          <a:p>
            <a:pPr marL="9020" marR="3608" algn="just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mousePressed(MouseEvent </a:t>
            </a:r>
            <a:r>
              <a:rPr sz="1100" spc="-32" dirty="0">
                <a:latin typeface="Courier New"/>
                <a:cs typeface="Courier New"/>
              </a:rPr>
              <a:t>e) </a:t>
            </a:r>
            <a:r>
              <a:rPr sz="1100" spc="-4" dirty="0">
                <a:latin typeface="Courier New"/>
                <a:cs typeface="Courier New"/>
              </a:rPr>
              <a:t>{ }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mouseClicked(MouseEvent </a:t>
            </a:r>
            <a:r>
              <a:rPr sz="1100" spc="-32" dirty="0">
                <a:latin typeface="Courier New"/>
                <a:cs typeface="Courier New"/>
              </a:rPr>
              <a:t>e) </a:t>
            </a:r>
            <a:r>
              <a:rPr sz="1100" spc="-4" dirty="0">
                <a:latin typeface="Courier New"/>
                <a:cs typeface="Courier New"/>
              </a:rPr>
              <a:t>{ }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mouseReleased(MouseEvent </a:t>
            </a:r>
            <a:r>
              <a:rPr sz="1100" spc="-32" dirty="0">
                <a:latin typeface="Courier New"/>
                <a:cs typeface="Courier New"/>
              </a:rPr>
              <a:t>e) </a:t>
            </a:r>
            <a:r>
              <a:rPr sz="1100" spc="-4" dirty="0">
                <a:latin typeface="Courier New"/>
                <a:cs typeface="Courier New"/>
              </a:rPr>
              <a:t>{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3201006"/>
            <a:ext cx="4096327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TwoListener </a:t>
            </a:r>
            <a:r>
              <a:rPr sz="1100" spc="-39" dirty="0">
                <a:latin typeface="Courier New"/>
                <a:cs typeface="Courier New"/>
              </a:rPr>
              <a:t>two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TwoListener();  two.launchFrame();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7" y="2049347"/>
            <a:ext cx="549564" cy="20353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47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48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49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57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5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36092" y="834130"/>
            <a:ext cx="28719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Multiple</a:t>
            </a:r>
            <a:r>
              <a:rPr spc="-220" dirty="0"/>
              <a:t> </a:t>
            </a:r>
            <a:r>
              <a:rPr spc="-4" dirty="0"/>
              <a:t>Listeners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842414" cy="1038526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12176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4" dirty="0">
                <a:latin typeface="Times New Roman"/>
                <a:cs typeface="Times New Roman"/>
              </a:rPr>
              <a:t>Multiple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listeners</a:t>
            </a:r>
            <a:r>
              <a:rPr sz="1700" spc="-13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cause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unrelated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parts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46" dirty="0">
                <a:latin typeface="Times New Roman"/>
                <a:cs typeface="Times New Roman"/>
              </a:rPr>
              <a:t>react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event.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handlers </a:t>
            </a:r>
            <a:r>
              <a:rPr sz="1700" spc="18" dirty="0">
                <a:latin typeface="Times New Roman"/>
                <a:cs typeface="Times New Roman"/>
              </a:rPr>
              <a:t>of all </a:t>
            </a:r>
            <a:r>
              <a:rPr sz="1700" spc="57" dirty="0">
                <a:latin typeface="Times New Roman"/>
                <a:cs typeface="Times New Roman"/>
              </a:rPr>
              <a:t>registered </a:t>
            </a:r>
            <a:r>
              <a:rPr sz="1700" spc="50" dirty="0">
                <a:latin typeface="Times New Roman"/>
                <a:cs typeface="Times New Roman"/>
              </a:rPr>
              <a:t>listeners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43" dirty="0">
                <a:latin typeface="Times New Roman"/>
                <a:cs typeface="Times New Roman"/>
              </a:rPr>
              <a:t>called</a:t>
            </a:r>
            <a:r>
              <a:rPr sz="1700" spc="-263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when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event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occurs.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14930" y="834130"/>
            <a:ext cx="25146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Event</a:t>
            </a:r>
            <a:r>
              <a:rPr spc="-220" dirty="0"/>
              <a:t> </a:t>
            </a:r>
            <a:r>
              <a:rPr dirty="0"/>
              <a:t>Adapters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3027825"/>
            <a:ext cx="50014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We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just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need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mouseClick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handler,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so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we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use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adapter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avoid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having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write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all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event </a:t>
            </a:r>
            <a:r>
              <a:rPr sz="1100" spc="-50" dirty="0">
                <a:latin typeface="Courier New"/>
                <a:cs typeface="Courier New"/>
              </a:rPr>
              <a:t>handler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methods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685915"/>
            <a:ext cx="4096327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mouseClicked(MouseEvent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R="81176" algn="ctr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stuff with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mouse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click...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368136"/>
            <a:ext cx="7256895" cy="274925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625956" marR="3608" indent="-264723">
              <a:lnSpc>
                <a:spcPts val="1847"/>
              </a:lnSpc>
              <a:spcBef>
                <a:spcPts val="29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listener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define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extend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adapter 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0" dirty="0">
                <a:latin typeface="Times New Roman"/>
                <a:cs typeface="Times New Roman"/>
              </a:rPr>
              <a:t>override </a:t>
            </a:r>
            <a:r>
              <a:rPr sz="1700" spc="57" dirty="0">
                <a:latin typeface="Times New Roman"/>
                <a:cs typeface="Times New Roman"/>
              </a:rPr>
              <a:t>only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60" dirty="0">
                <a:latin typeface="Times New Roman"/>
                <a:cs typeface="Times New Roman"/>
              </a:rPr>
              <a:t>you</a:t>
            </a:r>
            <a:r>
              <a:rPr sz="1700" spc="34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need.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41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  <a:spcBef>
                <a:spcPts val="558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</a:t>
            </a:r>
            <a:endParaRPr sz="1100">
              <a:latin typeface="Courier New"/>
              <a:cs typeface="Courier New"/>
            </a:endParaRPr>
          </a:p>
          <a:p>
            <a:pPr marL="9020" marR="342471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java.awt.event.*;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 marR="1115717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4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7" dirty="0">
                <a:latin typeface="Courier New"/>
                <a:cs typeface="Courier New"/>
              </a:rPr>
              <a:t>MouseClickHandler </a:t>
            </a:r>
            <a:r>
              <a:rPr sz="1100" spc="-50" dirty="0">
                <a:latin typeface="Courier New"/>
                <a:cs typeface="Courier New"/>
              </a:rPr>
              <a:t>extends </a:t>
            </a:r>
            <a:r>
              <a:rPr sz="1100" spc="-53" dirty="0">
                <a:latin typeface="Courier New"/>
                <a:cs typeface="Courier New"/>
              </a:rPr>
              <a:t>MouseAdapter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378393"/>
            <a:ext cx="41886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TestInner()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Frame("Inner </a:t>
            </a:r>
            <a:r>
              <a:rPr sz="1100" spc="-50" dirty="0">
                <a:latin typeface="Courier New"/>
                <a:cs typeface="Courier New"/>
              </a:rPr>
              <a:t>classes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example");  </a:t>
            </a:r>
            <a:r>
              <a:rPr sz="1100" spc="-32" dirty="0">
                <a:latin typeface="Courier New"/>
                <a:cs typeface="Courier New"/>
              </a:rPr>
              <a:t>tf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TextField(30);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3201005"/>
            <a:ext cx="5722505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326507" marR="3608" indent="-317488">
              <a:lnSpc>
                <a:spcPts val="1349"/>
              </a:lnSpc>
              <a:spcBef>
                <a:spcPts val="128"/>
              </a:spcBef>
            </a:pP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b="1" spc="-57" dirty="0">
                <a:latin typeface="Courier New"/>
                <a:cs typeface="Courier New"/>
              </a:rPr>
              <a:t>MyMouseMotionListener </a:t>
            </a:r>
            <a:r>
              <a:rPr sz="1100" b="1" spc="-50" dirty="0">
                <a:latin typeface="Courier New"/>
                <a:cs typeface="Courier New"/>
              </a:rPr>
              <a:t>extends </a:t>
            </a:r>
            <a:r>
              <a:rPr sz="1100" b="1" spc="-57" dirty="0">
                <a:latin typeface="Courier New"/>
                <a:cs typeface="Courier New"/>
              </a:rPr>
              <a:t>MouseMotionAdapter</a:t>
            </a:r>
            <a:r>
              <a:rPr sz="1100" b="1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mouseDragged(MouseEvent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1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165" y="3530051"/>
            <a:ext cx="4493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2310354" algn="l"/>
              </a:tabLst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" dirty="0">
                <a:latin typeface="Courier New"/>
                <a:cs typeface="Courier New"/>
              </a:rPr>
              <a:t>s =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"Mouse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dragging:	</a:t>
            </a:r>
            <a:r>
              <a:rPr sz="1100" spc="-4" dirty="0">
                <a:latin typeface="Courier New"/>
                <a:cs typeface="Courier New"/>
              </a:rPr>
              <a:t>X = </a:t>
            </a:r>
            <a:r>
              <a:rPr sz="1100" spc="-32" dirty="0">
                <a:latin typeface="Courier New"/>
                <a:cs typeface="Courier New"/>
              </a:rPr>
              <a:t>"+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e.getX()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8163" y="3694574"/>
            <a:ext cx="3375890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61483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e.getY();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b="1" spc="-53" dirty="0">
                <a:latin typeface="Courier New"/>
                <a:cs typeface="Courier New"/>
              </a:rPr>
              <a:t>tf.setText(s)</a:t>
            </a:r>
            <a:r>
              <a:rPr sz="1100" spc="-53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4965" y="4023619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834130"/>
            <a:ext cx="6665190" cy="346646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66474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Event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Handling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Inner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java.awt.event.*;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TestInner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1129697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b="1" spc="-4" dirty="0">
                <a:latin typeface="Courier New"/>
                <a:cs typeface="Courier New"/>
              </a:rPr>
              <a:t>TextField tf</a:t>
            </a:r>
            <a:r>
              <a:rPr sz="1100" spc="-4" dirty="0">
                <a:latin typeface="Courier New"/>
                <a:cs typeface="Courier New"/>
              </a:rPr>
              <a:t>;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used </a:t>
            </a:r>
            <a:r>
              <a:rPr sz="1100" spc="-32" dirty="0">
                <a:latin typeface="Courier New"/>
                <a:cs typeface="Courier New"/>
              </a:rPr>
              <a:t>by</a:t>
            </a:r>
            <a:r>
              <a:rPr sz="1100" spc="-50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inner </a:t>
            </a:r>
            <a:r>
              <a:rPr sz="1100" spc="-60" dirty="0">
                <a:latin typeface="Courier New"/>
                <a:cs typeface="Courier New"/>
              </a:rPr>
              <a:t>class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1764" y="4188142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51842" y="834130"/>
            <a:ext cx="5825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Event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Handling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Inner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3" y="1555779"/>
            <a:ext cx="5713268" cy="18685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Label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label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Label("Click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drag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mouse");</a:t>
            </a:r>
            <a:endParaRPr sz="1100">
              <a:latin typeface="Courier New"/>
              <a:cs typeface="Courier New"/>
            </a:endParaRPr>
          </a:p>
          <a:p>
            <a:pPr marL="167763" marR="1670419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Add </a:t>
            </a:r>
            <a:r>
              <a:rPr sz="1100" spc="-53" dirty="0">
                <a:latin typeface="Courier New"/>
                <a:cs typeface="Courier New"/>
              </a:rPr>
              <a:t>components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60" dirty="0">
                <a:latin typeface="Courier New"/>
                <a:cs typeface="Courier New"/>
              </a:rPr>
              <a:t>frame  </a:t>
            </a:r>
            <a:r>
              <a:rPr sz="1100" spc="-53" dirty="0">
                <a:latin typeface="Courier New"/>
                <a:cs typeface="Courier New"/>
              </a:rPr>
              <a:t>f.add(label,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BorderLayout.NORTH);  </a:t>
            </a:r>
            <a:r>
              <a:rPr sz="1100" spc="-53" dirty="0">
                <a:latin typeface="Courier New"/>
                <a:cs typeface="Courier New"/>
              </a:rPr>
              <a:t>f.add(tf,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BorderLayout.SOUTH);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Add </a:t>
            </a:r>
            <a:r>
              <a:rPr sz="1100" spc="-4" dirty="0">
                <a:latin typeface="Courier New"/>
                <a:cs typeface="Courier New"/>
              </a:rPr>
              <a:t>a </a:t>
            </a:r>
            <a:r>
              <a:rPr sz="1100" spc="-53" dirty="0">
                <a:latin typeface="Courier New"/>
                <a:cs typeface="Courier New"/>
              </a:rPr>
              <a:t>listener </a:t>
            </a:r>
            <a:r>
              <a:rPr sz="1100" spc="-46" dirty="0">
                <a:latin typeface="Courier New"/>
                <a:cs typeface="Courier New"/>
              </a:rPr>
              <a:t>that uses </a:t>
            </a:r>
            <a:r>
              <a:rPr sz="1100" spc="-32" dirty="0">
                <a:latin typeface="Courier New"/>
                <a:cs typeface="Courier New"/>
              </a:rPr>
              <a:t>an </a:t>
            </a:r>
            <a:r>
              <a:rPr sz="1100" spc="-46" dirty="0">
                <a:latin typeface="Courier New"/>
                <a:cs typeface="Courier New"/>
              </a:rPr>
              <a:t>Inner </a:t>
            </a:r>
            <a:r>
              <a:rPr sz="1100" spc="-60" dirty="0">
                <a:latin typeface="Courier New"/>
                <a:cs typeface="Courier New"/>
              </a:rPr>
              <a:t>class  </a:t>
            </a:r>
            <a:r>
              <a:rPr sz="1100" spc="-57" dirty="0">
                <a:latin typeface="Courier New"/>
                <a:cs typeface="Courier New"/>
              </a:rPr>
              <a:t>f.addMouseMotionListener(</a:t>
            </a:r>
            <a:r>
              <a:rPr sz="1100" b="1" spc="-57" dirty="0">
                <a:latin typeface="Courier New"/>
                <a:cs typeface="Courier New"/>
              </a:rPr>
              <a:t>new </a:t>
            </a:r>
            <a:r>
              <a:rPr sz="1100" b="1" spc="-60" dirty="0">
                <a:latin typeface="Courier New"/>
                <a:cs typeface="Courier New"/>
              </a:rPr>
              <a:t>MyMouseMotionListener()</a:t>
            </a:r>
            <a:r>
              <a:rPr sz="1100" spc="-60" dirty="0">
                <a:latin typeface="Courier New"/>
                <a:cs typeface="Courier New"/>
              </a:rPr>
              <a:t>);  </a:t>
            </a:r>
            <a:r>
              <a:rPr sz="1100" spc="-57" dirty="0">
                <a:latin typeface="Courier New"/>
                <a:cs typeface="Courier New"/>
              </a:rPr>
              <a:t>f.addMouseListener(new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MouseClickHandler());</a:t>
            </a:r>
            <a:endParaRPr sz="1100">
              <a:latin typeface="Courier New"/>
              <a:cs typeface="Courier New"/>
            </a:endParaRPr>
          </a:p>
          <a:p>
            <a:pPr marL="167763" marR="1352931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Size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make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visible  </a:t>
            </a:r>
            <a:r>
              <a:rPr sz="1100" spc="-53" dirty="0">
                <a:latin typeface="Courier New"/>
                <a:cs typeface="Courier New"/>
              </a:rPr>
              <a:t>f.setSize(300, </a:t>
            </a:r>
            <a:r>
              <a:rPr sz="1100" spc="-60" dirty="0">
                <a:latin typeface="Courier New"/>
                <a:cs typeface="Courier New"/>
              </a:rPr>
              <a:t>200);  f.setVisible(true);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694573"/>
            <a:ext cx="40963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TestInner </a:t>
            </a:r>
            <a:r>
              <a:rPr sz="1100" spc="-39" dirty="0">
                <a:latin typeface="Courier New"/>
                <a:cs typeface="Courier New"/>
              </a:rPr>
              <a:t>obj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TestInner();  obj.launchFrame();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6"/>
            <a:ext cx="549564" cy="320229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30682" y="834130"/>
            <a:ext cx="30832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Declaring</a:t>
            </a:r>
            <a:r>
              <a:rPr spc="-213" dirty="0"/>
              <a:t> </a:t>
            </a:r>
            <a:r>
              <a:rPr dirty="0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6"/>
            <a:ext cx="5903768" cy="1540044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&lt;modifier&gt;* &lt;return_type&gt; &lt;name&gt; </a:t>
            </a:r>
            <a:r>
              <a:rPr sz="1100" b="1" spc="-4" dirty="0">
                <a:latin typeface="Courier New"/>
                <a:cs typeface="Courier New"/>
              </a:rPr>
              <a:t>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&lt;argument&gt;*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r>
              <a:rPr sz="1100" b="1" spc="75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Examples: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  <a:tabLst>
                <a:tab pos="597996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39" dirty="0">
                <a:latin typeface="Courier New"/>
                <a:cs typeface="Courier New"/>
              </a:rPr>
              <a:t>Dog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7" y="2743391"/>
          <a:ext cx="4546600" cy="286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3945082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weight;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getWeight()</a:t>
                      </a:r>
                      <a:r>
                        <a:rPr sz="1100" spc="-3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weight;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setWeight(int newWeight)</a:t>
                      </a:r>
                      <a:r>
                        <a:rPr sz="11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newWeight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weight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newWeight;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542916"/>
            <a:ext cx="45950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TestAnonymous()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7" dirty="0">
                <a:latin typeface="Courier New"/>
                <a:cs typeface="Courier New"/>
              </a:rPr>
              <a:t>Frame("Anonymous </a:t>
            </a:r>
            <a:r>
              <a:rPr sz="1100" spc="-50" dirty="0">
                <a:latin typeface="Courier New"/>
                <a:cs typeface="Courier New"/>
              </a:rPr>
              <a:t>classes</a:t>
            </a:r>
            <a:r>
              <a:rPr sz="1100" spc="-45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example");  </a:t>
            </a:r>
            <a:r>
              <a:rPr sz="1100" spc="-32" dirty="0">
                <a:latin typeface="Courier New"/>
                <a:cs typeface="Courier New"/>
              </a:rPr>
              <a:t>tf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TextField(30);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3365529"/>
            <a:ext cx="42902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TestAnonymous </a:t>
            </a:r>
            <a:r>
              <a:rPr sz="1100" spc="-39" dirty="0">
                <a:latin typeface="Courier New"/>
                <a:cs typeface="Courier New"/>
              </a:rPr>
              <a:t>obj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TestAnonymous();  obj.launchFrame();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9" y="834130"/>
            <a:ext cx="7216485" cy="314586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34057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Event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Handling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Anonymous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java.awt.*;</a:t>
            </a:r>
            <a:endParaRPr sz="1100">
              <a:latin typeface="Courier New"/>
              <a:cs typeface="Courier New"/>
            </a:endParaRPr>
          </a:p>
          <a:p>
            <a:pPr marL="9020" marR="339315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java.awt.event.*;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4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TestAnonymous</a:t>
            </a:r>
            <a:r>
              <a:rPr sz="1100" spc="-29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2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9020" marR="3472523">
              <a:lnSpc>
                <a:spcPts val="1349"/>
              </a:lnSpc>
              <a:spcBef>
                <a:spcPts val="50"/>
              </a:spcBef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53" dirty="0">
                <a:latin typeface="Courier New"/>
                <a:cs typeface="Courier New"/>
              </a:rPr>
              <a:t>TextField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tf;  </a:t>
            </a: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316" y="834130"/>
            <a:ext cx="692784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4" dirty="0">
                <a:latin typeface="Arial"/>
                <a:cs typeface="Arial"/>
              </a:rPr>
              <a:t>Event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Handling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7" dirty="0">
                <a:latin typeface="Arial"/>
                <a:cs typeface="Arial"/>
              </a:rPr>
              <a:t>Anonymous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11,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391258"/>
            <a:ext cx="5509491" cy="136845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launchFrame()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Label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label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Label("Click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drag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mouse");</a:t>
            </a:r>
            <a:endParaRPr sz="1100">
              <a:latin typeface="Courier New"/>
              <a:cs typeface="Courier New"/>
            </a:endParaRPr>
          </a:p>
          <a:p>
            <a:pPr marL="167763" marR="1511675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Add </a:t>
            </a:r>
            <a:r>
              <a:rPr sz="1100" spc="-53" dirty="0">
                <a:latin typeface="Courier New"/>
                <a:cs typeface="Courier New"/>
              </a:rPr>
              <a:t>components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60" dirty="0">
                <a:latin typeface="Courier New"/>
                <a:cs typeface="Courier New"/>
              </a:rPr>
              <a:t>frame  </a:t>
            </a:r>
            <a:r>
              <a:rPr sz="1100" spc="-53" dirty="0">
                <a:latin typeface="Courier New"/>
                <a:cs typeface="Courier New"/>
              </a:rPr>
              <a:t>f.add(label,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BorderLayout.NORTH);  </a:t>
            </a:r>
            <a:r>
              <a:rPr sz="1100" spc="-53" dirty="0">
                <a:latin typeface="Courier New"/>
                <a:cs typeface="Courier New"/>
              </a:rPr>
              <a:t>f.add(tf,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BorderLayout.SOUTH);</a:t>
            </a:r>
            <a:endParaRPr sz="1100">
              <a:latin typeface="Courier New"/>
              <a:cs typeface="Courier New"/>
            </a:endParaRPr>
          </a:p>
          <a:p>
            <a:pPr marL="167763" marR="75764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Add </a:t>
            </a:r>
            <a:r>
              <a:rPr sz="1100" spc="-4" dirty="0">
                <a:latin typeface="Courier New"/>
                <a:cs typeface="Courier New"/>
              </a:rPr>
              <a:t>a </a:t>
            </a:r>
            <a:r>
              <a:rPr sz="1100" spc="-53" dirty="0">
                <a:latin typeface="Courier New"/>
                <a:cs typeface="Courier New"/>
              </a:rPr>
              <a:t>listener </a:t>
            </a:r>
            <a:r>
              <a:rPr sz="1100" spc="-46" dirty="0">
                <a:latin typeface="Courier New"/>
                <a:cs typeface="Courier New"/>
              </a:rPr>
              <a:t>that uses </a:t>
            </a:r>
            <a:r>
              <a:rPr sz="1100" spc="-32" dirty="0">
                <a:latin typeface="Courier New"/>
                <a:cs typeface="Courier New"/>
              </a:rPr>
              <a:t>an </a:t>
            </a:r>
            <a:r>
              <a:rPr sz="1100" spc="-53" dirty="0">
                <a:latin typeface="Courier New"/>
                <a:cs typeface="Courier New"/>
              </a:rPr>
              <a:t>anonymous </a:t>
            </a:r>
            <a:r>
              <a:rPr sz="1100" spc="-60" dirty="0">
                <a:latin typeface="Courier New"/>
                <a:cs typeface="Courier New"/>
              </a:rPr>
              <a:t>class  </a:t>
            </a:r>
            <a:r>
              <a:rPr sz="1100" spc="-57" dirty="0">
                <a:latin typeface="Courier New"/>
                <a:cs typeface="Courier New"/>
              </a:rPr>
              <a:t>f.addMouseMotionListener(</a:t>
            </a:r>
            <a:r>
              <a:rPr sz="1100" b="1" spc="-57" dirty="0">
                <a:latin typeface="Courier New"/>
                <a:cs typeface="Courier New"/>
              </a:rPr>
              <a:t>new MouseMotionAdapter()</a:t>
            </a:r>
            <a:r>
              <a:rPr sz="1100" b="1" spc="-138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6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mouseDragged(MouseEvent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1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165" y="2707438"/>
            <a:ext cx="4493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2310354" algn="l"/>
              </a:tabLst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" dirty="0">
                <a:latin typeface="Courier New"/>
                <a:cs typeface="Courier New"/>
              </a:rPr>
              <a:t>s =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"Mouse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dragging:	</a:t>
            </a:r>
            <a:r>
              <a:rPr sz="1100" spc="-4" dirty="0">
                <a:latin typeface="Courier New"/>
                <a:cs typeface="Courier New"/>
              </a:rPr>
              <a:t>X = </a:t>
            </a:r>
            <a:r>
              <a:rPr sz="1100" spc="-32" dirty="0">
                <a:latin typeface="Courier New"/>
                <a:cs typeface="Courier New"/>
              </a:rPr>
              <a:t>"+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e.getX()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8164" y="2871961"/>
            <a:ext cx="3375890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61483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"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e.getY();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tf.setText(s);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764" y="3201006"/>
            <a:ext cx="5814291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7763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b="1" spc="-39" dirty="0">
                <a:latin typeface="Courier New"/>
                <a:cs typeface="Courier New"/>
              </a:rPr>
              <a:t>}</a:t>
            </a:r>
            <a:r>
              <a:rPr sz="1100" spc="-39" dirty="0">
                <a:latin typeface="Courier New"/>
                <a:cs typeface="Courier New"/>
              </a:rPr>
              <a:t>); </a:t>
            </a:r>
            <a:r>
              <a:rPr sz="1100" b="1" spc="-4" dirty="0">
                <a:latin typeface="Courier New"/>
                <a:cs typeface="Courier New"/>
              </a:rPr>
              <a:t>// &lt;- note the closing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parenthesis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f.addMouseListener(new MouseClickHandler());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Not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shown</a:t>
            </a:r>
            <a:endParaRPr sz="1100">
              <a:latin typeface="Courier New"/>
              <a:cs typeface="Courier New"/>
            </a:endParaRPr>
          </a:p>
          <a:p>
            <a:pPr marL="9020" marR="1591047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Size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frame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make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visible  </a:t>
            </a:r>
            <a:r>
              <a:rPr sz="1100" spc="-53" dirty="0">
                <a:latin typeface="Courier New"/>
                <a:cs typeface="Courier New"/>
              </a:rPr>
              <a:t>f.setSize(300, </a:t>
            </a:r>
            <a:r>
              <a:rPr sz="1100" spc="-60" dirty="0">
                <a:latin typeface="Courier New"/>
                <a:cs typeface="Courier New"/>
              </a:rPr>
              <a:t>200);  f.setVisible(true);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4188142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7" y="1391256"/>
            <a:ext cx="549564" cy="320229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3</a:t>
            </a:r>
            <a:r>
              <a:rPr sz="1100" spc="-4" dirty="0">
                <a:latin typeface="Courier New"/>
                <a:cs typeface="Courier New"/>
              </a:rPr>
              <a:t>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2285" y="2052205"/>
            <a:ext cx="4437495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GUI-Based</a:t>
            </a:r>
            <a:r>
              <a:rPr sz="2600" spc="-6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8"/>
            <a:ext cx="6863195" cy="111547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Identify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key </a:t>
            </a:r>
            <a:r>
              <a:rPr sz="1700" spc="28" dirty="0">
                <a:latin typeface="Times New Roman"/>
                <a:cs typeface="Times New Roman"/>
              </a:rPr>
              <a:t>AWT </a:t>
            </a:r>
            <a:r>
              <a:rPr sz="1700" spc="81" dirty="0">
                <a:latin typeface="Times New Roman"/>
                <a:cs typeface="Times New Roman"/>
              </a:rPr>
              <a:t>components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7" dirty="0">
                <a:latin typeface="Times New Roman"/>
                <a:cs typeface="Times New Roman"/>
              </a:rPr>
              <a:t>the events</a:t>
            </a:r>
            <a:r>
              <a:rPr sz="1700" spc="-249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that  </a:t>
            </a:r>
            <a:r>
              <a:rPr sz="1700" spc="71" dirty="0">
                <a:latin typeface="Times New Roman"/>
                <a:cs typeface="Times New Roman"/>
              </a:rPr>
              <a:t>they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trigger</a:t>
            </a:r>
            <a:endParaRPr sz="1700">
              <a:latin typeface="Times New Roman"/>
              <a:cs typeface="Times New Roman"/>
            </a:endParaRPr>
          </a:p>
          <a:p>
            <a:pPr marL="251194" marR="393252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construct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92" dirty="0">
                <a:latin typeface="Times New Roman"/>
                <a:cs typeface="Times New Roman"/>
              </a:rPr>
              <a:t>menu </a:t>
            </a:r>
            <a:r>
              <a:rPr sz="1700" spc="32" dirty="0">
                <a:latin typeface="Times New Roman"/>
                <a:cs typeface="Times New Roman"/>
              </a:rPr>
              <a:t>bar, </a:t>
            </a:r>
            <a:r>
              <a:rPr sz="1700" spc="89" dirty="0">
                <a:latin typeface="Times New Roman"/>
                <a:cs typeface="Times New Roman"/>
              </a:rPr>
              <a:t>menu, </a:t>
            </a:r>
            <a:r>
              <a:rPr sz="1700" spc="92" dirty="0">
                <a:latin typeface="Times New Roman"/>
                <a:cs typeface="Times New Roman"/>
              </a:rPr>
              <a:t>and  menu </a:t>
            </a:r>
            <a:r>
              <a:rPr sz="1700" spc="64" dirty="0">
                <a:latin typeface="Times New Roman"/>
                <a:cs typeface="Times New Roman"/>
              </a:rPr>
              <a:t>items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endParaRPr sz="1700">
              <a:latin typeface="Times New Roman"/>
              <a:cs typeface="Times New Roman"/>
            </a:endParaRPr>
          </a:p>
          <a:p>
            <a:pPr marL="251645" marR="378821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92" dirty="0">
                <a:latin typeface="Times New Roman"/>
                <a:cs typeface="Times New Roman"/>
              </a:rPr>
              <a:t>Understand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1" dirty="0">
                <a:latin typeface="Times New Roman"/>
                <a:cs typeface="Times New Roman"/>
              </a:rPr>
              <a:t>change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color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4" dirty="0">
                <a:latin typeface="Times New Roman"/>
                <a:cs typeface="Times New Roman"/>
              </a:rPr>
              <a:t>font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89" dirty="0">
                <a:latin typeface="Times New Roman"/>
                <a:cs typeface="Times New Roman"/>
              </a:rPr>
              <a:t>component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868391" cy="150182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39469" indent="-230449">
              <a:lnSpc>
                <a:spcPts val="1946"/>
              </a:lnSpc>
              <a:spcBef>
                <a:spcPts val="71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78" dirty="0">
                <a:latin typeface="Times New Roman"/>
                <a:cs typeface="Times New Roman"/>
              </a:rPr>
              <a:t>now </a:t>
            </a:r>
            <a:r>
              <a:rPr sz="1700" spc="89" dirty="0">
                <a:latin typeface="Times New Roman"/>
                <a:cs typeface="Times New Roman"/>
              </a:rPr>
              <a:t>know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18" dirty="0">
                <a:latin typeface="Times New Roman"/>
                <a:cs typeface="Times New Roman"/>
              </a:rPr>
              <a:t>to set </a:t>
            </a:r>
            <a:r>
              <a:rPr sz="1700" spc="43" dirty="0">
                <a:latin typeface="Times New Roman"/>
                <a:cs typeface="Times New Roman"/>
              </a:rPr>
              <a:t>up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 GUI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50" dirty="0">
                <a:latin typeface="Times New Roman"/>
                <a:cs typeface="Times New Roman"/>
              </a:rPr>
              <a:t>both</a:t>
            </a:r>
            <a:endParaRPr sz="1700">
              <a:latin typeface="Times New Roman"/>
              <a:cs typeface="Times New Roman"/>
            </a:endParaRPr>
          </a:p>
          <a:p>
            <a:pPr marL="278253" marR="3608" indent="902">
              <a:lnSpc>
                <a:spcPts val="1847"/>
              </a:lnSpc>
              <a:spcBef>
                <a:spcPts val="128"/>
              </a:spcBef>
            </a:pPr>
            <a:r>
              <a:rPr sz="1700" spc="57" dirty="0">
                <a:latin typeface="Times New Roman"/>
                <a:cs typeface="Times New Roman"/>
              </a:rPr>
              <a:t>graphic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0" dirty="0">
                <a:latin typeface="Times New Roman"/>
                <a:cs typeface="Times New Roman"/>
              </a:rPr>
              <a:t>interactive </a:t>
            </a:r>
            <a:r>
              <a:rPr sz="1700" spc="57" dirty="0">
                <a:latin typeface="Times New Roman"/>
                <a:cs typeface="Times New Roman"/>
              </a:rPr>
              <a:t>user </a:t>
            </a:r>
            <a:r>
              <a:rPr sz="1700" spc="78" dirty="0">
                <a:latin typeface="Times New Roman"/>
                <a:cs typeface="Times New Roman"/>
              </a:rPr>
              <a:t>input. </a:t>
            </a:r>
            <a:r>
              <a:rPr sz="1700" spc="85" dirty="0">
                <a:latin typeface="Times New Roman"/>
                <a:cs typeface="Times New Roman"/>
              </a:rPr>
              <a:t>However,  </a:t>
            </a:r>
            <a:r>
              <a:rPr sz="1700" spc="57" dirty="0">
                <a:latin typeface="Times New Roman"/>
                <a:cs typeface="Times New Roman"/>
              </a:rPr>
              <a:t>only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few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components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which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GUIs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be  </a:t>
            </a:r>
            <a:r>
              <a:rPr sz="1700" spc="53" dirty="0">
                <a:latin typeface="Times New Roman"/>
                <a:cs typeface="Times New Roman"/>
              </a:rPr>
              <a:t>built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50" dirty="0">
                <a:latin typeface="Times New Roman"/>
                <a:cs typeface="Times New Roman"/>
              </a:rPr>
              <a:t>been </a:t>
            </a:r>
            <a:r>
              <a:rPr sz="1700" spc="60" dirty="0">
                <a:latin typeface="Times New Roman"/>
                <a:cs typeface="Times New Roman"/>
              </a:rPr>
              <a:t>described. </a:t>
            </a: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64" dirty="0">
                <a:latin typeface="Times New Roman"/>
                <a:cs typeface="Times New Roman"/>
              </a:rPr>
              <a:t>other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components</a:t>
            </a:r>
            <a:endParaRPr sz="1700">
              <a:latin typeface="Times New Roman"/>
              <a:cs typeface="Times New Roman"/>
            </a:endParaRPr>
          </a:p>
          <a:p>
            <a:pPr marL="285468">
              <a:lnSpc>
                <a:spcPts val="1818"/>
              </a:lnSpc>
            </a:pPr>
            <a:r>
              <a:rPr sz="1700" spc="89" dirty="0">
                <a:latin typeface="Times New Roman"/>
                <a:cs typeface="Times New Roman"/>
              </a:rPr>
              <a:t>would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57" dirty="0">
                <a:latin typeface="Times New Roman"/>
                <a:cs typeface="Times New Roman"/>
              </a:rPr>
              <a:t>useful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7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GUI?</a:t>
            </a:r>
            <a:endParaRPr sz="1700">
              <a:latin typeface="Times New Roman"/>
              <a:cs typeface="Times New Roman"/>
            </a:endParaRPr>
          </a:p>
          <a:p>
            <a:pPr marL="257508" indent="-248488">
              <a:spcBef>
                <a:spcPts val="369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create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92" dirty="0">
                <a:latin typeface="Times New Roman"/>
                <a:cs typeface="Times New Roman"/>
              </a:rPr>
              <a:t>menu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78" dirty="0">
                <a:latin typeface="Times New Roman"/>
                <a:cs typeface="Times New Roman"/>
              </a:rPr>
              <a:t>your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r>
              <a:rPr sz="1700" spc="-13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frame?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515" y="834130"/>
            <a:ext cx="29972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AWT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Components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001" y="1440267"/>
            <a:ext cx="1793009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32" dirty="0">
                <a:latin typeface="Times New Roman"/>
                <a:cs typeface="Times New Roman"/>
              </a:rPr>
              <a:t>Component</a:t>
            </a:r>
            <a:r>
              <a:rPr sz="1400" b="1" spc="-39" dirty="0">
                <a:latin typeface="Times New Roman"/>
                <a:cs typeface="Times New Roman"/>
              </a:rPr>
              <a:t> </a:t>
            </a:r>
            <a:r>
              <a:rPr sz="1400" b="1" spc="7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094" y="1440267"/>
            <a:ext cx="1229014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117" dirty="0">
                <a:latin typeface="Times New Roman"/>
                <a:cs typeface="Times New Roman"/>
              </a:rPr>
              <a:t>D</a:t>
            </a:r>
            <a:r>
              <a:rPr sz="1400" b="1" spc="39" dirty="0">
                <a:latin typeface="Times New Roman"/>
                <a:cs typeface="Times New Roman"/>
              </a:rPr>
              <a:t>es</a:t>
            </a:r>
            <a:r>
              <a:rPr sz="1400" b="1" spc="-39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39" dirty="0">
                <a:latin typeface="Times New Roman"/>
                <a:cs typeface="Times New Roman"/>
              </a:rPr>
              <a:t>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1" y="1723159"/>
            <a:ext cx="7088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Button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1" y="2100692"/>
            <a:ext cx="1851891" cy="131356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717955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Canvas  Checkbox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29600"/>
              </a:lnSpc>
            </a:pPr>
            <a:r>
              <a:rPr spc="-67" dirty="0">
                <a:latin typeface="Courier New"/>
                <a:cs typeface="Courier New"/>
              </a:rPr>
              <a:t>CheckboxMenuItem  Choice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Component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1" y="3503496"/>
            <a:ext cx="1051791" cy="52925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Container  Dialog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001" y="4234341"/>
            <a:ext cx="5945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Frame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7470" y="1723160"/>
            <a:ext cx="4678218" cy="2695746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 indent="4510">
              <a:lnSpc>
                <a:spcPct val="101899"/>
              </a:lnSpc>
              <a:spcBef>
                <a:spcPts val="39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71" dirty="0">
                <a:latin typeface="Times New Roman"/>
                <a:cs typeface="Times New Roman"/>
              </a:rPr>
              <a:t>named </a:t>
            </a:r>
            <a:r>
              <a:rPr spc="43" dirty="0">
                <a:latin typeface="Times New Roman"/>
                <a:cs typeface="Times New Roman"/>
              </a:rPr>
              <a:t>rectangular </a:t>
            </a:r>
            <a:r>
              <a:rPr spc="21" dirty="0">
                <a:latin typeface="Times New Roman"/>
                <a:cs typeface="Times New Roman"/>
              </a:rPr>
              <a:t>box </a:t>
            </a:r>
            <a:r>
              <a:rPr spc="50" dirty="0">
                <a:latin typeface="Times New Roman"/>
                <a:cs typeface="Times New Roman"/>
              </a:rPr>
              <a:t>used </a:t>
            </a:r>
            <a:r>
              <a:rPr spc="18" dirty="0">
                <a:latin typeface="Times New Roman"/>
                <a:cs typeface="Times New Roman"/>
              </a:rPr>
              <a:t>for </a:t>
            </a:r>
            <a:r>
              <a:rPr spc="32" dirty="0">
                <a:latin typeface="Times New Roman"/>
                <a:cs typeface="Times New Roman"/>
              </a:rPr>
              <a:t>receiving </a:t>
            </a:r>
            <a:r>
              <a:rPr spc="60" dirty="0">
                <a:latin typeface="Times New Roman"/>
                <a:cs typeface="Times New Roman"/>
              </a:rPr>
              <a:t>mouse  </a:t>
            </a:r>
            <a:r>
              <a:rPr spc="14" dirty="0">
                <a:latin typeface="Times New Roman"/>
                <a:cs typeface="Times New Roman"/>
              </a:rPr>
              <a:t>clicks</a:t>
            </a:r>
            <a:endParaRPr>
              <a:latin typeface="Times New Roman"/>
              <a:cs typeface="Times New Roman"/>
            </a:endParaRPr>
          </a:p>
          <a:p>
            <a:pPr marL="13529">
              <a:spcBef>
                <a:spcPts val="458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53" dirty="0">
                <a:latin typeface="Times New Roman"/>
                <a:cs typeface="Times New Roman"/>
              </a:rPr>
              <a:t>panel </a:t>
            </a:r>
            <a:r>
              <a:rPr spc="50" dirty="0">
                <a:latin typeface="Times New Roman"/>
                <a:cs typeface="Times New Roman"/>
              </a:rPr>
              <a:t>used </a:t>
            </a:r>
            <a:r>
              <a:rPr spc="18" dirty="0">
                <a:latin typeface="Times New Roman"/>
                <a:cs typeface="Times New Roman"/>
              </a:rPr>
              <a:t>for</a:t>
            </a:r>
            <a:r>
              <a:rPr spc="-81" dirty="0">
                <a:latin typeface="Times New Roman"/>
                <a:cs typeface="Times New Roman"/>
              </a:rPr>
              <a:t> </a:t>
            </a:r>
            <a:r>
              <a:rPr spc="67" dirty="0">
                <a:latin typeface="Times New Roman"/>
                <a:cs typeface="Times New Roman"/>
              </a:rPr>
              <a:t>drawing</a:t>
            </a:r>
            <a:endParaRPr>
              <a:latin typeface="Times New Roman"/>
              <a:cs typeface="Times New Roman"/>
            </a:endParaRPr>
          </a:p>
          <a:p>
            <a:pPr marL="13529" marR="223234">
              <a:lnSpc>
                <a:spcPct val="129600"/>
              </a:lnSpc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component </a:t>
            </a:r>
            <a:r>
              <a:rPr spc="46" dirty="0">
                <a:latin typeface="Times New Roman"/>
                <a:cs typeface="Times New Roman"/>
              </a:rPr>
              <a:t>enabling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39" dirty="0">
                <a:latin typeface="Times New Roman"/>
                <a:cs typeface="Times New Roman"/>
              </a:rPr>
              <a:t>user </a:t>
            </a:r>
            <a:r>
              <a:rPr spc="14" dirty="0">
                <a:latin typeface="Times New Roman"/>
                <a:cs typeface="Times New Roman"/>
              </a:rPr>
              <a:t>to </a:t>
            </a:r>
            <a:r>
              <a:rPr spc="18" dirty="0">
                <a:latin typeface="Times New Roman"/>
                <a:cs typeface="Times New Roman"/>
              </a:rPr>
              <a:t>select </a:t>
            </a:r>
            <a:r>
              <a:rPr spc="43" dirty="0">
                <a:latin typeface="Times New Roman"/>
                <a:cs typeface="Times New Roman"/>
              </a:rPr>
              <a:t>an </a:t>
            </a:r>
            <a:r>
              <a:rPr spc="39" dirty="0">
                <a:latin typeface="Times New Roman"/>
                <a:cs typeface="Times New Roman"/>
              </a:rPr>
              <a:t>item 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36" dirty="0">
                <a:latin typeface="Times New Roman"/>
                <a:cs typeface="Times New Roman"/>
              </a:rPr>
              <a:t>checkbox </a:t>
            </a:r>
            <a:r>
              <a:rPr spc="50" dirty="0">
                <a:latin typeface="Times New Roman"/>
                <a:cs typeface="Times New Roman"/>
              </a:rPr>
              <a:t>within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67" dirty="0">
                <a:latin typeface="Times New Roman"/>
                <a:cs typeface="Times New Roman"/>
              </a:rPr>
              <a:t>menu</a:t>
            </a:r>
            <a:endParaRPr>
              <a:latin typeface="Times New Roman"/>
              <a:cs typeface="Times New Roman"/>
            </a:endParaRPr>
          </a:p>
          <a:p>
            <a:pPr marL="13529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57" dirty="0">
                <a:latin typeface="Times New Roman"/>
                <a:cs typeface="Times New Roman"/>
              </a:rPr>
              <a:t>pull-down </a:t>
            </a:r>
            <a:r>
              <a:rPr spc="25" dirty="0">
                <a:latin typeface="Times New Roman"/>
                <a:cs typeface="Times New Roman"/>
              </a:rPr>
              <a:t>static </a:t>
            </a:r>
            <a:r>
              <a:rPr spc="14" dirty="0">
                <a:latin typeface="Times New Roman"/>
                <a:cs typeface="Times New Roman"/>
              </a:rPr>
              <a:t>list of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items</a:t>
            </a:r>
            <a:endParaRPr>
              <a:latin typeface="Times New Roman"/>
              <a:cs typeface="Times New Roman"/>
            </a:endParaRPr>
          </a:p>
          <a:p>
            <a:pPr marL="9020" marR="161901">
              <a:lnSpc>
                <a:spcPct val="101899"/>
              </a:lnSpc>
              <a:spcBef>
                <a:spcPts val="423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46" dirty="0">
                <a:latin typeface="Times New Roman"/>
                <a:cs typeface="Times New Roman"/>
              </a:rPr>
              <a:t>parent </a:t>
            </a:r>
            <a:r>
              <a:rPr spc="14" dirty="0">
                <a:latin typeface="Times New Roman"/>
                <a:cs typeface="Times New Roman"/>
              </a:rPr>
              <a:t>of all </a:t>
            </a:r>
            <a:r>
              <a:rPr spc="-11" dirty="0">
                <a:latin typeface="Times New Roman"/>
                <a:cs typeface="Times New Roman"/>
              </a:rPr>
              <a:t>AWT </a:t>
            </a:r>
            <a:r>
              <a:rPr spc="57" dirty="0">
                <a:latin typeface="Times New Roman"/>
                <a:cs typeface="Times New Roman"/>
              </a:rPr>
              <a:t>components, </a:t>
            </a:r>
            <a:r>
              <a:rPr spc="39" dirty="0">
                <a:latin typeface="Times New Roman"/>
                <a:cs typeface="Times New Roman"/>
              </a:rPr>
              <a:t>except </a:t>
            </a:r>
            <a:r>
              <a:rPr spc="67" dirty="0">
                <a:latin typeface="Times New Roman"/>
                <a:cs typeface="Times New Roman"/>
              </a:rPr>
              <a:t>menu  </a:t>
            </a:r>
            <a:r>
              <a:rPr spc="64" dirty="0">
                <a:latin typeface="Times New Roman"/>
                <a:cs typeface="Times New Roman"/>
              </a:rPr>
              <a:t>components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5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46" dirty="0">
                <a:latin typeface="Times New Roman"/>
                <a:cs typeface="Times New Roman"/>
              </a:rPr>
              <a:t>parent </a:t>
            </a:r>
            <a:r>
              <a:rPr spc="14" dirty="0">
                <a:latin typeface="Times New Roman"/>
                <a:cs typeface="Times New Roman"/>
              </a:rPr>
              <a:t>of all </a:t>
            </a:r>
            <a:r>
              <a:rPr spc="-11" dirty="0">
                <a:latin typeface="Times New Roman"/>
                <a:cs typeface="Times New Roman"/>
              </a:rPr>
              <a:t>AWT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containers</a:t>
            </a:r>
            <a:endParaRPr>
              <a:latin typeface="Times New Roman"/>
              <a:cs typeface="Times New Roman"/>
            </a:endParaRPr>
          </a:p>
          <a:p>
            <a:pPr marL="17588" marR="407683" indent="-4510">
              <a:lnSpc>
                <a:spcPct val="101800"/>
              </a:lnSpc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39" dirty="0">
                <a:latin typeface="Times New Roman"/>
                <a:cs typeface="Times New Roman"/>
              </a:rPr>
              <a:t>top-level </a:t>
            </a:r>
            <a:r>
              <a:rPr spc="75" dirty="0">
                <a:latin typeface="Times New Roman"/>
                <a:cs typeface="Times New Roman"/>
              </a:rPr>
              <a:t>window </a:t>
            </a:r>
            <a:r>
              <a:rPr spc="46" dirty="0">
                <a:latin typeface="Times New Roman"/>
                <a:cs typeface="Times New Roman"/>
              </a:rPr>
              <a:t>with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25" dirty="0">
                <a:latin typeface="Times New Roman"/>
                <a:cs typeface="Times New Roman"/>
              </a:rPr>
              <a:t>title </a:t>
            </a:r>
            <a:r>
              <a:rPr spc="67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39" dirty="0">
                <a:latin typeface="Times New Roman"/>
                <a:cs typeface="Times New Roman"/>
              </a:rPr>
              <a:t>border;  </a:t>
            </a:r>
            <a:r>
              <a:rPr spc="32" dirty="0">
                <a:latin typeface="Times New Roman"/>
                <a:cs typeface="Times New Roman"/>
              </a:rPr>
              <a:t>dialogs </a:t>
            </a:r>
            <a:r>
              <a:rPr spc="39" dirty="0">
                <a:latin typeface="Times New Roman"/>
                <a:cs typeface="Times New Roman"/>
              </a:rPr>
              <a:t>can </a:t>
            </a:r>
            <a:r>
              <a:rPr spc="14" dirty="0">
                <a:latin typeface="Times New Roman"/>
                <a:cs typeface="Times New Roman"/>
              </a:rPr>
              <a:t>be </a:t>
            </a:r>
            <a:r>
              <a:rPr spc="46" dirty="0">
                <a:latin typeface="Times New Roman"/>
                <a:cs typeface="Times New Roman"/>
              </a:rPr>
              <a:t>modeless </a:t>
            </a:r>
            <a:r>
              <a:rPr spc="14" dirty="0">
                <a:latin typeface="Times New Roman"/>
                <a:cs typeface="Times New Roman"/>
              </a:rPr>
              <a:t>or</a:t>
            </a:r>
            <a:r>
              <a:rPr spc="217" dirty="0">
                <a:latin typeface="Times New Roman"/>
                <a:cs typeface="Times New Roman"/>
              </a:rPr>
              <a:t> </a:t>
            </a:r>
            <a:r>
              <a:rPr spc="67" dirty="0">
                <a:latin typeface="Times New Roman"/>
                <a:cs typeface="Times New Roman"/>
              </a:rPr>
              <a:t>modal</a:t>
            </a:r>
            <a:endParaRPr>
              <a:latin typeface="Times New Roman"/>
              <a:cs typeface="Times New Roman"/>
            </a:endParaRPr>
          </a:p>
          <a:p>
            <a:pPr marL="17137" marR="195724" indent="-8569">
              <a:lnSpc>
                <a:spcPct val="101800"/>
              </a:lnSpc>
              <a:spcBef>
                <a:spcPts val="426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21" dirty="0">
                <a:latin typeface="Times New Roman"/>
                <a:cs typeface="Times New Roman"/>
              </a:rPr>
              <a:t>base class </a:t>
            </a:r>
            <a:r>
              <a:rPr spc="14" dirty="0">
                <a:latin typeface="Times New Roman"/>
                <a:cs typeface="Times New Roman"/>
              </a:rPr>
              <a:t>of all GUI </a:t>
            </a:r>
            <a:r>
              <a:rPr spc="75" dirty="0">
                <a:latin typeface="Times New Roman"/>
                <a:cs typeface="Times New Roman"/>
              </a:rPr>
              <a:t>windows </a:t>
            </a:r>
            <a:r>
              <a:rPr spc="46" dirty="0">
                <a:latin typeface="Times New Roman"/>
                <a:cs typeface="Times New Roman"/>
              </a:rPr>
              <a:t>with </a:t>
            </a:r>
            <a:r>
              <a:rPr spc="75" dirty="0">
                <a:latin typeface="Times New Roman"/>
                <a:cs typeface="Times New Roman"/>
              </a:rPr>
              <a:t>window  </a:t>
            </a:r>
            <a:r>
              <a:rPr spc="60" dirty="0">
                <a:latin typeface="Times New Roman"/>
                <a:cs typeface="Times New Roman"/>
              </a:rPr>
              <a:t>manager</a:t>
            </a:r>
            <a:r>
              <a:rPr spc="36" dirty="0">
                <a:latin typeface="Times New Roman"/>
                <a:cs typeface="Times New Roman"/>
              </a:rPr>
              <a:t> </a:t>
            </a:r>
            <a:r>
              <a:rPr spc="32" dirty="0">
                <a:latin typeface="Times New Roman"/>
                <a:cs typeface="Times New Roman"/>
              </a:rPr>
              <a:t>controls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3" y="46759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3" y="46759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515" y="834130"/>
            <a:ext cx="29972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AWT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Components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001" y="1440267"/>
            <a:ext cx="1793009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32" dirty="0">
                <a:latin typeface="Times New Roman"/>
                <a:cs typeface="Times New Roman"/>
              </a:rPr>
              <a:t>Component</a:t>
            </a:r>
            <a:r>
              <a:rPr sz="1400" b="1" spc="-39" dirty="0">
                <a:latin typeface="Times New Roman"/>
                <a:cs typeface="Times New Roman"/>
              </a:rPr>
              <a:t> </a:t>
            </a:r>
            <a:r>
              <a:rPr sz="1400" b="1" spc="7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094" y="1440267"/>
            <a:ext cx="1229014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117" dirty="0">
                <a:latin typeface="Times New Roman"/>
                <a:cs typeface="Times New Roman"/>
              </a:rPr>
              <a:t>D</a:t>
            </a:r>
            <a:r>
              <a:rPr sz="1400" b="1" spc="39" dirty="0">
                <a:latin typeface="Times New Roman"/>
                <a:cs typeface="Times New Roman"/>
              </a:rPr>
              <a:t>es</a:t>
            </a:r>
            <a:r>
              <a:rPr sz="1400" b="1" spc="-39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39" dirty="0">
                <a:latin typeface="Times New Roman"/>
                <a:cs typeface="Times New Roman"/>
              </a:rPr>
              <a:t>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1" y="1667735"/>
            <a:ext cx="594591" cy="78932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4059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Label  List  Menu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1" y="2585615"/>
            <a:ext cx="937491" cy="52925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MenuItem  Panel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1" y="3316459"/>
            <a:ext cx="10517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Scrollbar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001" y="3749418"/>
            <a:ext cx="11660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ScrollPane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7470" y="1667735"/>
            <a:ext cx="4573732" cy="2642076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13529">
              <a:spcBef>
                <a:spcPts val="526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21" dirty="0">
                <a:latin typeface="Times New Roman"/>
                <a:cs typeface="Times New Roman"/>
              </a:rPr>
              <a:t>text </a:t>
            </a:r>
            <a:r>
              <a:rPr spc="43" dirty="0">
                <a:latin typeface="Times New Roman"/>
                <a:cs typeface="Times New Roman"/>
              </a:rPr>
              <a:t>string</a:t>
            </a:r>
            <a:r>
              <a:rPr spc="124" dirty="0">
                <a:latin typeface="Times New Roman"/>
                <a:cs typeface="Times New Roman"/>
              </a:rPr>
              <a:t> </a:t>
            </a:r>
            <a:r>
              <a:rPr spc="64" dirty="0">
                <a:latin typeface="Times New Roman"/>
                <a:cs typeface="Times New Roman"/>
              </a:rPr>
              <a:t>component</a:t>
            </a:r>
            <a:endParaRPr>
              <a:latin typeface="Times New Roman"/>
              <a:cs typeface="Times New Roman"/>
            </a:endParaRPr>
          </a:p>
          <a:p>
            <a:pPr marL="13529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component </a:t>
            </a:r>
            <a:r>
              <a:rPr spc="50" dirty="0">
                <a:latin typeface="Times New Roman"/>
                <a:cs typeface="Times New Roman"/>
              </a:rPr>
              <a:t>that </a:t>
            </a:r>
            <a:r>
              <a:rPr spc="46" dirty="0">
                <a:latin typeface="Times New Roman"/>
                <a:cs typeface="Times New Roman"/>
              </a:rPr>
              <a:t>contains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dynamic </a:t>
            </a:r>
            <a:r>
              <a:rPr spc="14" dirty="0">
                <a:latin typeface="Times New Roman"/>
                <a:cs typeface="Times New Roman"/>
              </a:rPr>
              <a:t>set of</a:t>
            </a:r>
            <a:r>
              <a:rPr spc="-192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items</a:t>
            </a:r>
            <a:endParaRPr>
              <a:latin typeface="Times New Roman"/>
              <a:cs typeface="Times New Roman"/>
            </a:endParaRPr>
          </a:p>
          <a:p>
            <a:pPr marL="11725" marR="7667" indent="1353">
              <a:lnSpc>
                <a:spcPct val="101899"/>
              </a:lnSpc>
              <a:spcBef>
                <a:spcPts val="426"/>
              </a:spcBef>
            </a:pPr>
            <a:r>
              <a:rPr spc="43" dirty="0">
                <a:latin typeface="Times New Roman"/>
                <a:cs typeface="Times New Roman"/>
              </a:rPr>
              <a:t>An </a:t>
            </a:r>
            <a:r>
              <a:rPr spc="53" dirty="0">
                <a:latin typeface="Times New Roman"/>
                <a:cs typeface="Times New Roman"/>
              </a:rPr>
              <a:t>element </a:t>
            </a:r>
            <a:r>
              <a:rPr spc="78" dirty="0">
                <a:latin typeface="Times New Roman"/>
                <a:cs typeface="Times New Roman"/>
              </a:rPr>
              <a:t>under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67" dirty="0">
                <a:latin typeface="Times New Roman"/>
                <a:cs typeface="Times New Roman"/>
              </a:rPr>
              <a:t>menu </a:t>
            </a:r>
            <a:r>
              <a:rPr spc="-11" dirty="0">
                <a:latin typeface="Times New Roman"/>
                <a:cs typeface="Times New Roman"/>
              </a:rPr>
              <a:t>bar, </a:t>
            </a:r>
            <a:r>
              <a:rPr spc="46" dirty="0">
                <a:latin typeface="Times New Roman"/>
                <a:cs typeface="Times New Roman"/>
              </a:rPr>
              <a:t>which contains </a:t>
            </a:r>
            <a:r>
              <a:rPr dirty="0">
                <a:latin typeface="Times New Roman"/>
                <a:cs typeface="Times New Roman"/>
              </a:rPr>
              <a:t>a  </a:t>
            </a:r>
            <a:r>
              <a:rPr spc="14" dirty="0">
                <a:latin typeface="Times New Roman"/>
                <a:cs typeface="Times New Roman"/>
              </a:rPr>
              <a:t>set of </a:t>
            </a:r>
            <a:r>
              <a:rPr spc="67" dirty="0">
                <a:latin typeface="Times New Roman"/>
                <a:cs typeface="Times New Roman"/>
              </a:rPr>
              <a:t>menu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items</a:t>
            </a:r>
            <a:endParaRPr>
              <a:latin typeface="Times New Roman"/>
              <a:cs typeface="Times New Roman"/>
            </a:endParaRPr>
          </a:p>
          <a:p>
            <a:pPr marL="13529">
              <a:spcBef>
                <a:spcPts val="455"/>
              </a:spcBef>
            </a:pPr>
            <a:r>
              <a:rPr spc="43" dirty="0">
                <a:latin typeface="Times New Roman"/>
                <a:cs typeface="Times New Roman"/>
              </a:rPr>
              <a:t>An </a:t>
            </a:r>
            <a:r>
              <a:rPr spc="39" dirty="0">
                <a:latin typeface="Times New Roman"/>
                <a:cs typeface="Times New Roman"/>
              </a:rPr>
              <a:t>item </a:t>
            </a:r>
            <a:r>
              <a:rPr spc="50" dirty="0">
                <a:latin typeface="Times New Roman"/>
                <a:cs typeface="Times New Roman"/>
              </a:rPr>
              <a:t>within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spc="67" dirty="0">
                <a:latin typeface="Times New Roman"/>
                <a:cs typeface="Times New Roman"/>
              </a:rPr>
              <a:t>menu</a:t>
            </a:r>
            <a:endParaRPr>
              <a:latin typeface="Times New Roman"/>
              <a:cs typeface="Times New Roman"/>
            </a:endParaRPr>
          </a:p>
          <a:p>
            <a:pPr marL="9020" marR="147920" indent="4510">
              <a:lnSpc>
                <a:spcPct val="101800"/>
              </a:lnSpc>
              <a:spcBef>
                <a:spcPts val="426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21" dirty="0">
                <a:latin typeface="Times New Roman"/>
                <a:cs typeface="Times New Roman"/>
              </a:rPr>
              <a:t>basic </a:t>
            </a:r>
            <a:r>
              <a:rPr spc="46" dirty="0">
                <a:latin typeface="Times New Roman"/>
                <a:cs typeface="Times New Roman"/>
              </a:rPr>
              <a:t>container </a:t>
            </a:r>
            <a:r>
              <a:rPr spc="21" dirty="0">
                <a:latin typeface="Times New Roman"/>
                <a:cs typeface="Times New Roman"/>
              </a:rPr>
              <a:t>class </a:t>
            </a:r>
            <a:r>
              <a:rPr spc="50" dirty="0">
                <a:latin typeface="Times New Roman"/>
                <a:cs typeface="Times New Roman"/>
              </a:rPr>
              <a:t>used </a:t>
            </a:r>
            <a:r>
              <a:rPr spc="36" dirty="0">
                <a:latin typeface="Times New Roman"/>
                <a:cs typeface="Times New Roman"/>
              </a:rPr>
              <a:t>most </a:t>
            </a:r>
            <a:r>
              <a:rPr spc="32" dirty="0">
                <a:latin typeface="Times New Roman"/>
                <a:cs typeface="Times New Roman"/>
              </a:rPr>
              <a:t>often </a:t>
            </a:r>
            <a:r>
              <a:rPr spc="14" dirty="0">
                <a:latin typeface="Times New Roman"/>
                <a:cs typeface="Times New Roman"/>
              </a:rPr>
              <a:t>to </a:t>
            </a:r>
            <a:r>
              <a:rPr spc="28" dirty="0">
                <a:latin typeface="Times New Roman"/>
                <a:cs typeface="Times New Roman"/>
              </a:rPr>
              <a:t>create  </a:t>
            </a:r>
            <a:r>
              <a:rPr spc="43" dirty="0">
                <a:latin typeface="Times New Roman"/>
                <a:cs typeface="Times New Roman"/>
              </a:rPr>
              <a:t>complex</a:t>
            </a:r>
            <a:r>
              <a:rPr spc="18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layouts</a:t>
            </a:r>
            <a:endParaRPr>
              <a:latin typeface="Times New Roman"/>
              <a:cs typeface="Times New Roman"/>
            </a:endParaRPr>
          </a:p>
          <a:p>
            <a:pPr marL="9020" marR="170018" indent="4510">
              <a:lnSpc>
                <a:spcPct val="101899"/>
              </a:lnSpc>
              <a:spcBef>
                <a:spcPts val="426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component </a:t>
            </a:r>
            <a:r>
              <a:rPr spc="50" dirty="0">
                <a:latin typeface="Times New Roman"/>
                <a:cs typeface="Times New Roman"/>
              </a:rPr>
              <a:t>that </a:t>
            </a:r>
            <a:r>
              <a:rPr spc="39" dirty="0">
                <a:latin typeface="Times New Roman"/>
                <a:cs typeface="Times New Roman"/>
              </a:rPr>
              <a:t>enables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39" dirty="0">
                <a:latin typeface="Times New Roman"/>
                <a:cs typeface="Times New Roman"/>
              </a:rPr>
              <a:t>user </a:t>
            </a:r>
            <a:r>
              <a:rPr spc="14" dirty="0">
                <a:latin typeface="Times New Roman"/>
                <a:cs typeface="Times New Roman"/>
              </a:rPr>
              <a:t>to </a:t>
            </a:r>
            <a:r>
              <a:rPr i="1" spc="-25" dirty="0">
                <a:latin typeface="Times New Roman"/>
                <a:cs typeface="Times New Roman"/>
              </a:rPr>
              <a:t>select </a:t>
            </a:r>
            <a:r>
              <a:rPr i="1" spc="-18" dirty="0">
                <a:latin typeface="Times New Roman"/>
                <a:cs typeface="Times New Roman"/>
              </a:rPr>
              <a:t>from </a:t>
            </a:r>
            <a:r>
              <a:rPr i="1" dirty="0">
                <a:latin typeface="Times New Roman"/>
                <a:cs typeface="Times New Roman"/>
              </a:rPr>
              <a:t>a  </a:t>
            </a:r>
            <a:r>
              <a:rPr i="1" spc="-11" dirty="0">
                <a:latin typeface="Times New Roman"/>
                <a:cs typeface="Times New Roman"/>
              </a:rPr>
              <a:t>range </a:t>
            </a:r>
            <a:r>
              <a:rPr i="1" spc="-21" dirty="0">
                <a:latin typeface="Times New Roman"/>
                <a:cs typeface="Times New Roman"/>
              </a:rPr>
              <a:t>of</a:t>
            </a:r>
            <a:r>
              <a:rPr i="1" spc="-28" dirty="0">
                <a:latin typeface="Times New Roman"/>
                <a:cs typeface="Times New Roman"/>
              </a:rPr>
              <a:t> </a:t>
            </a:r>
            <a:r>
              <a:rPr i="1" spc="-7" dirty="0">
                <a:latin typeface="Times New Roman"/>
                <a:cs typeface="Times New Roman"/>
              </a:rPr>
              <a:t>values</a:t>
            </a:r>
            <a:endParaRPr>
              <a:latin typeface="Times New Roman"/>
              <a:cs typeface="Times New Roman"/>
            </a:endParaRPr>
          </a:p>
          <a:p>
            <a:pPr marL="13529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46" dirty="0">
                <a:latin typeface="Times New Roman"/>
                <a:cs typeface="Times New Roman"/>
              </a:rPr>
              <a:t>container </a:t>
            </a:r>
            <a:r>
              <a:rPr spc="21" dirty="0">
                <a:latin typeface="Times New Roman"/>
                <a:cs typeface="Times New Roman"/>
              </a:rPr>
              <a:t>class </a:t>
            </a:r>
            <a:r>
              <a:rPr spc="50" dirty="0">
                <a:latin typeface="Times New Roman"/>
                <a:cs typeface="Times New Roman"/>
              </a:rPr>
              <a:t>that </a:t>
            </a:r>
            <a:r>
              <a:rPr spc="57" dirty="0">
                <a:latin typeface="Times New Roman"/>
                <a:cs typeface="Times New Roman"/>
              </a:rPr>
              <a:t>implements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automatic</a:t>
            </a:r>
            <a:endParaRPr>
              <a:latin typeface="Times New Roman"/>
              <a:cs typeface="Times New Roman"/>
            </a:endParaRPr>
          </a:p>
          <a:p>
            <a:pPr marL="9020" marR="79823" indent="6314">
              <a:lnSpc>
                <a:spcPct val="101800"/>
              </a:lnSpc>
            </a:pPr>
            <a:r>
              <a:rPr spc="43" dirty="0">
                <a:latin typeface="Times New Roman"/>
                <a:cs typeface="Times New Roman"/>
              </a:rPr>
              <a:t>horizontal </a:t>
            </a:r>
            <a:r>
              <a:rPr spc="67" dirty="0">
                <a:latin typeface="Times New Roman"/>
                <a:cs typeface="Times New Roman"/>
              </a:rPr>
              <a:t>and </a:t>
            </a:r>
            <a:r>
              <a:rPr spc="36" dirty="0">
                <a:latin typeface="Times New Roman"/>
                <a:cs typeface="Times New Roman"/>
              </a:rPr>
              <a:t>vertical </a:t>
            </a:r>
            <a:r>
              <a:rPr spc="25" dirty="0">
                <a:latin typeface="Times New Roman"/>
                <a:cs typeface="Times New Roman"/>
              </a:rPr>
              <a:t>scrolling </a:t>
            </a:r>
            <a:r>
              <a:rPr spc="18" dirty="0">
                <a:latin typeface="Times New Roman"/>
                <a:cs typeface="Times New Roman"/>
              </a:rPr>
              <a:t>for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36" dirty="0">
                <a:latin typeface="Times New Roman"/>
                <a:cs typeface="Times New Roman"/>
              </a:rPr>
              <a:t>single child  </a:t>
            </a:r>
            <a:r>
              <a:rPr spc="64" dirty="0">
                <a:latin typeface="Times New Roman"/>
                <a:cs typeface="Times New Roman"/>
              </a:rPr>
              <a:t>component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3" y="4381500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3" y="4381500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515" y="834130"/>
            <a:ext cx="29972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AWT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Components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001" y="1440267"/>
            <a:ext cx="1793009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32" dirty="0">
                <a:latin typeface="Times New Roman"/>
                <a:cs typeface="Times New Roman"/>
              </a:rPr>
              <a:t>Component</a:t>
            </a:r>
            <a:r>
              <a:rPr sz="1400" b="1" spc="-39" dirty="0">
                <a:latin typeface="Times New Roman"/>
                <a:cs typeface="Times New Roman"/>
              </a:rPr>
              <a:t> </a:t>
            </a:r>
            <a:r>
              <a:rPr sz="1400" b="1" spc="7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094" y="1440267"/>
            <a:ext cx="1229014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117" dirty="0">
                <a:latin typeface="Times New Roman"/>
                <a:cs typeface="Times New Roman"/>
              </a:rPr>
              <a:t>D</a:t>
            </a:r>
            <a:r>
              <a:rPr sz="1400" b="1" spc="39" dirty="0">
                <a:latin typeface="Times New Roman"/>
                <a:cs typeface="Times New Roman"/>
              </a:rPr>
              <a:t>es</a:t>
            </a:r>
            <a:r>
              <a:rPr sz="1400" b="1" spc="-39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39" dirty="0">
                <a:latin typeface="Times New Roman"/>
                <a:cs typeface="Times New Roman"/>
              </a:rPr>
              <a:t>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1" y="1723159"/>
            <a:ext cx="9374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TextArea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1" y="2156118"/>
            <a:ext cx="10517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TextField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1" y="2589075"/>
            <a:ext cx="7088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Window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7471" y="1723159"/>
            <a:ext cx="4709968" cy="923722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12627" marR="71705" indent="451">
              <a:lnSpc>
                <a:spcPct val="101899"/>
              </a:lnSpc>
              <a:spcBef>
                <a:spcPts val="39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component </a:t>
            </a:r>
            <a:r>
              <a:rPr spc="50" dirty="0">
                <a:latin typeface="Times New Roman"/>
                <a:cs typeface="Times New Roman"/>
              </a:rPr>
              <a:t>that </a:t>
            </a:r>
            <a:r>
              <a:rPr spc="39" dirty="0">
                <a:latin typeface="Times New Roman"/>
                <a:cs typeface="Times New Roman"/>
              </a:rPr>
              <a:t>enables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39" dirty="0">
                <a:latin typeface="Times New Roman"/>
                <a:cs typeface="Times New Roman"/>
              </a:rPr>
              <a:t>user </a:t>
            </a:r>
            <a:r>
              <a:rPr spc="14" dirty="0">
                <a:latin typeface="Times New Roman"/>
                <a:cs typeface="Times New Roman"/>
              </a:rPr>
              <a:t>to </a:t>
            </a:r>
            <a:r>
              <a:rPr spc="43" dirty="0">
                <a:latin typeface="Times New Roman"/>
                <a:cs typeface="Times New Roman"/>
              </a:rPr>
              <a:t>enter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25" dirty="0">
                <a:latin typeface="Times New Roman"/>
                <a:cs typeface="Times New Roman"/>
              </a:rPr>
              <a:t>block  </a:t>
            </a:r>
            <a:r>
              <a:rPr spc="14" dirty="0">
                <a:latin typeface="Times New Roman"/>
                <a:cs typeface="Times New Roman"/>
              </a:rPr>
              <a:t>of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21" dirty="0">
                <a:latin typeface="Times New Roman"/>
                <a:cs typeface="Times New Roman"/>
              </a:rPr>
              <a:t>text</a:t>
            </a:r>
            <a:endParaRPr>
              <a:latin typeface="Times New Roman"/>
              <a:cs typeface="Times New Roman"/>
            </a:endParaRPr>
          </a:p>
          <a:p>
            <a:pPr marL="9020" marR="33372" indent="4510">
              <a:lnSpc>
                <a:spcPct val="101899"/>
              </a:lnSpc>
              <a:spcBef>
                <a:spcPts val="426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64" dirty="0">
                <a:latin typeface="Times New Roman"/>
                <a:cs typeface="Times New Roman"/>
              </a:rPr>
              <a:t>component </a:t>
            </a:r>
            <a:r>
              <a:rPr spc="50" dirty="0">
                <a:latin typeface="Times New Roman"/>
                <a:cs typeface="Times New Roman"/>
              </a:rPr>
              <a:t>that </a:t>
            </a:r>
            <a:r>
              <a:rPr spc="39" dirty="0">
                <a:latin typeface="Times New Roman"/>
                <a:cs typeface="Times New Roman"/>
              </a:rPr>
              <a:t>enables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39" dirty="0">
                <a:latin typeface="Times New Roman"/>
                <a:cs typeface="Times New Roman"/>
              </a:rPr>
              <a:t>user </a:t>
            </a:r>
            <a:r>
              <a:rPr spc="14" dirty="0">
                <a:latin typeface="Times New Roman"/>
                <a:cs typeface="Times New Roman"/>
              </a:rPr>
              <a:t>to </a:t>
            </a:r>
            <a:r>
              <a:rPr spc="43" dirty="0">
                <a:latin typeface="Times New Roman"/>
                <a:cs typeface="Times New Roman"/>
              </a:rPr>
              <a:t>enter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36" dirty="0">
                <a:latin typeface="Times New Roman"/>
                <a:cs typeface="Times New Roman"/>
              </a:rPr>
              <a:t>single  line </a:t>
            </a:r>
            <a:r>
              <a:rPr spc="14" dirty="0">
                <a:latin typeface="Times New Roman"/>
                <a:cs typeface="Times New Roman"/>
              </a:rPr>
              <a:t>of</a:t>
            </a:r>
            <a:r>
              <a:rPr spc="39" dirty="0">
                <a:latin typeface="Times New Roman"/>
                <a:cs typeface="Times New Roman"/>
              </a:rPr>
              <a:t> </a:t>
            </a:r>
            <a:r>
              <a:rPr spc="21" dirty="0">
                <a:latin typeface="Times New Roman"/>
                <a:cs typeface="Times New Roman"/>
              </a:rPr>
              <a:t>text</a:t>
            </a:r>
            <a:endParaRPr>
              <a:latin typeface="Times New Roman"/>
              <a:cs typeface="Times New Roman"/>
            </a:endParaRPr>
          </a:p>
          <a:p>
            <a:pPr marL="17137" marR="3608" indent="-8569">
              <a:lnSpc>
                <a:spcPct val="101899"/>
              </a:lnSpc>
              <a:spcBef>
                <a:spcPts val="426"/>
              </a:spcBef>
            </a:pPr>
            <a:r>
              <a:rPr spc="43" dirty="0">
                <a:latin typeface="Times New Roman"/>
                <a:cs typeface="Times New Roman"/>
              </a:rPr>
              <a:t>The</a:t>
            </a:r>
            <a:r>
              <a:rPr spc="-18" dirty="0">
                <a:latin typeface="Times New Roman"/>
                <a:cs typeface="Times New Roman"/>
              </a:rPr>
              <a:t> </a:t>
            </a:r>
            <a:r>
              <a:rPr spc="21" dirty="0">
                <a:latin typeface="Times New Roman"/>
                <a:cs typeface="Times New Roman"/>
              </a:rPr>
              <a:t>base</a:t>
            </a:r>
            <a:r>
              <a:rPr spc="-46" dirty="0">
                <a:latin typeface="Times New Roman"/>
                <a:cs typeface="Times New Roman"/>
              </a:rPr>
              <a:t> </a:t>
            </a:r>
            <a:r>
              <a:rPr spc="21" dirty="0">
                <a:latin typeface="Times New Roman"/>
                <a:cs typeface="Times New Roman"/>
              </a:rPr>
              <a:t>class</a:t>
            </a:r>
            <a:r>
              <a:rPr spc="-18" dirty="0">
                <a:latin typeface="Times New Roman"/>
                <a:cs typeface="Times New Roman"/>
              </a:rPr>
              <a:t> </a:t>
            </a:r>
            <a:r>
              <a:rPr spc="14" dirty="0">
                <a:latin typeface="Times New Roman"/>
                <a:cs typeface="Times New Roman"/>
              </a:rPr>
              <a:t>of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14" dirty="0">
                <a:latin typeface="Times New Roman"/>
                <a:cs typeface="Times New Roman"/>
              </a:rPr>
              <a:t>all</a:t>
            </a:r>
            <a:r>
              <a:rPr spc="-14" dirty="0">
                <a:latin typeface="Times New Roman"/>
                <a:cs typeface="Times New Roman"/>
              </a:rPr>
              <a:t> </a:t>
            </a:r>
            <a:r>
              <a:rPr spc="14" dirty="0">
                <a:latin typeface="Times New Roman"/>
                <a:cs typeface="Times New Roman"/>
              </a:rPr>
              <a:t>GUI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67" dirty="0">
                <a:latin typeface="Times New Roman"/>
                <a:cs typeface="Times New Roman"/>
              </a:rPr>
              <a:t>windows,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64" dirty="0">
                <a:latin typeface="Times New Roman"/>
                <a:cs typeface="Times New Roman"/>
              </a:rPr>
              <a:t>without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window  </a:t>
            </a:r>
            <a:r>
              <a:rPr spc="60" dirty="0">
                <a:latin typeface="Times New Roman"/>
                <a:cs typeface="Times New Roman"/>
              </a:rPr>
              <a:t>manager</a:t>
            </a:r>
            <a:r>
              <a:rPr spc="36" dirty="0">
                <a:latin typeface="Times New Roman"/>
                <a:cs typeface="Times New Roman"/>
              </a:rPr>
              <a:t> </a:t>
            </a:r>
            <a:r>
              <a:rPr spc="32" dirty="0">
                <a:latin typeface="Times New Roman"/>
                <a:cs typeface="Times New Roman"/>
              </a:rPr>
              <a:t>controls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273" y="143740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3" y="1731819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3" y="3030681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0" y="0"/>
                </a:moveTo>
                <a:lnTo>
                  <a:pt x="82372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3" y="3030681"/>
            <a:ext cx="7488382" cy="0"/>
          </a:xfrm>
          <a:custGeom>
            <a:avLst/>
            <a:gdLst/>
            <a:ahLst/>
            <a:cxnLst/>
            <a:rect l="l" t="t" r="r" b="b"/>
            <a:pathLst>
              <a:path w="8237220">
                <a:moveTo>
                  <a:pt x="82372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71274" y="834130"/>
            <a:ext cx="24014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AWT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Listeners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8388" y="1435244"/>
          <a:ext cx="7449122" cy="343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409"/>
                <a:gridCol w="546676"/>
                <a:gridCol w="546676"/>
                <a:gridCol w="546677"/>
                <a:gridCol w="546677"/>
                <a:gridCol w="546677"/>
                <a:gridCol w="546677"/>
                <a:gridCol w="546677"/>
                <a:gridCol w="546677"/>
                <a:gridCol w="410441"/>
                <a:gridCol w="682913"/>
                <a:gridCol w="544945"/>
              </a:tblGrid>
              <a:tr h="502227">
                <a:tc>
                  <a:txBody>
                    <a:bodyPr/>
                    <a:lstStyle/>
                    <a:p>
                      <a:pPr marL="78740" marR="1670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5" dirty="0">
                          <a:latin typeface="Times New Roman"/>
                          <a:cs typeface="Times New Roman"/>
                        </a:rPr>
                        <a:t>Componen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Act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Adj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Cmp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Cnt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Foc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Itm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Key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Mou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MM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Text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Win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Button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Canvas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Checkbox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8531">
                <a:tc>
                  <a:txBody>
                    <a:bodyPr/>
                    <a:lstStyle/>
                    <a:p>
                      <a:pPr marL="78740" marR="363220">
                        <a:lnSpc>
                          <a:spcPts val="2200"/>
                        </a:lnSpc>
                        <a:spcBef>
                          <a:spcPts val="40"/>
                        </a:spcBef>
                      </a:pPr>
                      <a:r>
                        <a:rPr sz="1200" spc="-90" dirty="0">
                          <a:latin typeface="Courier New"/>
                          <a:cs typeface="Courier New"/>
                        </a:rPr>
                        <a:t>Checkbox-  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MenuItem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4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Choice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Component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Container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Dialog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Frame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Label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71274" y="834130"/>
            <a:ext cx="24014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AWT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Listeners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8388" y="1435245"/>
          <a:ext cx="7449122" cy="24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409"/>
                <a:gridCol w="546676"/>
                <a:gridCol w="546676"/>
                <a:gridCol w="546677"/>
                <a:gridCol w="546677"/>
                <a:gridCol w="546677"/>
                <a:gridCol w="546677"/>
                <a:gridCol w="546677"/>
                <a:gridCol w="546677"/>
                <a:gridCol w="410441"/>
                <a:gridCol w="682913"/>
                <a:gridCol w="544945"/>
              </a:tblGrid>
              <a:tr h="502227">
                <a:tc>
                  <a:txBody>
                    <a:bodyPr/>
                    <a:lstStyle/>
                    <a:p>
                      <a:pPr marL="78740" marR="1670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5" dirty="0">
                          <a:latin typeface="Times New Roman"/>
                          <a:cs typeface="Times New Roman"/>
                        </a:rPr>
                        <a:t>Componen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Act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Adj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Cmp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Cnt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Foc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Itm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Key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Mou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MM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Text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300" spc="-105" dirty="0">
                          <a:latin typeface="Courier New"/>
                          <a:cs typeface="Courier New"/>
                        </a:rPr>
                        <a:t>Win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5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List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MenuItem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Panel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Scrollbar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2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ScrollPane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TextArea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TextField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Window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Wingdings"/>
                          <a:cs typeface="Wingdings"/>
                        </a:rPr>
                        <a:t></a:t>
                      </a: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7956" y="834130"/>
            <a:ext cx="44692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Accessing Object</a:t>
            </a:r>
            <a:r>
              <a:rPr spc="-387" dirty="0"/>
              <a:t> </a:t>
            </a:r>
            <a:r>
              <a:rPr dirty="0"/>
              <a:t>Members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2"/>
            <a:ext cx="6138141" cy="1592785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i="1" spc="-18" dirty="0">
                <a:latin typeface="Times New Roman"/>
                <a:cs typeface="Times New Roman"/>
              </a:rPr>
              <a:t>dot </a:t>
            </a:r>
            <a:r>
              <a:rPr sz="1700" spc="50" dirty="0">
                <a:latin typeface="Times New Roman"/>
                <a:cs typeface="Times New Roman"/>
              </a:rPr>
              <a:t>notation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&lt;object&gt;</a:t>
            </a:r>
            <a:r>
              <a:rPr sz="1700" b="1" i="1" spc="-4" dirty="0">
                <a:latin typeface="Courier New"/>
                <a:cs typeface="Courier New"/>
              </a:rPr>
              <a:t>.</a:t>
            </a:r>
            <a:r>
              <a:rPr sz="17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&lt;member&gt;</a:t>
            </a:r>
            <a:endParaRPr sz="1700">
              <a:latin typeface="Courier New"/>
              <a:cs typeface="Courier New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64" dirty="0">
                <a:latin typeface="Times New Roman"/>
                <a:cs typeface="Times New Roman"/>
              </a:rPr>
              <a:t>members, including  </a:t>
            </a:r>
            <a:r>
              <a:rPr sz="1700" spc="57" dirty="0">
                <a:latin typeface="Times New Roman"/>
                <a:cs typeface="Times New Roman"/>
              </a:rPr>
              <a:t>attributes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3" dirty="0">
                <a:latin typeface="Times New Roman"/>
                <a:cs typeface="Times New Roman"/>
              </a:rPr>
              <a:t>Examples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dot </a:t>
            </a:r>
            <a:r>
              <a:rPr sz="1700" spc="50" dirty="0">
                <a:latin typeface="Times New Roman"/>
                <a:cs typeface="Times New Roman"/>
              </a:rPr>
              <a:t>notation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d.setWeight(42);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  <a:tabLst>
                <a:tab pos="1543243" algn="l"/>
              </a:tabLst>
            </a:pPr>
            <a:r>
              <a:rPr sz="1100" spc="-53" dirty="0">
                <a:latin typeface="Courier New"/>
                <a:cs typeface="Courier New"/>
              </a:rPr>
              <a:t>d.weight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0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42;	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only </a:t>
            </a:r>
            <a:r>
              <a:rPr sz="1100" spc="-53" dirty="0">
                <a:latin typeface="Courier New"/>
                <a:cs typeface="Courier New"/>
              </a:rPr>
              <a:t>permissible </a:t>
            </a: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50" dirty="0">
                <a:latin typeface="Courier New"/>
                <a:cs typeface="Courier New"/>
              </a:rPr>
              <a:t>weight </a:t>
            </a:r>
            <a:r>
              <a:rPr sz="1100" spc="-32" dirty="0">
                <a:latin typeface="Courier New"/>
                <a:cs typeface="Courier New"/>
              </a:rPr>
              <a:t>is</a:t>
            </a:r>
            <a:r>
              <a:rPr sz="1100" spc="-47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public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68370" y="834130"/>
            <a:ext cx="36073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4" dirty="0"/>
              <a:t>How</a:t>
            </a:r>
            <a:r>
              <a:rPr spc="-178" dirty="0"/>
              <a:t> </a:t>
            </a:r>
            <a:r>
              <a:rPr dirty="0"/>
              <a:t>to</a:t>
            </a:r>
            <a:r>
              <a:rPr spc="-174" dirty="0"/>
              <a:t> </a:t>
            </a:r>
            <a:r>
              <a:rPr spc="-4" dirty="0"/>
              <a:t>Create</a:t>
            </a:r>
            <a:r>
              <a:rPr spc="-174" dirty="0"/>
              <a:t> </a:t>
            </a:r>
            <a:r>
              <a:rPr dirty="0"/>
              <a:t>a</a:t>
            </a:r>
            <a:r>
              <a:rPr spc="-174" dirty="0"/>
              <a:t> </a:t>
            </a:r>
            <a:r>
              <a:rPr spc="-7" dirty="0"/>
              <a:t>Menu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5337" y="1368137"/>
            <a:ext cx="6924963" cy="161560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301253" marR="586721" indent="-292233">
              <a:lnSpc>
                <a:spcPts val="1847"/>
              </a:lnSpc>
              <a:spcBef>
                <a:spcPts val="298"/>
              </a:spcBef>
              <a:buAutoNum type="arabicPeriod"/>
              <a:tabLst>
                <a:tab pos="305762" algn="l"/>
                <a:tab pos="306213" algn="l"/>
                <a:tab pos="1180658" algn="l"/>
                <a:tab pos="2264806" algn="l"/>
              </a:tabLst>
            </a:pPr>
            <a:r>
              <a:rPr sz="1700" spc="50" dirty="0">
                <a:latin typeface="Times New Roman"/>
                <a:cs typeface="Times New Roman"/>
              </a:rPr>
              <a:t>Create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5" dirty="0">
                <a:latin typeface="Courier New"/>
                <a:cs typeface="Courier New"/>
              </a:rPr>
              <a:t>MenuBar </a:t>
            </a:r>
            <a:r>
              <a:rPr sz="1700" spc="18" dirty="0">
                <a:latin typeface="Times New Roman"/>
                <a:cs typeface="Times New Roman"/>
              </a:rPr>
              <a:t>object,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18" dirty="0">
                <a:latin typeface="Times New Roman"/>
                <a:cs typeface="Times New Roman"/>
              </a:rPr>
              <a:t>set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57" dirty="0">
                <a:latin typeface="Times New Roman"/>
                <a:cs typeface="Times New Roman"/>
              </a:rPr>
              <a:t>into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92" dirty="0">
                <a:latin typeface="Times New Roman"/>
                <a:cs typeface="Times New Roman"/>
              </a:rPr>
              <a:t>menu  </a:t>
            </a:r>
            <a:r>
              <a:rPr sz="1700" spc="64" dirty="0">
                <a:latin typeface="Times New Roman"/>
                <a:cs typeface="Times New Roman"/>
              </a:rPr>
              <a:t>container, </a:t>
            </a:r>
            <a:r>
              <a:rPr sz="1700" spc="67" dirty="0">
                <a:latin typeface="Times New Roman"/>
                <a:cs typeface="Times New Roman"/>
              </a:rPr>
              <a:t>such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5" dirty="0">
                <a:latin typeface="Courier New"/>
                <a:cs typeface="Courier New"/>
              </a:rPr>
              <a:t>Frame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05311" marR="3608" indent="-305311">
              <a:lnSpc>
                <a:spcPts val="1875"/>
              </a:lnSpc>
              <a:spcBef>
                <a:spcPts val="543"/>
              </a:spcBef>
              <a:buAutoNum type="arabicPeriod"/>
              <a:tabLst>
                <a:tab pos="305311" algn="l"/>
                <a:tab pos="306213" algn="l"/>
                <a:tab pos="2220611" algn="l"/>
              </a:tabLst>
            </a:pPr>
            <a:r>
              <a:rPr sz="1700" spc="50" dirty="0">
                <a:latin typeface="Times New Roman"/>
                <a:cs typeface="Times New Roman"/>
              </a:rPr>
              <a:t>Create  </a:t>
            </a:r>
            <a:r>
              <a:rPr sz="1700" spc="67" dirty="0">
                <a:latin typeface="Times New Roman"/>
                <a:cs typeface="Times New Roman"/>
              </a:rPr>
              <a:t>one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more	</a:t>
            </a:r>
            <a:r>
              <a:rPr sz="1700" spc="-67" dirty="0">
                <a:latin typeface="Courier New"/>
                <a:cs typeface="Courier New"/>
              </a:rPr>
              <a:t>Menu</a:t>
            </a:r>
            <a:r>
              <a:rPr sz="1700" spc="-572" dirty="0">
                <a:latin typeface="Courier New"/>
                <a:cs typeface="Courier New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objects,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8" dirty="0">
                <a:latin typeface="Times New Roman"/>
                <a:cs typeface="Times New Roman"/>
              </a:rPr>
              <a:t>add </a:t>
            </a:r>
            <a:r>
              <a:rPr sz="1700" spc="81" dirty="0">
                <a:latin typeface="Times New Roman"/>
                <a:cs typeface="Times New Roman"/>
              </a:rPr>
              <a:t>them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92" dirty="0">
                <a:latin typeface="Times New Roman"/>
                <a:cs typeface="Times New Roman"/>
              </a:rPr>
              <a:t>menu </a:t>
            </a:r>
            <a:r>
              <a:rPr sz="1700" spc="28" dirty="0">
                <a:latin typeface="Times New Roman"/>
                <a:cs typeface="Times New Roman"/>
              </a:rPr>
              <a:t>bar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305762" marR="76666" indent="-305762">
              <a:lnSpc>
                <a:spcPts val="1875"/>
              </a:lnSpc>
              <a:spcBef>
                <a:spcPts val="568"/>
              </a:spcBef>
              <a:buAutoNum type="arabicPeriod"/>
              <a:tabLst>
                <a:tab pos="305762" algn="l"/>
                <a:tab pos="306213" algn="l"/>
                <a:tab pos="2235944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67" dirty="0">
                <a:latin typeface="Times New Roman"/>
                <a:cs typeface="Times New Roman"/>
              </a:rPr>
              <a:t>one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more	</a:t>
            </a:r>
            <a:r>
              <a:rPr sz="1700" spc="-78" dirty="0">
                <a:latin typeface="Courier New"/>
                <a:cs typeface="Courier New"/>
              </a:rPr>
              <a:t>MenuItem </a:t>
            </a:r>
            <a:r>
              <a:rPr sz="1700" spc="21" dirty="0">
                <a:latin typeface="Times New Roman"/>
                <a:cs typeface="Times New Roman"/>
              </a:rPr>
              <a:t>objects,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78" dirty="0">
                <a:latin typeface="Times New Roman"/>
                <a:cs typeface="Times New Roman"/>
              </a:rPr>
              <a:t>add</a:t>
            </a:r>
            <a:r>
              <a:rPr sz="1700" spc="-241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them 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92" dirty="0">
                <a:latin typeface="Times New Roman"/>
                <a:cs typeface="Times New Roman"/>
              </a:rPr>
              <a:t>menu</a:t>
            </a:r>
            <a:r>
              <a:rPr sz="1700" spc="33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0"/>
            <a:ext cx="5359977" cy="111966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89811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55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MenuBar</a:t>
            </a:r>
            <a:endParaRPr sz="23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Frame </a:t>
            </a: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Frame("MenuBar");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MenuBar </a:t>
            </a:r>
            <a:r>
              <a:rPr sz="1100" spc="-32" dirty="0">
                <a:latin typeface="Courier New"/>
                <a:cs typeface="Courier New"/>
              </a:rPr>
              <a:t>mb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MenuBar();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f.setMenuBar(mb);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7273" y="2268855"/>
            <a:ext cx="2309090" cy="1731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7637" y="2268855"/>
            <a:ext cx="2309091" cy="1731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2808" y="4113675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53847" y="4122331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1"/>
            <a:ext cx="5055177" cy="21199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927927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6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Menu</a:t>
            </a:r>
            <a:endParaRPr sz="23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Frame </a:t>
            </a:r>
            <a:r>
              <a:rPr sz="1100" spc="-4" dirty="0">
                <a:latin typeface="Courier New"/>
                <a:cs typeface="Courier New"/>
              </a:rPr>
              <a:t>f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1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Frame("Menu");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MenuBar </a:t>
            </a:r>
            <a:r>
              <a:rPr sz="1100" spc="-32" dirty="0">
                <a:latin typeface="Courier New"/>
                <a:cs typeface="Courier New"/>
              </a:rPr>
              <a:t>mb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MenuBar();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Menu("File");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Menu("Edit");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m3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Menu("Help");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mb.add(m1);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mb.add(m2);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mb.setHelpMenu(m3);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f.setMenuBar(mb);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6253" y="834130"/>
            <a:ext cx="25988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6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Menu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1865" y="1822739"/>
            <a:ext cx="2309091" cy="1896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1500" y="1822739"/>
            <a:ext cx="2309090" cy="1731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7035" y="366755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53845" y="3832076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2"/>
            <a:ext cx="5461577" cy="263290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10439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MenuItem</a:t>
            </a:r>
            <a:endParaRPr sz="23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3" dirty="0">
                <a:latin typeface="Courier New"/>
                <a:cs typeface="Courier New"/>
              </a:rPr>
              <a:t>MenuItem </a:t>
            </a:r>
            <a:r>
              <a:rPr sz="1100" spc="-39" dirty="0">
                <a:latin typeface="Courier New"/>
                <a:cs typeface="Courier New"/>
              </a:rPr>
              <a:t>mi1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MenuItem("New");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3" dirty="0">
                <a:latin typeface="Courier New"/>
                <a:cs typeface="Courier New"/>
              </a:rPr>
              <a:t>MenuItem </a:t>
            </a:r>
            <a:r>
              <a:rPr sz="1100" spc="-39" dirty="0">
                <a:latin typeface="Courier New"/>
                <a:cs typeface="Courier New"/>
              </a:rPr>
              <a:t>mi2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MenuItem("Save");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3" dirty="0">
                <a:latin typeface="Courier New"/>
                <a:cs typeface="Courier New"/>
              </a:rPr>
              <a:t>MenuItem </a:t>
            </a:r>
            <a:r>
              <a:rPr sz="1100" spc="-39" dirty="0">
                <a:latin typeface="Courier New"/>
                <a:cs typeface="Courier New"/>
              </a:rPr>
              <a:t>mi3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MenuItem("Load");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3" dirty="0">
                <a:latin typeface="Courier New"/>
                <a:cs typeface="Courier New"/>
              </a:rPr>
              <a:t>MenuItem </a:t>
            </a:r>
            <a:r>
              <a:rPr sz="1100" spc="-39" dirty="0">
                <a:latin typeface="Courier New"/>
                <a:cs typeface="Courier New"/>
              </a:rPr>
              <a:t>mi4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MenuItem("Quit");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mi1.addActionListener(this);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mi2.addActionListener(this);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mi3.addActionListener(this);</a:t>
            </a:r>
            <a:endParaRPr sz="1100">
              <a:latin typeface="Courier New"/>
              <a:cs typeface="Courier New"/>
            </a:endParaRPr>
          </a:p>
          <a:p>
            <a:pPr marL="9020" marR="1704693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mi4.addActionListener(this);  </a:t>
            </a:r>
            <a:r>
              <a:rPr sz="1100" spc="-4" dirty="0">
                <a:latin typeface="Courier New"/>
                <a:cs typeface="Courier New"/>
              </a:rPr>
              <a:t>9	</a:t>
            </a:r>
            <a:r>
              <a:rPr sz="1100" spc="-60" dirty="0">
                <a:latin typeface="Courier New"/>
                <a:cs typeface="Courier New"/>
              </a:rPr>
              <a:t>m1.add(mi1);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00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m1.add(mi2);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m1.add(mi3);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m1.addSeparator();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m1.add(mi4);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9854" y="834130"/>
            <a:ext cx="34116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MenuItem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7273" y="1822739"/>
            <a:ext cx="2309090" cy="1731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7637" y="1822739"/>
            <a:ext cx="2309091" cy="1896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2808" y="366755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53847" y="3832076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6331527" cy="29791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75463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26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CheckBoxMenuItem</a:t>
            </a:r>
            <a:endParaRPr sz="23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MenuBar </a:t>
            </a:r>
            <a:r>
              <a:rPr sz="1100" spc="-32" dirty="0">
                <a:latin typeface="Courier New"/>
                <a:cs typeface="Courier New"/>
              </a:rPr>
              <a:t>mb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MenuBar();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Menu("File");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Menu("Edit");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46" dirty="0">
                <a:latin typeface="Courier New"/>
                <a:cs typeface="Courier New"/>
              </a:rPr>
              <a:t>Menu </a:t>
            </a:r>
            <a:r>
              <a:rPr sz="1100" spc="-32" dirty="0">
                <a:latin typeface="Courier New"/>
                <a:cs typeface="Courier New"/>
              </a:rPr>
              <a:t>m3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Menu("Help");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mb.add(m1);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mb.add(m2);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mb.setHelpMenu(m3);</a:t>
            </a:r>
            <a:endParaRPr sz="1100">
              <a:latin typeface="Courier New"/>
              <a:cs typeface="Courier New"/>
            </a:endParaRPr>
          </a:p>
          <a:p>
            <a:pPr marL="9020" marR="3257407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f.setMenuBar(mb);  </a:t>
            </a:r>
            <a:r>
              <a:rPr sz="1100" spc="-4" dirty="0">
                <a:latin typeface="Courier New"/>
                <a:cs typeface="Courier New"/>
              </a:rPr>
              <a:t>9	</a:t>
            </a:r>
            <a:r>
              <a:rPr sz="1100" spc="-60" dirty="0">
                <a:latin typeface="Courier New"/>
                <a:cs typeface="Courier New"/>
              </a:rPr>
              <a:t>.....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53" dirty="0">
                <a:latin typeface="Courier New"/>
                <a:cs typeface="Courier New"/>
              </a:rPr>
              <a:t>MenuItem </a:t>
            </a:r>
            <a:r>
              <a:rPr sz="1100" spc="-39" dirty="0">
                <a:latin typeface="Courier New"/>
                <a:cs typeface="Courier New"/>
              </a:rPr>
              <a:t>mi2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MenuItem("Save");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mi2.addActionListener(this);</a:t>
            </a:r>
            <a:endParaRPr sz="1100">
              <a:latin typeface="Courier New"/>
              <a:cs typeface="Courier New"/>
            </a:endParaRPr>
          </a:p>
          <a:p>
            <a:pPr marL="9020" marR="3654267">
              <a:lnSpc>
                <a:spcPts val="1349"/>
              </a:lnSpc>
              <a:spcBef>
                <a:spcPts val="50"/>
              </a:spcBef>
              <a:buAutoNum type="arabicPlain" startAt="10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m1.add(mi2);  </a:t>
            </a: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60" dirty="0">
                <a:latin typeface="Courier New"/>
                <a:cs typeface="Courier New"/>
              </a:rPr>
              <a:t>......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00"/>
              </a:lnSpc>
              <a:buAutoNum type="arabicPlain" startAt="14"/>
              <a:tabLst>
                <a:tab pos="333272" algn="l"/>
                <a:tab pos="333723" algn="l"/>
              </a:tabLst>
            </a:pPr>
            <a:r>
              <a:rPr sz="1100" spc="-57" dirty="0">
                <a:latin typeface="Courier New"/>
                <a:cs typeface="Courier New"/>
              </a:rPr>
              <a:t>CheckboxMenuItem </a:t>
            </a:r>
            <a:r>
              <a:rPr sz="1100" spc="-39" dirty="0">
                <a:latin typeface="Courier New"/>
                <a:cs typeface="Courier New"/>
              </a:rPr>
              <a:t>mi5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CheckboxMenuItem("Persistent");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 startAt="14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mi5.addItemListener(this);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 startAt="14"/>
              <a:tabLst>
                <a:tab pos="333272" algn="l"/>
                <a:tab pos="333723" algn="l"/>
              </a:tabLst>
            </a:pPr>
            <a:r>
              <a:rPr sz="1100" spc="-60" dirty="0">
                <a:latin typeface="Courier New"/>
                <a:cs typeface="Courier New"/>
              </a:rPr>
              <a:t>m1.add(mi5);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6938" y="834130"/>
            <a:ext cx="50372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30" dirty="0">
                <a:latin typeface="Arial"/>
                <a:cs typeface="Arial"/>
              </a:rPr>
              <a:t> </a:t>
            </a:r>
            <a:r>
              <a:rPr sz="2300" spc="-117" dirty="0">
                <a:latin typeface="Courier New"/>
                <a:cs typeface="Courier New"/>
              </a:rPr>
              <a:t>CheckBoxMenuItem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7273" y="1822739"/>
            <a:ext cx="2309090" cy="1731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7637" y="1822739"/>
            <a:ext cx="2309091" cy="1896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2808" y="3667557"/>
            <a:ext cx="798368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Solaris</a:t>
            </a:r>
            <a:r>
              <a:rPr sz="1000" spc="-53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53847" y="3832076"/>
            <a:ext cx="13773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dirty="0">
                <a:latin typeface="Arial"/>
                <a:cs typeface="Arial"/>
              </a:rPr>
              <a:t>Microsoft</a:t>
            </a:r>
            <a:r>
              <a:rPr sz="1000" spc="-57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40480" y="834130"/>
            <a:ext cx="42631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Controlling </a:t>
            </a:r>
            <a:r>
              <a:rPr dirty="0"/>
              <a:t>Visual</a:t>
            </a:r>
            <a:r>
              <a:rPr spc="-380" dirty="0"/>
              <a:t> </a:t>
            </a:r>
            <a:r>
              <a:rPr dirty="0"/>
              <a:t>Aspects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49" y="1368136"/>
            <a:ext cx="6781223" cy="164032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96" dirty="0">
                <a:latin typeface="Times New Roman"/>
                <a:cs typeface="Times New Roman"/>
              </a:rPr>
              <a:t>Commands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control </a:t>
            </a:r>
            <a:r>
              <a:rPr sz="1700" spc="64" dirty="0">
                <a:latin typeface="Times New Roman"/>
                <a:cs typeface="Times New Roman"/>
              </a:rPr>
              <a:t>visual </a:t>
            </a:r>
            <a:r>
              <a:rPr sz="1700" spc="57" dirty="0">
                <a:latin typeface="Times New Roman"/>
                <a:cs typeface="Times New Roman"/>
              </a:rPr>
              <a:t>aspects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597996" indent="-24127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28" dirty="0">
                <a:latin typeface="Times New Roman"/>
                <a:cs typeface="Times New Roman"/>
              </a:rPr>
              <a:t>Colors:</a:t>
            </a:r>
            <a:endParaRPr sz="1700">
              <a:latin typeface="Times New Roman"/>
              <a:cs typeface="Times New Roman"/>
            </a:endParaRPr>
          </a:p>
          <a:p>
            <a:pPr marL="620995" marR="3479739">
              <a:lnSpc>
                <a:spcPts val="1349"/>
              </a:lnSpc>
              <a:spcBef>
                <a:spcPts val="614"/>
              </a:spcBef>
            </a:pPr>
            <a:r>
              <a:rPr sz="1100" spc="-60" dirty="0">
                <a:latin typeface="Courier New"/>
                <a:cs typeface="Courier New"/>
              </a:rPr>
              <a:t>setForeground()  setBackground()</a:t>
            </a:r>
            <a:endParaRPr sz="1100">
              <a:latin typeface="Courier New"/>
              <a:cs typeface="Courier New"/>
            </a:endParaRPr>
          </a:p>
          <a:p>
            <a:pPr marL="593486" indent="-236763">
              <a:spcBef>
                <a:spcPts val="323"/>
              </a:spcBef>
              <a:buChar char="•"/>
              <a:tabLst>
                <a:tab pos="593486" algn="l"/>
                <a:tab pos="593936" algn="l"/>
              </a:tabLst>
            </a:pPr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620995" marR="1654184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Color </a:t>
            </a:r>
            <a:r>
              <a:rPr sz="1100" spc="-50" dirty="0">
                <a:latin typeface="Courier New"/>
                <a:cs typeface="Courier New"/>
              </a:rPr>
              <a:t>purple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Color(255, </a:t>
            </a:r>
            <a:r>
              <a:rPr sz="1100" spc="-32" dirty="0">
                <a:latin typeface="Courier New"/>
                <a:cs typeface="Courier New"/>
              </a:rPr>
              <a:t>0, </a:t>
            </a:r>
            <a:r>
              <a:rPr sz="1100" spc="-60" dirty="0">
                <a:latin typeface="Courier New"/>
                <a:cs typeface="Courier New"/>
              </a:rPr>
              <a:t>255);  </a:t>
            </a:r>
            <a:r>
              <a:rPr sz="1100" spc="-50" dirty="0">
                <a:latin typeface="Courier New"/>
                <a:cs typeface="Courier New"/>
              </a:rPr>
              <a:t>Button </a:t>
            </a:r>
            <a:r>
              <a:rPr sz="1100" spc="-4" dirty="0">
                <a:latin typeface="Courier New"/>
                <a:cs typeface="Courier New"/>
              </a:rPr>
              <a:t>b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Button(“Purple”);  b.setBackground(purple);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0988" y="834130"/>
            <a:ext cx="39826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3" dirty="0"/>
              <a:t>J.F.C./Swing</a:t>
            </a:r>
            <a:r>
              <a:rPr spc="-185" dirty="0"/>
              <a:t> </a:t>
            </a:r>
            <a:r>
              <a:rPr spc="-32" dirty="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12,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0" y="1368137"/>
            <a:ext cx="6842414" cy="157363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39469" indent="-239469">
              <a:lnSpc>
                <a:spcPts val="1946"/>
              </a:lnSpc>
              <a:spcBef>
                <a:spcPts val="71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Foundation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Class</a:t>
            </a:r>
            <a:r>
              <a:rPr sz="1700" spc="-11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17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Swing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-7" dirty="0">
                <a:latin typeface="Times New Roman"/>
                <a:cs typeface="Times New Roman"/>
              </a:rPr>
              <a:t>(J.F.C.</a:t>
            </a:r>
            <a:r>
              <a:rPr sz="1700" spc="-14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17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Swing)</a:t>
            </a:r>
            <a:endParaRPr sz="1700">
              <a:latin typeface="Times New Roman"/>
              <a:cs typeface="Times New Roman"/>
            </a:endParaRPr>
          </a:p>
          <a:p>
            <a:pPr marL="278704">
              <a:lnSpc>
                <a:spcPts val="1946"/>
              </a:lnSpc>
            </a:pP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second-generation </a:t>
            </a:r>
            <a:r>
              <a:rPr sz="1700" spc="21" dirty="0">
                <a:latin typeface="Times New Roman"/>
                <a:cs typeface="Times New Roman"/>
              </a:rPr>
              <a:t>GUI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toolkit.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1" dirty="0">
                <a:latin typeface="Times New Roman"/>
                <a:cs typeface="Times New Roman"/>
              </a:rPr>
              <a:t>It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builds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top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AWT,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but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supplants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components 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i="1" spc="7" dirty="0">
                <a:latin typeface="Times New Roman"/>
                <a:cs typeface="Times New Roman"/>
              </a:rPr>
              <a:t>lightweight</a:t>
            </a:r>
            <a:r>
              <a:rPr sz="1700" i="1" spc="163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versions.</a:t>
            </a:r>
            <a:endParaRPr sz="1700">
              <a:latin typeface="Times New Roman"/>
              <a:cs typeface="Times New Roman"/>
            </a:endParaRPr>
          </a:p>
          <a:p>
            <a:pPr marL="245782" marR="62686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  <a:tab pos="3395857" algn="l"/>
              </a:tabLst>
            </a:pPr>
            <a:r>
              <a:rPr sz="1700" spc="64" dirty="0">
                <a:latin typeface="Times New Roman"/>
                <a:cs typeface="Times New Roman"/>
              </a:rPr>
              <a:t>There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78" dirty="0">
                <a:latin typeface="Times New Roman"/>
                <a:cs typeface="Times New Roman"/>
              </a:rPr>
              <a:t>components,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0" dirty="0">
                <a:latin typeface="Times New Roman"/>
                <a:cs typeface="Times New Roman"/>
              </a:rPr>
              <a:t>much more  </a:t>
            </a:r>
            <a:r>
              <a:rPr sz="1700" spc="57" dirty="0">
                <a:latin typeface="Times New Roman"/>
                <a:cs typeface="Times New Roman"/>
              </a:rPr>
              <a:t>complex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components,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including	</a:t>
            </a:r>
            <a:r>
              <a:rPr sz="1700" spc="-75" dirty="0">
                <a:latin typeface="Courier New"/>
                <a:cs typeface="Courier New"/>
              </a:rPr>
              <a:t>JTable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JTree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-78" dirty="0">
                <a:latin typeface="Courier New"/>
                <a:cs typeface="Courier New"/>
              </a:rPr>
              <a:t>JComboBox</a:t>
            </a:r>
            <a:r>
              <a:rPr sz="1700" spc="-7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5362" y="834130"/>
            <a:ext cx="29937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Information</a:t>
            </a:r>
            <a:r>
              <a:rPr spc="-206" dirty="0"/>
              <a:t> </a:t>
            </a:r>
            <a:r>
              <a:rPr spc="-4" dirty="0"/>
              <a:t>Hiding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36206" y="1911495"/>
          <a:ext cx="2239818" cy="796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8"/>
              </a:tblGrid>
              <a:tr h="17318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MyDate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568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+day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+month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+year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9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9727" y="1368136"/>
            <a:ext cx="7128164" cy="116840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problem:</a:t>
            </a:r>
            <a:endParaRPr sz="1700">
              <a:latin typeface="Times New Roman"/>
              <a:cs typeface="Times New Roman"/>
            </a:endParaRPr>
          </a:p>
          <a:p>
            <a:pPr marL="2331551">
              <a:lnSpc>
                <a:spcPts val="1946"/>
              </a:lnSpc>
              <a:spcBef>
                <a:spcPts val="1364"/>
              </a:spcBef>
            </a:pPr>
            <a:r>
              <a:rPr sz="1700" spc="46" dirty="0">
                <a:latin typeface="Times New Roman"/>
                <a:cs typeface="Times New Roman"/>
              </a:rPr>
              <a:t>Client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36" dirty="0">
                <a:latin typeface="Times New Roman"/>
                <a:cs typeface="Times New Roman"/>
              </a:rPr>
              <a:t>direct </a:t>
            </a:r>
            <a:r>
              <a:rPr sz="1700" spc="21" dirty="0">
                <a:latin typeface="Times New Roman"/>
                <a:cs typeface="Times New Roman"/>
              </a:rPr>
              <a:t>access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marL="2327041">
              <a:lnSpc>
                <a:spcPts val="1847"/>
              </a:lnSpc>
            </a:pPr>
            <a:r>
              <a:rPr sz="1700" spc="67" dirty="0">
                <a:latin typeface="Times New Roman"/>
                <a:cs typeface="Times New Roman"/>
              </a:rPr>
              <a:t>internal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spc="-4" dirty="0">
                <a:latin typeface="Courier New"/>
                <a:cs typeface="Courier New"/>
              </a:rPr>
              <a:t>d</a:t>
            </a:r>
            <a:r>
              <a:rPr sz="1700" spc="-643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refers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89" dirty="0">
                <a:latin typeface="Courier New"/>
                <a:cs typeface="Courier New"/>
              </a:rPr>
              <a:t>MyDate</a:t>
            </a:r>
            <a:endParaRPr sz="1700">
              <a:latin typeface="Courier New"/>
              <a:cs typeface="Courier New"/>
            </a:endParaRPr>
          </a:p>
          <a:p>
            <a:pPr marR="222332" algn="ctr">
              <a:lnSpc>
                <a:spcPts val="1946"/>
              </a:lnSpc>
            </a:pPr>
            <a:r>
              <a:rPr sz="1700" spc="11" dirty="0">
                <a:latin typeface="Times New Roman"/>
                <a:cs typeface="Times New Roman"/>
              </a:rPr>
              <a:t>object):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6910" y="2820007"/>
            <a:ext cx="3015673" cy="142488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d.day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32;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// invalid</a:t>
            </a:r>
            <a:r>
              <a:rPr sz="1100" spc="-1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day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d.month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2" dirty="0">
                <a:latin typeface="Courier New"/>
                <a:cs typeface="Courier New"/>
              </a:rPr>
              <a:t>2; </a:t>
            </a:r>
            <a:r>
              <a:rPr sz="1100" spc="-46" dirty="0">
                <a:latin typeface="Courier New"/>
                <a:cs typeface="Courier New"/>
              </a:rPr>
              <a:t>d.day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30;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// plausible but</a:t>
            </a:r>
            <a:r>
              <a:rPr sz="1100" spc="-1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wrong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d.day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46" dirty="0">
                <a:latin typeface="Courier New"/>
                <a:cs typeface="Courier New"/>
              </a:rPr>
              <a:t>d.day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// no check for wrap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FF0000"/>
                </a:solidFill>
                <a:latin typeface="Courier New"/>
                <a:cs typeface="Courier New"/>
              </a:rPr>
              <a:t>around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5929" y="2052205"/>
            <a:ext cx="1548823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Threads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4"/>
            <a:ext cx="6972300" cy="2777725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thread</a:t>
            </a:r>
            <a:endParaRPr sz="1700">
              <a:latin typeface="Times New Roman"/>
              <a:cs typeface="Times New Roman"/>
            </a:endParaRPr>
          </a:p>
          <a:p>
            <a:pPr marL="250292" marR="171371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28" dirty="0">
                <a:latin typeface="Times New Roman"/>
                <a:cs typeface="Times New Roman"/>
              </a:rPr>
              <a:t>Create </a:t>
            </a:r>
            <a:r>
              <a:rPr sz="1700" spc="60" dirty="0">
                <a:latin typeface="Times New Roman"/>
                <a:cs typeface="Times New Roman"/>
              </a:rPr>
              <a:t>separate </a:t>
            </a:r>
            <a:r>
              <a:rPr sz="1700" spc="92" dirty="0">
                <a:latin typeface="Times New Roman"/>
                <a:cs typeface="Times New Roman"/>
              </a:rPr>
              <a:t>threads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</a:t>
            </a:r>
            <a:r>
              <a:rPr sz="1700" spc="-174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program,  </a:t>
            </a:r>
            <a:r>
              <a:rPr sz="1700" spc="53" dirty="0">
                <a:latin typeface="Times New Roman"/>
                <a:cs typeface="Times New Roman"/>
              </a:rPr>
              <a:t>controlling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366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78704">
              <a:lnSpc>
                <a:spcPts val="1818"/>
              </a:lnSpc>
            </a:pPr>
            <a:r>
              <a:rPr sz="1700" spc="85" dirty="0">
                <a:latin typeface="Times New Roman"/>
                <a:cs typeface="Times New Roman"/>
              </a:rPr>
              <a:t>thread</a:t>
            </a:r>
            <a:endParaRPr sz="1700">
              <a:latin typeface="Times New Roman"/>
              <a:cs typeface="Times New Roman"/>
            </a:endParaRPr>
          </a:p>
          <a:p>
            <a:pPr marL="250292" marR="139803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50" dirty="0">
                <a:latin typeface="Times New Roman"/>
                <a:cs typeface="Times New Roman"/>
              </a:rPr>
              <a:t>Control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execution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5" dirty="0">
                <a:latin typeface="Times New Roman"/>
                <a:cs typeface="Times New Roman"/>
              </a:rPr>
              <a:t>thread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write platform-  </a:t>
            </a:r>
            <a:r>
              <a:rPr sz="1700" spc="107" dirty="0">
                <a:latin typeface="Times New Roman"/>
                <a:cs typeface="Times New Roman"/>
              </a:rPr>
              <a:t>independent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r>
              <a:rPr sz="1700" spc="92" dirty="0">
                <a:latin typeface="Times New Roman"/>
                <a:cs typeface="Times New Roman"/>
              </a:rPr>
              <a:t> threads</a:t>
            </a:r>
            <a:endParaRPr sz="1700">
              <a:latin typeface="Times New Roman"/>
              <a:cs typeface="Times New Roman"/>
            </a:endParaRPr>
          </a:p>
          <a:p>
            <a:pPr marL="251194" marR="96058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difficulties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might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arise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when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multiple  </a:t>
            </a:r>
            <a:r>
              <a:rPr sz="1700" spc="92" dirty="0">
                <a:latin typeface="Times New Roman"/>
                <a:cs typeface="Times New Roman"/>
              </a:rPr>
              <a:t>threads </a:t>
            </a:r>
            <a:r>
              <a:rPr sz="1700" spc="67" dirty="0">
                <a:latin typeface="Times New Roman"/>
                <a:cs typeface="Times New Roman"/>
              </a:rPr>
              <a:t>share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67" dirty="0">
                <a:latin typeface="Courier New"/>
                <a:cs typeface="Courier New"/>
              </a:rPr>
              <a:t>wait</a:t>
            </a:r>
            <a:r>
              <a:rPr sz="1700" spc="-728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notify</a:t>
            </a:r>
            <a:r>
              <a:rPr sz="1700" spc="-735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communicate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between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threads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81" dirty="0">
                <a:latin typeface="Courier New"/>
                <a:cs typeface="Courier New"/>
              </a:rPr>
              <a:t>synchronized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protect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46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corruption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 rot="19140000">
            <a:off x="3698008" y="894638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6344804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11725">
              <a:lnSpc>
                <a:spcPts val="1847"/>
              </a:lnSpc>
              <a:spcBef>
                <a:spcPts val="298"/>
              </a:spcBef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32" dirty="0">
                <a:latin typeface="Times New Roman"/>
                <a:cs typeface="Times New Roman"/>
              </a:rPr>
              <a:t>get </a:t>
            </a:r>
            <a:r>
              <a:rPr sz="1700" spc="60" dirty="0">
                <a:latin typeface="Times New Roman"/>
                <a:cs typeface="Times New Roman"/>
              </a:rPr>
              <a:t>programs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4" dirty="0">
                <a:latin typeface="Times New Roman"/>
                <a:cs typeface="Times New Roman"/>
              </a:rPr>
              <a:t>perform </a:t>
            </a:r>
            <a:r>
              <a:rPr sz="1700" spc="60" dirty="0">
                <a:latin typeface="Times New Roman"/>
                <a:cs typeface="Times New Roman"/>
              </a:rPr>
              <a:t>multiple </a:t>
            </a:r>
            <a:r>
              <a:rPr sz="1700" spc="39" dirty="0">
                <a:latin typeface="Times New Roman"/>
                <a:cs typeface="Times New Roman"/>
              </a:rPr>
              <a:t>tasks  </a:t>
            </a:r>
            <a:r>
              <a:rPr sz="1700" spc="64" dirty="0">
                <a:latin typeface="Times New Roman"/>
                <a:cs typeface="Times New Roman"/>
              </a:rPr>
              <a:t>concurrently?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82852" y="834130"/>
            <a:ext cx="13791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4147705" cy="1882608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42626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threads?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69"/>
              </a:spcBef>
            </a:pPr>
            <a:r>
              <a:rPr sz="1700" spc="89" dirty="0">
                <a:latin typeface="Times New Roman"/>
                <a:cs typeface="Times New Roman"/>
              </a:rPr>
              <a:t>Threads </a:t>
            </a:r>
            <a:r>
              <a:rPr sz="1700" spc="25" dirty="0">
                <a:latin typeface="Times New Roman"/>
                <a:cs typeface="Times New Roman"/>
              </a:rPr>
              <a:t>are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1" dirty="0">
                <a:latin typeface="Times New Roman"/>
                <a:cs typeface="Times New Roman"/>
              </a:rPr>
              <a:t>virtual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CPU.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7" dirty="0">
                <a:latin typeface="Times New Roman"/>
                <a:cs typeface="Times New Roman"/>
              </a:rPr>
              <a:t>three </a:t>
            </a:r>
            <a:r>
              <a:rPr sz="1700" spc="57" dirty="0">
                <a:latin typeface="Times New Roman"/>
                <a:cs typeface="Times New Roman"/>
              </a:rPr>
              <a:t>parts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85" dirty="0">
                <a:latin typeface="Times New Roman"/>
                <a:cs typeface="Times New Roman"/>
              </a:rPr>
              <a:t>thread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36" dirty="0">
                <a:latin typeface="Times New Roman"/>
                <a:cs typeface="Times New Roman"/>
              </a:rPr>
              <a:t>CPU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527192" lvl="1" indent="-225939">
              <a:spcBef>
                <a:spcPts val="369"/>
              </a:spcBef>
              <a:buChar char="•"/>
              <a:tabLst>
                <a:tab pos="527192" algn="l"/>
                <a:tab pos="527643" algn="l"/>
              </a:tabLst>
            </a:pPr>
            <a:r>
              <a:rPr sz="1700" spc="43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3096" y="3379253"/>
            <a:ext cx="1402773" cy="105208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771524" y="0"/>
                </a:moveTo>
                <a:lnTo>
                  <a:pt x="722755" y="1518"/>
                </a:lnTo>
                <a:lnTo>
                  <a:pt x="674789" y="6014"/>
                </a:lnTo>
                <a:lnTo>
                  <a:pt x="627716" y="13397"/>
                </a:lnTo>
                <a:lnTo>
                  <a:pt x="581628" y="23576"/>
                </a:lnTo>
                <a:lnTo>
                  <a:pt x="536613" y="36460"/>
                </a:lnTo>
                <a:lnTo>
                  <a:pt x="492764" y="51959"/>
                </a:lnTo>
                <a:lnTo>
                  <a:pt x="450171" y="69982"/>
                </a:lnTo>
                <a:lnTo>
                  <a:pt x="408924" y="90439"/>
                </a:lnTo>
                <a:lnTo>
                  <a:pt x="369114" y="113239"/>
                </a:lnTo>
                <a:lnTo>
                  <a:pt x="330832" y="138291"/>
                </a:lnTo>
                <a:lnTo>
                  <a:pt x="294168" y="165505"/>
                </a:lnTo>
                <a:lnTo>
                  <a:pt x="259212" y="194790"/>
                </a:lnTo>
                <a:lnTo>
                  <a:pt x="226056" y="226056"/>
                </a:lnTo>
                <a:lnTo>
                  <a:pt x="194790" y="259212"/>
                </a:lnTo>
                <a:lnTo>
                  <a:pt x="165505" y="294168"/>
                </a:lnTo>
                <a:lnTo>
                  <a:pt x="138291" y="330832"/>
                </a:lnTo>
                <a:lnTo>
                  <a:pt x="113239" y="369114"/>
                </a:lnTo>
                <a:lnTo>
                  <a:pt x="90439" y="408924"/>
                </a:lnTo>
                <a:lnTo>
                  <a:pt x="69982" y="450171"/>
                </a:lnTo>
                <a:lnTo>
                  <a:pt x="51959" y="492764"/>
                </a:lnTo>
                <a:lnTo>
                  <a:pt x="36460" y="536613"/>
                </a:lnTo>
                <a:lnTo>
                  <a:pt x="23576" y="581628"/>
                </a:lnTo>
                <a:lnTo>
                  <a:pt x="13397" y="627716"/>
                </a:lnTo>
                <a:lnTo>
                  <a:pt x="6014" y="674789"/>
                </a:lnTo>
                <a:lnTo>
                  <a:pt x="1518" y="722755"/>
                </a:lnTo>
                <a:lnTo>
                  <a:pt x="0" y="771525"/>
                </a:lnTo>
                <a:lnTo>
                  <a:pt x="1518" y="820294"/>
                </a:lnTo>
                <a:lnTo>
                  <a:pt x="6014" y="868260"/>
                </a:lnTo>
                <a:lnTo>
                  <a:pt x="13397" y="915333"/>
                </a:lnTo>
                <a:lnTo>
                  <a:pt x="23576" y="961421"/>
                </a:lnTo>
                <a:lnTo>
                  <a:pt x="36460" y="1006436"/>
                </a:lnTo>
                <a:lnTo>
                  <a:pt x="51959" y="1050285"/>
                </a:lnTo>
                <a:lnTo>
                  <a:pt x="69982" y="1092878"/>
                </a:lnTo>
                <a:lnTo>
                  <a:pt x="90439" y="1134125"/>
                </a:lnTo>
                <a:lnTo>
                  <a:pt x="113239" y="1173935"/>
                </a:lnTo>
                <a:lnTo>
                  <a:pt x="138291" y="1212217"/>
                </a:lnTo>
                <a:lnTo>
                  <a:pt x="165505" y="1248881"/>
                </a:lnTo>
                <a:lnTo>
                  <a:pt x="194790" y="1283837"/>
                </a:lnTo>
                <a:lnTo>
                  <a:pt x="226056" y="1316993"/>
                </a:lnTo>
                <a:lnTo>
                  <a:pt x="259212" y="1348259"/>
                </a:lnTo>
                <a:lnTo>
                  <a:pt x="294168" y="1377544"/>
                </a:lnTo>
                <a:lnTo>
                  <a:pt x="330832" y="1404758"/>
                </a:lnTo>
                <a:lnTo>
                  <a:pt x="369114" y="1429810"/>
                </a:lnTo>
                <a:lnTo>
                  <a:pt x="408924" y="1452610"/>
                </a:lnTo>
                <a:lnTo>
                  <a:pt x="450171" y="1473067"/>
                </a:lnTo>
                <a:lnTo>
                  <a:pt x="492764" y="1491090"/>
                </a:lnTo>
                <a:lnTo>
                  <a:pt x="536613" y="1506589"/>
                </a:lnTo>
                <a:lnTo>
                  <a:pt x="581628" y="1519473"/>
                </a:lnTo>
                <a:lnTo>
                  <a:pt x="627716" y="1529652"/>
                </a:lnTo>
                <a:lnTo>
                  <a:pt x="674789" y="1537035"/>
                </a:lnTo>
                <a:lnTo>
                  <a:pt x="722755" y="1541531"/>
                </a:lnTo>
                <a:lnTo>
                  <a:pt x="771525" y="1543050"/>
                </a:lnTo>
                <a:lnTo>
                  <a:pt x="820294" y="1541531"/>
                </a:lnTo>
                <a:lnTo>
                  <a:pt x="868260" y="1537035"/>
                </a:lnTo>
                <a:lnTo>
                  <a:pt x="915333" y="1529652"/>
                </a:lnTo>
                <a:lnTo>
                  <a:pt x="961421" y="1519473"/>
                </a:lnTo>
                <a:lnTo>
                  <a:pt x="1006436" y="1506589"/>
                </a:lnTo>
                <a:lnTo>
                  <a:pt x="1050285" y="1491090"/>
                </a:lnTo>
                <a:lnTo>
                  <a:pt x="1092878" y="1473067"/>
                </a:lnTo>
                <a:lnTo>
                  <a:pt x="1134125" y="1452610"/>
                </a:lnTo>
                <a:lnTo>
                  <a:pt x="1173935" y="1429810"/>
                </a:lnTo>
                <a:lnTo>
                  <a:pt x="1212217" y="1404758"/>
                </a:lnTo>
                <a:lnTo>
                  <a:pt x="1248881" y="1377544"/>
                </a:lnTo>
                <a:lnTo>
                  <a:pt x="1283837" y="1348259"/>
                </a:lnTo>
                <a:lnTo>
                  <a:pt x="1316993" y="1316993"/>
                </a:lnTo>
                <a:lnTo>
                  <a:pt x="1348259" y="1283837"/>
                </a:lnTo>
                <a:lnTo>
                  <a:pt x="1377544" y="1248881"/>
                </a:lnTo>
                <a:lnTo>
                  <a:pt x="1404758" y="1212217"/>
                </a:lnTo>
                <a:lnTo>
                  <a:pt x="1429810" y="1173935"/>
                </a:lnTo>
                <a:lnTo>
                  <a:pt x="1452610" y="1134125"/>
                </a:lnTo>
                <a:lnTo>
                  <a:pt x="1473067" y="1092878"/>
                </a:lnTo>
                <a:lnTo>
                  <a:pt x="1491090" y="1050285"/>
                </a:lnTo>
                <a:lnTo>
                  <a:pt x="1506589" y="1006436"/>
                </a:lnTo>
                <a:lnTo>
                  <a:pt x="1519473" y="961421"/>
                </a:lnTo>
                <a:lnTo>
                  <a:pt x="1529652" y="915333"/>
                </a:lnTo>
                <a:lnTo>
                  <a:pt x="1537035" y="868260"/>
                </a:lnTo>
                <a:lnTo>
                  <a:pt x="1541531" y="820294"/>
                </a:lnTo>
                <a:lnTo>
                  <a:pt x="1543049" y="771525"/>
                </a:lnTo>
                <a:lnTo>
                  <a:pt x="1541531" y="722755"/>
                </a:lnTo>
                <a:lnTo>
                  <a:pt x="1537035" y="674789"/>
                </a:lnTo>
                <a:lnTo>
                  <a:pt x="1529652" y="627716"/>
                </a:lnTo>
                <a:lnTo>
                  <a:pt x="1519473" y="581628"/>
                </a:lnTo>
                <a:lnTo>
                  <a:pt x="1506589" y="536613"/>
                </a:lnTo>
                <a:lnTo>
                  <a:pt x="1491090" y="492764"/>
                </a:lnTo>
                <a:lnTo>
                  <a:pt x="1473067" y="450171"/>
                </a:lnTo>
                <a:lnTo>
                  <a:pt x="1452610" y="408924"/>
                </a:lnTo>
                <a:lnTo>
                  <a:pt x="1429810" y="369114"/>
                </a:lnTo>
                <a:lnTo>
                  <a:pt x="1404758" y="330832"/>
                </a:lnTo>
                <a:lnTo>
                  <a:pt x="1377544" y="294168"/>
                </a:lnTo>
                <a:lnTo>
                  <a:pt x="1348259" y="259212"/>
                </a:lnTo>
                <a:lnTo>
                  <a:pt x="1316993" y="226056"/>
                </a:lnTo>
                <a:lnTo>
                  <a:pt x="1283837" y="194790"/>
                </a:lnTo>
                <a:lnTo>
                  <a:pt x="1248881" y="165505"/>
                </a:lnTo>
                <a:lnTo>
                  <a:pt x="1212217" y="138291"/>
                </a:lnTo>
                <a:lnTo>
                  <a:pt x="1173935" y="113239"/>
                </a:lnTo>
                <a:lnTo>
                  <a:pt x="1134125" y="90439"/>
                </a:lnTo>
                <a:lnTo>
                  <a:pt x="1092878" y="69982"/>
                </a:lnTo>
                <a:lnTo>
                  <a:pt x="1050285" y="51959"/>
                </a:lnTo>
                <a:lnTo>
                  <a:pt x="1006436" y="36460"/>
                </a:lnTo>
                <a:lnTo>
                  <a:pt x="961421" y="23576"/>
                </a:lnTo>
                <a:lnTo>
                  <a:pt x="915333" y="13397"/>
                </a:lnTo>
                <a:lnTo>
                  <a:pt x="868260" y="6014"/>
                </a:lnTo>
                <a:lnTo>
                  <a:pt x="820294" y="1518"/>
                </a:lnTo>
                <a:lnTo>
                  <a:pt x="771524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8152" y="3642187"/>
            <a:ext cx="584777" cy="263236"/>
          </a:xfrm>
          <a:custGeom>
            <a:avLst/>
            <a:gdLst/>
            <a:ahLst/>
            <a:cxnLst/>
            <a:rect l="l" t="t" r="r" b="b"/>
            <a:pathLst>
              <a:path w="643254" h="386079">
                <a:moveTo>
                  <a:pt x="643001" y="0"/>
                </a:moveTo>
                <a:lnTo>
                  <a:pt x="0" y="3858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9937" y="3642187"/>
            <a:ext cx="584777" cy="263236"/>
          </a:xfrm>
          <a:custGeom>
            <a:avLst/>
            <a:gdLst/>
            <a:ahLst/>
            <a:cxnLst/>
            <a:rect l="l" t="t" r="r" b="b"/>
            <a:pathLst>
              <a:path w="643254" h="386079">
                <a:moveTo>
                  <a:pt x="642874" y="3858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4366" y="3905251"/>
            <a:ext cx="0" cy="526040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5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4366" y="3905251"/>
            <a:ext cx="0" cy="526040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58392" y="3509963"/>
            <a:ext cx="1190914" cy="625571"/>
          </a:xfrm>
          <a:prstGeom prst="rect">
            <a:avLst/>
          </a:prstGeom>
        </p:spPr>
        <p:txBody>
          <a:bodyPr vert="horz" wrap="square" lIns="0" tIns="9921" rIns="0" bIns="0" rtlCol="0">
            <a:spAutoFit/>
          </a:bodyPr>
          <a:lstStyle/>
          <a:p>
            <a:pPr marL="20744" algn="ctr">
              <a:spcBef>
                <a:spcPts val="78"/>
              </a:spcBef>
            </a:pPr>
            <a:r>
              <a:rPr dirty="0"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tabLst>
                <a:tab pos="547486" algn="l"/>
              </a:tabLst>
            </a:pPr>
            <a:r>
              <a:rPr dirty="0">
                <a:latin typeface="Arial"/>
                <a:cs typeface="Arial"/>
              </a:rPr>
              <a:t>Cod</a:t>
            </a:r>
            <a:r>
              <a:rPr spc="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	Data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461164" y="3380344"/>
            <a:ext cx="1741055" cy="401423"/>
          </a:xfrm>
          <a:prstGeom prst="rect">
            <a:avLst/>
          </a:prstGeom>
        </p:spPr>
        <p:txBody>
          <a:bodyPr vert="horz" wrap="square" lIns="0" tIns="41941" rIns="0" bIns="0" rtlCol="0">
            <a:spAutoFit/>
          </a:bodyPr>
          <a:lstStyle/>
          <a:p>
            <a:pPr marL="9020" marR="3608">
              <a:lnSpc>
                <a:spcPts val="1371"/>
              </a:lnSpc>
              <a:spcBef>
                <a:spcPts val="330"/>
              </a:spcBef>
            </a:pPr>
            <a:r>
              <a:rPr spc="4" dirty="0">
                <a:latin typeface="Arial"/>
                <a:cs typeface="Arial"/>
              </a:rPr>
              <a:t>A thread </a:t>
            </a:r>
            <a:r>
              <a:rPr dirty="0">
                <a:latin typeface="Arial"/>
                <a:cs typeface="Arial"/>
              </a:rPr>
              <a:t>or  execution</a:t>
            </a:r>
            <a:r>
              <a:rPr spc="-5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context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3399" y="834130"/>
            <a:ext cx="32581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Creating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3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Thread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427209"/>
          <a:ext cx="4749800" cy="5452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4271818"/>
                <a:gridCol w="139700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ThreadTester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static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main(String</a:t>
                      </a:r>
                      <a:r>
                        <a:rPr sz="1100" spc="-4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args[])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HelloRunner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r 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5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HelloRunner();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Thread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t =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1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Thread(r);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t.start();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HelloRunner implements Runnable</a:t>
                      </a:r>
                      <a:r>
                        <a:rPr sz="1100" spc="-4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run()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 =</a:t>
                      </a:r>
                      <a:r>
                        <a:rPr sz="11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0;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(true)</a:t>
                      </a:r>
                      <a:r>
                        <a:rPr sz="1100" spc="-2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System.out.println("Hello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100" spc="-4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i++);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0919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break;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43399" y="834130"/>
            <a:ext cx="32581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Creating </a:t>
            </a:r>
            <a:r>
              <a:rPr dirty="0"/>
              <a:t>the</a:t>
            </a:r>
            <a:r>
              <a:rPr spc="-380" dirty="0"/>
              <a:t> </a:t>
            </a:r>
            <a:r>
              <a:rPr dirty="0"/>
              <a:t>Thread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1"/>
            <a:ext cx="6866082" cy="125679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42626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85" dirty="0">
                <a:latin typeface="Times New Roman"/>
                <a:cs typeface="Times New Roman"/>
              </a:rPr>
              <a:t>Multithreaded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53" dirty="0">
                <a:latin typeface="Times New Roman"/>
                <a:cs typeface="Times New Roman"/>
              </a:rPr>
              <a:t>these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  <a:tab pos="3467111" algn="l"/>
              </a:tabLst>
            </a:pPr>
            <a:r>
              <a:rPr sz="1700" spc="64" dirty="0">
                <a:latin typeface="Times New Roman"/>
                <a:cs typeface="Times New Roman"/>
              </a:rPr>
              <a:t>Multiple </a:t>
            </a:r>
            <a:r>
              <a:rPr sz="1700" spc="78" dirty="0">
                <a:latin typeface="Times New Roman"/>
                <a:cs typeface="Times New Roman"/>
              </a:rPr>
              <a:t>threads </a:t>
            </a:r>
            <a:r>
              <a:rPr sz="1700" spc="14" dirty="0">
                <a:latin typeface="Times New Roman"/>
                <a:cs typeface="Times New Roman"/>
              </a:rPr>
              <a:t>are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from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one	</a:t>
            </a:r>
            <a:r>
              <a:rPr sz="1700" spc="-78" dirty="0">
                <a:latin typeface="Courier New"/>
                <a:cs typeface="Courier New"/>
              </a:rPr>
              <a:t>Runnable</a:t>
            </a:r>
            <a:r>
              <a:rPr sz="1700" spc="-700" dirty="0">
                <a:latin typeface="Courier New"/>
                <a:cs typeface="Courier New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instance.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75" dirty="0">
                <a:latin typeface="Times New Roman"/>
                <a:cs typeface="Times New Roman"/>
              </a:rPr>
              <a:t>Threads </a:t>
            </a:r>
            <a:r>
              <a:rPr sz="1700" spc="50" dirty="0">
                <a:latin typeface="Times New Roman"/>
                <a:cs typeface="Times New Roman"/>
              </a:rPr>
              <a:t>share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code.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7" y="2583198"/>
          <a:ext cx="269932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264"/>
                <a:gridCol w="914400"/>
                <a:gridCol w="1095664"/>
              </a:tblGrid>
              <a:tr h="321733">
                <a:tc>
                  <a:txBody>
                    <a:bodyPr/>
                    <a:lstStyle/>
                    <a:p>
                      <a:pPr marR="17145" algn="ctr">
                        <a:lnSpc>
                          <a:spcPts val="185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Thread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855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t1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85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Thread(r);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Thread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t2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Thread(r);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580361" y="3550963"/>
            <a:ext cx="1246909" cy="935181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46" y="1722"/>
                </a:lnTo>
                <a:lnTo>
                  <a:pt x="588817" y="6814"/>
                </a:lnTo>
                <a:lnTo>
                  <a:pt x="541831" y="15157"/>
                </a:lnTo>
                <a:lnTo>
                  <a:pt x="496002" y="26637"/>
                </a:lnTo>
                <a:lnTo>
                  <a:pt x="451447" y="41135"/>
                </a:lnTo>
                <a:lnTo>
                  <a:pt x="408283" y="58537"/>
                </a:lnTo>
                <a:lnTo>
                  <a:pt x="366626" y="78725"/>
                </a:lnTo>
                <a:lnTo>
                  <a:pt x="326593" y="101584"/>
                </a:lnTo>
                <a:lnTo>
                  <a:pt x="288299" y="126997"/>
                </a:lnTo>
                <a:lnTo>
                  <a:pt x="251861" y="154847"/>
                </a:lnTo>
                <a:lnTo>
                  <a:pt x="217396" y="185019"/>
                </a:lnTo>
                <a:lnTo>
                  <a:pt x="185019" y="217396"/>
                </a:lnTo>
                <a:lnTo>
                  <a:pt x="154847" y="251861"/>
                </a:lnTo>
                <a:lnTo>
                  <a:pt x="126997" y="288299"/>
                </a:lnTo>
                <a:lnTo>
                  <a:pt x="101584" y="326593"/>
                </a:lnTo>
                <a:lnTo>
                  <a:pt x="78725" y="366626"/>
                </a:lnTo>
                <a:lnTo>
                  <a:pt x="58537" y="408283"/>
                </a:lnTo>
                <a:lnTo>
                  <a:pt x="41135" y="451447"/>
                </a:lnTo>
                <a:lnTo>
                  <a:pt x="26637" y="496002"/>
                </a:lnTo>
                <a:lnTo>
                  <a:pt x="15157" y="541831"/>
                </a:lnTo>
                <a:lnTo>
                  <a:pt x="6814" y="588817"/>
                </a:lnTo>
                <a:lnTo>
                  <a:pt x="1722" y="636846"/>
                </a:lnTo>
                <a:lnTo>
                  <a:pt x="0" y="685800"/>
                </a:lnTo>
                <a:lnTo>
                  <a:pt x="1722" y="734753"/>
                </a:lnTo>
                <a:lnTo>
                  <a:pt x="6814" y="782782"/>
                </a:lnTo>
                <a:lnTo>
                  <a:pt x="15157" y="829768"/>
                </a:lnTo>
                <a:lnTo>
                  <a:pt x="26637" y="875597"/>
                </a:lnTo>
                <a:lnTo>
                  <a:pt x="41135" y="920152"/>
                </a:lnTo>
                <a:lnTo>
                  <a:pt x="58537" y="963316"/>
                </a:lnTo>
                <a:lnTo>
                  <a:pt x="78725" y="1004973"/>
                </a:lnTo>
                <a:lnTo>
                  <a:pt x="101584" y="1045006"/>
                </a:lnTo>
                <a:lnTo>
                  <a:pt x="126997" y="1083300"/>
                </a:lnTo>
                <a:lnTo>
                  <a:pt x="154847" y="1119738"/>
                </a:lnTo>
                <a:lnTo>
                  <a:pt x="185019" y="1154203"/>
                </a:lnTo>
                <a:lnTo>
                  <a:pt x="217396" y="1186580"/>
                </a:lnTo>
                <a:lnTo>
                  <a:pt x="251861" y="1216752"/>
                </a:lnTo>
                <a:lnTo>
                  <a:pt x="288299" y="1244602"/>
                </a:lnTo>
                <a:lnTo>
                  <a:pt x="326593" y="1270015"/>
                </a:lnTo>
                <a:lnTo>
                  <a:pt x="366626" y="1292874"/>
                </a:lnTo>
                <a:lnTo>
                  <a:pt x="408283" y="1313062"/>
                </a:lnTo>
                <a:lnTo>
                  <a:pt x="451447" y="1330464"/>
                </a:lnTo>
                <a:lnTo>
                  <a:pt x="496002" y="1344962"/>
                </a:lnTo>
                <a:lnTo>
                  <a:pt x="541831" y="1356442"/>
                </a:lnTo>
                <a:lnTo>
                  <a:pt x="588817" y="1364785"/>
                </a:lnTo>
                <a:lnTo>
                  <a:pt x="636846" y="1369877"/>
                </a:lnTo>
                <a:lnTo>
                  <a:pt x="685800" y="1371600"/>
                </a:lnTo>
                <a:lnTo>
                  <a:pt x="734753" y="1369877"/>
                </a:lnTo>
                <a:lnTo>
                  <a:pt x="782782" y="1364785"/>
                </a:lnTo>
                <a:lnTo>
                  <a:pt x="829768" y="1356442"/>
                </a:lnTo>
                <a:lnTo>
                  <a:pt x="875597" y="1344962"/>
                </a:lnTo>
                <a:lnTo>
                  <a:pt x="920152" y="1330464"/>
                </a:lnTo>
                <a:lnTo>
                  <a:pt x="963316" y="1313062"/>
                </a:lnTo>
                <a:lnTo>
                  <a:pt x="1004973" y="1292874"/>
                </a:lnTo>
                <a:lnTo>
                  <a:pt x="1045006" y="1270015"/>
                </a:lnTo>
                <a:lnTo>
                  <a:pt x="1083300" y="1244602"/>
                </a:lnTo>
                <a:lnTo>
                  <a:pt x="1119738" y="1216752"/>
                </a:lnTo>
                <a:lnTo>
                  <a:pt x="1154203" y="1186580"/>
                </a:lnTo>
                <a:lnTo>
                  <a:pt x="1186580" y="1154203"/>
                </a:lnTo>
                <a:lnTo>
                  <a:pt x="1216752" y="1119738"/>
                </a:lnTo>
                <a:lnTo>
                  <a:pt x="1244602" y="1083300"/>
                </a:lnTo>
                <a:lnTo>
                  <a:pt x="1270015" y="1045006"/>
                </a:lnTo>
                <a:lnTo>
                  <a:pt x="1292874" y="1004973"/>
                </a:lnTo>
                <a:lnTo>
                  <a:pt x="1313062" y="963316"/>
                </a:lnTo>
                <a:lnTo>
                  <a:pt x="1330464" y="920152"/>
                </a:lnTo>
                <a:lnTo>
                  <a:pt x="1344962" y="875597"/>
                </a:lnTo>
                <a:lnTo>
                  <a:pt x="1356442" y="829768"/>
                </a:lnTo>
                <a:lnTo>
                  <a:pt x="1364785" y="782782"/>
                </a:lnTo>
                <a:lnTo>
                  <a:pt x="1369877" y="734753"/>
                </a:lnTo>
                <a:lnTo>
                  <a:pt x="1371600" y="685800"/>
                </a:lnTo>
                <a:lnTo>
                  <a:pt x="1369877" y="636846"/>
                </a:lnTo>
                <a:lnTo>
                  <a:pt x="1364785" y="588817"/>
                </a:lnTo>
                <a:lnTo>
                  <a:pt x="1356442" y="541831"/>
                </a:lnTo>
                <a:lnTo>
                  <a:pt x="1344962" y="496002"/>
                </a:lnTo>
                <a:lnTo>
                  <a:pt x="1330464" y="451447"/>
                </a:lnTo>
                <a:lnTo>
                  <a:pt x="1313062" y="408283"/>
                </a:lnTo>
                <a:lnTo>
                  <a:pt x="1292874" y="366626"/>
                </a:lnTo>
                <a:lnTo>
                  <a:pt x="1270015" y="326593"/>
                </a:lnTo>
                <a:lnTo>
                  <a:pt x="1244602" y="288299"/>
                </a:lnTo>
                <a:lnTo>
                  <a:pt x="1216752" y="251861"/>
                </a:lnTo>
                <a:lnTo>
                  <a:pt x="1186580" y="217396"/>
                </a:lnTo>
                <a:lnTo>
                  <a:pt x="1154203" y="185019"/>
                </a:lnTo>
                <a:lnTo>
                  <a:pt x="1119738" y="154847"/>
                </a:lnTo>
                <a:lnTo>
                  <a:pt x="1083300" y="126997"/>
                </a:lnTo>
                <a:lnTo>
                  <a:pt x="1045006" y="101584"/>
                </a:lnTo>
                <a:lnTo>
                  <a:pt x="1004973" y="78725"/>
                </a:lnTo>
                <a:lnTo>
                  <a:pt x="963316" y="58537"/>
                </a:lnTo>
                <a:lnTo>
                  <a:pt x="920152" y="41135"/>
                </a:lnTo>
                <a:lnTo>
                  <a:pt x="875597" y="26637"/>
                </a:lnTo>
                <a:lnTo>
                  <a:pt x="829768" y="15157"/>
                </a:lnTo>
                <a:lnTo>
                  <a:pt x="782782" y="6814"/>
                </a:lnTo>
                <a:lnTo>
                  <a:pt x="734753" y="1722"/>
                </a:lnTo>
                <a:lnTo>
                  <a:pt x="68580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5060" y="3784889"/>
            <a:ext cx="519545" cy="233796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57150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4386" y="3784889"/>
            <a:ext cx="519545" cy="233796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571500" y="3429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3930" y="4018685"/>
            <a:ext cx="0" cy="467591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3930" y="4018685"/>
            <a:ext cx="0" cy="467591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2840" y="3666347"/>
            <a:ext cx="1061027" cy="56310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8489" algn="ctr">
              <a:spcBef>
                <a:spcPts val="71"/>
              </a:spcBef>
            </a:pPr>
            <a:r>
              <a:rPr sz="1200" spc="-4" dirty="0">
                <a:latin typeface="Arial"/>
                <a:cs typeface="Arial"/>
              </a:rPr>
              <a:t>CPU</a:t>
            </a:r>
            <a:endParaRPr sz="120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tabLst>
                <a:tab pos="486604" algn="l"/>
              </a:tabLst>
            </a:pPr>
            <a:r>
              <a:rPr sz="1200" spc="-4" dirty="0">
                <a:latin typeface="Arial"/>
                <a:cs typeface="Arial"/>
              </a:rPr>
              <a:t>Cod</a:t>
            </a:r>
            <a:r>
              <a:rPr sz="1200" dirty="0">
                <a:latin typeface="Arial"/>
                <a:cs typeface="Arial"/>
              </a:rPr>
              <a:t>e	</a:t>
            </a:r>
            <a:r>
              <a:rPr sz="1200" spc="-4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8471" y="3203486"/>
            <a:ext cx="1461939" cy="433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020">
              <a:lnSpc>
                <a:spcPts val="11374"/>
              </a:lnSpc>
            </a:pPr>
            <a:r>
              <a:rPr sz="10200" dirty="0">
                <a:latin typeface="Arial"/>
                <a:cs typeface="Arial"/>
              </a:rPr>
              <a:t>}</a:t>
            </a:r>
            <a:endParaRPr sz="10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6536" y="3914776"/>
            <a:ext cx="118341" cy="54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4413" y="3942051"/>
            <a:ext cx="906318" cy="154565"/>
          </a:xfrm>
          <a:custGeom>
            <a:avLst/>
            <a:gdLst/>
            <a:ahLst/>
            <a:cxnLst/>
            <a:rect l="l" t="t" r="r" b="b"/>
            <a:pathLst>
              <a:path w="996950" h="226695">
                <a:moveTo>
                  <a:pt x="0" y="0"/>
                </a:moveTo>
                <a:lnTo>
                  <a:pt x="75846" y="1557"/>
                </a:lnTo>
                <a:lnTo>
                  <a:pt x="149934" y="4260"/>
                </a:lnTo>
                <a:lnTo>
                  <a:pt x="222091" y="8061"/>
                </a:lnTo>
                <a:lnTo>
                  <a:pt x="292145" y="12914"/>
                </a:lnTo>
                <a:lnTo>
                  <a:pt x="359922" y="18771"/>
                </a:lnTo>
                <a:lnTo>
                  <a:pt x="425251" y="25586"/>
                </a:lnTo>
                <a:lnTo>
                  <a:pt x="487959" y="33312"/>
                </a:lnTo>
                <a:lnTo>
                  <a:pt x="547872" y="41902"/>
                </a:lnTo>
                <a:lnTo>
                  <a:pt x="604818" y="51310"/>
                </a:lnTo>
                <a:lnTo>
                  <a:pt x="658625" y="61488"/>
                </a:lnTo>
                <a:lnTo>
                  <a:pt x="709120" y="72389"/>
                </a:lnTo>
                <a:lnTo>
                  <a:pt x="756130" y="83968"/>
                </a:lnTo>
                <a:lnTo>
                  <a:pt x="799482" y="96177"/>
                </a:lnTo>
                <a:lnTo>
                  <a:pt x="839004" y="108970"/>
                </a:lnTo>
                <a:lnTo>
                  <a:pt x="905866" y="136118"/>
                </a:lnTo>
                <a:lnTo>
                  <a:pt x="955335" y="165037"/>
                </a:lnTo>
                <a:lnTo>
                  <a:pt x="986030" y="195354"/>
                </a:lnTo>
                <a:lnTo>
                  <a:pt x="993905" y="210920"/>
                </a:lnTo>
                <a:lnTo>
                  <a:pt x="996569" y="2266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2872" y="3994005"/>
            <a:ext cx="118571" cy="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7022" y="4021282"/>
            <a:ext cx="386773" cy="75333"/>
          </a:xfrm>
          <a:custGeom>
            <a:avLst/>
            <a:gdLst/>
            <a:ahLst/>
            <a:cxnLst/>
            <a:rect l="l" t="t" r="r" b="b"/>
            <a:pathLst>
              <a:path w="425450" h="110489">
                <a:moveTo>
                  <a:pt x="0" y="110490"/>
                </a:moveTo>
                <a:lnTo>
                  <a:pt x="45543" y="64469"/>
                </a:lnTo>
                <a:lnTo>
                  <a:pt x="120745" y="37766"/>
                </a:lnTo>
                <a:lnTo>
                  <a:pt x="169721" y="26383"/>
                </a:lnTo>
                <a:lnTo>
                  <a:pt x="225359" y="16656"/>
                </a:lnTo>
                <a:lnTo>
                  <a:pt x="286967" y="8845"/>
                </a:lnTo>
                <a:lnTo>
                  <a:pt x="353852" y="3206"/>
                </a:lnTo>
                <a:lnTo>
                  <a:pt x="42532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9250" y="3604519"/>
            <a:ext cx="118455" cy="5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7474" y="3554556"/>
            <a:ext cx="848014" cy="77499"/>
          </a:xfrm>
          <a:custGeom>
            <a:avLst/>
            <a:gdLst/>
            <a:ahLst/>
            <a:cxnLst/>
            <a:rect l="l" t="t" r="r" b="b"/>
            <a:pathLst>
              <a:path w="932814" h="113664">
                <a:moveTo>
                  <a:pt x="932814" y="0"/>
                </a:moveTo>
                <a:lnTo>
                  <a:pt x="886374" y="33653"/>
                </a:lnTo>
                <a:lnTo>
                  <a:pt x="830891" y="49288"/>
                </a:lnTo>
                <a:lnTo>
                  <a:pt x="756181" y="63796"/>
                </a:lnTo>
                <a:lnTo>
                  <a:pt x="712151" y="70550"/>
                </a:lnTo>
                <a:lnTo>
                  <a:pt x="663955" y="76930"/>
                </a:lnTo>
                <a:lnTo>
                  <a:pt x="611809" y="82903"/>
                </a:lnTo>
                <a:lnTo>
                  <a:pt x="555926" y="88440"/>
                </a:lnTo>
                <a:lnTo>
                  <a:pt x="496520" y="93509"/>
                </a:lnTo>
                <a:lnTo>
                  <a:pt x="433805" y="98079"/>
                </a:lnTo>
                <a:lnTo>
                  <a:pt x="367994" y="102119"/>
                </a:lnTo>
                <a:lnTo>
                  <a:pt x="299302" y="105598"/>
                </a:lnTo>
                <a:lnTo>
                  <a:pt x="227943" y="108485"/>
                </a:lnTo>
                <a:lnTo>
                  <a:pt x="154130" y="110749"/>
                </a:lnTo>
                <a:lnTo>
                  <a:pt x="78077" y="112359"/>
                </a:lnTo>
                <a:lnTo>
                  <a:pt x="0" y="11328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40396" y="2977347"/>
            <a:ext cx="2535382" cy="534165"/>
          </a:xfrm>
          <a:prstGeom prst="rect">
            <a:avLst/>
          </a:prstGeom>
        </p:spPr>
        <p:txBody>
          <a:bodyPr vert="horz" wrap="square" lIns="0" tIns="87039" rIns="0" bIns="0" rtlCol="0">
            <a:spAutoFit/>
          </a:bodyPr>
          <a:lstStyle/>
          <a:p>
            <a:pPr marL="9020">
              <a:spcBef>
                <a:spcPts val="685"/>
              </a:spcBef>
            </a:pPr>
            <a:r>
              <a:rPr sz="1200" spc="-4" dirty="0">
                <a:latin typeface="Arial"/>
                <a:cs typeface="Arial"/>
              </a:rPr>
              <a:t>New</a:t>
            </a:r>
            <a:r>
              <a:rPr sz="1200" spc="-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Thread</a:t>
            </a:r>
            <a:endParaRPr sz="1200">
              <a:latin typeface="Arial"/>
              <a:cs typeface="Arial"/>
            </a:endParaRPr>
          </a:p>
          <a:p>
            <a:pPr marR="3608" algn="r">
              <a:spcBef>
                <a:spcPts val="614"/>
              </a:spcBef>
            </a:pPr>
            <a:r>
              <a:rPr sz="1200" spc="-53" dirty="0">
                <a:latin typeface="Courier New"/>
                <a:cs typeface="Courier New"/>
              </a:rPr>
              <a:t>Thread</a:t>
            </a:r>
            <a:r>
              <a:rPr sz="1200" spc="-508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98930" y="4073322"/>
            <a:ext cx="1210541" cy="34253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28"/>
              </a:lnSpc>
              <a:spcBef>
                <a:spcPts val="71"/>
              </a:spcBef>
            </a:pPr>
            <a:r>
              <a:rPr sz="1200" spc="-64" dirty="0">
                <a:latin typeface="Courier New"/>
                <a:cs typeface="Courier New"/>
              </a:rPr>
              <a:t>HelloRunner</a:t>
            </a:r>
            <a:endParaRPr sz="1200">
              <a:latin typeface="Courier New"/>
              <a:cs typeface="Courier New"/>
            </a:endParaRPr>
          </a:p>
          <a:p>
            <a:pPr marL="9020">
              <a:lnSpc>
                <a:spcPts val="1328"/>
              </a:lnSpc>
            </a:pPr>
            <a:r>
              <a:rPr sz="1200" spc="-4" dirty="0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7754" y="4047341"/>
            <a:ext cx="1429327" cy="34253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28"/>
              </a:lnSpc>
              <a:spcBef>
                <a:spcPts val="71"/>
              </a:spcBef>
            </a:pPr>
            <a:r>
              <a:rPr sz="1200" dirty="0">
                <a:latin typeface="Arial"/>
                <a:cs typeface="Arial"/>
              </a:rPr>
              <a:t>Instance</a:t>
            </a:r>
            <a:r>
              <a:rPr sz="1200" spc="-11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“</a:t>
            </a:r>
            <a:r>
              <a:rPr sz="1200" spc="-25" dirty="0">
                <a:latin typeface="Courier New"/>
                <a:cs typeface="Courier New"/>
              </a:rPr>
              <a:t>r</a:t>
            </a:r>
            <a:r>
              <a:rPr sz="1200" spc="-25" dirty="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  <a:p>
            <a:pPr marL="9020">
              <a:lnSpc>
                <a:spcPts val="1328"/>
              </a:lnSpc>
            </a:pPr>
            <a:r>
              <a:rPr sz="1200" spc="-4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4" dirty="0">
                <a:latin typeface="Courier New"/>
                <a:cs typeface="Courier New"/>
              </a:rPr>
              <a:t>HelloRunner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97430" y="834130"/>
            <a:ext cx="315075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Starting </a:t>
            </a:r>
            <a:r>
              <a:rPr dirty="0"/>
              <a:t>the</a:t>
            </a:r>
            <a:r>
              <a:rPr spc="-394" dirty="0"/>
              <a:t> </a:t>
            </a:r>
            <a:r>
              <a:rPr dirty="0"/>
              <a:t>Thread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2"/>
            <a:ext cx="4655705" cy="63098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42626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1" dirty="0">
                <a:latin typeface="Courier New"/>
                <a:cs typeface="Courier New"/>
              </a:rPr>
              <a:t>start</a:t>
            </a:r>
            <a:r>
              <a:rPr sz="1700" spc="-849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method.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6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2" dirty="0">
                <a:latin typeface="Times New Roman"/>
                <a:cs typeface="Times New Roman"/>
              </a:rPr>
              <a:t>Place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thread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5" dirty="0">
                <a:latin typeface="Times New Roman"/>
                <a:cs typeface="Times New Roman"/>
              </a:rPr>
              <a:t>runnable</a:t>
            </a:r>
            <a:r>
              <a:rPr sz="1700" spc="28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state.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22833" y="834130"/>
            <a:ext cx="30993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</a:t>
            </a:r>
            <a:r>
              <a:rPr spc="-224" dirty="0"/>
              <a:t> </a:t>
            </a:r>
            <a:r>
              <a:rPr dirty="0"/>
              <a:t>Scheduling</a:t>
            </a:r>
          </a:p>
        </p:txBody>
      </p:sp>
      <p:sp>
        <p:nvSpPr>
          <p:cNvPr id="12" name="object 12"/>
          <p:cNvSpPr/>
          <p:nvPr/>
        </p:nvSpPr>
        <p:spPr>
          <a:xfrm>
            <a:off x="1178215" y="2647863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8328" y="2647733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0301" y="2569802"/>
            <a:ext cx="415636" cy="31172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47" y="4647"/>
                </a:lnTo>
                <a:lnTo>
                  <a:pt x="139646" y="17973"/>
                </a:lnTo>
                <a:lnTo>
                  <a:pt x="100816" y="39058"/>
                </a:lnTo>
                <a:lnTo>
                  <a:pt x="66979" y="66979"/>
                </a:lnTo>
                <a:lnTo>
                  <a:pt x="39058" y="100816"/>
                </a:lnTo>
                <a:lnTo>
                  <a:pt x="17973" y="139646"/>
                </a:lnTo>
                <a:lnTo>
                  <a:pt x="4647" y="182547"/>
                </a:lnTo>
                <a:lnTo>
                  <a:pt x="0" y="228600"/>
                </a:lnTo>
                <a:lnTo>
                  <a:pt x="4647" y="274652"/>
                </a:lnTo>
                <a:lnTo>
                  <a:pt x="17973" y="317553"/>
                </a:lnTo>
                <a:lnTo>
                  <a:pt x="39058" y="356383"/>
                </a:lnTo>
                <a:lnTo>
                  <a:pt x="66979" y="390220"/>
                </a:lnTo>
                <a:lnTo>
                  <a:pt x="100816" y="418141"/>
                </a:lnTo>
                <a:lnTo>
                  <a:pt x="139646" y="439226"/>
                </a:lnTo>
                <a:lnTo>
                  <a:pt x="182547" y="452552"/>
                </a:lnTo>
                <a:lnTo>
                  <a:pt x="228600" y="457200"/>
                </a:lnTo>
                <a:lnTo>
                  <a:pt x="274652" y="452552"/>
                </a:lnTo>
                <a:lnTo>
                  <a:pt x="317553" y="439226"/>
                </a:lnTo>
                <a:lnTo>
                  <a:pt x="356383" y="418141"/>
                </a:lnTo>
                <a:lnTo>
                  <a:pt x="390220" y="390220"/>
                </a:lnTo>
                <a:lnTo>
                  <a:pt x="418141" y="356383"/>
                </a:lnTo>
                <a:lnTo>
                  <a:pt x="439226" y="317553"/>
                </a:lnTo>
                <a:lnTo>
                  <a:pt x="452552" y="274652"/>
                </a:lnTo>
                <a:lnTo>
                  <a:pt x="457200" y="228600"/>
                </a:lnTo>
                <a:lnTo>
                  <a:pt x="452552" y="182547"/>
                </a:lnTo>
                <a:lnTo>
                  <a:pt x="439226" y="139646"/>
                </a:lnTo>
                <a:lnTo>
                  <a:pt x="418141" y="100816"/>
                </a:lnTo>
                <a:lnTo>
                  <a:pt x="390220" y="66979"/>
                </a:lnTo>
                <a:lnTo>
                  <a:pt x="356383" y="39058"/>
                </a:lnTo>
                <a:lnTo>
                  <a:pt x="317553" y="17973"/>
                </a:lnTo>
                <a:lnTo>
                  <a:pt x="274652" y="4647"/>
                </a:lnTo>
                <a:lnTo>
                  <a:pt x="228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9689" y="2621885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9575" y="2621756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4009" y="3160568"/>
            <a:ext cx="1298864" cy="506557"/>
          </a:xfrm>
          <a:custGeom>
            <a:avLst/>
            <a:gdLst/>
            <a:ahLst/>
            <a:cxnLst/>
            <a:rect l="l" t="t" r="r" b="b"/>
            <a:pathLst>
              <a:path w="14287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200149" y="0"/>
                </a:lnTo>
                <a:lnTo>
                  <a:pt x="1246220" y="4644"/>
                </a:lnTo>
                <a:lnTo>
                  <a:pt x="1289130" y="17964"/>
                </a:lnTo>
                <a:lnTo>
                  <a:pt x="1327961" y="39041"/>
                </a:lnTo>
                <a:lnTo>
                  <a:pt x="1361794" y="66955"/>
                </a:lnTo>
                <a:lnTo>
                  <a:pt x="1389708" y="100788"/>
                </a:lnTo>
                <a:lnTo>
                  <a:pt x="1410785" y="139619"/>
                </a:lnTo>
                <a:lnTo>
                  <a:pt x="1424105" y="182529"/>
                </a:lnTo>
                <a:lnTo>
                  <a:pt x="1428749" y="228600"/>
                </a:lnTo>
                <a:lnTo>
                  <a:pt x="1428749" y="514350"/>
                </a:lnTo>
                <a:lnTo>
                  <a:pt x="1424105" y="560420"/>
                </a:lnTo>
                <a:lnTo>
                  <a:pt x="1410785" y="603330"/>
                </a:lnTo>
                <a:lnTo>
                  <a:pt x="1389708" y="642161"/>
                </a:lnTo>
                <a:lnTo>
                  <a:pt x="1361794" y="675994"/>
                </a:lnTo>
                <a:lnTo>
                  <a:pt x="1327961" y="703908"/>
                </a:lnTo>
                <a:lnTo>
                  <a:pt x="1289130" y="724985"/>
                </a:lnTo>
                <a:lnTo>
                  <a:pt x="1246220" y="738305"/>
                </a:lnTo>
                <a:lnTo>
                  <a:pt x="1200149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95468" y="3288637"/>
            <a:ext cx="1056409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Runna</a:t>
            </a:r>
            <a:r>
              <a:rPr sz="1500" spc="-32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5180" y="2379433"/>
            <a:ext cx="503382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N</a:t>
            </a:r>
            <a:r>
              <a:rPr sz="1500" spc="-32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7002" y="2301496"/>
            <a:ext cx="60267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Dead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35419" y="3160568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49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49" y="228600"/>
                </a:lnTo>
                <a:lnTo>
                  <a:pt x="1200149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49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17969" y="3288637"/>
            <a:ext cx="92652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05315" y="3386572"/>
            <a:ext cx="117994" cy="54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2184" y="3386572"/>
            <a:ext cx="117995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3310" y="3413847"/>
            <a:ext cx="1379105" cy="0"/>
          </a:xfrm>
          <a:custGeom>
            <a:avLst/>
            <a:gdLst/>
            <a:ahLst/>
            <a:cxnLst/>
            <a:rect l="l" t="t" r="r" b="b"/>
            <a:pathLst>
              <a:path w="1517014">
                <a:moveTo>
                  <a:pt x="1516761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9514" y="2892570"/>
            <a:ext cx="72043" cy="90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36970" y="2980459"/>
            <a:ext cx="868218" cy="433388"/>
          </a:xfrm>
          <a:custGeom>
            <a:avLst/>
            <a:gdLst/>
            <a:ahLst/>
            <a:cxnLst/>
            <a:rect l="l" t="t" r="r" b="b"/>
            <a:pathLst>
              <a:path w="955040" h="635635">
                <a:moveTo>
                  <a:pt x="954658" y="0"/>
                </a:moveTo>
                <a:lnTo>
                  <a:pt x="948311" y="40589"/>
                </a:lnTo>
                <a:lnTo>
                  <a:pt x="938826" y="80284"/>
                </a:lnTo>
                <a:lnTo>
                  <a:pt x="926310" y="119033"/>
                </a:lnTo>
                <a:lnTo>
                  <a:pt x="910873" y="156786"/>
                </a:lnTo>
                <a:lnTo>
                  <a:pt x="892624" y="193495"/>
                </a:lnTo>
                <a:lnTo>
                  <a:pt x="871672" y="229108"/>
                </a:lnTo>
                <a:lnTo>
                  <a:pt x="848125" y="263576"/>
                </a:lnTo>
                <a:lnTo>
                  <a:pt x="822093" y="296849"/>
                </a:lnTo>
                <a:lnTo>
                  <a:pt x="793684" y="328878"/>
                </a:lnTo>
                <a:lnTo>
                  <a:pt x="763007" y="359611"/>
                </a:lnTo>
                <a:lnTo>
                  <a:pt x="730171" y="389001"/>
                </a:lnTo>
                <a:lnTo>
                  <a:pt x="695284" y="416995"/>
                </a:lnTo>
                <a:lnTo>
                  <a:pt x="658457" y="443545"/>
                </a:lnTo>
                <a:lnTo>
                  <a:pt x="619797" y="468601"/>
                </a:lnTo>
                <a:lnTo>
                  <a:pt x="579414" y="492112"/>
                </a:lnTo>
                <a:lnTo>
                  <a:pt x="537415" y="514030"/>
                </a:lnTo>
                <a:lnTo>
                  <a:pt x="493911" y="534303"/>
                </a:lnTo>
                <a:lnTo>
                  <a:pt x="449010" y="552882"/>
                </a:lnTo>
                <a:lnTo>
                  <a:pt x="402821" y="569718"/>
                </a:lnTo>
                <a:lnTo>
                  <a:pt x="355453" y="584759"/>
                </a:lnTo>
                <a:lnTo>
                  <a:pt x="307014" y="597957"/>
                </a:lnTo>
                <a:lnTo>
                  <a:pt x="257614" y="609262"/>
                </a:lnTo>
                <a:lnTo>
                  <a:pt x="207361" y="618623"/>
                </a:lnTo>
                <a:lnTo>
                  <a:pt x="156364" y="625991"/>
                </a:lnTo>
                <a:lnTo>
                  <a:pt x="104732" y="631315"/>
                </a:lnTo>
                <a:lnTo>
                  <a:pt x="52575" y="634546"/>
                </a:lnTo>
                <a:lnTo>
                  <a:pt x="0" y="63563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9780" y="3354965"/>
            <a:ext cx="119611" cy="54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8606" y="2881313"/>
            <a:ext cx="733136" cy="500928"/>
          </a:xfrm>
          <a:custGeom>
            <a:avLst/>
            <a:gdLst/>
            <a:ahLst/>
            <a:cxnLst/>
            <a:rect l="l" t="t" r="r" b="b"/>
            <a:pathLst>
              <a:path w="806450" h="734695">
                <a:moveTo>
                  <a:pt x="806323" y="734187"/>
                </a:moveTo>
                <a:lnTo>
                  <a:pt x="753859" y="729684"/>
                </a:lnTo>
                <a:lnTo>
                  <a:pt x="702468" y="722540"/>
                </a:lnTo>
                <a:lnTo>
                  <a:pt x="652232" y="712847"/>
                </a:lnTo>
                <a:lnTo>
                  <a:pt x="603229" y="700698"/>
                </a:lnTo>
                <a:lnTo>
                  <a:pt x="555541" y="686185"/>
                </a:lnTo>
                <a:lnTo>
                  <a:pt x="509248" y="669403"/>
                </a:lnTo>
                <a:lnTo>
                  <a:pt x="464430" y="650443"/>
                </a:lnTo>
                <a:lnTo>
                  <a:pt x="421167" y="629398"/>
                </a:lnTo>
                <a:lnTo>
                  <a:pt x="379540" y="606362"/>
                </a:lnTo>
                <a:lnTo>
                  <a:pt x="339629" y="581427"/>
                </a:lnTo>
                <a:lnTo>
                  <a:pt x="301515" y="554686"/>
                </a:lnTo>
                <a:lnTo>
                  <a:pt x="265277" y="526231"/>
                </a:lnTo>
                <a:lnTo>
                  <a:pt x="230997" y="496157"/>
                </a:lnTo>
                <a:lnTo>
                  <a:pt x="198754" y="464555"/>
                </a:lnTo>
                <a:lnTo>
                  <a:pt x="168628" y="431518"/>
                </a:lnTo>
                <a:lnTo>
                  <a:pt x="140701" y="397140"/>
                </a:lnTo>
                <a:lnTo>
                  <a:pt x="115052" y="361514"/>
                </a:lnTo>
                <a:lnTo>
                  <a:pt x="91762" y="324731"/>
                </a:lnTo>
                <a:lnTo>
                  <a:pt x="70911" y="286885"/>
                </a:lnTo>
                <a:lnTo>
                  <a:pt x="52580" y="248069"/>
                </a:lnTo>
                <a:lnTo>
                  <a:pt x="36849" y="208376"/>
                </a:lnTo>
                <a:lnTo>
                  <a:pt x="23797" y="167898"/>
                </a:lnTo>
                <a:lnTo>
                  <a:pt x="13506" y="126729"/>
                </a:lnTo>
                <a:lnTo>
                  <a:pt x="6056" y="84960"/>
                </a:lnTo>
                <a:lnTo>
                  <a:pt x="1527" y="42686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09308" y="3172258"/>
            <a:ext cx="959427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Scheduler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67282" y="1874694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599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50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50" y="228599"/>
                </a:lnTo>
                <a:lnTo>
                  <a:pt x="1200150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50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74885" y="2002762"/>
            <a:ext cx="876300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Blo</a:t>
            </a:r>
            <a:r>
              <a:rPr sz="1500" spc="-32" dirty="0">
                <a:latin typeface="Arial"/>
                <a:cs typeface="Arial"/>
              </a:rPr>
              <a:t>ck</a:t>
            </a:r>
            <a:r>
              <a:rPr sz="1500" spc="-4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83843" y="2113773"/>
            <a:ext cx="121342" cy="54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0913" y="2141394"/>
            <a:ext cx="682336" cy="1012681"/>
          </a:xfrm>
          <a:custGeom>
            <a:avLst/>
            <a:gdLst/>
            <a:ahLst/>
            <a:cxnLst/>
            <a:rect l="l" t="t" r="r" b="b"/>
            <a:pathLst>
              <a:path w="750570" h="1485264">
                <a:moveTo>
                  <a:pt x="0" y="0"/>
                </a:moveTo>
                <a:lnTo>
                  <a:pt x="67961" y="14444"/>
                </a:lnTo>
                <a:lnTo>
                  <a:pt x="133693" y="38688"/>
                </a:lnTo>
                <a:lnTo>
                  <a:pt x="197030" y="72252"/>
                </a:lnTo>
                <a:lnTo>
                  <a:pt x="257808" y="114657"/>
                </a:lnTo>
                <a:lnTo>
                  <a:pt x="287186" y="139024"/>
                </a:lnTo>
                <a:lnTo>
                  <a:pt x="315861" y="165422"/>
                </a:lnTo>
                <a:lnTo>
                  <a:pt x="343815" y="193789"/>
                </a:lnTo>
                <a:lnTo>
                  <a:pt x="371025" y="224067"/>
                </a:lnTo>
                <a:lnTo>
                  <a:pt x="397471" y="256195"/>
                </a:lnTo>
                <a:lnTo>
                  <a:pt x="423133" y="290113"/>
                </a:lnTo>
                <a:lnTo>
                  <a:pt x="447990" y="325761"/>
                </a:lnTo>
                <a:lnTo>
                  <a:pt x="472022" y="363080"/>
                </a:lnTo>
                <a:lnTo>
                  <a:pt x="495207" y="402008"/>
                </a:lnTo>
                <a:lnTo>
                  <a:pt x="517525" y="442487"/>
                </a:lnTo>
                <a:lnTo>
                  <a:pt x="538956" y="484457"/>
                </a:lnTo>
                <a:lnTo>
                  <a:pt x="559478" y="527857"/>
                </a:lnTo>
                <a:lnTo>
                  <a:pt x="579072" y="572627"/>
                </a:lnTo>
                <a:lnTo>
                  <a:pt x="597716" y="618707"/>
                </a:lnTo>
                <a:lnTo>
                  <a:pt x="615391" y="666038"/>
                </a:lnTo>
                <a:lnTo>
                  <a:pt x="632074" y="714559"/>
                </a:lnTo>
                <a:lnTo>
                  <a:pt x="647746" y="764211"/>
                </a:lnTo>
                <a:lnTo>
                  <a:pt x="662386" y="814933"/>
                </a:lnTo>
                <a:lnTo>
                  <a:pt x="675974" y="866666"/>
                </a:lnTo>
                <a:lnTo>
                  <a:pt x="688488" y="919349"/>
                </a:lnTo>
                <a:lnTo>
                  <a:pt x="699908" y="972923"/>
                </a:lnTo>
                <a:lnTo>
                  <a:pt x="710214" y="1027327"/>
                </a:lnTo>
                <a:lnTo>
                  <a:pt x="719385" y="1082502"/>
                </a:lnTo>
                <a:lnTo>
                  <a:pt x="727400" y="1138388"/>
                </a:lnTo>
                <a:lnTo>
                  <a:pt x="734238" y="1194924"/>
                </a:lnTo>
                <a:lnTo>
                  <a:pt x="739880" y="1252050"/>
                </a:lnTo>
                <a:lnTo>
                  <a:pt x="744303" y="1309708"/>
                </a:lnTo>
                <a:lnTo>
                  <a:pt x="747489" y="1367836"/>
                </a:lnTo>
                <a:lnTo>
                  <a:pt x="749415" y="1426375"/>
                </a:lnTo>
                <a:lnTo>
                  <a:pt x="750062" y="1485264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5990" y="3053629"/>
            <a:ext cx="72390" cy="89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2474" y="2127972"/>
            <a:ext cx="948459" cy="926523"/>
          </a:xfrm>
          <a:custGeom>
            <a:avLst/>
            <a:gdLst/>
            <a:ahLst/>
            <a:cxnLst/>
            <a:rect l="l" t="t" r="r" b="b"/>
            <a:pathLst>
              <a:path w="1043304" h="1358900">
                <a:moveTo>
                  <a:pt x="0" y="1358773"/>
                </a:moveTo>
                <a:lnTo>
                  <a:pt x="2652" y="1303194"/>
                </a:lnTo>
                <a:lnTo>
                  <a:pt x="6869" y="1248254"/>
                </a:lnTo>
                <a:lnTo>
                  <a:pt x="12618" y="1193992"/>
                </a:lnTo>
                <a:lnTo>
                  <a:pt x="19867" y="1140443"/>
                </a:lnTo>
                <a:lnTo>
                  <a:pt x="28583" y="1087645"/>
                </a:lnTo>
                <a:lnTo>
                  <a:pt x="38733" y="1035635"/>
                </a:lnTo>
                <a:lnTo>
                  <a:pt x="50284" y="984450"/>
                </a:lnTo>
                <a:lnTo>
                  <a:pt x="63204" y="934127"/>
                </a:lnTo>
                <a:lnTo>
                  <a:pt x="77459" y="884704"/>
                </a:lnTo>
                <a:lnTo>
                  <a:pt x="93018" y="836217"/>
                </a:lnTo>
                <a:lnTo>
                  <a:pt x="109846" y="788703"/>
                </a:lnTo>
                <a:lnTo>
                  <a:pt x="127912" y="742200"/>
                </a:lnTo>
                <a:lnTo>
                  <a:pt x="147183" y="696744"/>
                </a:lnTo>
                <a:lnTo>
                  <a:pt x="167625" y="652374"/>
                </a:lnTo>
                <a:lnTo>
                  <a:pt x="189207" y="609125"/>
                </a:lnTo>
                <a:lnTo>
                  <a:pt x="211895" y="567035"/>
                </a:lnTo>
                <a:lnTo>
                  <a:pt x="235656" y="526142"/>
                </a:lnTo>
                <a:lnTo>
                  <a:pt x="260458" y="486481"/>
                </a:lnTo>
                <a:lnTo>
                  <a:pt x="286268" y="448091"/>
                </a:lnTo>
                <a:lnTo>
                  <a:pt x="313054" y="411009"/>
                </a:lnTo>
                <a:lnTo>
                  <a:pt x="340782" y="375271"/>
                </a:lnTo>
                <a:lnTo>
                  <a:pt x="369420" y="340914"/>
                </a:lnTo>
                <a:lnTo>
                  <a:pt x="398934" y="307976"/>
                </a:lnTo>
                <a:lnTo>
                  <a:pt x="429293" y="276494"/>
                </a:lnTo>
                <a:lnTo>
                  <a:pt x="460463" y="246505"/>
                </a:lnTo>
                <a:lnTo>
                  <a:pt x="492412" y="218047"/>
                </a:lnTo>
                <a:lnTo>
                  <a:pt x="525107" y="191155"/>
                </a:lnTo>
                <a:lnTo>
                  <a:pt x="558515" y="165867"/>
                </a:lnTo>
                <a:lnTo>
                  <a:pt x="592603" y="142221"/>
                </a:lnTo>
                <a:lnTo>
                  <a:pt x="627339" y="120253"/>
                </a:lnTo>
                <a:lnTo>
                  <a:pt x="662689" y="100001"/>
                </a:lnTo>
                <a:lnTo>
                  <a:pt x="698621" y="81502"/>
                </a:lnTo>
                <a:lnTo>
                  <a:pt x="735103" y="64792"/>
                </a:lnTo>
                <a:lnTo>
                  <a:pt x="772101" y="49909"/>
                </a:lnTo>
                <a:lnTo>
                  <a:pt x="809583" y="36891"/>
                </a:lnTo>
                <a:lnTo>
                  <a:pt x="847516" y="25773"/>
                </a:lnTo>
                <a:lnTo>
                  <a:pt x="885867" y="16593"/>
                </a:lnTo>
                <a:lnTo>
                  <a:pt x="924603" y="9389"/>
                </a:lnTo>
                <a:lnTo>
                  <a:pt x="963692" y="4197"/>
                </a:lnTo>
                <a:lnTo>
                  <a:pt x="1003101" y="1055"/>
                </a:lnTo>
                <a:lnTo>
                  <a:pt x="10427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8455" y="2556597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49" y="0"/>
                </a:moveTo>
                <a:lnTo>
                  <a:pt x="1047749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00877" y="2506547"/>
            <a:ext cx="1005032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Unblocked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83727" y="2556597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623" y="0"/>
                </a:moveTo>
                <a:lnTo>
                  <a:pt x="1047623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5919" y="2506547"/>
            <a:ext cx="1351973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Event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Blocked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50906" y="3134591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79310" y="3081338"/>
            <a:ext cx="1645805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53" dirty="0">
                <a:latin typeface="Courier New"/>
                <a:cs typeface="Courier New"/>
              </a:rPr>
              <a:t>run()</a:t>
            </a:r>
            <a:r>
              <a:rPr spc="-522" dirty="0">
                <a:latin typeface="Courier New"/>
                <a:cs typeface="Courier New"/>
              </a:rPr>
              <a:t> </a:t>
            </a:r>
            <a:r>
              <a:rPr i="1" spc="-4" dirty="0">
                <a:latin typeface="Arial"/>
                <a:cs typeface="Arial"/>
              </a:rPr>
              <a:t>Completes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85273" y="3050165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9652" y="2990418"/>
            <a:ext cx="8231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start()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6060209" cy="29663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138266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Thread Scheduling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333723" indent="-324703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Runner </a:t>
            </a:r>
            <a:r>
              <a:rPr sz="1100" spc="-53" dirty="0">
                <a:latin typeface="Courier New"/>
                <a:cs typeface="Courier New"/>
              </a:rPr>
              <a:t>implements Runnable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run()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50" dirty="0">
                <a:latin typeface="Courier New"/>
                <a:cs typeface="Courier New"/>
              </a:rPr>
              <a:t>(true)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lots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3" dirty="0">
                <a:latin typeface="Courier New"/>
                <a:cs typeface="Courier New"/>
              </a:rPr>
              <a:t>interesting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stuff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809504" algn="l"/>
              </a:tabLst>
            </a:pPr>
            <a:r>
              <a:rPr sz="1100" spc="-4" dirty="0">
                <a:latin typeface="Courier New"/>
                <a:cs typeface="Courier New"/>
              </a:rPr>
              <a:t>5	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6"/>
              <a:tabLst>
                <a:tab pos="809504" algn="l"/>
                <a:tab pos="809955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Give other </a:t>
            </a:r>
            <a:r>
              <a:rPr sz="1100" spc="-50" dirty="0">
                <a:latin typeface="Courier New"/>
                <a:cs typeface="Courier New"/>
              </a:rPr>
              <a:t>threads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chance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6"/>
              <a:tabLst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Font typeface="Courier New"/>
              <a:buAutoNum type="arabicPlain" startAt="6"/>
              <a:tabLst>
                <a:tab pos="968248" algn="l"/>
                <a:tab pos="968699" algn="l"/>
              </a:tabLst>
            </a:pPr>
            <a:r>
              <a:rPr sz="1100" b="1" spc="-4" dirty="0">
                <a:latin typeface="Courier New"/>
                <a:cs typeface="Courier New"/>
              </a:rPr>
              <a:t>Thread.sleep(10);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6"/>
              <a:tabLst>
                <a:tab pos="809504" algn="l"/>
                <a:tab pos="809955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(InterruptedException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 startAt="6"/>
              <a:tabLst>
                <a:tab pos="968248" algn="l"/>
                <a:tab pos="968699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This </a:t>
            </a:r>
            <a:r>
              <a:rPr sz="1100" spc="-53" dirty="0">
                <a:latin typeface="Courier New"/>
                <a:cs typeface="Courier New"/>
              </a:rPr>
              <a:t>thread’s </a:t>
            </a:r>
            <a:r>
              <a:rPr sz="1100" spc="-46" dirty="0">
                <a:latin typeface="Courier New"/>
                <a:cs typeface="Courier New"/>
              </a:rPr>
              <a:t>sleep </a:t>
            </a:r>
            <a:r>
              <a:rPr sz="1100" spc="-39" dirty="0">
                <a:latin typeface="Courier New"/>
                <a:cs typeface="Courier New"/>
              </a:rPr>
              <a:t>was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interrupted</a:t>
            </a:r>
            <a:endParaRPr sz="1100">
              <a:latin typeface="Courier New"/>
              <a:cs typeface="Courier New"/>
            </a:endParaRPr>
          </a:p>
          <a:p>
            <a:pPr marL="9020" marR="2172356">
              <a:lnSpc>
                <a:spcPts val="1349"/>
              </a:lnSpc>
              <a:spcBef>
                <a:spcPts val="50"/>
              </a:spcBef>
              <a:buAutoNum type="arabicPlain" startAt="6"/>
              <a:tabLst>
                <a:tab pos="809504" algn="l"/>
                <a:tab pos="968248" algn="l"/>
                <a:tab pos="968699" algn="l"/>
              </a:tabLst>
            </a:pPr>
            <a:r>
              <a:rPr sz="1100" spc="-32" dirty="0">
                <a:latin typeface="Courier New"/>
                <a:cs typeface="Courier New"/>
              </a:rPr>
              <a:t>// by </a:t>
            </a:r>
            <a:r>
              <a:rPr sz="1100" spc="-50" dirty="0">
                <a:latin typeface="Courier New"/>
                <a:cs typeface="Courier New"/>
              </a:rPr>
              <a:t>another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thread  </a:t>
            </a: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14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15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5487555" cy="76316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85635">
              <a:spcBef>
                <a:spcPts val="71"/>
              </a:spcBef>
            </a:pPr>
            <a:r>
              <a:rPr sz="2300" spc="-21" dirty="0">
                <a:latin typeface="Arial"/>
                <a:cs typeface="Arial"/>
              </a:rPr>
              <a:t>Terminating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Thread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1843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Runner </a:t>
            </a:r>
            <a:r>
              <a:rPr sz="1100" spc="-53" dirty="0">
                <a:latin typeface="Courier New"/>
                <a:cs typeface="Courier New"/>
              </a:rPr>
              <a:t>implements Runnable</a:t>
            </a:r>
            <a:r>
              <a:rPr sz="1100" spc="-38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591732"/>
          <a:ext cx="4029363" cy="3725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34278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boolean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timeToQuit=false;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run()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 !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timeToQuit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100" spc="-6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continue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doing</a:t>
                      </a:r>
                      <a:r>
                        <a:rPr sz="1100" spc="-3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work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clean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up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before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run()</a:t>
                      </a:r>
                      <a:r>
                        <a:rPr sz="1100" spc="-6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ends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stopRunning()</a:t>
                      </a:r>
                      <a:r>
                        <a:rPr sz="1100" spc="-3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timeToQuit=true;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67544" y="834130"/>
            <a:ext cx="29937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Information</a:t>
            </a:r>
            <a:r>
              <a:rPr spc="-206" dirty="0"/>
              <a:t> </a:t>
            </a:r>
            <a:r>
              <a:rPr spc="-4" dirty="0"/>
              <a:t>Hiding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05792"/>
            <a:ext cx="6878781" cy="887725"/>
          </a:xfrm>
          <a:prstGeom prst="rect">
            <a:avLst/>
          </a:prstGeom>
        </p:spPr>
        <p:txBody>
          <a:bodyPr vert="horz" wrap="square" lIns="0" tIns="73960" rIns="0" bIns="0" rtlCol="0">
            <a:spAutoFit/>
          </a:bodyPr>
          <a:lstStyle/>
          <a:p>
            <a:pPr marL="9020">
              <a:spcBef>
                <a:spcPts val="582"/>
              </a:spcBef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solution:</a:t>
            </a:r>
            <a:endParaRPr sz="1700">
              <a:latin typeface="Times New Roman"/>
              <a:cs typeface="Times New Roman"/>
            </a:endParaRPr>
          </a:p>
          <a:p>
            <a:pPr marL="2332903" marR="3608" indent="-1804">
              <a:lnSpc>
                <a:spcPts val="1847"/>
              </a:lnSpc>
              <a:spcBef>
                <a:spcPts val="739"/>
              </a:spcBef>
            </a:pPr>
            <a:r>
              <a:rPr sz="1700" spc="46" dirty="0">
                <a:latin typeface="Times New Roman"/>
                <a:cs typeface="Times New Roman"/>
              </a:rPr>
              <a:t>Client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39" dirty="0">
                <a:latin typeface="Times New Roman"/>
                <a:cs typeface="Times New Roman"/>
              </a:rPr>
              <a:t>setters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46" dirty="0">
                <a:latin typeface="Times New Roman"/>
                <a:cs typeface="Times New Roman"/>
              </a:rPr>
              <a:t>getters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67" dirty="0">
                <a:latin typeface="Times New Roman"/>
                <a:cs typeface="Times New Roman"/>
              </a:rPr>
              <a:t>internal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data: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84251" y="1807586"/>
          <a:ext cx="2424545" cy="1749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545"/>
              </a:tblGrid>
              <a:tr h="173181">
                <a:tc>
                  <a:txBody>
                    <a:bodyPr/>
                    <a:lstStyle/>
                    <a:p>
                      <a:pPr marR="18986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MyDate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568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-day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-month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-year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3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+getDay()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+getMonth()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+getYear()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+setDay(int)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+setMonth(int) : 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+setYear(int) : 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294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153227" y="3734234"/>
            <a:ext cx="1316182" cy="242455"/>
          </a:xfrm>
          <a:custGeom>
            <a:avLst/>
            <a:gdLst/>
            <a:ahLst/>
            <a:cxnLst/>
            <a:rect l="l" t="t" r="r" b="b"/>
            <a:pathLst>
              <a:path w="1447800" h="355600">
                <a:moveTo>
                  <a:pt x="0" y="355600"/>
                </a:moveTo>
                <a:lnTo>
                  <a:pt x="1447799" y="355600"/>
                </a:lnTo>
                <a:lnTo>
                  <a:pt x="1447799" y="127000"/>
                </a:lnTo>
                <a:lnTo>
                  <a:pt x="1320799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9523" y="3723410"/>
            <a:ext cx="144318" cy="10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6319" y="2326439"/>
            <a:ext cx="5893955" cy="21071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66794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4" dirty="0">
                <a:latin typeface="Courier New"/>
                <a:cs typeface="Courier New"/>
              </a:rPr>
              <a:t>d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MyDate();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1266794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d.setDay(32);</a:t>
            </a:r>
            <a:endParaRPr sz="1100">
              <a:latin typeface="Courier New"/>
              <a:cs typeface="Courier New"/>
            </a:endParaRPr>
          </a:p>
          <a:p>
            <a:pPr marL="1266794">
              <a:lnSpc>
                <a:spcPts val="1356"/>
              </a:lnSpc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invalid day, returns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>
              <a:latin typeface="Times New Roman"/>
              <a:cs typeface="Times New Roman"/>
            </a:endParaRPr>
          </a:p>
          <a:p>
            <a:pPr marL="1266794" marR="222016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d.setMonth(2);  d.setDay(30);</a:t>
            </a:r>
            <a:endParaRPr sz="1100">
              <a:latin typeface="Courier New"/>
              <a:cs typeface="Courier New"/>
            </a:endParaRPr>
          </a:p>
          <a:p>
            <a:pPr marL="1266794">
              <a:lnSpc>
                <a:spcPts val="1300"/>
              </a:lnSpc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plausible but</a:t>
            </a:r>
            <a:r>
              <a:rPr sz="1100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wrong,</a:t>
            </a:r>
            <a:endParaRPr sz="1100">
              <a:latin typeface="Courier New"/>
              <a:cs typeface="Courier New"/>
            </a:endParaRPr>
          </a:p>
          <a:p>
            <a:pPr marL="1266794">
              <a:lnSpc>
                <a:spcPts val="1356"/>
              </a:lnSpc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setDay returns</a:t>
            </a:r>
            <a:r>
              <a:rPr sz="1100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  <a:p>
            <a:pPr marL="9020">
              <a:spcBef>
                <a:spcPts val="25"/>
              </a:spcBef>
            </a:pPr>
            <a:r>
              <a:rPr sz="900" dirty="0">
                <a:latin typeface="Arial"/>
                <a:cs typeface="Arial"/>
              </a:rPr>
              <a:t>Verify </a:t>
            </a:r>
            <a:r>
              <a:rPr sz="900" spc="-4" dirty="0">
                <a:latin typeface="Arial"/>
                <a:cs typeface="Arial"/>
              </a:rPr>
              <a:t>days in</a:t>
            </a:r>
            <a:r>
              <a:rPr sz="900" spc="-7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  <a:p>
            <a:pPr marL="1267245">
              <a:lnSpc>
                <a:spcPts val="1356"/>
              </a:lnSpc>
              <a:spcBef>
                <a:spcPts val="288"/>
              </a:spcBef>
            </a:pPr>
            <a:r>
              <a:rPr sz="1100" spc="-57" dirty="0">
                <a:latin typeface="Courier New"/>
                <a:cs typeface="Courier New"/>
              </a:rPr>
              <a:t>d.setDay(d.getDay()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1);</a:t>
            </a:r>
            <a:endParaRPr sz="1100">
              <a:latin typeface="Courier New"/>
              <a:cs typeface="Courier New"/>
            </a:endParaRPr>
          </a:p>
          <a:p>
            <a:pPr marL="1267245">
              <a:lnSpc>
                <a:spcPts val="1349"/>
              </a:lnSpc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100" spc="-1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1100" spc="-1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will</a:t>
            </a:r>
            <a:r>
              <a:rPr sz="11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100" spc="-1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1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100" spc="-1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wrap</a:t>
            </a:r>
            <a:r>
              <a:rPr sz="1100" spc="-1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around</a:t>
            </a:r>
            <a:endParaRPr sz="1100">
              <a:latin typeface="Courier New"/>
              <a:cs typeface="Courier New"/>
            </a:endParaRPr>
          </a:p>
          <a:p>
            <a:pPr marL="1267245">
              <a:lnSpc>
                <a:spcPts val="1356"/>
              </a:lnSpc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needs to</a:t>
            </a:r>
            <a:r>
              <a:rPr sz="1100" spc="-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occur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6182" y="3039342"/>
            <a:ext cx="28286" cy="27709"/>
          </a:xfrm>
          <a:custGeom>
            <a:avLst/>
            <a:gdLst/>
            <a:ahLst/>
            <a:cxnLst/>
            <a:rect l="l" t="t" r="r" b="b"/>
            <a:pathLst>
              <a:path w="31115" h="40639">
                <a:moveTo>
                  <a:pt x="30734" y="4038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4122" y="3066877"/>
            <a:ext cx="781627" cy="769793"/>
          </a:xfrm>
          <a:custGeom>
            <a:avLst/>
            <a:gdLst/>
            <a:ahLst/>
            <a:cxnLst/>
            <a:rect l="l" t="t" r="r" b="b"/>
            <a:pathLst>
              <a:path w="859789" h="1129029">
                <a:moveTo>
                  <a:pt x="859282" y="112890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5288" y="3836583"/>
            <a:ext cx="28286" cy="27709"/>
          </a:xfrm>
          <a:custGeom>
            <a:avLst/>
            <a:gdLst/>
            <a:ahLst/>
            <a:cxnLst/>
            <a:rect l="l" t="t" r="r" b="b"/>
            <a:pathLst>
              <a:path w="31114" h="40639">
                <a:moveTo>
                  <a:pt x="30733" y="4038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30"/>
            <a:ext cx="5487555" cy="146591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85635">
              <a:spcBef>
                <a:spcPts val="71"/>
              </a:spcBef>
            </a:pPr>
            <a:r>
              <a:rPr sz="2300" spc="-21" dirty="0">
                <a:latin typeface="Arial"/>
                <a:cs typeface="Arial"/>
              </a:rPr>
              <a:t>Terminating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35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Thread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7" dirty="0">
                <a:latin typeface="Courier New"/>
                <a:cs typeface="Courier New"/>
              </a:rPr>
              <a:t>ThreadController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Runner </a:t>
            </a:r>
            <a:r>
              <a:rPr sz="1100" spc="-4" dirty="0">
                <a:latin typeface="Courier New"/>
                <a:cs typeface="Courier New"/>
              </a:rPr>
              <a:t>r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8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Runner();</a:t>
            </a:r>
            <a:endParaRPr sz="1100">
              <a:latin typeface="Courier New"/>
              <a:cs typeface="Courier New"/>
            </a:endParaRPr>
          </a:p>
          <a:p>
            <a:pPr marL="9020" marR="1169383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Thread </a:t>
            </a:r>
            <a:r>
              <a:rPr sz="1100" spc="-4" dirty="0">
                <a:latin typeface="Courier New"/>
                <a:cs typeface="Courier New"/>
              </a:rPr>
              <a:t>t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Thread(r);  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049347"/>
            <a:ext cx="2775527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startThread()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t.start();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2414345"/>
          <a:ext cx="4334163" cy="19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37326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stopThread()</a:t>
                      </a:r>
                      <a:r>
                        <a:rPr sz="11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use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specific instance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1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Runner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r.stopRunning();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66209" y="834130"/>
            <a:ext cx="40120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Basic</a:t>
            </a:r>
            <a:r>
              <a:rPr spc="-180" dirty="0"/>
              <a:t> </a:t>
            </a:r>
            <a:r>
              <a:rPr spc="-4" dirty="0"/>
              <a:t>Control</a:t>
            </a:r>
            <a:r>
              <a:rPr spc="-180" dirty="0"/>
              <a:t> </a:t>
            </a:r>
            <a:r>
              <a:rPr spc="-4" dirty="0"/>
              <a:t>of</a:t>
            </a:r>
            <a:r>
              <a:rPr spc="-178" dirty="0"/>
              <a:t> </a:t>
            </a:r>
            <a:r>
              <a:rPr dirty="0"/>
              <a:t>Threads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6"/>
            <a:ext cx="3078595" cy="1647766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1" dirty="0">
                <a:latin typeface="Times New Roman"/>
                <a:cs typeface="Times New Roman"/>
              </a:rPr>
              <a:t>Test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threads: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isAlive()</a:t>
            </a:r>
            <a:endParaRPr sz="1100">
              <a:latin typeface="Courier New"/>
              <a:cs typeface="Courier New"/>
            </a:endParaRPr>
          </a:p>
          <a:p>
            <a:pPr marL="251645" indent="-242626">
              <a:spcBef>
                <a:spcPts val="366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85" dirty="0">
                <a:latin typeface="Times New Roman"/>
                <a:cs typeface="Times New Roman"/>
              </a:rPr>
              <a:t>thread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priority:</a:t>
            </a:r>
            <a:endParaRPr sz="1700">
              <a:latin typeface="Times New Roman"/>
              <a:cs typeface="Times New Roman"/>
            </a:endParaRPr>
          </a:p>
          <a:p>
            <a:pPr marL="273292" marR="1094070">
              <a:lnSpc>
                <a:spcPts val="1349"/>
              </a:lnSpc>
              <a:spcBef>
                <a:spcPts val="614"/>
              </a:spcBef>
            </a:pPr>
            <a:r>
              <a:rPr sz="1100" spc="-60" dirty="0">
                <a:latin typeface="Courier New"/>
                <a:cs typeface="Courier New"/>
              </a:rPr>
              <a:t>getPriority()  setPriority()</a:t>
            </a:r>
            <a:endParaRPr sz="1100">
              <a:latin typeface="Courier New"/>
              <a:cs typeface="Courier New"/>
            </a:endParaRPr>
          </a:p>
          <a:p>
            <a:pPr marL="250743" indent="-241724">
              <a:spcBef>
                <a:spcPts val="323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85" dirty="0">
                <a:latin typeface="Times New Roman"/>
                <a:cs typeface="Times New Roman"/>
              </a:rPr>
              <a:t>Put </a:t>
            </a:r>
            <a:r>
              <a:rPr sz="1700" spc="92" dirty="0">
                <a:latin typeface="Times New Roman"/>
                <a:cs typeface="Times New Roman"/>
              </a:rPr>
              <a:t>threads </a:t>
            </a:r>
            <a:r>
              <a:rPr sz="1700" spc="53" dirty="0">
                <a:latin typeface="Times New Roman"/>
                <a:cs typeface="Times New Roman"/>
              </a:rPr>
              <a:t>on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hold: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5037" y="2906598"/>
            <a:ext cx="1796473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static</a:t>
            </a:r>
            <a:r>
              <a:rPr sz="1100" spc="-2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method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9436" y="2906597"/>
            <a:ext cx="14454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Thread.sleep()  join()  Thread.yield()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5037" y="3235642"/>
            <a:ext cx="1796473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// static</a:t>
            </a:r>
            <a:r>
              <a:rPr sz="1100" spc="-2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4" dirty="0">
                <a:solidFill>
                  <a:srgbClr val="0000FF"/>
                </a:solidFill>
                <a:latin typeface="Courier New"/>
                <a:cs typeface="Courier New"/>
              </a:rPr>
              <a:t>method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8" y="834129"/>
            <a:ext cx="6433127" cy="28124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823751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89" dirty="0">
                <a:latin typeface="Courier New"/>
                <a:cs typeface="Courier New"/>
              </a:rPr>
              <a:t>join</a:t>
            </a:r>
            <a:r>
              <a:rPr sz="2300" spc="-1172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Method</a:t>
            </a:r>
            <a:endParaRPr sz="2300">
              <a:latin typeface="Arial"/>
              <a:cs typeface="Arial"/>
            </a:endParaRPr>
          </a:p>
          <a:p>
            <a:pPr marL="333723" indent="-324703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Thread </a:t>
            </a:r>
            <a:r>
              <a:rPr sz="1100" spc="-4" dirty="0">
                <a:latin typeface="Courier New"/>
                <a:cs typeface="Courier New"/>
              </a:rPr>
              <a:t>t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Thread(new</a:t>
            </a:r>
            <a:r>
              <a:rPr sz="1100" spc="-48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Runner());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60" dirty="0">
                <a:latin typeface="Courier New"/>
                <a:cs typeface="Courier New"/>
              </a:rPr>
              <a:t>t.start();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4	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5	</a:t>
            </a: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Do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stuff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in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parallel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with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other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thread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while  </a:t>
            </a:r>
            <a:r>
              <a:rPr sz="1100" spc="-4" dirty="0">
                <a:latin typeface="Courier New"/>
                <a:cs typeface="Courier New"/>
              </a:rPr>
              <a:t>6	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7"/>
              <a:tabLst>
                <a:tab pos="492016" algn="l"/>
                <a:tab pos="492467" algn="l"/>
              </a:tabLst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Wait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here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other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thread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finish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7"/>
              <a:tabLst>
                <a:tab pos="492016" algn="l"/>
                <a:tab pos="492467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80073" indent="-671054">
              <a:lnSpc>
                <a:spcPts val="1349"/>
              </a:lnSpc>
              <a:buAutoNum type="arabicPlain" startAt="7"/>
              <a:tabLst>
                <a:tab pos="679622" algn="l"/>
                <a:tab pos="680073" algn="l"/>
              </a:tabLst>
            </a:pPr>
            <a:r>
              <a:rPr sz="1100" b="1" spc="-4" dirty="0">
                <a:latin typeface="Courier New"/>
                <a:cs typeface="Courier New"/>
              </a:rPr>
              <a:t>t.join();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7"/>
              <a:tabLst>
                <a:tab pos="492016" algn="l"/>
                <a:tab pos="492467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(InterruptedException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591047">
              <a:lnSpc>
                <a:spcPts val="1349"/>
              </a:lnSpc>
              <a:spcBef>
                <a:spcPts val="50"/>
              </a:spcBef>
              <a:buAutoNum type="arabicPlain" startAt="7"/>
              <a:tabLst>
                <a:tab pos="492016" algn="l"/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other </a:t>
            </a:r>
            <a:r>
              <a:rPr sz="1100" spc="-50" dirty="0">
                <a:latin typeface="Courier New"/>
                <a:cs typeface="Courier New"/>
              </a:rPr>
              <a:t>thread </a:t>
            </a:r>
            <a:r>
              <a:rPr sz="1100" spc="-46" dirty="0">
                <a:latin typeface="Courier New"/>
                <a:cs typeface="Courier New"/>
              </a:rPr>
              <a:t>came back</a:t>
            </a:r>
            <a:r>
              <a:rPr sz="1100" spc="-49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early  </a:t>
            </a:r>
            <a:r>
              <a:rPr sz="1100" spc="-32" dirty="0">
                <a:latin typeface="Courier New"/>
                <a:cs typeface="Courier New"/>
              </a:rPr>
              <a:t>12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13	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9020" marR="2146651">
              <a:lnSpc>
                <a:spcPts val="1349"/>
              </a:lnSpc>
              <a:spcBef>
                <a:spcPts val="50"/>
              </a:spcBef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14	// </a:t>
            </a:r>
            <a:r>
              <a:rPr sz="1100" spc="-39" dirty="0">
                <a:latin typeface="Courier New"/>
                <a:cs typeface="Courier New"/>
              </a:rPr>
              <a:t>Now </a:t>
            </a:r>
            <a:r>
              <a:rPr sz="1100" spc="-53" dirty="0">
                <a:latin typeface="Courier New"/>
                <a:cs typeface="Courier New"/>
              </a:rPr>
              <a:t>continue </a:t>
            </a:r>
            <a:r>
              <a:rPr sz="1100" spc="-32" dirty="0">
                <a:latin typeface="Courier New"/>
                <a:cs typeface="Courier New"/>
              </a:rPr>
              <a:t>in </a:t>
            </a:r>
            <a:r>
              <a:rPr sz="1100" spc="-46" dirty="0">
                <a:latin typeface="Courier New"/>
                <a:cs typeface="Courier New"/>
              </a:rPr>
              <a:t>this</a:t>
            </a:r>
            <a:r>
              <a:rPr sz="1100" spc="-42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thread  </a:t>
            </a:r>
            <a:r>
              <a:rPr sz="1100" spc="-32" dirty="0">
                <a:latin typeface="Courier New"/>
                <a:cs typeface="Courier New"/>
              </a:rPr>
              <a:t>15	</a:t>
            </a:r>
            <a:r>
              <a:rPr sz="1100" spc="-60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16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3365529"/>
            <a:ext cx="40963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Thread </a:t>
            </a:r>
            <a:r>
              <a:rPr sz="1100" spc="-4" dirty="0">
                <a:latin typeface="Courier New"/>
                <a:cs typeface="Courier New"/>
              </a:rPr>
              <a:t>t 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MyThread();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t.start();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834130"/>
            <a:ext cx="6216073" cy="32997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016502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Other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43" dirty="0">
                <a:latin typeface="Arial"/>
                <a:cs typeface="Arial"/>
              </a:rPr>
              <a:t>Ways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Create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Threads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MyThread </a:t>
            </a:r>
            <a:r>
              <a:rPr sz="1100" spc="-50" dirty="0">
                <a:latin typeface="Courier New"/>
                <a:cs typeface="Courier New"/>
              </a:rPr>
              <a:t>extends Thread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run()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spc="-46" dirty="0">
                <a:latin typeface="Courier New"/>
                <a:cs typeface="Courier New"/>
              </a:rPr>
              <a:t>true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46" dirty="0">
                <a:latin typeface="Courier New"/>
                <a:cs typeface="Courier New"/>
              </a:rPr>
              <a:t>lots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3" dirty="0">
                <a:latin typeface="Courier New"/>
                <a:cs typeface="Courier New"/>
              </a:rPr>
              <a:t>interesting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stuff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8699" indent="-959679">
              <a:lnSpc>
                <a:spcPts val="1349"/>
              </a:lnSpc>
              <a:buAutoNum type="arabicPlain"/>
              <a:tabLst>
                <a:tab pos="968248" algn="l"/>
                <a:tab pos="968699" algn="l"/>
              </a:tabLst>
            </a:pPr>
            <a:r>
              <a:rPr sz="1100" spc="-60" dirty="0">
                <a:latin typeface="Courier New"/>
                <a:cs typeface="Courier New"/>
              </a:rPr>
              <a:t>Thread.sleep(100);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/>
              <a:tabLst>
                <a:tab pos="809504" algn="l"/>
                <a:tab pos="809955" algn="l"/>
              </a:tabLst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(InterruptedException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2294120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809504" algn="l"/>
                <a:tab pos="968248" algn="l"/>
                <a:tab pos="968699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sleep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interrupted  </a:t>
            </a:r>
            <a:r>
              <a:rPr sz="1100" spc="-4" dirty="0">
                <a:latin typeface="Courier New"/>
                <a:cs typeface="Courier New"/>
              </a:rPr>
              <a:t>9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11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17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2876" y="834130"/>
            <a:ext cx="56191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Selecting</a:t>
            </a:r>
            <a:r>
              <a:rPr spc="-174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-57" dirty="0"/>
              <a:t>Way</a:t>
            </a:r>
            <a:r>
              <a:rPr spc="-170" dirty="0"/>
              <a:t> </a:t>
            </a:r>
            <a:r>
              <a:rPr dirty="0"/>
              <a:t>to</a:t>
            </a:r>
            <a:r>
              <a:rPr spc="-174" dirty="0"/>
              <a:t> </a:t>
            </a:r>
            <a:r>
              <a:rPr spc="-4" dirty="0"/>
              <a:t>Create</a:t>
            </a:r>
            <a:r>
              <a:rPr spc="-170" dirty="0"/>
              <a:t> </a:t>
            </a:r>
            <a:r>
              <a:rPr dirty="0"/>
              <a:t>Threads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1" y="1323103"/>
            <a:ext cx="4130386" cy="188517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  <a:tab pos="1379538" algn="l"/>
              </a:tabLst>
            </a:pPr>
            <a:r>
              <a:rPr sz="1700" spc="81" dirty="0">
                <a:latin typeface="Times New Roman"/>
                <a:cs typeface="Times New Roman"/>
              </a:rPr>
              <a:t>Implement	</a:t>
            </a:r>
            <a:r>
              <a:rPr sz="1700" spc="-81" dirty="0">
                <a:latin typeface="Courier New"/>
                <a:cs typeface="Courier New"/>
              </a:rPr>
              <a:t>Runnable</a:t>
            </a:r>
            <a:r>
              <a:rPr sz="1700" spc="-81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515467" lvl="1" indent="-214214">
              <a:spcBef>
                <a:spcPts val="369"/>
              </a:spcBef>
              <a:buChar char="•"/>
              <a:tabLst>
                <a:tab pos="515467" algn="l"/>
                <a:tab pos="515918" algn="l"/>
              </a:tabLst>
            </a:pPr>
            <a:r>
              <a:rPr sz="1700" spc="25" dirty="0">
                <a:latin typeface="Times New Roman"/>
                <a:cs typeface="Times New Roman"/>
              </a:rPr>
              <a:t>Better </a:t>
            </a:r>
            <a:r>
              <a:rPr sz="1700" spc="43" dirty="0">
                <a:latin typeface="Times New Roman"/>
                <a:cs typeface="Times New Roman"/>
              </a:rPr>
              <a:t>object-oriented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design</a:t>
            </a:r>
            <a:endParaRPr sz="1700">
              <a:latin typeface="Times New Roman"/>
              <a:cs typeface="Times New Roman"/>
            </a:endParaRPr>
          </a:p>
          <a:p>
            <a:pPr marL="518173" lvl="1" indent="-216920">
              <a:spcBef>
                <a:spcPts val="369"/>
              </a:spcBef>
              <a:buChar char="•"/>
              <a:tabLst>
                <a:tab pos="518173" algn="l"/>
                <a:tab pos="518624" algn="l"/>
              </a:tabLst>
            </a:pPr>
            <a:r>
              <a:rPr sz="1700" spc="39" dirty="0">
                <a:latin typeface="Times New Roman"/>
                <a:cs typeface="Times New Roman"/>
              </a:rPr>
              <a:t>Single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inheritance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50" dirty="0">
                <a:latin typeface="Times New Roman"/>
                <a:cs typeface="Times New Roman"/>
              </a:rPr>
              <a:t>Consistency</a:t>
            </a:r>
            <a:endParaRPr sz="1700">
              <a:latin typeface="Times New Roman"/>
              <a:cs typeface="Times New Roman"/>
            </a:endParaRPr>
          </a:p>
          <a:p>
            <a:pPr marL="245782" marR="1445381" indent="-245782">
              <a:lnSpc>
                <a:spcPts val="2415"/>
              </a:lnSpc>
              <a:spcBef>
                <a:spcPts val="142"/>
              </a:spcBef>
              <a:buChar char="•"/>
              <a:tabLst>
                <a:tab pos="245782" algn="l"/>
                <a:tab pos="246233" algn="l"/>
                <a:tab pos="1003875" algn="l"/>
              </a:tabLst>
            </a:pP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39" dirty="0">
                <a:latin typeface="Times New Roman"/>
                <a:cs typeface="Times New Roman"/>
              </a:rPr>
              <a:t>xt</a:t>
            </a:r>
            <a:r>
              <a:rPr sz="1700" spc="110" dirty="0">
                <a:latin typeface="Times New Roman"/>
                <a:cs typeface="Times New Roman"/>
              </a:rPr>
              <a:t>e</a:t>
            </a:r>
            <a:r>
              <a:rPr sz="1700" spc="163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d	</a:t>
            </a:r>
            <a:r>
              <a:rPr sz="1700" spc="-89" dirty="0">
                <a:latin typeface="Courier New"/>
                <a:cs typeface="Courier New"/>
              </a:rPr>
              <a:t>Threa</a:t>
            </a:r>
            <a:r>
              <a:rPr sz="1700" spc="-114" dirty="0">
                <a:latin typeface="Courier New"/>
                <a:cs typeface="Courier New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:  </a:t>
            </a:r>
            <a:r>
              <a:rPr sz="1700" spc="67" dirty="0">
                <a:latin typeface="Times New Roman"/>
                <a:cs typeface="Times New Roman"/>
              </a:rPr>
              <a:t>Simpler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1720302"/>
            <a:ext cx="2766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int idx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char </a:t>
            </a:r>
            <a:r>
              <a:rPr sz="1100" spc="-32" dirty="0">
                <a:latin typeface="Courier New"/>
                <a:cs typeface="Courier New"/>
              </a:rPr>
              <a:t>[] </a:t>
            </a:r>
            <a:r>
              <a:rPr sz="1100" spc="-46" dirty="0">
                <a:latin typeface="Courier New"/>
                <a:cs typeface="Courier New"/>
              </a:rPr>
              <a:t>data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46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char[6];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2213870"/>
            <a:ext cx="26739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push(char </a:t>
            </a:r>
            <a:r>
              <a:rPr sz="1100" spc="-32" dirty="0">
                <a:latin typeface="Courier New"/>
                <a:cs typeface="Courier New"/>
              </a:rPr>
              <a:t>c)</a:t>
            </a:r>
            <a:r>
              <a:rPr sz="1100" spc="-33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3" dirty="0">
                <a:latin typeface="Courier New"/>
                <a:cs typeface="Courier New"/>
              </a:rPr>
              <a:t>data[idx]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idx++;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036484"/>
            <a:ext cx="19627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char pop()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idx--;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data[idx];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834130"/>
            <a:ext cx="6533573" cy="29535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767563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107" dirty="0">
                <a:latin typeface="Courier New"/>
                <a:cs typeface="Courier New"/>
              </a:rPr>
              <a:t>synchronized</a:t>
            </a:r>
            <a:r>
              <a:rPr sz="2300" spc="-1016" dirty="0">
                <a:latin typeface="Courier New"/>
                <a:cs typeface="Courier New"/>
              </a:rPr>
              <a:t> </a:t>
            </a:r>
            <a:r>
              <a:rPr sz="2300" spc="-25" dirty="0">
                <a:latin typeface="Arial"/>
                <a:cs typeface="Arial"/>
              </a:rPr>
              <a:t>Keyword</a:t>
            </a:r>
            <a:endParaRPr sz="2300">
              <a:latin typeface="Arial"/>
              <a:cs typeface="Arial"/>
            </a:endParaRPr>
          </a:p>
          <a:p>
            <a:pPr marL="9020" marR="3011173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MyStack</a:t>
            </a:r>
            <a:r>
              <a:rPr sz="1100" spc="-302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15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6993" y="834130"/>
            <a:ext cx="3451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Object</a:t>
            </a:r>
            <a:r>
              <a:rPr spc="-180" dirty="0"/>
              <a:t> </a:t>
            </a:r>
            <a:r>
              <a:rPr spc="-14" dirty="0"/>
              <a:t>Lock</a:t>
            </a:r>
            <a:r>
              <a:rPr spc="-180" dirty="0"/>
              <a:t> </a:t>
            </a:r>
            <a:r>
              <a:rPr dirty="0"/>
              <a:t>Flag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4"/>
            <a:ext cx="6711950" cy="62585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  <a:tab pos="3988892" algn="l"/>
              </a:tabLst>
            </a:pPr>
            <a:r>
              <a:rPr sz="1700" spc="53" dirty="0">
                <a:latin typeface="Times New Roman"/>
                <a:cs typeface="Times New Roman"/>
              </a:rPr>
              <a:t>Every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flag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0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	</a:t>
            </a:r>
            <a:r>
              <a:rPr sz="1700" i="1" spc="-39" dirty="0">
                <a:latin typeface="Times New Roman"/>
                <a:cs typeface="Times New Roman"/>
              </a:rPr>
              <a:t>lock</a:t>
            </a:r>
            <a:r>
              <a:rPr sz="1700" i="1" spc="-7" dirty="0">
                <a:latin typeface="Times New Roman"/>
                <a:cs typeface="Times New Roman"/>
              </a:rPr>
              <a:t> </a:t>
            </a:r>
            <a:r>
              <a:rPr sz="1700" i="1" spc="-28" dirty="0">
                <a:latin typeface="Times New Roman"/>
                <a:cs typeface="Times New Roman"/>
              </a:rPr>
              <a:t>flag</a:t>
            </a:r>
            <a:r>
              <a:rPr sz="1700" spc="-2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synchronized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50" dirty="0">
                <a:latin typeface="Times New Roman"/>
                <a:cs typeface="Times New Roman"/>
              </a:rPr>
              <a:t>interaction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lock  </a:t>
            </a:r>
            <a:r>
              <a:rPr sz="1700" spc="25" dirty="0">
                <a:latin typeface="Times New Roman"/>
                <a:cs typeface="Times New Roman"/>
              </a:rPr>
              <a:t>flag.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1783" y="2841134"/>
            <a:ext cx="1558636" cy="1753465"/>
          </a:xfrm>
          <a:custGeom>
            <a:avLst/>
            <a:gdLst/>
            <a:ahLst/>
            <a:cxnLst/>
            <a:rect l="l" t="t" r="r" b="b"/>
            <a:pathLst>
              <a:path w="1714500" h="2571750">
                <a:moveTo>
                  <a:pt x="0" y="2343023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2343023"/>
                </a:lnTo>
                <a:lnTo>
                  <a:pt x="1709855" y="2389093"/>
                </a:lnTo>
                <a:lnTo>
                  <a:pt x="1696535" y="2432003"/>
                </a:lnTo>
                <a:lnTo>
                  <a:pt x="1675458" y="2470834"/>
                </a:lnTo>
                <a:lnTo>
                  <a:pt x="1647544" y="2504667"/>
                </a:lnTo>
                <a:lnTo>
                  <a:pt x="1613711" y="2532581"/>
                </a:lnTo>
                <a:lnTo>
                  <a:pt x="1574880" y="2553658"/>
                </a:lnTo>
                <a:lnTo>
                  <a:pt x="1531970" y="2566978"/>
                </a:lnTo>
                <a:lnTo>
                  <a:pt x="1485900" y="2571623"/>
                </a:lnTo>
                <a:lnTo>
                  <a:pt x="228600" y="2571623"/>
                </a:lnTo>
                <a:lnTo>
                  <a:pt x="182529" y="2566978"/>
                </a:lnTo>
                <a:lnTo>
                  <a:pt x="139619" y="2553658"/>
                </a:lnTo>
                <a:lnTo>
                  <a:pt x="100788" y="2532581"/>
                </a:lnTo>
                <a:lnTo>
                  <a:pt x="66955" y="2504667"/>
                </a:lnTo>
                <a:lnTo>
                  <a:pt x="39041" y="2470834"/>
                </a:lnTo>
                <a:lnTo>
                  <a:pt x="17964" y="2432003"/>
                </a:lnTo>
                <a:lnTo>
                  <a:pt x="4644" y="2389093"/>
                </a:lnTo>
                <a:lnTo>
                  <a:pt x="0" y="234302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1783" y="3191827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8001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800100"/>
                </a:lnTo>
                <a:lnTo>
                  <a:pt x="1709855" y="846170"/>
                </a:lnTo>
                <a:lnTo>
                  <a:pt x="1696535" y="889080"/>
                </a:lnTo>
                <a:lnTo>
                  <a:pt x="1675458" y="927911"/>
                </a:lnTo>
                <a:lnTo>
                  <a:pt x="1647544" y="961744"/>
                </a:lnTo>
                <a:lnTo>
                  <a:pt x="1613711" y="989658"/>
                </a:lnTo>
                <a:lnTo>
                  <a:pt x="1574880" y="1010735"/>
                </a:lnTo>
                <a:lnTo>
                  <a:pt x="1531970" y="1024055"/>
                </a:lnTo>
                <a:lnTo>
                  <a:pt x="1485900" y="1028700"/>
                </a:lnTo>
                <a:lnTo>
                  <a:pt x="228600" y="1028700"/>
                </a:lnTo>
                <a:lnTo>
                  <a:pt x="182529" y="1024055"/>
                </a:lnTo>
                <a:lnTo>
                  <a:pt x="139619" y="1010735"/>
                </a:lnTo>
                <a:lnTo>
                  <a:pt x="100788" y="989658"/>
                </a:lnTo>
                <a:lnTo>
                  <a:pt x="66955" y="961744"/>
                </a:lnTo>
                <a:lnTo>
                  <a:pt x="39041" y="927911"/>
                </a:lnTo>
                <a:lnTo>
                  <a:pt x="17964" y="889080"/>
                </a:lnTo>
                <a:lnTo>
                  <a:pt x="4644" y="846170"/>
                </a:lnTo>
                <a:lnTo>
                  <a:pt x="0" y="8001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783" y="3893213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799973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799973"/>
                </a:lnTo>
                <a:lnTo>
                  <a:pt x="1709855" y="846043"/>
                </a:lnTo>
                <a:lnTo>
                  <a:pt x="1696535" y="888953"/>
                </a:lnTo>
                <a:lnTo>
                  <a:pt x="1675458" y="927784"/>
                </a:lnTo>
                <a:lnTo>
                  <a:pt x="1647544" y="961617"/>
                </a:lnTo>
                <a:lnTo>
                  <a:pt x="1613711" y="989531"/>
                </a:lnTo>
                <a:lnTo>
                  <a:pt x="1574880" y="1010608"/>
                </a:lnTo>
                <a:lnTo>
                  <a:pt x="1531970" y="1023928"/>
                </a:lnTo>
                <a:lnTo>
                  <a:pt x="1485900" y="1028573"/>
                </a:lnTo>
                <a:lnTo>
                  <a:pt x="228600" y="1028573"/>
                </a:lnTo>
                <a:lnTo>
                  <a:pt x="182529" y="1023928"/>
                </a:lnTo>
                <a:lnTo>
                  <a:pt x="139619" y="1010608"/>
                </a:lnTo>
                <a:lnTo>
                  <a:pt x="100788" y="989531"/>
                </a:lnTo>
                <a:lnTo>
                  <a:pt x="66955" y="961617"/>
                </a:lnTo>
                <a:lnTo>
                  <a:pt x="39041" y="927784"/>
                </a:lnTo>
                <a:lnTo>
                  <a:pt x="17964" y="888953"/>
                </a:lnTo>
                <a:lnTo>
                  <a:pt x="4644" y="846043"/>
                </a:lnTo>
                <a:lnTo>
                  <a:pt x="0" y="79997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0624" y="2838840"/>
            <a:ext cx="161636" cy="12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6192" y="2973531"/>
            <a:ext cx="190500" cy="194829"/>
          </a:xfrm>
          <a:custGeom>
            <a:avLst/>
            <a:gdLst/>
            <a:ahLst/>
            <a:cxnLst/>
            <a:rect l="l" t="t" r="r" b="b"/>
            <a:pathLst>
              <a:path w="209550" h="285750">
                <a:moveTo>
                  <a:pt x="209550" y="285750"/>
                </a:moveTo>
                <a:lnTo>
                  <a:pt x="0" y="285750"/>
                </a:lnTo>
                <a:lnTo>
                  <a:pt x="95250" y="0"/>
                </a:lnTo>
                <a:lnTo>
                  <a:pt x="209550" y="2857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5375" y="2432340"/>
            <a:ext cx="1318491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Object</a:t>
            </a:r>
            <a:r>
              <a:rPr sz="1500" spc="-96" dirty="0">
                <a:latin typeface="Arial"/>
                <a:cs typeface="Arial"/>
              </a:rPr>
              <a:t> </a:t>
            </a:r>
            <a:r>
              <a:rPr sz="1500" spc="-78" dirty="0">
                <a:latin typeface="Courier New"/>
                <a:cs typeface="Courier New"/>
              </a:rPr>
              <a:t>this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8061" y="2961242"/>
            <a:ext cx="3078018" cy="74674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27743" marR="3608" indent="-219175">
              <a:lnSpc>
                <a:spcPct val="107100"/>
              </a:lnSpc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synchronized (this) {  data[idx] = c;  idx++;</a:t>
            </a:r>
            <a:endParaRPr sz="1500">
              <a:latin typeface="Courier New"/>
              <a:cs typeface="Courier New"/>
            </a:endParaRPr>
          </a:p>
          <a:p>
            <a:pPr marL="57274">
              <a:spcBef>
                <a:spcPts val="128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2186" y="3911997"/>
            <a:ext cx="168564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1644" y="2295612"/>
            <a:ext cx="4014355" cy="72007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783" marR="4510" indent="-122215">
              <a:lnSpc>
                <a:spcPct val="153800"/>
              </a:lnSpc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Thread </a:t>
            </a:r>
            <a:r>
              <a:rPr sz="1500" spc="-4" dirty="0">
                <a:latin typeface="Arial"/>
                <a:cs typeface="Arial"/>
              </a:rPr>
              <a:t>before </a:t>
            </a:r>
            <a:r>
              <a:rPr sz="1500" spc="-78" dirty="0">
                <a:latin typeface="Courier New"/>
                <a:cs typeface="Courier New"/>
              </a:rPr>
              <a:t>synchronized(this)  </a:t>
            </a:r>
            <a:r>
              <a:rPr sz="1500" spc="-4" dirty="0">
                <a:latin typeface="Courier New"/>
                <a:cs typeface="Courier New"/>
              </a:rPr>
              <a:t>public void push(char c)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83017" y="3028605"/>
            <a:ext cx="113780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7500" y="3055792"/>
            <a:ext cx="1425864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156806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19284" y="3365009"/>
            <a:ext cx="843395" cy="375319"/>
          </a:xfrm>
          <a:prstGeom prst="rect">
            <a:avLst/>
          </a:prstGeom>
        </p:spPr>
        <p:txBody>
          <a:bodyPr vert="horz" wrap="square" lIns="0" tIns="41489" rIns="0" bIns="0" rtlCol="0">
            <a:spAutoFit/>
          </a:bodyPr>
          <a:lstStyle/>
          <a:p>
            <a:pPr marL="9020" marR="3608">
              <a:lnSpc>
                <a:spcPts val="1278"/>
              </a:lnSpc>
              <a:spcBef>
                <a:spcPts val="326"/>
              </a:spcBef>
            </a:pPr>
            <a:r>
              <a:rPr spc="-4" dirty="0">
                <a:latin typeface="Arial"/>
                <a:cs typeface="Arial"/>
              </a:rPr>
              <a:t>Code or  </a:t>
            </a:r>
            <a:r>
              <a:rPr dirty="0">
                <a:latin typeface="Arial"/>
                <a:cs typeface="Arial"/>
              </a:rPr>
              <a:t>Behavior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53920" y="4038340"/>
            <a:ext cx="704850" cy="384192"/>
          </a:xfrm>
          <a:prstGeom prst="rect">
            <a:avLst/>
          </a:prstGeom>
        </p:spPr>
        <p:txBody>
          <a:bodyPr vert="horz" wrap="square" lIns="0" tIns="12176" rIns="0" bIns="0" rtlCol="0">
            <a:spAutoFit/>
          </a:bodyPr>
          <a:lstStyle/>
          <a:p>
            <a:pPr marL="9020">
              <a:lnSpc>
                <a:spcPts val="1477"/>
              </a:lnSpc>
              <a:spcBef>
                <a:spcPts val="96"/>
              </a:spcBef>
            </a:pPr>
            <a:r>
              <a:rPr spc="-21" dirty="0">
                <a:latin typeface="Arial"/>
                <a:cs typeface="Arial"/>
              </a:rPr>
              <a:t>Data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21" dirty="0"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  <a:p>
            <a:pPr marL="9020">
              <a:lnSpc>
                <a:spcPts val="1435"/>
              </a:lnSpc>
            </a:pPr>
            <a:r>
              <a:rPr dirty="0">
                <a:latin typeface="Arial"/>
                <a:cs typeface="Arial"/>
              </a:rPr>
              <a:t>State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6993" y="834130"/>
            <a:ext cx="3451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Object</a:t>
            </a:r>
            <a:r>
              <a:rPr spc="-180" dirty="0"/>
              <a:t> </a:t>
            </a:r>
            <a:r>
              <a:rPr spc="-14" dirty="0"/>
              <a:t>Lock</a:t>
            </a:r>
            <a:r>
              <a:rPr spc="-180" dirty="0"/>
              <a:t> </a:t>
            </a:r>
            <a:r>
              <a:rPr dirty="0"/>
              <a:t>Flag</a:t>
            </a:r>
          </a:p>
        </p:txBody>
      </p:sp>
      <p:sp>
        <p:nvSpPr>
          <p:cNvPr id="12" name="object 12"/>
          <p:cNvSpPr/>
          <p:nvPr/>
        </p:nvSpPr>
        <p:spPr>
          <a:xfrm>
            <a:off x="1127990" y="2243571"/>
            <a:ext cx="1558636" cy="1753899"/>
          </a:xfrm>
          <a:custGeom>
            <a:avLst/>
            <a:gdLst/>
            <a:ahLst/>
            <a:cxnLst/>
            <a:rect l="l" t="t" r="r" b="b"/>
            <a:pathLst>
              <a:path w="1714500" h="2572385">
                <a:moveTo>
                  <a:pt x="0" y="2343277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2343277"/>
                </a:lnTo>
                <a:lnTo>
                  <a:pt x="1709855" y="2389347"/>
                </a:lnTo>
                <a:lnTo>
                  <a:pt x="1696535" y="2432257"/>
                </a:lnTo>
                <a:lnTo>
                  <a:pt x="1675458" y="2471088"/>
                </a:lnTo>
                <a:lnTo>
                  <a:pt x="1647544" y="2504921"/>
                </a:lnTo>
                <a:lnTo>
                  <a:pt x="1613711" y="2532835"/>
                </a:lnTo>
                <a:lnTo>
                  <a:pt x="1574880" y="2553912"/>
                </a:lnTo>
                <a:lnTo>
                  <a:pt x="1531970" y="2567232"/>
                </a:lnTo>
                <a:lnTo>
                  <a:pt x="1485900" y="2571877"/>
                </a:lnTo>
                <a:lnTo>
                  <a:pt x="228600" y="2571877"/>
                </a:lnTo>
                <a:lnTo>
                  <a:pt x="182529" y="2567232"/>
                </a:lnTo>
                <a:lnTo>
                  <a:pt x="139619" y="2553912"/>
                </a:lnTo>
                <a:lnTo>
                  <a:pt x="100788" y="2532835"/>
                </a:lnTo>
                <a:lnTo>
                  <a:pt x="66955" y="2504921"/>
                </a:lnTo>
                <a:lnTo>
                  <a:pt x="39041" y="2471088"/>
                </a:lnTo>
                <a:lnTo>
                  <a:pt x="17964" y="2432257"/>
                </a:lnTo>
                <a:lnTo>
                  <a:pt x="4644" y="2389347"/>
                </a:lnTo>
                <a:lnTo>
                  <a:pt x="0" y="234327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990" y="2594349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8001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800100"/>
                </a:lnTo>
                <a:lnTo>
                  <a:pt x="1709855" y="846170"/>
                </a:lnTo>
                <a:lnTo>
                  <a:pt x="1696535" y="889080"/>
                </a:lnTo>
                <a:lnTo>
                  <a:pt x="1675458" y="927911"/>
                </a:lnTo>
                <a:lnTo>
                  <a:pt x="1647544" y="961744"/>
                </a:lnTo>
                <a:lnTo>
                  <a:pt x="1613711" y="989658"/>
                </a:lnTo>
                <a:lnTo>
                  <a:pt x="1574880" y="1010735"/>
                </a:lnTo>
                <a:lnTo>
                  <a:pt x="1531970" y="1024055"/>
                </a:lnTo>
                <a:lnTo>
                  <a:pt x="1485900" y="1028700"/>
                </a:lnTo>
                <a:lnTo>
                  <a:pt x="228600" y="1028700"/>
                </a:lnTo>
                <a:lnTo>
                  <a:pt x="182529" y="1024055"/>
                </a:lnTo>
                <a:lnTo>
                  <a:pt x="139619" y="1010735"/>
                </a:lnTo>
                <a:lnTo>
                  <a:pt x="100788" y="989658"/>
                </a:lnTo>
                <a:lnTo>
                  <a:pt x="66955" y="961744"/>
                </a:lnTo>
                <a:lnTo>
                  <a:pt x="39041" y="927911"/>
                </a:lnTo>
                <a:lnTo>
                  <a:pt x="17964" y="889080"/>
                </a:lnTo>
                <a:lnTo>
                  <a:pt x="4644" y="846170"/>
                </a:lnTo>
                <a:lnTo>
                  <a:pt x="0" y="8001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7990" y="3295736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8001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899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800100"/>
                </a:lnTo>
                <a:lnTo>
                  <a:pt x="1709855" y="846170"/>
                </a:lnTo>
                <a:lnTo>
                  <a:pt x="1696535" y="889080"/>
                </a:lnTo>
                <a:lnTo>
                  <a:pt x="1675458" y="927911"/>
                </a:lnTo>
                <a:lnTo>
                  <a:pt x="1647544" y="961744"/>
                </a:lnTo>
                <a:lnTo>
                  <a:pt x="1613711" y="989658"/>
                </a:lnTo>
                <a:lnTo>
                  <a:pt x="1574880" y="1010735"/>
                </a:lnTo>
                <a:lnTo>
                  <a:pt x="1531970" y="1024055"/>
                </a:lnTo>
                <a:lnTo>
                  <a:pt x="1485899" y="1028700"/>
                </a:lnTo>
                <a:lnTo>
                  <a:pt x="228600" y="1028700"/>
                </a:lnTo>
                <a:lnTo>
                  <a:pt x="182529" y="1024055"/>
                </a:lnTo>
                <a:lnTo>
                  <a:pt x="139619" y="1010735"/>
                </a:lnTo>
                <a:lnTo>
                  <a:pt x="100788" y="989658"/>
                </a:lnTo>
                <a:lnTo>
                  <a:pt x="66955" y="961744"/>
                </a:lnTo>
                <a:lnTo>
                  <a:pt x="39041" y="927911"/>
                </a:lnTo>
                <a:lnTo>
                  <a:pt x="17964" y="889080"/>
                </a:lnTo>
                <a:lnTo>
                  <a:pt x="4644" y="846170"/>
                </a:lnTo>
                <a:lnTo>
                  <a:pt x="0" y="8001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7583" y="2264741"/>
            <a:ext cx="161636" cy="12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3036" y="2399435"/>
            <a:ext cx="190500" cy="195263"/>
          </a:xfrm>
          <a:custGeom>
            <a:avLst/>
            <a:gdLst/>
            <a:ahLst/>
            <a:cxnLst/>
            <a:rect l="l" t="t" r="r" b="b"/>
            <a:pathLst>
              <a:path w="209550" h="286385">
                <a:moveTo>
                  <a:pt x="209550" y="285876"/>
                </a:moveTo>
                <a:lnTo>
                  <a:pt x="0" y="285876"/>
                </a:lnTo>
                <a:lnTo>
                  <a:pt x="95250" y="0"/>
                </a:lnTo>
                <a:lnTo>
                  <a:pt x="209550" y="28587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1582" y="1834949"/>
            <a:ext cx="1318491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Object</a:t>
            </a:r>
            <a:r>
              <a:rPr sz="1500" spc="-96" dirty="0">
                <a:latin typeface="Arial"/>
                <a:cs typeface="Arial"/>
              </a:rPr>
              <a:t> </a:t>
            </a:r>
            <a:r>
              <a:rPr sz="1500" spc="-78" dirty="0">
                <a:latin typeface="Courier New"/>
                <a:cs typeface="Courier New"/>
              </a:rPr>
              <a:t>this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4814" y="2597553"/>
            <a:ext cx="2059709" cy="5030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" marR="3608" indent="-24804">
              <a:lnSpc>
                <a:spcPct val="107100"/>
              </a:lnSpc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data[idx] =</a:t>
            </a:r>
            <a:r>
              <a:rPr sz="1500" spc="-36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c;  idx++;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6603" y="3080724"/>
            <a:ext cx="168564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8394" y="3314516"/>
            <a:ext cx="168564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7851" y="1698131"/>
            <a:ext cx="3961823" cy="9637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30783" marR="3608" indent="-122215">
              <a:lnSpc>
                <a:spcPct val="153800"/>
              </a:lnSpc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Thread </a:t>
            </a:r>
            <a:r>
              <a:rPr sz="1500" spc="-4" dirty="0">
                <a:latin typeface="Arial"/>
                <a:cs typeface="Arial"/>
              </a:rPr>
              <a:t>after </a:t>
            </a:r>
            <a:r>
              <a:rPr sz="1500" spc="-78" dirty="0">
                <a:latin typeface="Courier New"/>
                <a:cs typeface="Courier New"/>
              </a:rPr>
              <a:t>synchronized(this)  </a:t>
            </a:r>
            <a:r>
              <a:rPr sz="1500" spc="-4" dirty="0">
                <a:latin typeface="Courier New"/>
                <a:cs typeface="Courier New"/>
              </a:rPr>
              <a:t>public void push(char c)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49507">
              <a:spcBef>
                <a:spcPts val="81"/>
              </a:spcBef>
            </a:pPr>
            <a:r>
              <a:rPr sz="1500" spc="-4" dirty="0">
                <a:latin typeface="Courier New"/>
                <a:cs typeface="Courier New"/>
              </a:rPr>
              <a:t>synchronized (this)</a:t>
            </a:r>
            <a:r>
              <a:rPr sz="1500" spc="-7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108" y="2640677"/>
            <a:ext cx="117994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7501" y="2667952"/>
            <a:ext cx="1702955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187286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8352" y="2706833"/>
            <a:ext cx="843395" cy="375319"/>
          </a:xfrm>
          <a:prstGeom prst="rect">
            <a:avLst/>
          </a:prstGeom>
        </p:spPr>
        <p:txBody>
          <a:bodyPr vert="horz" wrap="square" lIns="0" tIns="41489" rIns="0" bIns="0" rtlCol="0">
            <a:spAutoFit/>
          </a:bodyPr>
          <a:lstStyle/>
          <a:p>
            <a:pPr marL="9020" marR="3608">
              <a:lnSpc>
                <a:spcPts val="1278"/>
              </a:lnSpc>
              <a:spcBef>
                <a:spcPts val="326"/>
              </a:spcBef>
            </a:pPr>
            <a:r>
              <a:rPr spc="-4" dirty="0">
                <a:latin typeface="Arial"/>
                <a:cs typeface="Arial"/>
              </a:rPr>
              <a:t>Code or  </a:t>
            </a:r>
            <a:r>
              <a:rPr dirty="0">
                <a:latin typeface="Arial"/>
                <a:cs typeface="Arial"/>
              </a:rPr>
              <a:t>Behavior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7217" y="3442851"/>
            <a:ext cx="704850" cy="375319"/>
          </a:xfrm>
          <a:prstGeom prst="rect">
            <a:avLst/>
          </a:prstGeom>
        </p:spPr>
        <p:txBody>
          <a:bodyPr vert="horz" wrap="square" lIns="0" tIns="41489" rIns="0" bIns="0" rtlCol="0">
            <a:spAutoFit/>
          </a:bodyPr>
          <a:lstStyle/>
          <a:p>
            <a:pPr marL="9020" marR="3608">
              <a:lnSpc>
                <a:spcPts val="1278"/>
              </a:lnSpc>
              <a:spcBef>
                <a:spcPts val="326"/>
              </a:spcBef>
            </a:pPr>
            <a:r>
              <a:rPr spc="-4" dirty="0">
                <a:latin typeface="Arial"/>
                <a:cs typeface="Arial"/>
              </a:rPr>
              <a:t>Data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or  </a:t>
            </a:r>
            <a:r>
              <a:rPr dirty="0">
                <a:latin typeface="Arial"/>
                <a:cs typeface="Arial"/>
              </a:rPr>
              <a:t>State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6993" y="834130"/>
            <a:ext cx="34515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Object</a:t>
            </a:r>
            <a:r>
              <a:rPr spc="-180" dirty="0"/>
              <a:t> </a:t>
            </a:r>
            <a:r>
              <a:rPr spc="-14" dirty="0"/>
              <a:t>Lock</a:t>
            </a:r>
            <a:r>
              <a:rPr spc="-180" dirty="0"/>
              <a:t> </a:t>
            </a:r>
            <a:r>
              <a:rPr dirty="0"/>
              <a:t>Flag</a:t>
            </a:r>
          </a:p>
        </p:txBody>
      </p:sp>
      <p:sp>
        <p:nvSpPr>
          <p:cNvPr id="12" name="object 12"/>
          <p:cNvSpPr/>
          <p:nvPr/>
        </p:nvSpPr>
        <p:spPr>
          <a:xfrm>
            <a:off x="1302327" y="2331374"/>
            <a:ext cx="1558636" cy="1753465"/>
          </a:xfrm>
          <a:custGeom>
            <a:avLst/>
            <a:gdLst/>
            <a:ahLst/>
            <a:cxnLst/>
            <a:rect l="l" t="t" r="r" b="b"/>
            <a:pathLst>
              <a:path w="1714500" h="2571750">
                <a:moveTo>
                  <a:pt x="0" y="23431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2343150"/>
                </a:lnTo>
                <a:lnTo>
                  <a:pt x="1709855" y="2389220"/>
                </a:lnTo>
                <a:lnTo>
                  <a:pt x="1696535" y="2432130"/>
                </a:lnTo>
                <a:lnTo>
                  <a:pt x="1675458" y="2470961"/>
                </a:lnTo>
                <a:lnTo>
                  <a:pt x="1647544" y="2504794"/>
                </a:lnTo>
                <a:lnTo>
                  <a:pt x="1613711" y="2532708"/>
                </a:lnTo>
                <a:lnTo>
                  <a:pt x="1574880" y="2553785"/>
                </a:lnTo>
                <a:lnTo>
                  <a:pt x="1531970" y="2567105"/>
                </a:lnTo>
                <a:lnTo>
                  <a:pt x="1485900" y="2571750"/>
                </a:lnTo>
                <a:lnTo>
                  <a:pt x="228600" y="2571750"/>
                </a:lnTo>
                <a:lnTo>
                  <a:pt x="182529" y="2567105"/>
                </a:lnTo>
                <a:lnTo>
                  <a:pt x="139619" y="2553785"/>
                </a:lnTo>
                <a:lnTo>
                  <a:pt x="100788" y="2532708"/>
                </a:lnTo>
                <a:lnTo>
                  <a:pt x="66955" y="2504794"/>
                </a:lnTo>
                <a:lnTo>
                  <a:pt x="39041" y="2470961"/>
                </a:lnTo>
                <a:lnTo>
                  <a:pt x="17964" y="2432130"/>
                </a:lnTo>
                <a:lnTo>
                  <a:pt x="4644" y="2389220"/>
                </a:lnTo>
                <a:lnTo>
                  <a:pt x="0" y="23431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2327" y="2682065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8001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800100"/>
                </a:lnTo>
                <a:lnTo>
                  <a:pt x="1709855" y="846170"/>
                </a:lnTo>
                <a:lnTo>
                  <a:pt x="1696535" y="889080"/>
                </a:lnTo>
                <a:lnTo>
                  <a:pt x="1675458" y="927911"/>
                </a:lnTo>
                <a:lnTo>
                  <a:pt x="1647544" y="961744"/>
                </a:lnTo>
                <a:lnTo>
                  <a:pt x="1613711" y="989658"/>
                </a:lnTo>
                <a:lnTo>
                  <a:pt x="1574880" y="1010735"/>
                </a:lnTo>
                <a:lnTo>
                  <a:pt x="1531970" y="1024055"/>
                </a:lnTo>
                <a:lnTo>
                  <a:pt x="1485900" y="1028700"/>
                </a:lnTo>
                <a:lnTo>
                  <a:pt x="228600" y="1028700"/>
                </a:lnTo>
                <a:lnTo>
                  <a:pt x="182529" y="1024055"/>
                </a:lnTo>
                <a:lnTo>
                  <a:pt x="139619" y="1010735"/>
                </a:lnTo>
                <a:lnTo>
                  <a:pt x="100788" y="989658"/>
                </a:lnTo>
                <a:lnTo>
                  <a:pt x="66955" y="961744"/>
                </a:lnTo>
                <a:lnTo>
                  <a:pt x="39041" y="927911"/>
                </a:lnTo>
                <a:lnTo>
                  <a:pt x="17964" y="889080"/>
                </a:lnTo>
                <a:lnTo>
                  <a:pt x="4644" y="846170"/>
                </a:lnTo>
                <a:lnTo>
                  <a:pt x="0" y="8001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2327" y="3383452"/>
            <a:ext cx="1558636" cy="701387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8001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485900" y="0"/>
                </a:lnTo>
                <a:lnTo>
                  <a:pt x="1531970" y="4644"/>
                </a:lnTo>
                <a:lnTo>
                  <a:pt x="1574880" y="17964"/>
                </a:lnTo>
                <a:lnTo>
                  <a:pt x="1613711" y="39041"/>
                </a:lnTo>
                <a:lnTo>
                  <a:pt x="1647544" y="66955"/>
                </a:lnTo>
                <a:lnTo>
                  <a:pt x="1675458" y="100788"/>
                </a:lnTo>
                <a:lnTo>
                  <a:pt x="1696535" y="139619"/>
                </a:lnTo>
                <a:lnTo>
                  <a:pt x="1709855" y="182529"/>
                </a:lnTo>
                <a:lnTo>
                  <a:pt x="1714500" y="228600"/>
                </a:lnTo>
                <a:lnTo>
                  <a:pt x="1714500" y="800100"/>
                </a:lnTo>
                <a:lnTo>
                  <a:pt x="1709855" y="846170"/>
                </a:lnTo>
                <a:lnTo>
                  <a:pt x="1696535" y="889080"/>
                </a:lnTo>
                <a:lnTo>
                  <a:pt x="1675458" y="927911"/>
                </a:lnTo>
                <a:lnTo>
                  <a:pt x="1647544" y="961744"/>
                </a:lnTo>
                <a:lnTo>
                  <a:pt x="1613711" y="989658"/>
                </a:lnTo>
                <a:lnTo>
                  <a:pt x="1574880" y="1010735"/>
                </a:lnTo>
                <a:lnTo>
                  <a:pt x="1531970" y="1024055"/>
                </a:lnTo>
                <a:lnTo>
                  <a:pt x="1485900" y="1028700"/>
                </a:lnTo>
                <a:lnTo>
                  <a:pt x="228600" y="1028700"/>
                </a:lnTo>
                <a:lnTo>
                  <a:pt x="182529" y="1024055"/>
                </a:lnTo>
                <a:lnTo>
                  <a:pt x="139619" y="1010735"/>
                </a:lnTo>
                <a:lnTo>
                  <a:pt x="100788" y="989658"/>
                </a:lnTo>
                <a:lnTo>
                  <a:pt x="66955" y="961744"/>
                </a:lnTo>
                <a:lnTo>
                  <a:pt x="39041" y="927911"/>
                </a:lnTo>
                <a:lnTo>
                  <a:pt x="17964" y="889080"/>
                </a:lnTo>
                <a:lnTo>
                  <a:pt x="4644" y="846170"/>
                </a:lnTo>
                <a:lnTo>
                  <a:pt x="0" y="8001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75200" y="2477459"/>
            <a:ext cx="3078018" cy="99040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27743" marR="3608" indent="-219175">
              <a:lnSpc>
                <a:spcPct val="107100"/>
              </a:lnSpc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synchronized (this) {  idx--;</a:t>
            </a:r>
            <a:endParaRPr sz="1500">
              <a:latin typeface="Courier New"/>
              <a:cs typeface="Courier New"/>
            </a:endParaRPr>
          </a:p>
          <a:p>
            <a:pPr marL="252096">
              <a:spcBef>
                <a:spcPts val="128"/>
              </a:spcBef>
            </a:pPr>
            <a:r>
              <a:rPr sz="1500" spc="-4" dirty="0">
                <a:latin typeface="Courier New"/>
                <a:cs typeface="Courier New"/>
              </a:rPr>
              <a:t>return</a:t>
            </a:r>
            <a:r>
              <a:rPr sz="1500" spc="-11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data[idx];</a:t>
            </a:r>
            <a:endParaRPr sz="1500">
              <a:latin typeface="Courier New"/>
              <a:cs typeface="Courier New"/>
            </a:endParaRPr>
          </a:p>
          <a:p>
            <a:pPr marL="57274">
              <a:spcBef>
                <a:spcPts val="128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9325" y="3428215"/>
            <a:ext cx="168564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1782" y="2565168"/>
            <a:ext cx="1575955" cy="0"/>
          </a:xfrm>
          <a:custGeom>
            <a:avLst/>
            <a:gdLst/>
            <a:ahLst/>
            <a:cxnLst/>
            <a:rect l="l" t="t" r="r" b="b"/>
            <a:pathLst>
              <a:path w="1733550">
                <a:moveTo>
                  <a:pt x="17335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3827" y="2299077"/>
            <a:ext cx="1182832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Waiting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53395" y="2484986"/>
            <a:ext cx="0" cy="158461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190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08101" y="1736494"/>
            <a:ext cx="1802245" cy="44512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736"/>
              </a:lnSpc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Object</a:t>
            </a:r>
            <a:r>
              <a:rPr sz="1500" spc="-11" dirty="0">
                <a:latin typeface="Arial"/>
                <a:cs typeface="Arial"/>
              </a:rPr>
              <a:t> </a:t>
            </a:r>
            <a:r>
              <a:rPr sz="1500" spc="-78" dirty="0">
                <a:latin typeface="Courier New"/>
                <a:cs typeface="Courier New"/>
              </a:rPr>
              <a:t>this</a:t>
            </a:r>
            <a:endParaRPr sz="1500">
              <a:latin typeface="Courier New"/>
              <a:cs typeface="Courier New"/>
            </a:endParaRPr>
          </a:p>
          <a:p>
            <a:pPr marL="9020">
              <a:lnSpc>
                <a:spcPts val="1736"/>
              </a:lnSpc>
            </a:pPr>
            <a:r>
              <a:rPr sz="1500" spc="-4" dirty="0">
                <a:latin typeface="Arial"/>
                <a:cs typeface="Arial"/>
              </a:rPr>
              <a:t>lock </a:t>
            </a:r>
            <a:r>
              <a:rPr sz="1500" dirty="0">
                <a:latin typeface="Arial"/>
                <a:cs typeface="Arial"/>
              </a:rPr>
              <a:t>flag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missing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43820" y="2556520"/>
            <a:ext cx="1168400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object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lock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8985" y="2849620"/>
            <a:ext cx="843395" cy="375319"/>
          </a:xfrm>
          <a:prstGeom prst="rect">
            <a:avLst/>
          </a:prstGeom>
        </p:spPr>
        <p:txBody>
          <a:bodyPr vert="horz" wrap="square" lIns="0" tIns="41489" rIns="0" bIns="0" rtlCol="0">
            <a:spAutoFit/>
          </a:bodyPr>
          <a:lstStyle/>
          <a:p>
            <a:pPr marL="9020" marR="3608">
              <a:lnSpc>
                <a:spcPts val="1278"/>
              </a:lnSpc>
              <a:spcBef>
                <a:spcPts val="326"/>
              </a:spcBef>
            </a:pPr>
            <a:r>
              <a:rPr spc="-4" dirty="0">
                <a:latin typeface="Arial"/>
                <a:cs typeface="Arial"/>
              </a:rPr>
              <a:t>Code or  </a:t>
            </a:r>
            <a:r>
              <a:rPr dirty="0">
                <a:latin typeface="Arial"/>
                <a:cs typeface="Arial"/>
              </a:rPr>
              <a:t>Behavior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3620" y="3522951"/>
            <a:ext cx="704850" cy="384192"/>
          </a:xfrm>
          <a:prstGeom prst="rect">
            <a:avLst/>
          </a:prstGeom>
        </p:spPr>
        <p:txBody>
          <a:bodyPr vert="horz" wrap="square" lIns="0" tIns="12176" rIns="0" bIns="0" rtlCol="0">
            <a:spAutoFit/>
          </a:bodyPr>
          <a:lstStyle/>
          <a:p>
            <a:pPr marL="9020">
              <a:lnSpc>
                <a:spcPts val="1477"/>
              </a:lnSpc>
              <a:spcBef>
                <a:spcPts val="96"/>
              </a:spcBef>
            </a:pPr>
            <a:r>
              <a:rPr spc="-21" dirty="0">
                <a:latin typeface="Arial"/>
                <a:cs typeface="Arial"/>
              </a:rPr>
              <a:t>Data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21" dirty="0"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  <a:p>
            <a:pPr marL="9020">
              <a:lnSpc>
                <a:spcPts val="1435"/>
              </a:lnSpc>
            </a:pPr>
            <a:r>
              <a:rPr dirty="0">
                <a:latin typeface="Arial"/>
                <a:cs typeface="Arial"/>
              </a:rPr>
              <a:t>State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8783" y="1743150"/>
            <a:ext cx="3340677" cy="791153"/>
          </a:xfrm>
          <a:prstGeom prst="rect">
            <a:avLst/>
          </a:prstGeom>
        </p:spPr>
        <p:txBody>
          <a:bodyPr vert="horz" wrap="square" lIns="0" tIns="46902" rIns="0" bIns="0" rtlCol="0">
            <a:spAutoFit/>
          </a:bodyPr>
          <a:lstStyle/>
          <a:p>
            <a:pPr marL="9020" marR="4510">
              <a:lnSpc>
                <a:spcPts val="1491"/>
              </a:lnSpc>
              <a:spcBef>
                <a:spcPts val="369"/>
              </a:spcBef>
            </a:pPr>
            <a:r>
              <a:rPr sz="1500" dirty="0">
                <a:latin typeface="Arial"/>
                <a:cs typeface="Arial"/>
              </a:rPr>
              <a:t>Another thread, trying to  </a:t>
            </a:r>
            <a:r>
              <a:rPr sz="1500" spc="-4" dirty="0">
                <a:latin typeface="Arial"/>
                <a:cs typeface="Arial"/>
              </a:rPr>
              <a:t>execute</a:t>
            </a:r>
            <a:r>
              <a:rPr sz="1500" spc="-7" dirty="0">
                <a:latin typeface="Arial"/>
                <a:cs typeface="Arial"/>
              </a:rPr>
              <a:t> </a:t>
            </a:r>
            <a:r>
              <a:rPr sz="1500" spc="-78" dirty="0">
                <a:latin typeface="Courier New"/>
                <a:cs typeface="Courier New"/>
              </a:rPr>
              <a:t>synchronized(this)</a:t>
            </a:r>
            <a:endParaRPr sz="1500">
              <a:latin typeface="Courier New"/>
              <a:cs typeface="Courier New"/>
            </a:endParaRPr>
          </a:p>
          <a:p>
            <a:pPr marL="130783">
              <a:spcBef>
                <a:spcPts val="998"/>
              </a:spcBef>
            </a:pPr>
            <a:r>
              <a:rPr sz="1500" spc="-4" dirty="0">
                <a:latin typeface="Courier New"/>
                <a:cs typeface="Courier New"/>
              </a:rPr>
              <a:t>public char pop()</a:t>
            </a:r>
            <a:r>
              <a:rPr sz="1500" spc="-14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1049" y="834130"/>
            <a:ext cx="39023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Releasing</a:t>
            </a:r>
            <a:r>
              <a:rPr spc="-180" dirty="0"/>
              <a:t> </a:t>
            </a:r>
            <a:r>
              <a:rPr dirty="0"/>
              <a:t>the</a:t>
            </a:r>
            <a:r>
              <a:rPr spc="-180" dirty="0"/>
              <a:t> </a:t>
            </a:r>
            <a:r>
              <a:rPr spc="-14" dirty="0"/>
              <a:t>Lock</a:t>
            </a:r>
            <a:r>
              <a:rPr spc="-178" dirty="0"/>
              <a:t> </a:t>
            </a:r>
            <a:r>
              <a:rPr dirty="0"/>
              <a:t>Flag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7331940" cy="14505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lock </a:t>
            </a:r>
            <a:r>
              <a:rPr sz="1700" spc="21" dirty="0">
                <a:latin typeface="Times New Roman"/>
                <a:cs typeface="Times New Roman"/>
              </a:rPr>
              <a:t>flag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3" dirty="0">
                <a:latin typeface="Times New Roman"/>
                <a:cs typeface="Times New Roman"/>
              </a:rPr>
              <a:t>released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events: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lnSpc>
                <a:spcPts val="1946"/>
              </a:lnSpc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0" dirty="0">
                <a:latin typeface="Times New Roman"/>
                <a:cs typeface="Times New Roman"/>
              </a:rPr>
              <a:t>Released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thread </a:t>
            </a:r>
            <a:r>
              <a:rPr sz="1700" spc="46" dirty="0">
                <a:latin typeface="Times New Roman"/>
                <a:cs typeface="Times New Roman"/>
              </a:rPr>
              <a:t>passes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5" dirty="0">
                <a:latin typeface="Times New Roman"/>
                <a:cs typeface="Times New Roman"/>
              </a:rPr>
              <a:t>end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35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625956">
              <a:lnSpc>
                <a:spcPts val="1946"/>
              </a:lnSpc>
            </a:pPr>
            <a:r>
              <a:rPr sz="1700" spc="-81" dirty="0">
                <a:latin typeface="Courier New"/>
                <a:cs typeface="Courier New"/>
              </a:rPr>
              <a:t>synchronized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36" dirty="0">
                <a:latin typeface="Times New Roman"/>
                <a:cs typeface="Times New Roman"/>
              </a:rPr>
              <a:t>block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lnSpc>
                <a:spcPts val="1946"/>
              </a:lnSpc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0" dirty="0">
                <a:latin typeface="Times New Roman"/>
                <a:cs typeface="Times New Roman"/>
              </a:rPr>
              <a:t>Released </a:t>
            </a:r>
            <a:r>
              <a:rPr sz="1700" spc="64" dirty="0">
                <a:latin typeface="Times New Roman"/>
                <a:cs typeface="Times New Roman"/>
              </a:rPr>
              <a:t>automatically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6" dirty="0">
                <a:latin typeface="Times New Roman"/>
                <a:cs typeface="Times New Roman"/>
              </a:rPr>
              <a:t>break, </a:t>
            </a:r>
            <a:r>
              <a:rPr sz="1700" spc="78" dirty="0">
                <a:latin typeface="Times New Roman"/>
                <a:cs typeface="Times New Roman"/>
              </a:rPr>
              <a:t>return,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29564">
              <a:lnSpc>
                <a:spcPts val="1946"/>
              </a:lnSpc>
            </a:pPr>
            <a:r>
              <a:rPr sz="1700" spc="57" dirty="0">
                <a:latin typeface="Times New Roman"/>
                <a:cs typeface="Times New Roman"/>
              </a:rPr>
              <a:t>exception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6" dirty="0">
                <a:latin typeface="Times New Roman"/>
                <a:cs typeface="Times New Roman"/>
              </a:rPr>
              <a:t>thrown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81" dirty="0">
                <a:latin typeface="Courier New"/>
                <a:cs typeface="Courier New"/>
              </a:rPr>
              <a:t>synchronized</a:t>
            </a:r>
            <a:r>
              <a:rPr sz="1700" spc="-472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36" dirty="0">
                <a:latin typeface="Times New Roman"/>
                <a:cs typeface="Times New Roman"/>
              </a:rPr>
              <a:t>block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00138" y="834130"/>
            <a:ext cx="23443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Encapsulation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6123709" cy="943890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7508" indent="-248488">
              <a:spcBef>
                <a:spcPts val="440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67" dirty="0">
                <a:latin typeface="Times New Roman"/>
                <a:cs typeface="Times New Roman"/>
              </a:rPr>
              <a:t>Hides the </a:t>
            </a: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46" dirty="0">
                <a:latin typeface="Times New Roman"/>
                <a:cs typeface="Times New Roman"/>
              </a:rPr>
              <a:t>details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8" dirty="0">
                <a:latin typeface="Times New Roman"/>
                <a:cs typeface="Times New Roman"/>
              </a:rPr>
              <a:t>Forces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user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46" dirty="0">
                <a:latin typeface="Times New Roman"/>
                <a:cs typeface="Times New Roman"/>
              </a:rPr>
              <a:t>interface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21" dirty="0">
                <a:latin typeface="Times New Roman"/>
                <a:cs typeface="Times New Roman"/>
              </a:rPr>
              <a:t>access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9" dirty="0">
                <a:latin typeface="Times New Roman"/>
                <a:cs typeface="Times New Roman"/>
              </a:rPr>
              <a:t>Makes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50" dirty="0">
                <a:latin typeface="Times New Roman"/>
                <a:cs typeface="Times New Roman"/>
              </a:rPr>
              <a:t>more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maintainable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52933" y="2552267"/>
          <a:ext cx="2424545" cy="151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545"/>
              </a:tblGrid>
              <a:tr h="173181">
                <a:tc>
                  <a:txBody>
                    <a:bodyPr/>
                    <a:lstStyle/>
                    <a:p>
                      <a:pPr marR="18986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MyDate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-date :</a:t>
                      </a:r>
                      <a:r>
                        <a:rPr sz="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long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422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+getDay()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+getMonth()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+getYear()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+setDay(int) :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+setMonth(int) : 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+setYear(int) : 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-isDayValid(int) :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575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78908" y="834130"/>
            <a:ext cx="678641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Using</a:t>
            </a:r>
            <a:r>
              <a:rPr spc="-167" dirty="0"/>
              <a:t> </a:t>
            </a:r>
            <a:r>
              <a:rPr spc="-107" dirty="0">
                <a:latin typeface="Courier New"/>
                <a:cs typeface="Courier New"/>
              </a:rPr>
              <a:t>synchronized</a:t>
            </a:r>
            <a:r>
              <a:rPr spc="-1008" dirty="0">
                <a:latin typeface="Courier New"/>
                <a:cs typeface="Courier New"/>
              </a:rPr>
              <a:t> </a:t>
            </a:r>
            <a:r>
              <a:rPr dirty="0"/>
              <a:t>–</a:t>
            </a:r>
            <a:r>
              <a:rPr spc="-167" dirty="0"/>
              <a:t> </a:t>
            </a:r>
            <a:r>
              <a:rPr dirty="0"/>
              <a:t>Putting</a:t>
            </a:r>
            <a:r>
              <a:rPr spc="-163" dirty="0"/>
              <a:t> </a:t>
            </a:r>
            <a:r>
              <a:rPr dirty="0"/>
              <a:t>It</a:t>
            </a:r>
            <a:r>
              <a:rPr spc="-167" dirty="0"/>
              <a:t> </a:t>
            </a:r>
            <a:r>
              <a:rPr spc="-39" dirty="0"/>
              <a:t>Together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6737927" cy="8566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85468" indent="-276449">
              <a:spcBef>
                <a:spcPts val="440"/>
              </a:spcBef>
              <a:buFont typeface="Times New Roman"/>
              <a:buChar char="•"/>
              <a:tabLst>
                <a:tab pos="285468" algn="l"/>
                <a:tab pos="285919" algn="l"/>
                <a:tab pos="3750325" algn="l"/>
              </a:tabLst>
            </a:pPr>
            <a:r>
              <a:rPr sz="1700" i="1" spc="28" dirty="0">
                <a:latin typeface="Times New Roman"/>
                <a:cs typeface="Times New Roman"/>
              </a:rPr>
              <a:t>All </a:t>
            </a:r>
            <a:r>
              <a:rPr sz="1700" spc="21" dirty="0">
                <a:latin typeface="Times New Roman"/>
                <a:cs typeface="Times New Roman"/>
              </a:rPr>
              <a:t>access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delicate </a:t>
            </a:r>
            <a:r>
              <a:rPr sz="1700" spc="57" dirty="0">
                <a:latin typeface="Times New Roman"/>
                <a:cs typeface="Times New Roman"/>
              </a:rPr>
              <a:t>data</a:t>
            </a:r>
            <a:r>
              <a:rPr sz="1700" spc="366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should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be	</a:t>
            </a:r>
            <a:r>
              <a:rPr sz="1700" spc="-81" dirty="0">
                <a:latin typeface="Courier New"/>
                <a:cs typeface="Courier New"/>
              </a:rPr>
              <a:t>synchronized</a:t>
            </a:r>
            <a:r>
              <a:rPr sz="1700" spc="-8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lnSpc>
                <a:spcPts val="1946"/>
              </a:lnSpc>
              <a:spcBef>
                <a:spcPts val="369"/>
              </a:spcBef>
              <a:buChar char="•"/>
              <a:tabLst>
                <a:tab pos="251194" algn="l"/>
                <a:tab pos="251645" algn="l"/>
                <a:tab pos="2835743" algn="l"/>
              </a:tabLst>
            </a:pPr>
            <a:r>
              <a:rPr sz="1700" spc="36" dirty="0">
                <a:latin typeface="Times New Roman"/>
                <a:cs typeface="Times New Roman"/>
              </a:rPr>
              <a:t>Delicate </a:t>
            </a:r>
            <a:r>
              <a:rPr sz="1700" spc="57" dirty="0">
                <a:latin typeface="Times New Roman"/>
                <a:cs typeface="Times New Roman"/>
              </a:rPr>
              <a:t>data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protected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	</a:t>
            </a:r>
            <a:r>
              <a:rPr sz="1700" spc="-81" dirty="0">
                <a:latin typeface="Courier New"/>
                <a:cs typeface="Courier New"/>
              </a:rPr>
              <a:t>synchronized</a:t>
            </a:r>
            <a:r>
              <a:rPr sz="1700" spc="-621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should </a:t>
            </a:r>
            <a:r>
              <a:rPr sz="1700" spc="43" dirty="0">
                <a:latin typeface="Times New Roman"/>
                <a:cs typeface="Times New Roman"/>
              </a:rPr>
              <a:t>be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78" dirty="0">
                <a:latin typeface="Courier New"/>
                <a:cs typeface="Courier New"/>
              </a:rPr>
              <a:t>private</a:t>
            </a:r>
            <a:r>
              <a:rPr sz="1700" spc="-7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78908" y="834130"/>
            <a:ext cx="678641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Using</a:t>
            </a:r>
            <a:r>
              <a:rPr spc="-167" dirty="0"/>
              <a:t> </a:t>
            </a:r>
            <a:r>
              <a:rPr spc="-107" dirty="0">
                <a:latin typeface="Courier New"/>
                <a:cs typeface="Courier New"/>
              </a:rPr>
              <a:t>synchronized</a:t>
            </a:r>
            <a:r>
              <a:rPr spc="-1008" dirty="0">
                <a:latin typeface="Courier New"/>
                <a:cs typeface="Courier New"/>
              </a:rPr>
              <a:t> </a:t>
            </a:r>
            <a:r>
              <a:rPr dirty="0"/>
              <a:t>–</a:t>
            </a:r>
            <a:r>
              <a:rPr spc="-167" dirty="0"/>
              <a:t> </a:t>
            </a:r>
            <a:r>
              <a:rPr dirty="0"/>
              <a:t>Putting</a:t>
            </a:r>
            <a:r>
              <a:rPr spc="-163" dirty="0"/>
              <a:t> </a:t>
            </a:r>
            <a:r>
              <a:rPr dirty="0"/>
              <a:t>It</a:t>
            </a:r>
            <a:r>
              <a:rPr spc="-167" dirty="0"/>
              <a:t> </a:t>
            </a:r>
            <a:r>
              <a:rPr spc="-39" dirty="0"/>
              <a:t>Together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6"/>
            <a:ext cx="5989205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75" dirty="0">
                <a:latin typeface="Times New Roman"/>
                <a:cs typeface="Times New Roman"/>
              </a:rPr>
              <a:t>segments </a:t>
            </a:r>
            <a:r>
              <a:rPr sz="1700" spc="14" dirty="0">
                <a:latin typeface="Times New Roman"/>
                <a:cs typeface="Times New Roman"/>
              </a:rPr>
              <a:t>are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equivalent: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789576"/>
            <a:ext cx="3994727" cy="1557841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1035443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push(char </a:t>
            </a:r>
            <a:r>
              <a:rPr sz="1100" spc="-32" dirty="0">
                <a:latin typeface="Courier New"/>
                <a:cs typeface="Courier New"/>
              </a:rPr>
              <a:t>c)</a:t>
            </a:r>
            <a:r>
              <a:rPr sz="1100" spc="-33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7" dirty="0">
                <a:latin typeface="Courier New"/>
                <a:cs typeface="Courier New"/>
              </a:rPr>
              <a:t>synchronized(this)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push </a:t>
            </a:r>
            <a:r>
              <a:rPr sz="1100" spc="-50" dirty="0">
                <a:latin typeface="Courier New"/>
                <a:cs typeface="Courier New"/>
              </a:rPr>
              <a:t>method</a:t>
            </a:r>
            <a:r>
              <a:rPr sz="1100" spc="-3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code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synchronized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push(char </a:t>
            </a:r>
            <a:r>
              <a:rPr sz="1100" spc="-32" dirty="0">
                <a:latin typeface="Courier New"/>
                <a:cs typeface="Courier New"/>
              </a:rPr>
              <a:t>c)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push </a:t>
            </a:r>
            <a:r>
              <a:rPr sz="1100" spc="-50" dirty="0">
                <a:latin typeface="Courier New"/>
                <a:cs typeface="Courier New"/>
              </a:rPr>
              <a:t>method</a:t>
            </a:r>
            <a:r>
              <a:rPr sz="1100" spc="-3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code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2076" y="834130"/>
            <a:ext cx="712123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</a:t>
            </a:r>
            <a:r>
              <a:rPr spc="-178" dirty="0"/>
              <a:t> </a:t>
            </a:r>
            <a:r>
              <a:rPr dirty="0"/>
              <a:t>State</a:t>
            </a:r>
            <a:r>
              <a:rPr spc="-174" dirty="0"/>
              <a:t> </a:t>
            </a:r>
            <a:r>
              <a:rPr spc="-11" dirty="0"/>
              <a:t>Diagram</a:t>
            </a:r>
            <a:r>
              <a:rPr spc="-174" dirty="0"/>
              <a:t> </a:t>
            </a:r>
            <a:r>
              <a:rPr dirty="0"/>
              <a:t>With</a:t>
            </a:r>
            <a:r>
              <a:rPr spc="-174" dirty="0"/>
              <a:t> </a:t>
            </a:r>
            <a:r>
              <a:rPr dirty="0"/>
              <a:t>Synchronization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3576782" y="3903432"/>
            <a:ext cx="1472045" cy="740352"/>
          </a:xfrm>
          <a:custGeom>
            <a:avLst/>
            <a:gdLst/>
            <a:ahLst/>
            <a:cxnLst/>
            <a:rect l="l" t="t" r="r" b="b"/>
            <a:pathLst>
              <a:path w="1619250" h="1085850">
                <a:moveTo>
                  <a:pt x="0" y="857249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1390649" y="0"/>
                </a:lnTo>
                <a:lnTo>
                  <a:pt x="1436720" y="4644"/>
                </a:lnTo>
                <a:lnTo>
                  <a:pt x="1479630" y="17964"/>
                </a:lnTo>
                <a:lnTo>
                  <a:pt x="1518461" y="39041"/>
                </a:lnTo>
                <a:lnTo>
                  <a:pt x="1552294" y="66955"/>
                </a:lnTo>
                <a:lnTo>
                  <a:pt x="1580208" y="100788"/>
                </a:lnTo>
                <a:lnTo>
                  <a:pt x="1601285" y="139619"/>
                </a:lnTo>
                <a:lnTo>
                  <a:pt x="1614605" y="182529"/>
                </a:lnTo>
                <a:lnTo>
                  <a:pt x="1619250" y="228600"/>
                </a:lnTo>
                <a:lnTo>
                  <a:pt x="1619250" y="857249"/>
                </a:lnTo>
                <a:lnTo>
                  <a:pt x="1614605" y="903320"/>
                </a:lnTo>
                <a:lnTo>
                  <a:pt x="1601285" y="946230"/>
                </a:lnTo>
                <a:lnTo>
                  <a:pt x="1580208" y="985061"/>
                </a:lnTo>
                <a:lnTo>
                  <a:pt x="1552294" y="1018894"/>
                </a:lnTo>
                <a:lnTo>
                  <a:pt x="1518461" y="1046808"/>
                </a:lnTo>
                <a:lnTo>
                  <a:pt x="1479630" y="1067885"/>
                </a:lnTo>
                <a:lnTo>
                  <a:pt x="1436720" y="1081205"/>
                </a:lnTo>
                <a:lnTo>
                  <a:pt x="1390650" y="1085849"/>
                </a:lnTo>
                <a:lnTo>
                  <a:pt x="228600" y="1085849"/>
                </a:lnTo>
                <a:lnTo>
                  <a:pt x="182529" y="1081205"/>
                </a:lnTo>
                <a:lnTo>
                  <a:pt x="139619" y="1067885"/>
                </a:lnTo>
                <a:lnTo>
                  <a:pt x="100788" y="1046808"/>
                </a:lnTo>
                <a:lnTo>
                  <a:pt x="66955" y="1018894"/>
                </a:lnTo>
                <a:lnTo>
                  <a:pt x="39041" y="985061"/>
                </a:lnTo>
                <a:lnTo>
                  <a:pt x="17964" y="946230"/>
                </a:lnTo>
                <a:lnTo>
                  <a:pt x="4644" y="903320"/>
                </a:lnTo>
                <a:lnTo>
                  <a:pt x="0" y="8572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6846" y="3947679"/>
            <a:ext cx="1132032" cy="624441"/>
          </a:xfrm>
          <a:prstGeom prst="rect">
            <a:avLst/>
          </a:prstGeom>
        </p:spPr>
        <p:txBody>
          <a:bodyPr vert="horz" wrap="square" lIns="0" tIns="46902" rIns="0" bIns="0" rtlCol="0">
            <a:spAutoFit/>
          </a:bodyPr>
          <a:lstStyle/>
          <a:p>
            <a:pPr marL="9020" marR="3608" algn="ctr">
              <a:lnSpc>
                <a:spcPts val="1491"/>
              </a:lnSpc>
              <a:spcBef>
                <a:spcPts val="369"/>
              </a:spcBef>
            </a:pPr>
            <a:r>
              <a:rPr sz="1500" spc="-11" dirty="0">
                <a:latin typeface="Arial"/>
                <a:cs typeface="Arial"/>
              </a:rPr>
              <a:t>Blocked</a:t>
            </a:r>
            <a:r>
              <a:rPr sz="1500" spc="-67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in  </a:t>
            </a:r>
            <a:r>
              <a:rPr sz="1500" spc="-11" dirty="0">
                <a:latin typeface="Arial"/>
                <a:cs typeface="Arial"/>
              </a:rPr>
              <a:t>Object’s  Lock</a:t>
            </a:r>
            <a:r>
              <a:rPr sz="1500" spc="-39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Pool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56564" y="4217845"/>
            <a:ext cx="122035" cy="52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0980" y="3124808"/>
            <a:ext cx="494723" cy="1118753"/>
          </a:xfrm>
          <a:custGeom>
            <a:avLst/>
            <a:gdLst/>
            <a:ahLst/>
            <a:cxnLst/>
            <a:rect l="l" t="t" r="r" b="b"/>
            <a:pathLst>
              <a:path w="544195" h="1640839">
                <a:moveTo>
                  <a:pt x="543940" y="0"/>
                </a:moveTo>
                <a:lnTo>
                  <a:pt x="543515" y="63563"/>
                </a:lnTo>
                <a:lnTo>
                  <a:pt x="542244" y="126816"/>
                </a:lnTo>
                <a:lnTo>
                  <a:pt x="540136" y="189692"/>
                </a:lnTo>
                <a:lnTo>
                  <a:pt x="537198" y="252126"/>
                </a:lnTo>
                <a:lnTo>
                  <a:pt x="533439" y="314051"/>
                </a:lnTo>
                <a:lnTo>
                  <a:pt x="528865" y="375401"/>
                </a:lnTo>
                <a:lnTo>
                  <a:pt x="523486" y="436110"/>
                </a:lnTo>
                <a:lnTo>
                  <a:pt x="517308" y="496113"/>
                </a:lnTo>
                <a:lnTo>
                  <a:pt x="510341" y="555343"/>
                </a:lnTo>
                <a:lnTo>
                  <a:pt x="502591" y="613735"/>
                </a:lnTo>
                <a:lnTo>
                  <a:pt x="494066" y="671222"/>
                </a:lnTo>
                <a:lnTo>
                  <a:pt x="484775" y="727739"/>
                </a:lnTo>
                <a:lnTo>
                  <a:pt x="474726" y="783219"/>
                </a:lnTo>
                <a:lnTo>
                  <a:pt x="463925" y="837598"/>
                </a:lnTo>
                <a:lnTo>
                  <a:pt x="452382" y="890807"/>
                </a:lnTo>
                <a:lnTo>
                  <a:pt x="440104" y="942783"/>
                </a:lnTo>
                <a:lnTo>
                  <a:pt x="427099" y="993458"/>
                </a:lnTo>
                <a:lnTo>
                  <a:pt x="413374" y="1042767"/>
                </a:lnTo>
                <a:lnTo>
                  <a:pt x="398938" y="1090644"/>
                </a:lnTo>
                <a:lnTo>
                  <a:pt x="383799" y="1137022"/>
                </a:lnTo>
                <a:lnTo>
                  <a:pt x="367964" y="1181837"/>
                </a:lnTo>
                <a:lnTo>
                  <a:pt x="351442" y="1225021"/>
                </a:lnTo>
                <a:lnTo>
                  <a:pt x="334240" y="1266510"/>
                </a:lnTo>
                <a:lnTo>
                  <a:pt x="316366" y="1306236"/>
                </a:lnTo>
                <a:lnTo>
                  <a:pt x="297828" y="1344135"/>
                </a:lnTo>
                <a:lnTo>
                  <a:pt x="278634" y="1380139"/>
                </a:lnTo>
                <a:lnTo>
                  <a:pt x="258791" y="1414184"/>
                </a:lnTo>
                <a:lnTo>
                  <a:pt x="217193" y="1476130"/>
                </a:lnTo>
                <a:lnTo>
                  <a:pt x="173098" y="1529445"/>
                </a:lnTo>
                <a:lnTo>
                  <a:pt x="126566" y="1573601"/>
                </a:lnTo>
                <a:lnTo>
                  <a:pt x="77663" y="1608071"/>
                </a:lnTo>
                <a:lnTo>
                  <a:pt x="26452" y="1632326"/>
                </a:lnTo>
                <a:lnTo>
                  <a:pt x="0" y="164045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7170" y="3136150"/>
            <a:ext cx="72505" cy="88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3538" y="3224473"/>
            <a:ext cx="759114" cy="1043420"/>
          </a:xfrm>
          <a:custGeom>
            <a:avLst/>
            <a:gdLst/>
            <a:ahLst/>
            <a:cxnLst/>
            <a:rect l="l" t="t" r="r" b="b"/>
            <a:pathLst>
              <a:path w="835025" h="1530350">
                <a:moveTo>
                  <a:pt x="835025" y="1530223"/>
                </a:moveTo>
                <a:lnTo>
                  <a:pt x="771349" y="1525479"/>
                </a:lnTo>
                <a:lnTo>
                  <a:pt x="708739" y="1511476"/>
                </a:lnTo>
                <a:lnTo>
                  <a:pt x="647402" y="1488552"/>
                </a:lnTo>
                <a:lnTo>
                  <a:pt x="587547" y="1457046"/>
                </a:lnTo>
                <a:lnTo>
                  <a:pt x="529384" y="1417297"/>
                </a:lnTo>
                <a:lnTo>
                  <a:pt x="473122" y="1369643"/>
                </a:lnTo>
                <a:lnTo>
                  <a:pt x="445769" y="1342959"/>
                </a:lnTo>
                <a:lnTo>
                  <a:pt x="418969" y="1314425"/>
                </a:lnTo>
                <a:lnTo>
                  <a:pt x="392749" y="1284085"/>
                </a:lnTo>
                <a:lnTo>
                  <a:pt x="367134" y="1251981"/>
                </a:lnTo>
                <a:lnTo>
                  <a:pt x="342151" y="1218155"/>
                </a:lnTo>
                <a:lnTo>
                  <a:pt x="317826" y="1182650"/>
                </a:lnTo>
                <a:lnTo>
                  <a:pt x="294185" y="1145508"/>
                </a:lnTo>
                <a:lnTo>
                  <a:pt x="271255" y="1106771"/>
                </a:lnTo>
                <a:lnTo>
                  <a:pt x="249060" y="1066482"/>
                </a:lnTo>
                <a:lnTo>
                  <a:pt x="227628" y="1024683"/>
                </a:lnTo>
                <a:lnTo>
                  <a:pt x="206984" y="981417"/>
                </a:lnTo>
                <a:lnTo>
                  <a:pt x="187155" y="936726"/>
                </a:lnTo>
                <a:lnTo>
                  <a:pt x="168167" y="890651"/>
                </a:lnTo>
                <a:lnTo>
                  <a:pt x="150046" y="843237"/>
                </a:lnTo>
                <a:lnTo>
                  <a:pt x="132817" y="794525"/>
                </a:lnTo>
                <a:lnTo>
                  <a:pt x="116507" y="744557"/>
                </a:lnTo>
                <a:lnTo>
                  <a:pt x="101143" y="693376"/>
                </a:lnTo>
                <a:lnTo>
                  <a:pt x="86750" y="641024"/>
                </a:lnTo>
                <a:lnTo>
                  <a:pt x="73354" y="587544"/>
                </a:lnTo>
                <a:lnTo>
                  <a:pt x="60982" y="532977"/>
                </a:lnTo>
                <a:lnTo>
                  <a:pt x="49660" y="477367"/>
                </a:lnTo>
                <a:lnTo>
                  <a:pt x="39413" y="420756"/>
                </a:lnTo>
                <a:lnTo>
                  <a:pt x="30268" y="363185"/>
                </a:lnTo>
                <a:lnTo>
                  <a:pt x="22251" y="304699"/>
                </a:lnTo>
                <a:lnTo>
                  <a:pt x="15388" y="245338"/>
                </a:lnTo>
                <a:lnTo>
                  <a:pt x="9705" y="185145"/>
                </a:lnTo>
                <a:lnTo>
                  <a:pt x="5229" y="124163"/>
                </a:lnTo>
                <a:lnTo>
                  <a:pt x="1985" y="62433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8215" y="2095413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8328" y="2095456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0301" y="2017526"/>
            <a:ext cx="415636" cy="31172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47" y="4647"/>
                </a:lnTo>
                <a:lnTo>
                  <a:pt x="139646" y="17973"/>
                </a:lnTo>
                <a:lnTo>
                  <a:pt x="100816" y="39058"/>
                </a:lnTo>
                <a:lnTo>
                  <a:pt x="66979" y="66979"/>
                </a:lnTo>
                <a:lnTo>
                  <a:pt x="39058" y="100816"/>
                </a:lnTo>
                <a:lnTo>
                  <a:pt x="17973" y="139646"/>
                </a:lnTo>
                <a:lnTo>
                  <a:pt x="4647" y="182547"/>
                </a:lnTo>
                <a:lnTo>
                  <a:pt x="0" y="228599"/>
                </a:lnTo>
                <a:lnTo>
                  <a:pt x="4647" y="274652"/>
                </a:lnTo>
                <a:lnTo>
                  <a:pt x="17973" y="317553"/>
                </a:lnTo>
                <a:lnTo>
                  <a:pt x="39058" y="356383"/>
                </a:lnTo>
                <a:lnTo>
                  <a:pt x="66979" y="390220"/>
                </a:lnTo>
                <a:lnTo>
                  <a:pt x="100816" y="418141"/>
                </a:lnTo>
                <a:lnTo>
                  <a:pt x="139646" y="439226"/>
                </a:lnTo>
                <a:lnTo>
                  <a:pt x="182547" y="452552"/>
                </a:lnTo>
                <a:lnTo>
                  <a:pt x="228600" y="457199"/>
                </a:lnTo>
                <a:lnTo>
                  <a:pt x="274652" y="452552"/>
                </a:lnTo>
                <a:lnTo>
                  <a:pt x="317553" y="439226"/>
                </a:lnTo>
                <a:lnTo>
                  <a:pt x="356383" y="418141"/>
                </a:lnTo>
                <a:lnTo>
                  <a:pt x="390220" y="390220"/>
                </a:lnTo>
                <a:lnTo>
                  <a:pt x="418141" y="356383"/>
                </a:lnTo>
                <a:lnTo>
                  <a:pt x="439226" y="317553"/>
                </a:lnTo>
                <a:lnTo>
                  <a:pt x="452552" y="274652"/>
                </a:lnTo>
                <a:lnTo>
                  <a:pt x="457200" y="228599"/>
                </a:lnTo>
                <a:lnTo>
                  <a:pt x="452552" y="182547"/>
                </a:lnTo>
                <a:lnTo>
                  <a:pt x="439226" y="139646"/>
                </a:lnTo>
                <a:lnTo>
                  <a:pt x="418141" y="100816"/>
                </a:lnTo>
                <a:lnTo>
                  <a:pt x="390220" y="66979"/>
                </a:lnTo>
                <a:lnTo>
                  <a:pt x="356383" y="39058"/>
                </a:lnTo>
                <a:lnTo>
                  <a:pt x="317553" y="17973"/>
                </a:lnTo>
                <a:lnTo>
                  <a:pt x="274652" y="4647"/>
                </a:lnTo>
                <a:lnTo>
                  <a:pt x="22860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9689" y="2069436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399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799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79575" y="2069479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399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799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399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4009" y="2608118"/>
            <a:ext cx="1298864" cy="506557"/>
          </a:xfrm>
          <a:custGeom>
            <a:avLst/>
            <a:gdLst/>
            <a:ahLst/>
            <a:cxnLst/>
            <a:rect l="l" t="t" r="r" b="b"/>
            <a:pathLst>
              <a:path w="14287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200149" y="0"/>
                </a:lnTo>
                <a:lnTo>
                  <a:pt x="1246220" y="4644"/>
                </a:lnTo>
                <a:lnTo>
                  <a:pt x="1289130" y="17964"/>
                </a:lnTo>
                <a:lnTo>
                  <a:pt x="1327961" y="39041"/>
                </a:lnTo>
                <a:lnTo>
                  <a:pt x="1361794" y="66955"/>
                </a:lnTo>
                <a:lnTo>
                  <a:pt x="1389708" y="100788"/>
                </a:lnTo>
                <a:lnTo>
                  <a:pt x="1410785" y="139619"/>
                </a:lnTo>
                <a:lnTo>
                  <a:pt x="1424105" y="182529"/>
                </a:lnTo>
                <a:lnTo>
                  <a:pt x="1428749" y="228600"/>
                </a:lnTo>
                <a:lnTo>
                  <a:pt x="1428749" y="514350"/>
                </a:lnTo>
                <a:lnTo>
                  <a:pt x="1424105" y="560420"/>
                </a:lnTo>
                <a:lnTo>
                  <a:pt x="1410785" y="603330"/>
                </a:lnTo>
                <a:lnTo>
                  <a:pt x="1389708" y="642161"/>
                </a:lnTo>
                <a:lnTo>
                  <a:pt x="1361794" y="675994"/>
                </a:lnTo>
                <a:lnTo>
                  <a:pt x="1327961" y="703908"/>
                </a:lnTo>
                <a:lnTo>
                  <a:pt x="1289130" y="724985"/>
                </a:lnTo>
                <a:lnTo>
                  <a:pt x="1246220" y="738305"/>
                </a:lnTo>
                <a:lnTo>
                  <a:pt x="1200149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95468" y="2736186"/>
            <a:ext cx="1056409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Runna</a:t>
            </a:r>
            <a:r>
              <a:rPr sz="1500" spc="-32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5180" y="1826982"/>
            <a:ext cx="503382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N</a:t>
            </a:r>
            <a:r>
              <a:rPr sz="1500" spc="-32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7002" y="1749045"/>
            <a:ext cx="60267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Dead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35419" y="2608118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49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49" y="228600"/>
                </a:lnTo>
                <a:lnTo>
                  <a:pt x="1200149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49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17969" y="2736186"/>
            <a:ext cx="92652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05315" y="2834208"/>
            <a:ext cx="117994" cy="54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2184" y="2834208"/>
            <a:ext cx="117995" cy="54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3310" y="2861396"/>
            <a:ext cx="1379105" cy="0"/>
          </a:xfrm>
          <a:custGeom>
            <a:avLst/>
            <a:gdLst/>
            <a:ahLst/>
            <a:cxnLst/>
            <a:rect l="l" t="t" r="r" b="b"/>
            <a:pathLst>
              <a:path w="1517014">
                <a:moveTo>
                  <a:pt x="1516761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9514" y="2340206"/>
            <a:ext cx="72043" cy="90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6970" y="2428097"/>
            <a:ext cx="868218" cy="433388"/>
          </a:xfrm>
          <a:custGeom>
            <a:avLst/>
            <a:gdLst/>
            <a:ahLst/>
            <a:cxnLst/>
            <a:rect l="l" t="t" r="r" b="b"/>
            <a:pathLst>
              <a:path w="955040" h="635635">
                <a:moveTo>
                  <a:pt x="954658" y="0"/>
                </a:moveTo>
                <a:lnTo>
                  <a:pt x="948311" y="40589"/>
                </a:lnTo>
                <a:lnTo>
                  <a:pt x="938826" y="80282"/>
                </a:lnTo>
                <a:lnTo>
                  <a:pt x="926310" y="119028"/>
                </a:lnTo>
                <a:lnTo>
                  <a:pt x="910873" y="156779"/>
                </a:lnTo>
                <a:lnTo>
                  <a:pt x="892624" y="193483"/>
                </a:lnTo>
                <a:lnTo>
                  <a:pt x="871672" y="229092"/>
                </a:lnTo>
                <a:lnTo>
                  <a:pt x="848125" y="263555"/>
                </a:lnTo>
                <a:lnTo>
                  <a:pt x="822093" y="296822"/>
                </a:lnTo>
                <a:lnTo>
                  <a:pt x="793684" y="328845"/>
                </a:lnTo>
                <a:lnTo>
                  <a:pt x="763007" y="359572"/>
                </a:lnTo>
                <a:lnTo>
                  <a:pt x="730171" y="388954"/>
                </a:lnTo>
                <a:lnTo>
                  <a:pt x="695284" y="416942"/>
                </a:lnTo>
                <a:lnTo>
                  <a:pt x="658457" y="443485"/>
                </a:lnTo>
                <a:lnTo>
                  <a:pt x="619797" y="468534"/>
                </a:lnTo>
                <a:lnTo>
                  <a:pt x="579414" y="492038"/>
                </a:lnTo>
                <a:lnTo>
                  <a:pt x="537415" y="513949"/>
                </a:lnTo>
                <a:lnTo>
                  <a:pt x="493911" y="534215"/>
                </a:lnTo>
                <a:lnTo>
                  <a:pt x="449010" y="552788"/>
                </a:lnTo>
                <a:lnTo>
                  <a:pt x="402821" y="569618"/>
                </a:lnTo>
                <a:lnTo>
                  <a:pt x="355453" y="584654"/>
                </a:lnTo>
                <a:lnTo>
                  <a:pt x="307014" y="597847"/>
                </a:lnTo>
                <a:lnTo>
                  <a:pt x="257614" y="609146"/>
                </a:lnTo>
                <a:lnTo>
                  <a:pt x="207361" y="618504"/>
                </a:lnTo>
                <a:lnTo>
                  <a:pt x="156364" y="625868"/>
                </a:lnTo>
                <a:lnTo>
                  <a:pt x="104732" y="631190"/>
                </a:lnTo>
                <a:lnTo>
                  <a:pt x="52575" y="634420"/>
                </a:lnTo>
                <a:lnTo>
                  <a:pt x="0" y="63550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780" y="2802601"/>
            <a:ext cx="119611" cy="54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8606" y="2328949"/>
            <a:ext cx="733136" cy="500928"/>
          </a:xfrm>
          <a:custGeom>
            <a:avLst/>
            <a:gdLst/>
            <a:ahLst/>
            <a:cxnLst/>
            <a:rect l="l" t="t" r="r" b="b"/>
            <a:pathLst>
              <a:path w="806450" h="734695">
                <a:moveTo>
                  <a:pt x="806323" y="734187"/>
                </a:moveTo>
                <a:lnTo>
                  <a:pt x="753859" y="729684"/>
                </a:lnTo>
                <a:lnTo>
                  <a:pt x="702468" y="722540"/>
                </a:lnTo>
                <a:lnTo>
                  <a:pt x="652232" y="712847"/>
                </a:lnTo>
                <a:lnTo>
                  <a:pt x="603229" y="700698"/>
                </a:lnTo>
                <a:lnTo>
                  <a:pt x="555541" y="686185"/>
                </a:lnTo>
                <a:lnTo>
                  <a:pt x="509248" y="669403"/>
                </a:lnTo>
                <a:lnTo>
                  <a:pt x="464430" y="650443"/>
                </a:lnTo>
                <a:lnTo>
                  <a:pt x="421167" y="629398"/>
                </a:lnTo>
                <a:lnTo>
                  <a:pt x="379540" y="606362"/>
                </a:lnTo>
                <a:lnTo>
                  <a:pt x="339629" y="581427"/>
                </a:lnTo>
                <a:lnTo>
                  <a:pt x="301515" y="554686"/>
                </a:lnTo>
                <a:lnTo>
                  <a:pt x="265277" y="526231"/>
                </a:lnTo>
                <a:lnTo>
                  <a:pt x="230997" y="496157"/>
                </a:lnTo>
                <a:lnTo>
                  <a:pt x="198754" y="464555"/>
                </a:lnTo>
                <a:lnTo>
                  <a:pt x="168628" y="431518"/>
                </a:lnTo>
                <a:lnTo>
                  <a:pt x="140701" y="397140"/>
                </a:lnTo>
                <a:lnTo>
                  <a:pt x="115052" y="361514"/>
                </a:lnTo>
                <a:lnTo>
                  <a:pt x="91762" y="324731"/>
                </a:lnTo>
                <a:lnTo>
                  <a:pt x="70911" y="286885"/>
                </a:lnTo>
                <a:lnTo>
                  <a:pt x="52580" y="248069"/>
                </a:lnTo>
                <a:lnTo>
                  <a:pt x="36849" y="208376"/>
                </a:lnTo>
                <a:lnTo>
                  <a:pt x="23797" y="167898"/>
                </a:lnTo>
                <a:lnTo>
                  <a:pt x="13506" y="126729"/>
                </a:lnTo>
                <a:lnTo>
                  <a:pt x="6056" y="84960"/>
                </a:lnTo>
                <a:lnTo>
                  <a:pt x="1527" y="42686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09308" y="2619807"/>
            <a:ext cx="959427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Scheduler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67282" y="1322330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50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50" y="228600"/>
                </a:lnTo>
                <a:lnTo>
                  <a:pt x="1200150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50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74885" y="1450400"/>
            <a:ext cx="876300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Blo</a:t>
            </a:r>
            <a:r>
              <a:rPr sz="1500" spc="-32" dirty="0">
                <a:latin typeface="Arial"/>
                <a:cs typeface="Arial"/>
              </a:rPr>
              <a:t>ck</a:t>
            </a:r>
            <a:r>
              <a:rPr sz="1500" spc="-4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83843" y="1561409"/>
            <a:ext cx="121342" cy="54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0913" y="1589030"/>
            <a:ext cx="682336" cy="1012681"/>
          </a:xfrm>
          <a:custGeom>
            <a:avLst/>
            <a:gdLst/>
            <a:ahLst/>
            <a:cxnLst/>
            <a:rect l="l" t="t" r="r" b="b"/>
            <a:pathLst>
              <a:path w="750570" h="1485264">
                <a:moveTo>
                  <a:pt x="0" y="0"/>
                </a:moveTo>
                <a:lnTo>
                  <a:pt x="67961" y="14426"/>
                </a:lnTo>
                <a:lnTo>
                  <a:pt x="133693" y="38656"/>
                </a:lnTo>
                <a:lnTo>
                  <a:pt x="197030" y="72209"/>
                </a:lnTo>
                <a:lnTo>
                  <a:pt x="257808" y="114606"/>
                </a:lnTo>
                <a:lnTo>
                  <a:pt x="287186" y="138970"/>
                </a:lnTo>
                <a:lnTo>
                  <a:pt x="315861" y="165365"/>
                </a:lnTo>
                <a:lnTo>
                  <a:pt x="343815" y="193730"/>
                </a:lnTo>
                <a:lnTo>
                  <a:pt x="371025" y="224007"/>
                </a:lnTo>
                <a:lnTo>
                  <a:pt x="397471" y="256133"/>
                </a:lnTo>
                <a:lnTo>
                  <a:pt x="423133" y="290050"/>
                </a:lnTo>
                <a:lnTo>
                  <a:pt x="447990" y="325698"/>
                </a:lnTo>
                <a:lnTo>
                  <a:pt x="472022" y="363016"/>
                </a:lnTo>
                <a:lnTo>
                  <a:pt x="495207" y="401945"/>
                </a:lnTo>
                <a:lnTo>
                  <a:pt x="517525" y="442424"/>
                </a:lnTo>
                <a:lnTo>
                  <a:pt x="538956" y="484393"/>
                </a:lnTo>
                <a:lnTo>
                  <a:pt x="559478" y="527793"/>
                </a:lnTo>
                <a:lnTo>
                  <a:pt x="579072" y="572563"/>
                </a:lnTo>
                <a:lnTo>
                  <a:pt x="597716" y="618643"/>
                </a:lnTo>
                <a:lnTo>
                  <a:pt x="615391" y="665974"/>
                </a:lnTo>
                <a:lnTo>
                  <a:pt x="632074" y="714495"/>
                </a:lnTo>
                <a:lnTo>
                  <a:pt x="647746" y="764146"/>
                </a:lnTo>
                <a:lnTo>
                  <a:pt x="662386" y="814867"/>
                </a:lnTo>
                <a:lnTo>
                  <a:pt x="675974" y="866598"/>
                </a:lnTo>
                <a:lnTo>
                  <a:pt x="688488" y="919279"/>
                </a:lnTo>
                <a:lnTo>
                  <a:pt x="699908" y="972850"/>
                </a:lnTo>
                <a:lnTo>
                  <a:pt x="710214" y="1027251"/>
                </a:lnTo>
                <a:lnTo>
                  <a:pt x="719385" y="1082423"/>
                </a:lnTo>
                <a:lnTo>
                  <a:pt x="727400" y="1138304"/>
                </a:lnTo>
                <a:lnTo>
                  <a:pt x="734238" y="1194835"/>
                </a:lnTo>
                <a:lnTo>
                  <a:pt x="739880" y="1251956"/>
                </a:lnTo>
                <a:lnTo>
                  <a:pt x="744303" y="1309606"/>
                </a:lnTo>
                <a:lnTo>
                  <a:pt x="747489" y="1367727"/>
                </a:lnTo>
                <a:lnTo>
                  <a:pt x="749415" y="1426257"/>
                </a:lnTo>
                <a:lnTo>
                  <a:pt x="750062" y="148513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5990" y="2501266"/>
            <a:ext cx="72390" cy="89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2474" y="1575608"/>
            <a:ext cx="948459" cy="926523"/>
          </a:xfrm>
          <a:custGeom>
            <a:avLst/>
            <a:gdLst/>
            <a:ahLst/>
            <a:cxnLst/>
            <a:rect l="l" t="t" r="r" b="b"/>
            <a:pathLst>
              <a:path w="1043304" h="1358900">
                <a:moveTo>
                  <a:pt x="0" y="1358773"/>
                </a:moveTo>
                <a:lnTo>
                  <a:pt x="2652" y="1303185"/>
                </a:lnTo>
                <a:lnTo>
                  <a:pt x="6869" y="1248238"/>
                </a:lnTo>
                <a:lnTo>
                  <a:pt x="12618" y="1193968"/>
                </a:lnTo>
                <a:lnTo>
                  <a:pt x="19867" y="1140413"/>
                </a:lnTo>
                <a:lnTo>
                  <a:pt x="28583" y="1087609"/>
                </a:lnTo>
                <a:lnTo>
                  <a:pt x="38733" y="1035594"/>
                </a:lnTo>
                <a:lnTo>
                  <a:pt x="50284" y="984405"/>
                </a:lnTo>
                <a:lnTo>
                  <a:pt x="63204" y="934079"/>
                </a:lnTo>
                <a:lnTo>
                  <a:pt x="77459" y="884653"/>
                </a:lnTo>
                <a:lnTo>
                  <a:pt x="93018" y="836163"/>
                </a:lnTo>
                <a:lnTo>
                  <a:pt x="109846" y="788648"/>
                </a:lnTo>
                <a:lnTo>
                  <a:pt x="127912" y="742144"/>
                </a:lnTo>
                <a:lnTo>
                  <a:pt x="147183" y="696688"/>
                </a:lnTo>
                <a:lnTo>
                  <a:pt x="167625" y="652317"/>
                </a:lnTo>
                <a:lnTo>
                  <a:pt x="189207" y="609069"/>
                </a:lnTo>
                <a:lnTo>
                  <a:pt x="211895" y="566980"/>
                </a:lnTo>
                <a:lnTo>
                  <a:pt x="235656" y="526088"/>
                </a:lnTo>
                <a:lnTo>
                  <a:pt x="260458" y="486429"/>
                </a:lnTo>
                <a:lnTo>
                  <a:pt x="286268" y="448040"/>
                </a:lnTo>
                <a:lnTo>
                  <a:pt x="313054" y="410960"/>
                </a:lnTo>
                <a:lnTo>
                  <a:pt x="340782" y="375224"/>
                </a:lnTo>
                <a:lnTo>
                  <a:pt x="369420" y="340870"/>
                </a:lnTo>
                <a:lnTo>
                  <a:pt x="398934" y="307935"/>
                </a:lnTo>
                <a:lnTo>
                  <a:pt x="429293" y="276456"/>
                </a:lnTo>
                <a:lnTo>
                  <a:pt x="460463" y="246470"/>
                </a:lnTo>
                <a:lnTo>
                  <a:pt x="492412" y="218014"/>
                </a:lnTo>
                <a:lnTo>
                  <a:pt x="525107" y="191126"/>
                </a:lnTo>
                <a:lnTo>
                  <a:pt x="558515" y="165841"/>
                </a:lnTo>
                <a:lnTo>
                  <a:pt x="592603" y="142198"/>
                </a:lnTo>
                <a:lnTo>
                  <a:pt x="627339" y="120233"/>
                </a:lnTo>
                <a:lnTo>
                  <a:pt x="662689" y="99984"/>
                </a:lnTo>
                <a:lnTo>
                  <a:pt x="698621" y="81488"/>
                </a:lnTo>
                <a:lnTo>
                  <a:pt x="735103" y="64781"/>
                </a:lnTo>
                <a:lnTo>
                  <a:pt x="772101" y="49900"/>
                </a:lnTo>
                <a:lnTo>
                  <a:pt x="809583" y="36884"/>
                </a:lnTo>
                <a:lnTo>
                  <a:pt x="847516" y="25768"/>
                </a:lnTo>
                <a:lnTo>
                  <a:pt x="885867" y="16590"/>
                </a:lnTo>
                <a:lnTo>
                  <a:pt x="924603" y="9387"/>
                </a:lnTo>
                <a:lnTo>
                  <a:pt x="963692" y="4197"/>
                </a:lnTo>
                <a:lnTo>
                  <a:pt x="1003101" y="1055"/>
                </a:lnTo>
                <a:lnTo>
                  <a:pt x="10427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28455" y="2004233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00877" y="1954183"/>
            <a:ext cx="1005032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Unblocked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83727" y="2004233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623" y="0"/>
                </a:moveTo>
                <a:lnTo>
                  <a:pt x="1047623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55919" y="1954183"/>
            <a:ext cx="1351973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Event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Blocked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50906" y="2582141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79310" y="2528887"/>
            <a:ext cx="1645805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53" dirty="0">
                <a:latin typeface="Courier New"/>
                <a:cs typeface="Courier New"/>
              </a:rPr>
              <a:t>run()</a:t>
            </a:r>
            <a:r>
              <a:rPr spc="-522" dirty="0">
                <a:latin typeface="Courier New"/>
                <a:cs typeface="Courier New"/>
              </a:rPr>
              <a:t> </a:t>
            </a:r>
            <a:r>
              <a:rPr i="1" spc="-4" dirty="0">
                <a:latin typeface="Arial"/>
                <a:cs typeface="Arial"/>
              </a:rPr>
              <a:t>Completes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5273" y="3640715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49" y="0"/>
                </a:moveTo>
                <a:lnTo>
                  <a:pt x="1047749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80607" y="3584605"/>
            <a:ext cx="1339850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Lock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Acquired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05400" y="3640455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955309" y="3584605"/>
            <a:ext cx="1282700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>
                <a:latin typeface="Arial"/>
                <a:cs typeface="Arial"/>
              </a:rPr>
              <a:t>Synchronized</a:t>
            </a:r>
            <a:endParaRPr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8568" y="2552267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623" y="0"/>
                </a:moveTo>
                <a:lnTo>
                  <a:pt x="1047623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2947" y="2492519"/>
            <a:ext cx="8231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start()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94183" y="834130"/>
            <a:ext cx="15557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Deadlock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462" y="1368138"/>
            <a:ext cx="7353300" cy="225074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deadlock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-23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2133" indent="-236763">
              <a:spcBef>
                <a:spcPts val="1222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21" dirty="0">
                <a:latin typeface="Times New Roman"/>
                <a:cs typeface="Times New Roman"/>
              </a:rPr>
              <a:t>It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two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threads,</a:t>
            </a:r>
            <a:r>
              <a:rPr sz="1700" spc="-32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each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waiting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lock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other.</a:t>
            </a:r>
            <a:endParaRPr sz="1700">
              <a:latin typeface="Times New Roman"/>
              <a:cs typeface="Times New Roman"/>
            </a:endParaRPr>
          </a:p>
          <a:p>
            <a:pPr marL="592133" indent="-236763">
              <a:spcBef>
                <a:spcPts val="369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21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50" dirty="0">
                <a:latin typeface="Times New Roman"/>
                <a:cs typeface="Times New Roman"/>
              </a:rPr>
              <a:t>detected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348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avoided.</a:t>
            </a:r>
            <a:endParaRPr sz="1700">
              <a:latin typeface="Times New Roman"/>
              <a:cs typeface="Times New Roman"/>
            </a:endParaRPr>
          </a:p>
          <a:p>
            <a:pPr marL="597545" indent="-242175">
              <a:spcBef>
                <a:spcPts val="369"/>
              </a:spcBef>
              <a:buChar char="•"/>
              <a:tabLst>
                <a:tab pos="597545" algn="l"/>
                <a:tab pos="597996" algn="l"/>
              </a:tabLst>
            </a:pPr>
            <a:r>
              <a:rPr sz="1700" spc="53" dirty="0">
                <a:latin typeface="Times New Roman"/>
                <a:cs typeface="Times New Roman"/>
              </a:rPr>
              <a:t>Deadlock 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7" dirty="0">
                <a:latin typeface="Times New Roman"/>
                <a:cs typeface="Times New Roman"/>
              </a:rPr>
              <a:t>avoided</a:t>
            </a:r>
            <a:r>
              <a:rPr sz="1700" spc="259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by:</a:t>
            </a:r>
            <a:endParaRPr sz="1700">
              <a:latin typeface="Times New Roman"/>
              <a:cs typeface="Times New Roman"/>
            </a:endParaRPr>
          </a:p>
          <a:p>
            <a:pPr marL="873542" lvl="1" indent="-225939">
              <a:spcBef>
                <a:spcPts val="369"/>
              </a:spcBef>
              <a:buChar char="•"/>
              <a:tabLst>
                <a:tab pos="873542" algn="l"/>
                <a:tab pos="873993" algn="l"/>
              </a:tabLst>
            </a:pPr>
            <a:r>
              <a:rPr sz="1700" spc="57" dirty="0">
                <a:latin typeface="Times New Roman"/>
                <a:cs typeface="Times New Roman"/>
              </a:rPr>
              <a:t>Deciding </a:t>
            </a:r>
            <a:r>
              <a:rPr sz="1700" spc="53" dirty="0">
                <a:latin typeface="Times New Roman"/>
                <a:cs typeface="Times New Roman"/>
              </a:rPr>
              <a:t>on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order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9" dirty="0">
                <a:latin typeface="Times New Roman"/>
                <a:cs typeface="Times New Roman"/>
              </a:rPr>
              <a:t>obtain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locks</a:t>
            </a:r>
            <a:endParaRPr sz="1700">
              <a:latin typeface="Times New Roman"/>
              <a:cs typeface="Times New Roman"/>
            </a:endParaRPr>
          </a:p>
          <a:p>
            <a:pPr marL="873993" lvl="1" indent="-226390">
              <a:spcBef>
                <a:spcPts val="369"/>
              </a:spcBef>
              <a:buChar char="•"/>
              <a:tabLst>
                <a:tab pos="873993" algn="l"/>
                <a:tab pos="874444" algn="l"/>
              </a:tabLst>
            </a:pPr>
            <a:r>
              <a:rPr sz="1700" spc="89" dirty="0">
                <a:latin typeface="Times New Roman"/>
                <a:cs typeface="Times New Roman"/>
              </a:rPr>
              <a:t>Adhering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60" dirty="0">
                <a:latin typeface="Times New Roman"/>
                <a:cs typeface="Times New Roman"/>
              </a:rPr>
              <a:t>order</a:t>
            </a:r>
            <a:r>
              <a:rPr sz="1700" spc="167" dirty="0">
                <a:latin typeface="Times New Roman"/>
                <a:cs typeface="Times New Roman"/>
              </a:rPr>
              <a:t> </a:t>
            </a:r>
            <a:r>
              <a:rPr sz="1700" spc="96" dirty="0">
                <a:latin typeface="Times New Roman"/>
                <a:cs typeface="Times New Roman"/>
              </a:rPr>
              <a:t>throughout</a:t>
            </a:r>
            <a:endParaRPr sz="1700">
              <a:latin typeface="Times New Roman"/>
              <a:cs typeface="Times New Roman"/>
            </a:endParaRPr>
          </a:p>
          <a:p>
            <a:pPr marL="868131" lvl="1" indent="-220528">
              <a:spcBef>
                <a:spcPts val="369"/>
              </a:spcBef>
              <a:buChar char="•"/>
              <a:tabLst>
                <a:tab pos="868131" algn="l"/>
                <a:tab pos="868582" algn="l"/>
              </a:tabLst>
            </a:pPr>
            <a:r>
              <a:rPr sz="1700" spc="50" dirty="0">
                <a:latin typeface="Times New Roman"/>
                <a:cs typeface="Times New Roman"/>
              </a:rPr>
              <a:t>Releasing </a:t>
            </a:r>
            <a:r>
              <a:rPr sz="1700" spc="39" dirty="0">
                <a:latin typeface="Times New Roman"/>
                <a:cs typeface="Times New Roman"/>
              </a:rPr>
              <a:t>locks in </a:t>
            </a:r>
            <a:r>
              <a:rPr sz="1700" spc="50" dirty="0">
                <a:latin typeface="Times New Roman"/>
                <a:cs typeface="Times New Roman"/>
              </a:rPr>
              <a:t>reverse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order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95137" y="834130"/>
            <a:ext cx="61606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</a:t>
            </a:r>
            <a:r>
              <a:rPr spc="-160" dirty="0"/>
              <a:t> </a:t>
            </a:r>
            <a:r>
              <a:rPr spc="-7" dirty="0"/>
              <a:t>Interaction</a:t>
            </a:r>
            <a:r>
              <a:rPr spc="-160" dirty="0"/>
              <a:t> </a:t>
            </a:r>
            <a:r>
              <a:rPr dirty="0"/>
              <a:t>–</a:t>
            </a:r>
            <a:r>
              <a:rPr spc="-163" dirty="0"/>
              <a:t> </a:t>
            </a:r>
            <a:r>
              <a:rPr spc="-89" dirty="0">
                <a:latin typeface="Courier New"/>
                <a:cs typeface="Courier New"/>
              </a:rPr>
              <a:t>wait</a:t>
            </a:r>
            <a:r>
              <a:rPr spc="-1005" dirty="0">
                <a:latin typeface="Courier New"/>
                <a:cs typeface="Courier New"/>
              </a:rPr>
              <a:t> </a:t>
            </a:r>
            <a:r>
              <a:rPr spc="-4" dirty="0"/>
              <a:t>and</a:t>
            </a:r>
            <a:r>
              <a:rPr spc="-160" dirty="0"/>
              <a:t> </a:t>
            </a:r>
            <a:r>
              <a:rPr spc="-117" dirty="0">
                <a:latin typeface="Courier New"/>
                <a:cs typeface="Courier New"/>
              </a:rPr>
              <a:t>notify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688281" cy="239813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2175" indent="-233155">
              <a:spcBef>
                <a:spcPts val="440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39" dirty="0">
                <a:latin typeface="Times New Roman"/>
                <a:cs typeface="Times New Roman"/>
              </a:rPr>
              <a:t>Scenario:</a:t>
            </a:r>
            <a:endParaRPr sz="1700">
              <a:latin typeface="Times New Roman"/>
              <a:cs typeface="Times New Roman"/>
            </a:endParaRPr>
          </a:p>
          <a:p>
            <a:pPr marL="277802">
              <a:spcBef>
                <a:spcPts val="369"/>
              </a:spcBef>
            </a:pPr>
            <a:r>
              <a:rPr sz="1700" spc="85" dirty="0">
                <a:latin typeface="Times New Roman"/>
                <a:cs typeface="Times New Roman"/>
              </a:rPr>
              <a:t>Consider </a:t>
            </a:r>
            <a:r>
              <a:rPr sz="1700" spc="71" dirty="0">
                <a:latin typeface="Times New Roman"/>
                <a:cs typeface="Times New Roman"/>
              </a:rPr>
              <a:t>yourself </a:t>
            </a:r>
            <a:r>
              <a:rPr sz="1700" spc="103" dirty="0">
                <a:latin typeface="Times New Roman"/>
                <a:cs typeface="Times New Roman"/>
              </a:rPr>
              <a:t>and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3" dirty="0">
                <a:latin typeface="Times New Roman"/>
                <a:cs typeface="Times New Roman"/>
              </a:rPr>
              <a:t>cab </a:t>
            </a:r>
            <a:r>
              <a:rPr sz="1700" spc="85" dirty="0">
                <a:latin typeface="Times New Roman"/>
                <a:cs typeface="Times New Roman"/>
              </a:rPr>
              <a:t>driver </a:t>
            </a:r>
            <a:r>
              <a:rPr sz="1700" spc="46" dirty="0">
                <a:latin typeface="Times New Roman"/>
                <a:cs typeface="Times New Roman"/>
              </a:rPr>
              <a:t>as </a:t>
            </a:r>
            <a:r>
              <a:rPr sz="1700" spc="99" dirty="0">
                <a:latin typeface="Times New Roman"/>
                <a:cs typeface="Times New Roman"/>
              </a:rPr>
              <a:t>two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threads.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problem:</a:t>
            </a:r>
            <a:endParaRPr sz="1700">
              <a:latin typeface="Times New Roman"/>
              <a:cs typeface="Times New Roman"/>
            </a:endParaRPr>
          </a:p>
          <a:p>
            <a:pPr marL="285468" marR="536663" indent="-451">
              <a:lnSpc>
                <a:spcPts val="1847"/>
              </a:lnSpc>
              <a:spcBef>
                <a:spcPts val="597"/>
              </a:spcBef>
            </a:pPr>
            <a:r>
              <a:rPr sz="1700" spc="99" dirty="0">
                <a:latin typeface="Times New Roman"/>
                <a:cs typeface="Times New Roman"/>
              </a:rPr>
              <a:t>How </a:t>
            </a:r>
            <a:r>
              <a:rPr sz="1700" spc="75" dirty="0">
                <a:latin typeface="Times New Roman"/>
                <a:cs typeface="Times New Roman"/>
              </a:rPr>
              <a:t>do </a:t>
            </a:r>
            <a:r>
              <a:rPr sz="1700" spc="71" dirty="0">
                <a:latin typeface="Times New Roman"/>
                <a:cs typeface="Times New Roman"/>
              </a:rPr>
              <a:t>you </a:t>
            </a:r>
            <a:r>
              <a:rPr sz="1700" spc="89" dirty="0">
                <a:latin typeface="Times New Roman"/>
                <a:cs typeface="Times New Roman"/>
              </a:rPr>
              <a:t>determine </a:t>
            </a:r>
            <a:r>
              <a:rPr sz="1700" spc="99" dirty="0">
                <a:latin typeface="Times New Roman"/>
                <a:cs typeface="Times New Roman"/>
              </a:rPr>
              <a:t>when </a:t>
            </a:r>
            <a:r>
              <a:rPr sz="1700" spc="71" dirty="0">
                <a:latin typeface="Times New Roman"/>
                <a:cs typeface="Times New Roman"/>
              </a:rPr>
              <a:t>you </a:t>
            </a:r>
            <a:r>
              <a:rPr sz="1700" spc="25" dirty="0">
                <a:latin typeface="Times New Roman"/>
                <a:cs typeface="Times New Roman"/>
              </a:rPr>
              <a:t>are </a:t>
            </a:r>
            <a:r>
              <a:rPr sz="1700" spc="28" dirty="0">
                <a:latin typeface="Times New Roman"/>
                <a:cs typeface="Times New Roman"/>
              </a:rPr>
              <a:t>at </a:t>
            </a:r>
            <a:r>
              <a:rPr sz="1700" spc="92" dirty="0">
                <a:latin typeface="Times New Roman"/>
                <a:cs typeface="Times New Roman"/>
              </a:rPr>
              <a:t>your  </a:t>
            </a:r>
            <a:r>
              <a:rPr sz="1700" spc="75" dirty="0">
                <a:latin typeface="Times New Roman"/>
                <a:cs typeface="Times New Roman"/>
              </a:rPr>
              <a:t>destination?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5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solution:</a:t>
            </a:r>
            <a:endParaRPr sz="1700">
              <a:latin typeface="Times New Roman"/>
              <a:cs typeface="Times New Roman"/>
            </a:endParaRPr>
          </a:p>
          <a:p>
            <a:pPr marL="556055" marR="59529" lvl="1" indent="-254802">
              <a:lnSpc>
                <a:spcPts val="1847"/>
              </a:lnSpc>
              <a:spcBef>
                <a:spcPts val="597"/>
              </a:spcBef>
              <a:buChar char="•"/>
              <a:tabLst>
                <a:tab pos="515467" algn="l"/>
                <a:tab pos="515918" algn="l"/>
              </a:tabLst>
            </a:pP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39" dirty="0">
                <a:latin typeface="Times New Roman"/>
                <a:cs typeface="Times New Roman"/>
              </a:rPr>
              <a:t>notify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cab </a:t>
            </a:r>
            <a:r>
              <a:rPr sz="1700" spc="71" dirty="0">
                <a:latin typeface="Times New Roman"/>
                <a:cs typeface="Times New Roman"/>
              </a:rPr>
              <a:t>driver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8" dirty="0">
                <a:latin typeface="Times New Roman"/>
                <a:cs typeface="Times New Roman"/>
              </a:rPr>
              <a:t>your </a:t>
            </a:r>
            <a:r>
              <a:rPr sz="1700" spc="57" dirty="0">
                <a:latin typeface="Times New Roman"/>
                <a:cs typeface="Times New Roman"/>
              </a:rPr>
              <a:t>destination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25" dirty="0">
                <a:latin typeface="Times New Roman"/>
                <a:cs typeface="Times New Roman"/>
              </a:rPr>
              <a:t>relax.</a:t>
            </a:r>
            <a:endParaRPr sz="1700">
              <a:latin typeface="Times New Roman"/>
              <a:cs typeface="Times New Roman"/>
            </a:endParaRPr>
          </a:p>
          <a:p>
            <a:pPr marL="555604" marR="7667" lvl="1" indent="-254351">
              <a:lnSpc>
                <a:spcPts val="1847"/>
              </a:lnSpc>
              <a:spcBef>
                <a:spcPts val="568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driver </a:t>
            </a:r>
            <a:r>
              <a:rPr sz="1700" spc="60" dirty="0">
                <a:latin typeface="Times New Roman"/>
                <a:cs typeface="Times New Roman"/>
              </a:rPr>
              <a:t>drives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2" dirty="0">
                <a:latin typeface="Times New Roman"/>
                <a:cs typeface="Times New Roman"/>
              </a:rPr>
              <a:t>notifies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78" dirty="0">
                <a:latin typeface="Times New Roman"/>
                <a:cs typeface="Times New Roman"/>
              </a:rPr>
              <a:t>upon </a:t>
            </a:r>
            <a:r>
              <a:rPr sz="1700" spc="43" dirty="0">
                <a:latin typeface="Times New Roman"/>
                <a:cs typeface="Times New Roman"/>
              </a:rPr>
              <a:t>arrival </a:t>
            </a:r>
            <a:r>
              <a:rPr sz="1700" spc="46" dirty="0">
                <a:latin typeface="Times New Roman"/>
                <a:cs typeface="Times New Roman"/>
              </a:rPr>
              <a:t>at  </a:t>
            </a:r>
            <a:r>
              <a:rPr sz="1700" spc="78" dirty="0">
                <a:latin typeface="Times New Roman"/>
                <a:cs typeface="Times New Roman"/>
              </a:rPr>
              <a:t>your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destination.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6054" y="834130"/>
            <a:ext cx="29925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</a:t>
            </a:r>
            <a:r>
              <a:rPr spc="-195" dirty="0"/>
              <a:t> </a:t>
            </a:r>
            <a:r>
              <a:rPr spc="-7" dirty="0"/>
              <a:t>Interaction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7"/>
            <a:ext cx="4600864" cy="162493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7" dirty="0">
                <a:latin typeface="Times New Roman"/>
                <a:cs typeface="Times New Roman"/>
              </a:rPr>
              <a:t>Thread </a:t>
            </a:r>
            <a:r>
              <a:rPr sz="1700" spc="53" dirty="0">
                <a:latin typeface="Times New Roman"/>
                <a:cs typeface="Times New Roman"/>
              </a:rPr>
              <a:t>interactions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-67" dirty="0">
                <a:latin typeface="Courier New"/>
                <a:cs typeface="Courier New"/>
              </a:rPr>
              <a:t>wait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ourier New"/>
                <a:cs typeface="Courier New"/>
              </a:rPr>
              <a:t>notify</a:t>
            </a:r>
            <a:r>
              <a:rPr sz="1700" spc="-599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pools:</a:t>
            </a:r>
            <a:endParaRPr sz="1700">
              <a:latin typeface="Times New Roman"/>
              <a:cs typeface="Times New Roman"/>
            </a:endParaRPr>
          </a:p>
          <a:p>
            <a:pPr marL="880307" lvl="1" indent="-226841">
              <a:spcBef>
                <a:spcPts val="369"/>
              </a:spcBef>
              <a:buChar char="•"/>
              <a:tabLst>
                <a:tab pos="879856" algn="l"/>
                <a:tab pos="880758" algn="l"/>
              </a:tabLst>
            </a:pPr>
            <a:r>
              <a:rPr sz="1700" spc="-4" dirty="0">
                <a:latin typeface="Times New Roman"/>
                <a:cs typeface="Times New Roman"/>
              </a:rPr>
              <a:t>Wait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pool</a:t>
            </a:r>
            <a:endParaRPr sz="1700">
              <a:latin typeface="Times New Roman"/>
              <a:cs typeface="Times New Roman"/>
            </a:endParaRPr>
          </a:p>
          <a:p>
            <a:pPr marL="873993" lvl="1" indent="-220528">
              <a:spcBef>
                <a:spcPts val="369"/>
              </a:spcBef>
              <a:buChar char="•"/>
              <a:tabLst>
                <a:tab pos="873993" algn="l"/>
                <a:tab pos="874444" algn="l"/>
              </a:tabLst>
            </a:pPr>
            <a:r>
              <a:rPr sz="1700" spc="28" dirty="0">
                <a:latin typeface="Times New Roman"/>
                <a:cs typeface="Times New Roman"/>
              </a:rPr>
              <a:t>Lock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pool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9276" y="834130"/>
            <a:ext cx="735272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Thread</a:t>
            </a:r>
            <a:r>
              <a:rPr spc="-163" dirty="0"/>
              <a:t> </a:t>
            </a:r>
            <a:r>
              <a:rPr dirty="0"/>
              <a:t>State</a:t>
            </a:r>
            <a:r>
              <a:rPr spc="-163" dirty="0"/>
              <a:t> </a:t>
            </a:r>
            <a:r>
              <a:rPr spc="-11" dirty="0"/>
              <a:t>Diagram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7" dirty="0"/>
              <a:t> </a:t>
            </a:r>
            <a:r>
              <a:rPr spc="-89" dirty="0">
                <a:latin typeface="Courier New"/>
                <a:cs typeface="Courier New"/>
              </a:rPr>
              <a:t>wait</a:t>
            </a:r>
            <a:r>
              <a:rPr spc="-852" dirty="0">
                <a:latin typeface="Courier New"/>
                <a:cs typeface="Courier New"/>
              </a:rPr>
              <a:t> </a:t>
            </a:r>
            <a:r>
              <a:rPr spc="-4" dirty="0"/>
              <a:t>and</a:t>
            </a:r>
            <a:r>
              <a:rPr spc="-11" dirty="0"/>
              <a:t> </a:t>
            </a:r>
            <a:r>
              <a:rPr spc="-117" dirty="0">
                <a:latin typeface="Courier New"/>
                <a:cs typeface="Courier New"/>
              </a:rPr>
              <a:t>notify</a:t>
            </a:r>
          </a:p>
        </p:txBody>
      </p:sp>
      <p:sp>
        <p:nvSpPr>
          <p:cNvPr id="12" name="object 12"/>
          <p:cNvSpPr/>
          <p:nvPr/>
        </p:nvSpPr>
        <p:spPr>
          <a:xfrm>
            <a:off x="6858117" y="3913303"/>
            <a:ext cx="1472045" cy="740352"/>
          </a:xfrm>
          <a:custGeom>
            <a:avLst/>
            <a:gdLst/>
            <a:ahLst/>
            <a:cxnLst/>
            <a:rect l="l" t="t" r="r" b="b"/>
            <a:pathLst>
              <a:path w="1619250" h="1085850">
                <a:moveTo>
                  <a:pt x="0" y="8572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390650" y="0"/>
                </a:lnTo>
                <a:lnTo>
                  <a:pt x="1436720" y="4644"/>
                </a:lnTo>
                <a:lnTo>
                  <a:pt x="1479630" y="17964"/>
                </a:lnTo>
                <a:lnTo>
                  <a:pt x="1518461" y="39041"/>
                </a:lnTo>
                <a:lnTo>
                  <a:pt x="1552294" y="66955"/>
                </a:lnTo>
                <a:lnTo>
                  <a:pt x="1580208" y="100788"/>
                </a:lnTo>
                <a:lnTo>
                  <a:pt x="1601285" y="139619"/>
                </a:lnTo>
                <a:lnTo>
                  <a:pt x="1614605" y="182529"/>
                </a:lnTo>
                <a:lnTo>
                  <a:pt x="1619250" y="228600"/>
                </a:lnTo>
                <a:lnTo>
                  <a:pt x="1619250" y="857250"/>
                </a:lnTo>
                <a:lnTo>
                  <a:pt x="1614605" y="903320"/>
                </a:lnTo>
                <a:lnTo>
                  <a:pt x="1601285" y="946230"/>
                </a:lnTo>
                <a:lnTo>
                  <a:pt x="1580208" y="985061"/>
                </a:lnTo>
                <a:lnTo>
                  <a:pt x="1552294" y="1018894"/>
                </a:lnTo>
                <a:lnTo>
                  <a:pt x="1518461" y="1046808"/>
                </a:lnTo>
                <a:lnTo>
                  <a:pt x="1479630" y="1067885"/>
                </a:lnTo>
                <a:lnTo>
                  <a:pt x="1436720" y="1081205"/>
                </a:lnTo>
                <a:lnTo>
                  <a:pt x="1390650" y="1085850"/>
                </a:lnTo>
                <a:lnTo>
                  <a:pt x="228600" y="1085850"/>
                </a:lnTo>
                <a:lnTo>
                  <a:pt x="182529" y="1081205"/>
                </a:lnTo>
                <a:lnTo>
                  <a:pt x="139619" y="1067885"/>
                </a:lnTo>
                <a:lnTo>
                  <a:pt x="100788" y="1046808"/>
                </a:lnTo>
                <a:lnTo>
                  <a:pt x="66955" y="1018894"/>
                </a:lnTo>
                <a:lnTo>
                  <a:pt x="39041" y="985061"/>
                </a:lnTo>
                <a:lnTo>
                  <a:pt x="17964" y="946230"/>
                </a:lnTo>
                <a:lnTo>
                  <a:pt x="4644" y="903320"/>
                </a:lnTo>
                <a:lnTo>
                  <a:pt x="0" y="8572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8179" y="3957551"/>
            <a:ext cx="1132032" cy="624441"/>
          </a:xfrm>
          <a:prstGeom prst="rect">
            <a:avLst/>
          </a:prstGeom>
        </p:spPr>
        <p:txBody>
          <a:bodyPr vert="horz" wrap="square" lIns="0" tIns="46902" rIns="0" bIns="0" rtlCol="0">
            <a:spAutoFit/>
          </a:bodyPr>
          <a:lstStyle/>
          <a:p>
            <a:pPr marL="9020" marR="3608" algn="ctr">
              <a:lnSpc>
                <a:spcPts val="1491"/>
              </a:lnSpc>
              <a:spcBef>
                <a:spcPts val="369"/>
              </a:spcBef>
            </a:pPr>
            <a:r>
              <a:rPr sz="1500" spc="-11" dirty="0">
                <a:latin typeface="Arial"/>
                <a:cs typeface="Arial"/>
              </a:rPr>
              <a:t>Blocked</a:t>
            </a:r>
            <a:r>
              <a:rPr sz="1500" spc="-67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in  </a:t>
            </a:r>
            <a:r>
              <a:rPr sz="1500" spc="-11" dirty="0">
                <a:latin typeface="Arial"/>
                <a:cs typeface="Arial"/>
              </a:rPr>
              <a:t>Object’s  </a:t>
            </a:r>
            <a:r>
              <a:rPr sz="1500" spc="-18" dirty="0">
                <a:latin typeface="Arial"/>
                <a:cs typeface="Arial"/>
              </a:rPr>
              <a:t>Wait</a:t>
            </a:r>
            <a:r>
              <a:rPr sz="1500" spc="-39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Pool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8081" y="3812425"/>
            <a:ext cx="72505" cy="9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8804" y="3017781"/>
            <a:ext cx="1635414" cy="796636"/>
          </a:xfrm>
          <a:custGeom>
            <a:avLst/>
            <a:gdLst/>
            <a:ahLst/>
            <a:cxnLst/>
            <a:rect l="l" t="t" r="r" b="b"/>
            <a:pathLst>
              <a:path w="1798954" h="1168400">
                <a:moveTo>
                  <a:pt x="0" y="0"/>
                </a:moveTo>
                <a:lnTo>
                  <a:pt x="55735" y="603"/>
                </a:lnTo>
                <a:lnTo>
                  <a:pt x="111165" y="2403"/>
                </a:lnTo>
                <a:lnTo>
                  <a:pt x="166258" y="5382"/>
                </a:lnTo>
                <a:lnTo>
                  <a:pt x="220983" y="9524"/>
                </a:lnTo>
                <a:lnTo>
                  <a:pt x="275309" y="14812"/>
                </a:lnTo>
                <a:lnTo>
                  <a:pt x="329204" y="21229"/>
                </a:lnTo>
                <a:lnTo>
                  <a:pt x="382637" y="28759"/>
                </a:lnTo>
                <a:lnTo>
                  <a:pt x="435577" y="37384"/>
                </a:lnTo>
                <a:lnTo>
                  <a:pt x="487992" y="47089"/>
                </a:lnTo>
                <a:lnTo>
                  <a:pt x="539851" y="57857"/>
                </a:lnTo>
                <a:lnTo>
                  <a:pt x="591123" y="69670"/>
                </a:lnTo>
                <a:lnTo>
                  <a:pt x="641776" y="82512"/>
                </a:lnTo>
                <a:lnTo>
                  <a:pt x="691779" y="96367"/>
                </a:lnTo>
                <a:lnTo>
                  <a:pt x="741101" y="111218"/>
                </a:lnTo>
                <a:lnTo>
                  <a:pt x="789710" y="127047"/>
                </a:lnTo>
                <a:lnTo>
                  <a:pt x="837575" y="143839"/>
                </a:lnTo>
                <a:lnTo>
                  <a:pt x="884664" y="161577"/>
                </a:lnTo>
                <a:lnTo>
                  <a:pt x="930947" y="180244"/>
                </a:lnTo>
                <a:lnTo>
                  <a:pt x="976392" y="199822"/>
                </a:lnTo>
                <a:lnTo>
                  <a:pt x="1020968" y="220297"/>
                </a:lnTo>
                <a:lnTo>
                  <a:pt x="1064643" y="241650"/>
                </a:lnTo>
                <a:lnTo>
                  <a:pt x="1107386" y="263865"/>
                </a:lnTo>
                <a:lnTo>
                  <a:pt x="1149165" y="286926"/>
                </a:lnTo>
                <a:lnTo>
                  <a:pt x="1189950" y="310816"/>
                </a:lnTo>
                <a:lnTo>
                  <a:pt x="1229709" y="335518"/>
                </a:lnTo>
                <a:lnTo>
                  <a:pt x="1268410" y="361015"/>
                </a:lnTo>
                <a:lnTo>
                  <a:pt x="1306023" y="387290"/>
                </a:lnTo>
                <a:lnTo>
                  <a:pt x="1342516" y="414328"/>
                </a:lnTo>
                <a:lnTo>
                  <a:pt x="1377857" y="442111"/>
                </a:lnTo>
                <a:lnTo>
                  <a:pt x="1412016" y="470623"/>
                </a:lnTo>
                <a:lnTo>
                  <a:pt x="1444961" y="499846"/>
                </a:lnTo>
                <a:lnTo>
                  <a:pt x="1476660" y="529765"/>
                </a:lnTo>
                <a:lnTo>
                  <a:pt x="1507083" y="560362"/>
                </a:lnTo>
                <a:lnTo>
                  <a:pt x="1536197" y="591621"/>
                </a:lnTo>
                <a:lnTo>
                  <a:pt x="1563973" y="623525"/>
                </a:lnTo>
                <a:lnTo>
                  <a:pt x="1590377" y="656058"/>
                </a:lnTo>
                <a:lnTo>
                  <a:pt x="1615380" y="689202"/>
                </a:lnTo>
                <a:lnTo>
                  <a:pt x="1638949" y="722941"/>
                </a:lnTo>
                <a:lnTo>
                  <a:pt x="1661054" y="757259"/>
                </a:lnTo>
                <a:lnTo>
                  <a:pt x="1681662" y="792138"/>
                </a:lnTo>
                <a:lnTo>
                  <a:pt x="1700744" y="827562"/>
                </a:lnTo>
                <a:lnTo>
                  <a:pt x="1718266" y="863515"/>
                </a:lnTo>
                <a:lnTo>
                  <a:pt x="1734199" y="899978"/>
                </a:lnTo>
                <a:lnTo>
                  <a:pt x="1748510" y="936937"/>
                </a:lnTo>
                <a:lnTo>
                  <a:pt x="1761168" y="974374"/>
                </a:lnTo>
                <a:lnTo>
                  <a:pt x="1772143" y="1012272"/>
                </a:lnTo>
                <a:lnTo>
                  <a:pt x="1781402" y="1050615"/>
                </a:lnTo>
                <a:lnTo>
                  <a:pt x="1788914" y="1089386"/>
                </a:lnTo>
                <a:lnTo>
                  <a:pt x="1794648" y="1128568"/>
                </a:lnTo>
                <a:lnTo>
                  <a:pt x="1798573" y="116814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0928" y="4315345"/>
            <a:ext cx="117994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4009" y="3893820"/>
            <a:ext cx="1472045" cy="740352"/>
          </a:xfrm>
          <a:custGeom>
            <a:avLst/>
            <a:gdLst/>
            <a:ahLst/>
            <a:cxnLst/>
            <a:rect l="l" t="t" r="r" b="b"/>
            <a:pathLst>
              <a:path w="1619250" h="1085850">
                <a:moveTo>
                  <a:pt x="1619250" y="857249"/>
                </a:moveTo>
                <a:lnTo>
                  <a:pt x="1619250" y="228600"/>
                </a:lnTo>
                <a:lnTo>
                  <a:pt x="1614605" y="182529"/>
                </a:lnTo>
                <a:lnTo>
                  <a:pt x="1601285" y="139619"/>
                </a:lnTo>
                <a:lnTo>
                  <a:pt x="1580208" y="100788"/>
                </a:lnTo>
                <a:lnTo>
                  <a:pt x="1552294" y="66955"/>
                </a:lnTo>
                <a:lnTo>
                  <a:pt x="1518461" y="39041"/>
                </a:lnTo>
                <a:lnTo>
                  <a:pt x="1479630" y="17964"/>
                </a:lnTo>
                <a:lnTo>
                  <a:pt x="1436720" y="4644"/>
                </a:lnTo>
                <a:lnTo>
                  <a:pt x="1390649" y="0"/>
                </a:lnTo>
                <a:lnTo>
                  <a:pt x="228599" y="0"/>
                </a:ln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0" y="857249"/>
                </a:lnTo>
                <a:lnTo>
                  <a:pt x="4644" y="903320"/>
                </a:lnTo>
                <a:lnTo>
                  <a:pt x="17964" y="946230"/>
                </a:lnTo>
                <a:lnTo>
                  <a:pt x="39041" y="985061"/>
                </a:lnTo>
                <a:lnTo>
                  <a:pt x="66955" y="1018894"/>
                </a:lnTo>
                <a:lnTo>
                  <a:pt x="100788" y="1046808"/>
                </a:lnTo>
                <a:lnTo>
                  <a:pt x="139619" y="1067885"/>
                </a:lnTo>
                <a:lnTo>
                  <a:pt x="182529" y="1081205"/>
                </a:lnTo>
                <a:lnTo>
                  <a:pt x="228600" y="1085849"/>
                </a:lnTo>
                <a:lnTo>
                  <a:pt x="1390650" y="1085849"/>
                </a:lnTo>
                <a:lnTo>
                  <a:pt x="1436720" y="1081205"/>
                </a:lnTo>
                <a:lnTo>
                  <a:pt x="1479630" y="1067885"/>
                </a:lnTo>
                <a:lnTo>
                  <a:pt x="1518461" y="1046808"/>
                </a:lnTo>
                <a:lnTo>
                  <a:pt x="1552294" y="1018894"/>
                </a:lnTo>
                <a:lnTo>
                  <a:pt x="1580208" y="985061"/>
                </a:lnTo>
                <a:lnTo>
                  <a:pt x="1601285" y="946230"/>
                </a:lnTo>
                <a:lnTo>
                  <a:pt x="1614605" y="903320"/>
                </a:lnTo>
                <a:lnTo>
                  <a:pt x="1619250" y="85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4009" y="3893820"/>
            <a:ext cx="1472045" cy="740352"/>
          </a:xfrm>
          <a:custGeom>
            <a:avLst/>
            <a:gdLst/>
            <a:ahLst/>
            <a:cxnLst/>
            <a:rect l="l" t="t" r="r" b="b"/>
            <a:pathLst>
              <a:path w="1619250" h="1085850">
                <a:moveTo>
                  <a:pt x="0" y="857249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1390649" y="0"/>
                </a:lnTo>
                <a:lnTo>
                  <a:pt x="1436720" y="4644"/>
                </a:lnTo>
                <a:lnTo>
                  <a:pt x="1479630" y="17964"/>
                </a:lnTo>
                <a:lnTo>
                  <a:pt x="1518461" y="39041"/>
                </a:lnTo>
                <a:lnTo>
                  <a:pt x="1552294" y="66955"/>
                </a:lnTo>
                <a:lnTo>
                  <a:pt x="1580208" y="100788"/>
                </a:lnTo>
                <a:lnTo>
                  <a:pt x="1601285" y="139619"/>
                </a:lnTo>
                <a:lnTo>
                  <a:pt x="1614605" y="182529"/>
                </a:lnTo>
                <a:lnTo>
                  <a:pt x="1619250" y="228600"/>
                </a:lnTo>
                <a:lnTo>
                  <a:pt x="1619250" y="857249"/>
                </a:lnTo>
                <a:lnTo>
                  <a:pt x="1614605" y="903320"/>
                </a:lnTo>
                <a:lnTo>
                  <a:pt x="1601285" y="946230"/>
                </a:lnTo>
                <a:lnTo>
                  <a:pt x="1580208" y="985061"/>
                </a:lnTo>
                <a:lnTo>
                  <a:pt x="1552294" y="1018894"/>
                </a:lnTo>
                <a:lnTo>
                  <a:pt x="1518461" y="1046808"/>
                </a:lnTo>
                <a:lnTo>
                  <a:pt x="1479630" y="1067885"/>
                </a:lnTo>
                <a:lnTo>
                  <a:pt x="1436720" y="1081205"/>
                </a:lnTo>
                <a:lnTo>
                  <a:pt x="1390650" y="1085849"/>
                </a:lnTo>
                <a:lnTo>
                  <a:pt x="228600" y="1085849"/>
                </a:lnTo>
                <a:lnTo>
                  <a:pt x="182529" y="1081205"/>
                </a:lnTo>
                <a:lnTo>
                  <a:pt x="139619" y="1067885"/>
                </a:lnTo>
                <a:lnTo>
                  <a:pt x="100788" y="1046808"/>
                </a:lnTo>
                <a:lnTo>
                  <a:pt x="66955" y="1018894"/>
                </a:lnTo>
                <a:lnTo>
                  <a:pt x="39041" y="985061"/>
                </a:lnTo>
                <a:lnTo>
                  <a:pt x="17964" y="946230"/>
                </a:lnTo>
                <a:lnTo>
                  <a:pt x="4644" y="903320"/>
                </a:lnTo>
                <a:lnTo>
                  <a:pt x="0" y="8572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84071" y="3938067"/>
            <a:ext cx="1132032" cy="624441"/>
          </a:xfrm>
          <a:prstGeom prst="rect">
            <a:avLst/>
          </a:prstGeom>
        </p:spPr>
        <p:txBody>
          <a:bodyPr vert="horz" wrap="square" lIns="0" tIns="46902" rIns="0" bIns="0" rtlCol="0">
            <a:spAutoFit/>
          </a:bodyPr>
          <a:lstStyle/>
          <a:p>
            <a:pPr marL="9020" marR="3608" algn="ctr">
              <a:lnSpc>
                <a:spcPts val="1491"/>
              </a:lnSpc>
              <a:spcBef>
                <a:spcPts val="369"/>
              </a:spcBef>
            </a:pPr>
            <a:r>
              <a:rPr sz="1500" spc="-11" dirty="0">
                <a:latin typeface="Arial"/>
                <a:cs typeface="Arial"/>
              </a:rPr>
              <a:t>Blocked</a:t>
            </a:r>
            <a:r>
              <a:rPr sz="1500" spc="-67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in  </a:t>
            </a:r>
            <a:r>
              <a:rPr sz="1500" spc="-11" dirty="0">
                <a:latin typeface="Arial"/>
                <a:cs typeface="Arial"/>
              </a:rPr>
              <a:t>Object’s  Lock</a:t>
            </a:r>
            <a:r>
              <a:rPr sz="1500" spc="-39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Pool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3788" y="4208232"/>
            <a:ext cx="122035" cy="52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8204" y="3115109"/>
            <a:ext cx="494723" cy="1118753"/>
          </a:xfrm>
          <a:custGeom>
            <a:avLst/>
            <a:gdLst/>
            <a:ahLst/>
            <a:cxnLst/>
            <a:rect l="l" t="t" r="r" b="b"/>
            <a:pathLst>
              <a:path w="544195" h="1640839">
                <a:moveTo>
                  <a:pt x="543940" y="0"/>
                </a:moveTo>
                <a:lnTo>
                  <a:pt x="543515" y="63573"/>
                </a:lnTo>
                <a:lnTo>
                  <a:pt x="542244" y="126834"/>
                </a:lnTo>
                <a:lnTo>
                  <a:pt x="540136" y="189718"/>
                </a:lnTo>
                <a:lnTo>
                  <a:pt x="537198" y="252158"/>
                </a:lnTo>
                <a:lnTo>
                  <a:pt x="533439" y="314088"/>
                </a:lnTo>
                <a:lnTo>
                  <a:pt x="528865" y="375443"/>
                </a:lnTo>
                <a:lnTo>
                  <a:pt x="523486" y="436157"/>
                </a:lnTo>
                <a:lnTo>
                  <a:pt x="517308" y="496163"/>
                </a:lnTo>
                <a:lnTo>
                  <a:pt x="510341" y="555396"/>
                </a:lnTo>
                <a:lnTo>
                  <a:pt x="502591" y="613789"/>
                </a:lnTo>
                <a:lnTo>
                  <a:pt x="494066" y="671278"/>
                </a:lnTo>
                <a:lnTo>
                  <a:pt x="484775" y="727795"/>
                </a:lnTo>
                <a:lnTo>
                  <a:pt x="474726" y="783276"/>
                </a:lnTo>
                <a:lnTo>
                  <a:pt x="463925" y="837654"/>
                </a:lnTo>
                <a:lnTo>
                  <a:pt x="452382" y="890862"/>
                </a:lnTo>
                <a:lnTo>
                  <a:pt x="440104" y="942837"/>
                </a:lnTo>
                <a:lnTo>
                  <a:pt x="427099" y="993510"/>
                </a:lnTo>
                <a:lnTo>
                  <a:pt x="413374" y="1042817"/>
                </a:lnTo>
                <a:lnTo>
                  <a:pt x="398938" y="1090691"/>
                </a:lnTo>
                <a:lnTo>
                  <a:pt x="383799" y="1137067"/>
                </a:lnTo>
                <a:lnTo>
                  <a:pt x="367964" y="1181879"/>
                </a:lnTo>
                <a:lnTo>
                  <a:pt x="351442" y="1225061"/>
                </a:lnTo>
                <a:lnTo>
                  <a:pt x="334240" y="1266546"/>
                </a:lnTo>
                <a:lnTo>
                  <a:pt x="316366" y="1306269"/>
                </a:lnTo>
                <a:lnTo>
                  <a:pt x="297828" y="1344164"/>
                </a:lnTo>
                <a:lnTo>
                  <a:pt x="278634" y="1380165"/>
                </a:lnTo>
                <a:lnTo>
                  <a:pt x="258791" y="1414207"/>
                </a:lnTo>
                <a:lnTo>
                  <a:pt x="217193" y="1476146"/>
                </a:lnTo>
                <a:lnTo>
                  <a:pt x="173098" y="1529455"/>
                </a:lnTo>
                <a:lnTo>
                  <a:pt x="126566" y="1573607"/>
                </a:lnTo>
                <a:lnTo>
                  <a:pt x="77663" y="1608073"/>
                </a:lnTo>
                <a:lnTo>
                  <a:pt x="26452" y="1632326"/>
                </a:lnTo>
                <a:lnTo>
                  <a:pt x="0" y="164045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280" y="3126540"/>
            <a:ext cx="72505" cy="88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0763" y="3214861"/>
            <a:ext cx="759114" cy="1043420"/>
          </a:xfrm>
          <a:custGeom>
            <a:avLst/>
            <a:gdLst/>
            <a:ahLst/>
            <a:cxnLst/>
            <a:rect l="l" t="t" r="r" b="b"/>
            <a:pathLst>
              <a:path w="835025" h="1530350">
                <a:moveTo>
                  <a:pt x="835025" y="1530096"/>
                </a:moveTo>
                <a:lnTo>
                  <a:pt x="771349" y="1525353"/>
                </a:lnTo>
                <a:lnTo>
                  <a:pt x="708739" y="1511353"/>
                </a:lnTo>
                <a:lnTo>
                  <a:pt x="647402" y="1488432"/>
                </a:lnTo>
                <a:lnTo>
                  <a:pt x="587547" y="1456931"/>
                </a:lnTo>
                <a:lnTo>
                  <a:pt x="529384" y="1417189"/>
                </a:lnTo>
                <a:lnTo>
                  <a:pt x="473122" y="1369543"/>
                </a:lnTo>
                <a:lnTo>
                  <a:pt x="445769" y="1342862"/>
                </a:lnTo>
                <a:lnTo>
                  <a:pt x="418969" y="1314332"/>
                </a:lnTo>
                <a:lnTo>
                  <a:pt x="392749" y="1283997"/>
                </a:lnTo>
                <a:lnTo>
                  <a:pt x="367134" y="1251897"/>
                </a:lnTo>
                <a:lnTo>
                  <a:pt x="342151" y="1218076"/>
                </a:lnTo>
                <a:lnTo>
                  <a:pt x="317826" y="1182575"/>
                </a:lnTo>
                <a:lnTo>
                  <a:pt x="294185" y="1145437"/>
                </a:lnTo>
                <a:lnTo>
                  <a:pt x="271255" y="1106705"/>
                </a:lnTo>
                <a:lnTo>
                  <a:pt x="249060" y="1066421"/>
                </a:lnTo>
                <a:lnTo>
                  <a:pt x="227628" y="1024627"/>
                </a:lnTo>
                <a:lnTo>
                  <a:pt x="206984" y="981365"/>
                </a:lnTo>
                <a:lnTo>
                  <a:pt x="187155" y="936678"/>
                </a:lnTo>
                <a:lnTo>
                  <a:pt x="168167" y="890609"/>
                </a:lnTo>
                <a:lnTo>
                  <a:pt x="150046" y="843199"/>
                </a:lnTo>
                <a:lnTo>
                  <a:pt x="132817" y="794490"/>
                </a:lnTo>
                <a:lnTo>
                  <a:pt x="116507" y="744527"/>
                </a:lnTo>
                <a:lnTo>
                  <a:pt x="101143" y="693349"/>
                </a:lnTo>
                <a:lnTo>
                  <a:pt x="86750" y="641001"/>
                </a:lnTo>
                <a:lnTo>
                  <a:pt x="73354" y="587525"/>
                </a:lnTo>
                <a:lnTo>
                  <a:pt x="60982" y="532961"/>
                </a:lnTo>
                <a:lnTo>
                  <a:pt x="49660" y="477354"/>
                </a:lnTo>
                <a:lnTo>
                  <a:pt x="39413" y="420746"/>
                </a:lnTo>
                <a:lnTo>
                  <a:pt x="30268" y="363178"/>
                </a:lnTo>
                <a:lnTo>
                  <a:pt x="22251" y="304693"/>
                </a:lnTo>
                <a:lnTo>
                  <a:pt x="15388" y="245334"/>
                </a:lnTo>
                <a:lnTo>
                  <a:pt x="9705" y="185143"/>
                </a:lnTo>
                <a:lnTo>
                  <a:pt x="5229" y="124162"/>
                </a:lnTo>
                <a:lnTo>
                  <a:pt x="1985" y="62433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5440" y="2085801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440" y="2085844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400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800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400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7757" y="2007914"/>
            <a:ext cx="415636" cy="31172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47" y="4647"/>
                </a:lnTo>
                <a:lnTo>
                  <a:pt x="139646" y="17973"/>
                </a:lnTo>
                <a:lnTo>
                  <a:pt x="100816" y="39058"/>
                </a:lnTo>
                <a:lnTo>
                  <a:pt x="66979" y="66979"/>
                </a:lnTo>
                <a:lnTo>
                  <a:pt x="39058" y="100816"/>
                </a:lnTo>
                <a:lnTo>
                  <a:pt x="17973" y="139646"/>
                </a:lnTo>
                <a:lnTo>
                  <a:pt x="4647" y="182547"/>
                </a:lnTo>
                <a:lnTo>
                  <a:pt x="0" y="228599"/>
                </a:lnTo>
                <a:lnTo>
                  <a:pt x="4647" y="274652"/>
                </a:lnTo>
                <a:lnTo>
                  <a:pt x="17973" y="317553"/>
                </a:lnTo>
                <a:lnTo>
                  <a:pt x="39058" y="356383"/>
                </a:lnTo>
                <a:lnTo>
                  <a:pt x="66979" y="390220"/>
                </a:lnTo>
                <a:lnTo>
                  <a:pt x="100816" y="418141"/>
                </a:lnTo>
                <a:lnTo>
                  <a:pt x="139646" y="439226"/>
                </a:lnTo>
                <a:lnTo>
                  <a:pt x="182547" y="452552"/>
                </a:lnTo>
                <a:lnTo>
                  <a:pt x="228600" y="457199"/>
                </a:lnTo>
                <a:lnTo>
                  <a:pt x="274652" y="452552"/>
                </a:lnTo>
                <a:lnTo>
                  <a:pt x="317553" y="439226"/>
                </a:lnTo>
                <a:lnTo>
                  <a:pt x="356383" y="418141"/>
                </a:lnTo>
                <a:lnTo>
                  <a:pt x="390220" y="390220"/>
                </a:lnTo>
                <a:lnTo>
                  <a:pt x="418141" y="356383"/>
                </a:lnTo>
                <a:lnTo>
                  <a:pt x="439226" y="317553"/>
                </a:lnTo>
                <a:lnTo>
                  <a:pt x="452552" y="274652"/>
                </a:lnTo>
                <a:lnTo>
                  <a:pt x="457200" y="228599"/>
                </a:lnTo>
                <a:lnTo>
                  <a:pt x="452552" y="182547"/>
                </a:lnTo>
                <a:lnTo>
                  <a:pt x="439226" y="139646"/>
                </a:lnTo>
                <a:lnTo>
                  <a:pt x="418141" y="100816"/>
                </a:lnTo>
                <a:lnTo>
                  <a:pt x="390220" y="66979"/>
                </a:lnTo>
                <a:lnTo>
                  <a:pt x="356383" y="39058"/>
                </a:lnTo>
                <a:lnTo>
                  <a:pt x="317553" y="17973"/>
                </a:lnTo>
                <a:lnTo>
                  <a:pt x="274652" y="4647"/>
                </a:lnTo>
                <a:lnTo>
                  <a:pt x="22860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6916" y="2059824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399"/>
                </a:move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399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799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7030" y="2059867"/>
            <a:ext cx="277091" cy="20781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46" y="7773"/>
                </a:lnTo>
                <a:lnTo>
                  <a:pt x="62413" y="29416"/>
                </a:lnTo>
                <a:lnTo>
                  <a:pt x="29416" y="62413"/>
                </a:lnTo>
                <a:lnTo>
                  <a:pt x="7773" y="104246"/>
                </a:lnTo>
                <a:lnTo>
                  <a:pt x="0" y="152399"/>
                </a:lnTo>
                <a:lnTo>
                  <a:pt x="7773" y="200553"/>
                </a:lnTo>
                <a:lnTo>
                  <a:pt x="29416" y="242386"/>
                </a:lnTo>
                <a:lnTo>
                  <a:pt x="62413" y="275383"/>
                </a:lnTo>
                <a:lnTo>
                  <a:pt x="104246" y="297026"/>
                </a:lnTo>
                <a:lnTo>
                  <a:pt x="152400" y="304799"/>
                </a:lnTo>
                <a:lnTo>
                  <a:pt x="200553" y="297026"/>
                </a:lnTo>
                <a:lnTo>
                  <a:pt x="242386" y="275383"/>
                </a:lnTo>
                <a:lnTo>
                  <a:pt x="275383" y="242386"/>
                </a:lnTo>
                <a:lnTo>
                  <a:pt x="297026" y="200553"/>
                </a:lnTo>
                <a:lnTo>
                  <a:pt x="304800" y="152399"/>
                </a:lnTo>
                <a:lnTo>
                  <a:pt x="297026" y="104246"/>
                </a:lnTo>
                <a:lnTo>
                  <a:pt x="275383" y="62413"/>
                </a:lnTo>
                <a:lnTo>
                  <a:pt x="242386" y="29416"/>
                </a:lnTo>
                <a:lnTo>
                  <a:pt x="200553" y="7773"/>
                </a:lnTo>
                <a:lnTo>
                  <a:pt x="1524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1233" y="2598506"/>
            <a:ext cx="1298864" cy="506557"/>
          </a:xfrm>
          <a:custGeom>
            <a:avLst/>
            <a:gdLst/>
            <a:ahLst/>
            <a:cxnLst/>
            <a:rect l="l" t="t" r="r" b="b"/>
            <a:pathLst>
              <a:path w="14287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1200150" y="0"/>
                </a:lnTo>
                <a:lnTo>
                  <a:pt x="1246220" y="4644"/>
                </a:lnTo>
                <a:lnTo>
                  <a:pt x="1289130" y="17964"/>
                </a:lnTo>
                <a:lnTo>
                  <a:pt x="1327961" y="39041"/>
                </a:lnTo>
                <a:lnTo>
                  <a:pt x="1361794" y="66955"/>
                </a:lnTo>
                <a:lnTo>
                  <a:pt x="1389708" y="100788"/>
                </a:lnTo>
                <a:lnTo>
                  <a:pt x="1410785" y="139619"/>
                </a:lnTo>
                <a:lnTo>
                  <a:pt x="1424105" y="182529"/>
                </a:lnTo>
                <a:lnTo>
                  <a:pt x="1428750" y="228600"/>
                </a:lnTo>
                <a:lnTo>
                  <a:pt x="1428750" y="514350"/>
                </a:lnTo>
                <a:lnTo>
                  <a:pt x="1424105" y="560420"/>
                </a:lnTo>
                <a:lnTo>
                  <a:pt x="1410785" y="603330"/>
                </a:lnTo>
                <a:lnTo>
                  <a:pt x="1389708" y="642161"/>
                </a:lnTo>
                <a:lnTo>
                  <a:pt x="1361794" y="675994"/>
                </a:lnTo>
                <a:lnTo>
                  <a:pt x="1327961" y="703908"/>
                </a:lnTo>
                <a:lnTo>
                  <a:pt x="1289130" y="724985"/>
                </a:lnTo>
                <a:lnTo>
                  <a:pt x="1246220" y="738305"/>
                </a:lnTo>
                <a:lnTo>
                  <a:pt x="1200150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2692" y="2726576"/>
            <a:ext cx="1056409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Runna</a:t>
            </a:r>
            <a:r>
              <a:rPr sz="1500" spc="-32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405" y="1817372"/>
            <a:ext cx="503382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N</a:t>
            </a:r>
            <a:r>
              <a:rPr sz="1500" spc="-32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4228" y="1739434"/>
            <a:ext cx="60267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Dead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72645" y="2598506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1200149" y="514350"/>
                </a:moveTo>
                <a:lnTo>
                  <a:pt x="1200149" y="228600"/>
                </a:lnTo>
                <a:lnTo>
                  <a:pt x="1195505" y="182529"/>
                </a:lnTo>
                <a:lnTo>
                  <a:pt x="1182185" y="139619"/>
                </a:lnTo>
                <a:lnTo>
                  <a:pt x="1161108" y="100788"/>
                </a:lnTo>
                <a:lnTo>
                  <a:pt x="1133194" y="66955"/>
                </a:lnTo>
                <a:lnTo>
                  <a:pt x="1099361" y="39041"/>
                </a:lnTo>
                <a:lnTo>
                  <a:pt x="1060530" y="17964"/>
                </a:lnTo>
                <a:lnTo>
                  <a:pt x="1017620" y="4644"/>
                </a:lnTo>
                <a:lnTo>
                  <a:pt x="971550" y="0"/>
                </a:lnTo>
                <a:lnTo>
                  <a:pt x="228600" y="0"/>
                </a:ln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0" y="514350"/>
                </a:lnTo>
                <a:lnTo>
                  <a:pt x="4644" y="560420"/>
                </a:lnTo>
                <a:lnTo>
                  <a:pt x="17964" y="603330"/>
                </a:lnTo>
                <a:lnTo>
                  <a:pt x="39041" y="642161"/>
                </a:lnTo>
                <a:lnTo>
                  <a:pt x="66955" y="675994"/>
                </a:lnTo>
                <a:lnTo>
                  <a:pt x="100788" y="703908"/>
                </a:lnTo>
                <a:lnTo>
                  <a:pt x="139619" y="724985"/>
                </a:lnTo>
                <a:lnTo>
                  <a:pt x="182529" y="738305"/>
                </a:lnTo>
                <a:lnTo>
                  <a:pt x="228600" y="742950"/>
                </a:lnTo>
                <a:lnTo>
                  <a:pt x="971550" y="742950"/>
                </a:lnTo>
                <a:lnTo>
                  <a:pt x="1017620" y="738305"/>
                </a:lnTo>
                <a:lnTo>
                  <a:pt x="1060530" y="724985"/>
                </a:lnTo>
                <a:lnTo>
                  <a:pt x="1099361" y="703908"/>
                </a:lnTo>
                <a:lnTo>
                  <a:pt x="1133194" y="675994"/>
                </a:lnTo>
                <a:lnTo>
                  <a:pt x="1161108" y="642161"/>
                </a:lnTo>
                <a:lnTo>
                  <a:pt x="1182185" y="603330"/>
                </a:lnTo>
                <a:lnTo>
                  <a:pt x="1195505" y="560420"/>
                </a:lnTo>
                <a:lnTo>
                  <a:pt x="1200149" y="51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2645" y="2598506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50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49" y="228600"/>
                </a:lnTo>
                <a:lnTo>
                  <a:pt x="1200149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50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55079" y="2726576"/>
            <a:ext cx="926523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spc="-4" dirty="0">
                <a:latin typeface="Arial"/>
                <a:cs typeface="Arial"/>
              </a:rPr>
              <a:t>Running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42541" y="2824597"/>
            <a:ext cx="117994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39410" y="2824597"/>
            <a:ext cx="117995" cy="54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60537" y="2851784"/>
            <a:ext cx="1379105" cy="0"/>
          </a:xfrm>
          <a:custGeom>
            <a:avLst/>
            <a:gdLst/>
            <a:ahLst/>
            <a:cxnLst/>
            <a:rect l="l" t="t" r="r" b="b"/>
            <a:pathLst>
              <a:path w="1517014">
                <a:moveTo>
                  <a:pt x="1516761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6623" y="2330593"/>
            <a:ext cx="72159" cy="90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4196" y="2418485"/>
            <a:ext cx="868218" cy="433388"/>
          </a:xfrm>
          <a:custGeom>
            <a:avLst/>
            <a:gdLst/>
            <a:ahLst/>
            <a:cxnLst/>
            <a:rect l="l" t="t" r="r" b="b"/>
            <a:pathLst>
              <a:path w="955040" h="635635">
                <a:moveTo>
                  <a:pt x="954658" y="0"/>
                </a:moveTo>
                <a:lnTo>
                  <a:pt x="948311" y="40576"/>
                </a:lnTo>
                <a:lnTo>
                  <a:pt x="938826" y="80258"/>
                </a:lnTo>
                <a:lnTo>
                  <a:pt x="926310" y="118995"/>
                </a:lnTo>
                <a:lnTo>
                  <a:pt x="910873" y="156738"/>
                </a:lnTo>
                <a:lnTo>
                  <a:pt x="892624" y="193436"/>
                </a:lnTo>
                <a:lnTo>
                  <a:pt x="871672" y="229041"/>
                </a:lnTo>
                <a:lnTo>
                  <a:pt x="848125" y="263501"/>
                </a:lnTo>
                <a:lnTo>
                  <a:pt x="822093" y="296767"/>
                </a:lnTo>
                <a:lnTo>
                  <a:pt x="793684" y="328788"/>
                </a:lnTo>
                <a:lnTo>
                  <a:pt x="763007" y="359516"/>
                </a:lnTo>
                <a:lnTo>
                  <a:pt x="730171" y="388900"/>
                </a:lnTo>
                <a:lnTo>
                  <a:pt x="695284" y="416890"/>
                </a:lnTo>
                <a:lnTo>
                  <a:pt x="658457" y="443436"/>
                </a:lnTo>
                <a:lnTo>
                  <a:pt x="619797" y="468488"/>
                </a:lnTo>
                <a:lnTo>
                  <a:pt x="579414" y="491996"/>
                </a:lnTo>
                <a:lnTo>
                  <a:pt x="537415" y="513911"/>
                </a:lnTo>
                <a:lnTo>
                  <a:pt x="493911" y="534182"/>
                </a:lnTo>
                <a:lnTo>
                  <a:pt x="449010" y="552760"/>
                </a:lnTo>
                <a:lnTo>
                  <a:pt x="402821" y="569594"/>
                </a:lnTo>
                <a:lnTo>
                  <a:pt x="355453" y="584635"/>
                </a:lnTo>
                <a:lnTo>
                  <a:pt x="307014" y="597832"/>
                </a:lnTo>
                <a:lnTo>
                  <a:pt x="257614" y="609136"/>
                </a:lnTo>
                <a:lnTo>
                  <a:pt x="207361" y="618496"/>
                </a:lnTo>
                <a:lnTo>
                  <a:pt x="156364" y="625864"/>
                </a:lnTo>
                <a:lnTo>
                  <a:pt x="104732" y="631188"/>
                </a:lnTo>
                <a:lnTo>
                  <a:pt x="52575" y="634419"/>
                </a:lnTo>
                <a:lnTo>
                  <a:pt x="0" y="63550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7005" y="2792990"/>
            <a:ext cx="119610" cy="542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5831" y="2319251"/>
            <a:ext cx="733136" cy="500928"/>
          </a:xfrm>
          <a:custGeom>
            <a:avLst/>
            <a:gdLst/>
            <a:ahLst/>
            <a:cxnLst/>
            <a:rect l="l" t="t" r="r" b="b"/>
            <a:pathLst>
              <a:path w="806450" h="734695">
                <a:moveTo>
                  <a:pt x="806323" y="734314"/>
                </a:moveTo>
                <a:lnTo>
                  <a:pt x="753859" y="729811"/>
                </a:lnTo>
                <a:lnTo>
                  <a:pt x="702468" y="722667"/>
                </a:lnTo>
                <a:lnTo>
                  <a:pt x="652232" y="712974"/>
                </a:lnTo>
                <a:lnTo>
                  <a:pt x="603229" y="700824"/>
                </a:lnTo>
                <a:lnTo>
                  <a:pt x="555541" y="686311"/>
                </a:lnTo>
                <a:lnTo>
                  <a:pt x="509248" y="669528"/>
                </a:lnTo>
                <a:lnTo>
                  <a:pt x="464430" y="650567"/>
                </a:lnTo>
                <a:lnTo>
                  <a:pt x="421167" y="629521"/>
                </a:lnTo>
                <a:lnTo>
                  <a:pt x="379540" y="606484"/>
                </a:lnTo>
                <a:lnTo>
                  <a:pt x="339629" y="581546"/>
                </a:lnTo>
                <a:lnTo>
                  <a:pt x="301515" y="554803"/>
                </a:lnTo>
                <a:lnTo>
                  <a:pt x="265277" y="526346"/>
                </a:lnTo>
                <a:lnTo>
                  <a:pt x="230997" y="496268"/>
                </a:lnTo>
                <a:lnTo>
                  <a:pt x="198754" y="464662"/>
                </a:lnTo>
                <a:lnTo>
                  <a:pt x="168628" y="431621"/>
                </a:lnTo>
                <a:lnTo>
                  <a:pt x="140701" y="397238"/>
                </a:lnTo>
                <a:lnTo>
                  <a:pt x="115052" y="361605"/>
                </a:lnTo>
                <a:lnTo>
                  <a:pt x="91762" y="324816"/>
                </a:lnTo>
                <a:lnTo>
                  <a:pt x="70911" y="286962"/>
                </a:lnTo>
                <a:lnTo>
                  <a:pt x="52580" y="248138"/>
                </a:lnTo>
                <a:lnTo>
                  <a:pt x="36849" y="208436"/>
                </a:lnTo>
                <a:lnTo>
                  <a:pt x="23797" y="167948"/>
                </a:lnTo>
                <a:lnTo>
                  <a:pt x="13506" y="126768"/>
                </a:lnTo>
                <a:lnTo>
                  <a:pt x="6056" y="84988"/>
                </a:lnTo>
                <a:lnTo>
                  <a:pt x="1527" y="42701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46533" y="2610197"/>
            <a:ext cx="959427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Scheduler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04509" y="1312631"/>
            <a:ext cx="1091045" cy="506557"/>
          </a:xfrm>
          <a:custGeom>
            <a:avLst/>
            <a:gdLst/>
            <a:ahLst/>
            <a:cxnLst/>
            <a:rect l="l" t="t" r="r" b="b"/>
            <a:pathLst>
              <a:path w="1200150" h="742950">
                <a:moveTo>
                  <a:pt x="0" y="51435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71550" y="0"/>
                </a:lnTo>
                <a:lnTo>
                  <a:pt x="1017620" y="4644"/>
                </a:lnTo>
                <a:lnTo>
                  <a:pt x="1060530" y="17964"/>
                </a:lnTo>
                <a:lnTo>
                  <a:pt x="1099361" y="39041"/>
                </a:lnTo>
                <a:lnTo>
                  <a:pt x="1133194" y="66955"/>
                </a:lnTo>
                <a:lnTo>
                  <a:pt x="1161108" y="100788"/>
                </a:lnTo>
                <a:lnTo>
                  <a:pt x="1182185" y="139619"/>
                </a:lnTo>
                <a:lnTo>
                  <a:pt x="1195505" y="182529"/>
                </a:lnTo>
                <a:lnTo>
                  <a:pt x="1200150" y="228600"/>
                </a:lnTo>
                <a:lnTo>
                  <a:pt x="1200150" y="514350"/>
                </a:lnTo>
                <a:lnTo>
                  <a:pt x="1195505" y="560420"/>
                </a:lnTo>
                <a:lnTo>
                  <a:pt x="1182185" y="603330"/>
                </a:lnTo>
                <a:lnTo>
                  <a:pt x="1161108" y="642161"/>
                </a:lnTo>
                <a:lnTo>
                  <a:pt x="1133194" y="675994"/>
                </a:lnTo>
                <a:lnTo>
                  <a:pt x="1099361" y="703908"/>
                </a:lnTo>
                <a:lnTo>
                  <a:pt x="1060530" y="724985"/>
                </a:lnTo>
                <a:lnTo>
                  <a:pt x="1017620" y="738305"/>
                </a:lnTo>
                <a:lnTo>
                  <a:pt x="971550" y="742950"/>
                </a:lnTo>
                <a:lnTo>
                  <a:pt x="228600" y="742950"/>
                </a:lnTo>
                <a:lnTo>
                  <a:pt x="182529" y="738305"/>
                </a:lnTo>
                <a:lnTo>
                  <a:pt x="139619" y="724985"/>
                </a:lnTo>
                <a:lnTo>
                  <a:pt x="100788" y="703908"/>
                </a:lnTo>
                <a:lnTo>
                  <a:pt x="66955" y="675994"/>
                </a:lnTo>
                <a:lnTo>
                  <a:pt x="39041" y="642161"/>
                </a:lnTo>
                <a:lnTo>
                  <a:pt x="17964" y="603330"/>
                </a:lnTo>
                <a:lnTo>
                  <a:pt x="4644" y="560420"/>
                </a:lnTo>
                <a:lnTo>
                  <a:pt x="0" y="514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612110" y="1440701"/>
            <a:ext cx="876300" cy="2399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500" dirty="0">
                <a:latin typeface="Arial"/>
                <a:cs typeface="Arial"/>
              </a:rPr>
              <a:t>Blo</a:t>
            </a:r>
            <a:r>
              <a:rPr sz="1500" spc="-32" dirty="0">
                <a:latin typeface="Arial"/>
                <a:cs typeface="Arial"/>
              </a:rPr>
              <a:t>ck</a:t>
            </a:r>
            <a:r>
              <a:rPr sz="1500" spc="-4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20952" y="1551797"/>
            <a:ext cx="121342" cy="54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8139" y="1579418"/>
            <a:ext cx="682336" cy="1012681"/>
          </a:xfrm>
          <a:custGeom>
            <a:avLst/>
            <a:gdLst/>
            <a:ahLst/>
            <a:cxnLst/>
            <a:rect l="l" t="t" r="r" b="b"/>
            <a:pathLst>
              <a:path w="750570" h="1485264">
                <a:moveTo>
                  <a:pt x="0" y="0"/>
                </a:moveTo>
                <a:lnTo>
                  <a:pt x="67961" y="14425"/>
                </a:lnTo>
                <a:lnTo>
                  <a:pt x="133693" y="38652"/>
                </a:lnTo>
                <a:lnTo>
                  <a:pt x="197030" y="72201"/>
                </a:lnTo>
                <a:lnTo>
                  <a:pt x="257808" y="114592"/>
                </a:lnTo>
                <a:lnTo>
                  <a:pt x="287186" y="138954"/>
                </a:lnTo>
                <a:lnTo>
                  <a:pt x="315861" y="165345"/>
                </a:lnTo>
                <a:lnTo>
                  <a:pt x="343815" y="193708"/>
                </a:lnTo>
                <a:lnTo>
                  <a:pt x="371025" y="223981"/>
                </a:lnTo>
                <a:lnTo>
                  <a:pt x="397471" y="256104"/>
                </a:lnTo>
                <a:lnTo>
                  <a:pt x="423133" y="290018"/>
                </a:lnTo>
                <a:lnTo>
                  <a:pt x="447990" y="325662"/>
                </a:lnTo>
                <a:lnTo>
                  <a:pt x="472022" y="362977"/>
                </a:lnTo>
                <a:lnTo>
                  <a:pt x="495207" y="401903"/>
                </a:lnTo>
                <a:lnTo>
                  <a:pt x="517525" y="442379"/>
                </a:lnTo>
                <a:lnTo>
                  <a:pt x="538956" y="484346"/>
                </a:lnTo>
                <a:lnTo>
                  <a:pt x="559478" y="527743"/>
                </a:lnTo>
                <a:lnTo>
                  <a:pt x="579072" y="572511"/>
                </a:lnTo>
                <a:lnTo>
                  <a:pt x="597716" y="618590"/>
                </a:lnTo>
                <a:lnTo>
                  <a:pt x="615391" y="665919"/>
                </a:lnTo>
                <a:lnTo>
                  <a:pt x="632074" y="714439"/>
                </a:lnTo>
                <a:lnTo>
                  <a:pt x="647746" y="764089"/>
                </a:lnTo>
                <a:lnTo>
                  <a:pt x="662386" y="814810"/>
                </a:lnTo>
                <a:lnTo>
                  <a:pt x="675974" y="866542"/>
                </a:lnTo>
                <a:lnTo>
                  <a:pt x="688488" y="919224"/>
                </a:lnTo>
                <a:lnTo>
                  <a:pt x="699908" y="972798"/>
                </a:lnTo>
                <a:lnTo>
                  <a:pt x="710214" y="1027201"/>
                </a:lnTo>
                <a:lnTo>
                  <a:pt x="719385" y="1082376"/>
                </a:lnTo>
                <a:lnTo>
                  <a:pt x="727400" y="1138261"/>
                </a:lnTo>
                <a:lnTo>
                  <a:pt x="734238" y="1194797"/>
                </a:lnTo>
                <a:lnTo>
                  <a:pt x="739880" y="1251924"/>
                </a:lnTo>
                <a:lnTo>
                  <a:pt x="744303" y="1309581"/>
                </a:lnTo>
                <a:lnTo>
                  <a:pt x="747489" y="1367709"/>
                </a:lnTo>
                <a:lnTo>
                  <a:pt x="749415" y="1426248"/>
                </a:lnTo>
                <a:lnTo>
                  <a:pt x="750062" y="148513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3215" y="2491654"/>
            <a:ext cx="72389" cy="89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9584" y="1565909"/>
            <a:ext cx="948459" cy="926523"/>
          </a:xfrm>
          <a:custGeom>
            <a:avLst/>
            <a:gdLst/>
            <a:ahLst/>
            <a:cxnLst/>
            <a:rect l="l" t="t" r="r" b="b"/>
            <a:pathLst>
              <a:path w="1043304" h="1358900">
                <a:moveTo>
                  <a:pt x="0" y="1358773"/>
                </a:moveTo>
                <a:lnTo>
                  <a:pt x="2661" y="1303194"/>
                </a:lnTo>
                <a:lnTo>
                  <a:pt x="6886" y="1248254"/>
                </a:lnTo>
                <a:lnTo>
                  <a:pt x="12644" y="1193992"/>
                </a:lnTo>
                <a:lnTo>
                  <a:pt x="19901" y="1140443"/>
                </a:lnTo>
                <a:lnTo>
                  <a:pt x="28624" y="1087645"/>
                </a:lnTo>
                <a:lnTo>
                  <a:pt x="38781" y="1035635"/>
                </a:lnTo>
                <a:lnTo>
                  <a:pt x="50339" y="984450"/>
                </a:lnTo>
                <a:lnTo>
                  <a:pt x="63265" y="934127"/>
                </a:lnTo>
                <a:lnTo>
                  <a:pt x="77526" y="884704"/>
                </a:lnTo>
                <a:lnTo>
                  <a:pt x="93090" y="836217"/>
                </a:lnTo>
                <a:lnTo>
                  <a:pt x="109923" y="788703"/>
                </a:lnTo>
                <a:lnTo>
                  <a:pt x="127994" y="742200"/>
                </a:lnTo>
                <a:lnTo>
                  <a:pt x="147269" y="696744"/>
                </a:lnTo>
                <a:lnTo>
                  <a:pt x="167716" y="652374"/>
                </a:lnTo>
                <a:lnTo>
                  <a:pt x="189301" y="609125"/>
                </a:lnTo>
                <a:lnTo>
                  <a:pt x="211993" y="567035"/>
                </a:lnTo>
                <a:lnTo>
                  <a:pt x="235758" y="526142"/>
                </a:lnTo>
                <a:lnTo>
                  <a:pt x="260563" y="486481"/>
                </a:lnTo>
                <a:lnTo>
                  <a:pt x="286376" y="448091"/>
                </a:lnTo>
                <a:lnTo>
                  <a:pt x="313164" y="411009"/>
                </a:lnTo>
                <a:lnTo>
                  <a:pt x="340894" y="375271"/>
                </a:lnTo>
                <a:lnTo>
                  <a:pt x="369534" y="340914"/>
                </a:lnTo>
                <a:lnTo>
                  <a:pt x="399051" y="307976"/>
                </a:lnTo>
                <a:lnTo>
                  <a:pt x="429411" y="276494"/>
                </a:lnTo>
                <a:lnTo>
                  <a:pt x="460583" y="246505"/>
                </a:lnTo>
                <a:lnTo>
                  <a:pt x="492533" y="218047"/>
                </a:lnTo>
                <a:lnTo>
                  <a:pt x="525229" y="191155"/>
                </a:lnTo>
                <a:lnTo>
                  <a:pt x="558638" y="165867"/>
                </a:lnTo>
                <a:lnTo>
                  <a:pt x="592727" y="142221"/>
                </a:lnTo>
                <a:lnTo>
                  <a:pt x="627463" y="120253"/>
                </a:lnTo>
                <a:lnTo>
                  <a:pt x="662814" y="100001"/>
                </a:lnTo>
                <a:lnTo>
                  <a:pt x="698747" y="81502"/>
                </a:lnTo>
                <a:lnTo>
                  <a:pt x="735229" y="64792"/>
                </a:lnTo>
                <a:lnTo>
                  <a:pt x="772228" y="49909"/>
                </a:lnTo>
                <a:lnTo>
                  <a:pt x="809710" y="36891"/>
                </a:lnTo>
                <a:lnTo>
                  <a:pt x="847643" y="25773"/>
                </a:lnTo>
                <a:lnTo>
                  <a:pt x="885994" y="16593"/>
                </a:lnTo>
                <a:lnTo>
                  <a:pt x="924730" y="9389"/>
                </a:lnTo>
                <a:lnTo>
                  <a:pt x="963819" y="4197"/>
                </a:lnTo>
                <a:lnTo>
                  <a:pt x="1003228" y="1055"/>
                </a:lnTo>
                <a:lnTo>
                  <a:pt x="104292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65680" y="1994535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623" y="0"/>
                </a:moveTo>
                <a:lnTo>
                  <a:pt x="1047623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37987" y="1944573"/>
            <a:ext cx="1005032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Unblocked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20837" y="1994535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93145" y="1944573"/>
            <a:ext cx="1351973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dirty="0">
                <a:latin typeface="Arial"/>
                <a:cs typeface="Arial"/>
              </a:rPr>
              <a:t>Event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Blocked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88132" y="2572529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16536" y="2519277"/>
            <a:ext cx="1645805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53" dirty="0">
                <a:latin typeface="Courier New"/>
                <a:cs typeface="Courier New"/>
              </a:rPr>
              <a:t>run()</a:t>
            </a:r>
            <a:r>
              <a:rPr spc="-522" dirty="0">
                <a:latin typeface="Courier New"/>
                <a:cs typeface="Courier New"/>
              </a:rPr>
              <a:t> </a:t>
            </a:r>
            <a:r>
              <a:rPr i="1" spc="-4" dirty="0">
                <a:latin typeface="Arial"/>
                <a:cs typeface="Arial"/>
              </a:rPr>
              <a:t>Completes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92498" y="3631102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622" y="0"/>
                </a:moveTo>
                <a:lnTo>
                  <a:pt x="1047622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6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17717" y="3574906"/>
            <a:ext cx="1339850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Lock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Acquired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42625" y="3630756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692535" y="3574906"/>
            <a:ext cx="1282700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>
                <a:latin typeface="Arial"/>
                <a:cs typeface="Arial"/>
              </a:rPr>
              <a:t>Synchronized</a:t>
            </a:r>
            <a:endParaRPr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77377" y="4126923"/>
            <a:ext cx="1985818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algn="ctr">
              <a:spcBef>
                <a:spcPts val="71"/>
              </a:spcBef>
              <a:tabLst>
                <a:tab pos="270135" algn="l"/>
                <a:tab pos="1532871" algn="l"/>
              </a:tabLst>
            </a:pPr>
            <a:r>
              <a:rPr u="sng" spc="-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u="sng" spc="-57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notify()</a:t>
            </a:r>
            <a:r>
              <a:rPr u="sng" spc="-5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i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	</a:t>
            </a:r>
            <a:endParaRPr>
              <a:latin typeface="Arial"/>
              <a:cs typeface="Arial"/>
            </a:endParaRPr>
          </a:p>
          <a:p>
            <a:pPr marR="52313" algn="ctr">
              <a:spcBef>
                <a:spcPts val="7"/>
              </a:spcBef>
            </a:pPr>
            <a:r>
              <a:rPr spc="-67" dirty="0">
                <a:latin typeface="Courier New"/>
                <a:cs typeface="Courier New"/>
              </a:rPr>
              <a:t>interrupt()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803967" y="3387263"/>
            <a:ext cx="952500" cy="289213"/>
          </a:xfrm>
          <a:custGeom>
            <a:avLst/>
            <a:gdLst/>
            <a:ahLst/>
            <a:cxnLst/>
            <a:rect l="l" t="t" r="r" b="b"/>
            <a:pathLst>
              <a:path w="1047750" h="424179">
                <a:moveTo>
                  <a:pt x="1047750" y="0"/>
                </a:moveTo>
                <a:lnTo>
                  <a:pt x="1047750" y="423799"/>
                </a:lnTo>
                <a:lnTo>
                  <a:pt x="0" y="423799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31643" y="3178753"/>
            <a:ext cx="1582305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406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wait()</a:t>
            </a:r>
            <a:endParaRPr>
              <a:latin typeface="Courier New"/>
              <a:cs typeface="Courier New"/>
            </a:endParaRPr>
          </a:p>
          <a:p>
            <a:pPr marL="9020">
              <a:lnSpc>
                <a:spcPts val="1406"/>
              </a:lnSpc>
            </a:pPr>
            <a:r>
              <a:rPr i="1" dirty="0">
                <a:latin typeface="Arial"/>
                <a:cs typeface="Arial"/>
              </a:rPr>
              <a:t>[Must </a:t>
            </a:r>
            <a:r>
              <a:rPr i="1" spc="-4" dirty="0">
                <a:latin typeface="Arial"/>
                <a:cs typeface="Arial"/>
              </a:rPr>
              <a:t>have</a:t>
            </a:r>
            <a:r>
              <a:rPr i="1" spc="-64" dirty="0">
                <a:latin typeface="Arial"/>
                <a:cs typeface="Arial"/>
              </a:rPr>
              <a:t> </a:t>
            </a:r>
            <a:r>
              <a:rPr i="1" spc="-4" dirty="0">
                <a:latin typeface="Arial"/>
                <a:cs typeface="Arial"/>
              </a:rPr>
              <a:t>lock]/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31642" y="3490481"/>
            <a:ext cx="1316182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i="1" spc="-4" dirty="0">
                <a:latin typeface="Arial"/>
                <a:cs typeface="Arial"/>
              </a:rPr>
              <a:t>Releases</a:t>
            </a:r>
            <a:r>
              <a:rPr i="1" spc="-57" dirty="0">
                <a:latin typeface="Arial"/>
                <a:cs typeface="Arial"/>
              </a:rPr>
              <a:t> </a:t>
            </a:r>
            <a:r>
              <a:rPr i="1" spc="-4" dirty="0">
                <a:latin typeface="Arial"/>
                <a:cs typeface="Arial"/>
              </a:rPr>
              <a:t>lock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4568" y="2552440"/>
            <a:ext cx="952500" cy="142875"/>
          </a:xfrm>
          <a:custGeom>
            <a:avLst/>
            <a:gdLst/>
            <a:ahLst/>
            <a:cxnLst/>
            <a:rect l="l" t="t" r="r" b="b"/>
            <a:pathLst>
              <a:path w="1047750" h="209550">
                <a:moveTo>
                  <a:pt x="1047750" y="0"/>
                </a:moveTo>
                <a:lnTo>
                  <a:pt x="1047750" y="209550"/>
                </a:lnTo>
                <a:lnTo>
                  <a:pt x="0" y="209550"/>
                </a:lnTo>
                <a:lnTo>
                  <a:pt x="0" y="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28947" y="2492693"/>
            <a:ext cx="823191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start()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01783" y="834130"/>
            <a:ext cx="55418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Monitor</a:t>
            </a:r>
            <a:r>
              <a:rPr spc="-185" dirty="0"/>
              <a:t> </a:t>
            </a:r>
            <a:r>
              <a:rPr dirty="0"/>
              <a:t>Model</a:t>
            </a:r>
            <a:r>
              <a:rPr spc="-180" dirty="0"/>
              <a:t> </a:t>
            </a:r>
            <a:r>
              <a:rPr spc="-25" dirty="0"/>
              <a:t>for</a:t>
            </a:r>
            <a:r>
              <a:rPr spc="-180" dirty="0"/>
              <a:t> </a:t>
            </a:r>
            <a:r>
              <a:rPr dirty="0"/>
              <a:t>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1"/>
            <a:ext cx="6875318" cy="116959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Leave </a:t>
            </a:r>
            <a:r>
              <a:rPr sz="1700" spc="75" dirty="0">
                <a:latin typeface="Times New Roman"/>
                <a:cs typeface="Times New Roman"/>
              </a:rPr>
              <a:t>shared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7" dirty="0">
                <a:latin typeface="Times New Roman"/>
                <a:cs typeface="Times New Roman"/>
              </a:rPr>
              <a:t>consistent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state.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81" dirty="0">
                <a:latin typeface="Times New Roman"/>
                <a:cs typeface="Times New Roman"/>
              </a:rPr>
              <a:t>Ensure </a:t>
            </a:r>
            <a:r>
              <a:rPr sz="1700" spc="75" dirty="0">
                <a:latin typeface="Times New Roman"/>
                <a:cs typeface="Times New Roman"/>
              </a:rPr>
              <a:t>programs </a:t>
            </a:r>
            <a:r>
              <a:rPr sz="1700" spc="60" dirty="0">
                <a:latin typeface="Times New Roman"/>
                <a:cs typeface="Times New Roman"/>
              </a:rPr>
              <a:t>cannot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deadlock.</a:t>
            </a:r>
            <a:endParaRPr sz="1700">
              <a:latin typeface="Times New Roman"/>
              <a:cs typeface="Times New Roman"/>
            </a:endParaRPr>
          </a:p>
          <a:p>
            <a:pPr marL="251194" marR="3608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21" dirty="0">
                <a:latin typeface="Times New Roman"/>
                <a:cs typeface="Times New Roman"/>
              </a:rPr>
              <a:t>Do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67" dirty="0">
                <a:latin typeface="Times New Roman"/>
                <a:cs typeface="Times New Roman"/>
              </a:rPr>
              <a:t>put </a:t>
            </a:r>
            <a:r>
              <a:rPr sz="1700" spc="92" dirty="0">
                <a:latin typeface="Times New Roman"/>
                <a:cs typeface="Times New Roman"/>
              </a:rPr>
              <a:t>threads </a:t>
            </a:r>
            <a:r>
              <a:rPr sz="1700" spc="60" dirty="0">
                <a:latin typeface="Times New Roman"/>
                <a:cs typeface="Times New Roman"/>
              </a:rPr>
              <a:t>expecting </a:t>
            </a:r>
            <a:r>
              <a:rPr sz="1700" spc="57" dirty="0">
                <a:latin typeface="Times New Roman"/>
                <a:cs typeface="Times New Roman"/>
              </a:rPr>
              <a:t>different </a:t>
            </a:r>
            <a:r>
              <a:rPr sz="1700" spc="46" dirty="0">
                <a:latin typeface="Times New Roman"/>
                <a:cs typeface="Times New Roman"/>
              </a:rPr>
              <a:t>notifications </a:t>
            </a:r>
            <a:r>
              <a:rPr sz="1700" spc="39" dirty="0">
                <a:latin typeface="Times New Roman"/>
                <a:cs typeface="Times New Roman"/>
              </a:rPr>
              <a:t>in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</a:t>
            </a:r>
            <a:r>
              <a:rPr sz="1700" spc="57" dirty="0">
                <a:latin typeface="Times New Roman"/>
                <a:cs typeface="Times New Roman"/>
              </a:rPr>
              <a:t>wait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pool.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Producer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512483"/>
            <a:ext cx="4816764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2312609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mod13;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Producer implements Runnable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2042004"/>
          <a:ext cx="3826164" cy="146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604981"/>
                <a:gridCol w="2416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SyncStack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theStack;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num;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counter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5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1820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Producer (SyncStack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s)</a:t>
                      </a:r>
                      <a:r>
                        <a:rPr sz="1100" spc="-4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theStack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counter++;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Producer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607733"/>
            <a:ext cx="1963305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run()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char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101302"/>
            <a:ext cx="5306291" cy="171470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7763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(int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0;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200;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i++)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 marR="956071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c = </a:t>
            </a:r>
            <a:r>
              <a:rPr sz="1100" spc="-57" dirty="0">
                <a:latin typeface="Courier New"/>
                <a:cs typeface="Courier New"/>
              </a:rPr>
              <a:t>(char)(Math.random() </a:t>
            </a:r>
            <a:r>
              <a:rPr sz="1100" spc="-4" dirty="0">
                <a:latin typeface="Courier New"/>
                <a:cs typeface="Courier New"/>
              </a:rPr>
              <a:t>* </a:t>
            </a:r>
            <a:r>
              <a:rPr sz="1100" spc="-32" dirty="0">
                <a:latin typeface="Courier New"/>
                <a:cs typeface="Courier New"/>
              </a:rPr>
              <a:t>26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+’A’);  theStack.push(c);</a:t>
            </a:r>
            <a:endParaRPr sz="1100">
              <a:latin typeface="Courier New"/>
              <a:cs typeface="Courier New"/>
            </a:endParaRPr>
          </a:p>
          <a:p>
            <a:pPr marL="326507" marR="3608">
              <a:lnSpc>
                <a:spcPts val="1349"/>
              </a:lnSpc>
            </a:pPr>
            <a:r>
              <a:rPr sz="1100" spc="-57" dirty="0">
                <a:latin typeface="Courier New"/>
                <a:cs typeface="Courier New"/>
              </a:rPr>
              <a:t>System.out.println(“Producer”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num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“: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“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c);  </a:t>
            </a: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85251">
              <a:lnSpc>
                <a:spcPts val="1300"/>
              </a:lnSpc>
            </a:pPr>
            <a:r>
              <a:rPr sz="1100" spc="-57" dirty="0">
                <a:latin typeface="Courier New"/>
                <a:cs typeface="Courier New"/>
              </a:rPr>
              <a:t>Thread.sleep((int)(Math.random() </a:t>
            </a:r>
            <a:r>
              <a:rPr sz="1100" spc="-4" dirty="0">
                <a:latin typeface="Courier New"/>
                <a:cs typeface="Courier New"/>
              </a:rPr>
              <a:t>*</a:t>
            </a:r>
            <a:r>
              <a:rPr sz="1100" spc="-17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300));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(InterruptedException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85251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ignore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it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run</a:t>
            </a:r>
            <a:r>
              <a:rPr sz="1100" spc="-39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method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607734"/>
            <a:ext cx="2775527" cy="27021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28	</a:t>
            </a: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53" dirty="0">
                <a:latin typeface="Courier New"/>
                <a:cs typeface="Courier New"/>
              </a:rPr>
              <a:t>Producer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class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89283" y="834130"/>
            <a:ext cx="376497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Declaring</a:t>
            </a:r>
            <a:r>
              <a:rPr spc="-185" dirty="0"/>
              <a:t> </a:t>
            </a:r>
            <a:r>
              <a:rPr spc="-4" dirty="0"/>
              <a:t>Constructors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7"/>
            <a:ext cx="5127914" cy="1293823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constructor: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[&lt;modifier&gt;] &lt;class_name&gt; </a:t>
            </a:r>
            <a:r>
              <a:rPr sz="1100" b="1" spc="-4" dirty="0">
                <a:latin typeface="Courier New"/>
                <a:cs typeface="Courier New"/>
              </a:rPr>
              <a:t>(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&lt;argument&gt;* </a:t>
            </a:r>
            <a:r>
              <a:rPr sz="1100" b="1" spc="-4" dirty="0">
                <a:latin typeface="Courier New"/>
                <a:cs typeface="Courier New"/>
              </a:rPr>
              <a:t>)</a:t>
            </a:r>
            <a:r>
              <a:rPr sz="1100" b="1" spc="53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46467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&lt;statement&gt;*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0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8274" y="2871961"/>
            <a:ext cx="1953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2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weight;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8274" y="3201005"/>
            <a:ext cx="1547091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247135" marR="3608" indent="-238116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Dog()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weight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3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42;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9435" y="2542916"/>
            <a:ext cx="2276764" cy="1196204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39" dirty="0">
                <a:latin typeface="Courier New"/>
                <a:cs typeface="Courier New"/>
              </a:rPr>
              <a:t>Dog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Consumer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512483"/>
            <a:ext cx="4816764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2312609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mod13;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Consumer implements Runnable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2409" y="2042004"/>
          <a:ext cx="3826164" cy="146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604981"/>
                <a:gridCol w="2416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SyncStack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theStack;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num;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counter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5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1820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Consumer (SyncStack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s)</a:t>
                      </a:r>
                      <a:r>
                        <a:rPr sz="1100" spc="-4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theStack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counter++;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Consumer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652346"/>
          <a:ext cx="5959764" cy="2284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5140036"/>
                <a:gridCol w="3798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void run()</a:t>
                      </a:r>
                      <a:r>
                        <a:rPr sz="1100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0;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200;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 =</a:t>
                      </a:r>
                      <a:r>
                        <a:rPr sz="11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theStack.pop();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System.out.println(“Consumer”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“: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c);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try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Thread.sleep((int)(Math.random()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300));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catch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(InterruptedException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e)</a:t>
                      </a:r>
                      <a:r>
                        <a:rPr sz="1100" spc="-5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ignore</a:t>
                      </a:r>
                      <a:r>
                        <a:rPr sz="1100" spc="-2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END run</a:t>
                      </a:r>
                      <a:r>
                        <a:rPr sz="1100" spc="-5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method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88920" y="834130"/>
            <a:ext cx="356639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3" dirty="0">
                <a:latin typeface="Courier New"/>
                <a:cs typeface="Courier New"/>
              </a:rPr>
              <a:t>SyncStack</a:t>
            </a:r>
            <a:r>
              <a:rPr spc="-1214" dirty="0">
                <a:latin typeface="Courier New"/>
                <a:cs typeface="Courier New"/>
              </a:rPr>
              <a:t> </a:t>
            </a:r>
            <a:r>
              <a:rPr spc="-4" dirty="0"/>
              <a:t>Class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6627091" cy="24978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3" dirty="0">
                <a:latin typeface="Times New Roman"/>
                <a:cs typeface="Times New Roman"/>
              </a:rPr>
              <a:t>sketch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8" dirty="0">
                <a:latin typeface="Courier New"/>
                <a:cs typeface="Courier New"/>
              </a:rPr>
              <a:t>SyncStack</a:t>
            </a:r>
            <a:r>
              <a:rPr sz="1700" spc="-447" dirty="0">
                <a:latin typeface="Courier New"/>
                <a:cs typeface="Courier New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class: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410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SyncStack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ct val="197900"/>
              </a:lnSpc>
            </a:pPr>
            <a:r>
              <a:rPr sz="1100" b="1" spc="-50" dirty="0">
                <a:latin typeface="Courier New"/>
                <a:cs typeface="Courier New"/>
              </a:rPr>
              <a:t>private </a:t>
            </a:r>
            <a:r>
              <a:rPr sz="1100" spc="-53" dirty="0">
                <a:latin typeface="Courier New"/>
                <a:cs typeface="Courier New"/>
              </a:rPr>
              <a:t>List&lt;Character&gt; </a:t>
            </a:r>
            <a:r>
              <a:rPr sz="1100" spc="-50" dirty="0">
                <a:latin typeface="Courier New"/>
                <a:cs typeface="Courier New"/>
              </a:rPr>
              <a:t>buffer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ArrayList&lt;Character&gt;(400);  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53" dirty="0">
                <a:latin typeface="Courier New"/>
                <a:cs typeface="Courier New"/>
              </a:rPr>
              <a:t>synchronized </a:t>
            </a:r>
            <a:r>
              <a:rPr sz="1100" spc="-46" dirty="0">
                <a:latin typeface="Courier New"/>
                <a:cs typeface="Courier New"/>
              </a:rPr>
              <a:t>char pop()</a:t>
            </a:r>
            <a:r>
              <a:rPr sz="1100" spc="-32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R="3248838" algn="ctr">
              <a:lnSpc>
                <a:spcPts val="1342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pop </a:t>
            </a:r>
            <a:r>
              <a:rPr sz="1100" spc="-46" dirty="0">
                <a:latin typeface="Courier New"/>
                <a:cs typeface="Courier New"/>
              </a:rPr>
              <a:t>code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here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167312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b="1" spc="-53" dirty="0">
                <a:latin typeface="Courier New"/>
                <a:cs typeface="Courier New"/>
              </a:rPr>
              <a:t>synchronized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push(char </a:t>
            </a:r>
            <a:r>
              <a:rPr sz="1100" spc="-32" dirty="0">
                <a:latin typeface="Courier New"/>
                <a:cs typeface="Courier New"/>
              </a:rPr>
              <a:t>c)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R="3169466" algn="ctr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push code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here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4273" y="834130"/>
            <a:ext cx="26560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78" dirty="0">
                <a:latin typeface="Courier New"/>
                <a:cs typeface="Courier New"/>
              </a:rPr>
              <a:t>pop</a:t>
            </a:r>
            <a:r>
              <a:rPr sz="2300" spc="-1225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Method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607733"/>
            <a:ext cx="226291" cy="20353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1607733"/>
            <a:ext cx="3893127" cy="152962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479389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synchronized </a:t>
            </a:r>
            <a:r>
              <a:rPr sz="1100" spc="-46" dirty="0">
                <a:latin typeface="Courier New"/>
                <a:cs typeface="Courier New"/>
              </a:rPr>
              <a:t>char pop()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46" dirty="0">
                <a:latin typeface="Courier New"/>
                <a:cs typeface="Courier New"/>
              </a:rPr>
              <a:t>char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c;</a:t>
            </a:r>
            <a:endParaRPr sz="1100">
              <a:latin typeface="Courier New"/>
              <a:cs typeface="Courier New"/>
            </a:endParaRPr>
          </a:p>
          <a:p>
            <a:pPr marL="326507" marR="638583" indent="-158744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53" dirty="0">
                <a:latin typeface="Courier New"/>
                <a:cs typeface="Courier New"/>
              </a:rPr>
              <a:t>(buffer.size() </a:t>
            </a:r>
            <a:r>
              <a:rPr sz="1100" spc="-32" dirty="0">
                <a:latin typeface="Courier New"/>
                <a:cs typeface="Courier New"/>
              </a:rPr>
              <a:t>== 0)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85251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this.wait();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7" dirty="0">
                <a:latin typeface="Courier New"/>
                <a:cs typeface="Courier New"/>
              </a:rPr>
              <a:t>(InterruptedException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85251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ignore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it...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90195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c =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buffer.remove(buffer.size()-1);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2673" y="834130"/>
            <a:ext cx="28592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89" dirty="0">
                <a:latin typeface="Courier New"/>
                <a:cs typeface="Courier New"/>
              </a:rPr>
              <a:t>push</a:t>
            </a:r>
            <a:r>
              <a:rPr sz="2300" spc="-1217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Method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633712"/>
            <a:ext cx="2262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1633712"/>
            <a:ext cx="3994727" cy="696067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synchronized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push(char </a:t>
            </a:r>
            <a:r>
              <a:rPr sz="1100" spc="-32" dirty="0">
                <a:latin typeface="Courier New"/>
                <a:cs typeface="Courier New"/>
              </a:rPr>
              <a:t>c)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this.notify();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buffer.add(c);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SyncTest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3201006"/>
            <a:ext cx="34774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Consumer </a:t>
            </a:r>
            <a:r>
              <a:rPr sz="1100" spc="-32" dirty="0">
                <a:latin typeface="Courier New"/>
                <a:cs typeface="Courier New"/>
              </a:rPr>
              <a:t>c1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Consumer(stack);  </a:t>
            </a:r>
            <a:r>
              <a:rPr sz="1100" spc="-50" dirty="0">
                <a:latin typeface="Courier New"/>
                <a:cs typeface="Courier New"/>
              </a:rPr>
              <a:t>Thread consT1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0" dirty="0">
                <a:latin typeface="Courier New"/>
                <a:cs typeface="Courier New"/>
              </a:rPr>
              <a:t>Thread </a:t>
            </a:r>
            <a:r>
              <a:rPr sz="1100" spc="-60" dirty="0">
                <a:latin typeface="Courier New"/>
                <a:cs typeface="Courier New"/>
              </a:rPr>
              <a:t>(c1);  consT1.start();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</a:pPr>
            <a:r>
              <a:rPr sz="1100" spc="-53" dirty="0">
                <a:latin typeface="Courier New"/>
                <a:cs typeface="Courier New"/>
              </a:rPr>
              <a:t>Consumer </a:t>
            </a:r>
            <a:r>
              <a:rPr sz="1100" spc="-32" dirty="0">
                <a:latin typeface="Courier New"/>
                <a:cs typeface="Courier New"/>
              </a:rPr>
              <a:t>c2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Consumer(stack);  </a:t>
            </a:r>
            <a:r>
              <a:rPr sz="1100" spc="-50" dirty="0">
                <a:latin typeface="Courier New"/>
                <a:cs typeface="Courier New"/>
              </a:rPr>
              <a:t>Thread consT2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0" dirty="0">
                <a:latin typeface="Courier New"/>
                <a:cs typeface="Courier New"/>
              </a:rPr>
              <a:t>Thread </a:t>
            </a:r>
            <a:r>
              <a:rPr sz="1100" spc="-60" dirty="0">
                <a:latin typeface="Courier New"/>
                <a:cs typeface="Courier New"/>
              </a:rPr>
              <a:t>(c2);  consT2.start();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4188142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819727" y="1391256"/>
            <a:ext cx="4715164" cy="304840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pc="-50" dirty="0"/>
              <a:t>package</a:t>
            </a:r>
            <a:r>
              <a:rPr spc="-121" dirty="0"/>
              <a:t> </a:t>
            </a:r>
            <a:r>
              <a:rPr spc="-60" dirty="0"/>
              <a:t>mod13;</a:t>
            </a:r>
          </a:p>
          <a:p>
            <a:pPr marL="9020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pc="-50" dirty="0"/>
              <a:t>public </a:t>
            </a:r>
            <a:r>
              <a:rPr spc="-46" dirty="0"/>
              <a:t>class </a:t>
            </a:r>
            <a:r>
              <a:rPr spc="-53" dirty="0"/>
              <a:t>SyncTest</a:t>
            </a:r>
            <a:r>
              <a:rPr spc="-259" dirty="0"/>
              <a:t> </a:t>
            </a:r>
            <a:r>
              <a:rPr spc="-4" dirty="0"/>
              <a:t>{</a:t>
            </a: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pc="-50" dirty="0"/>
              <a:t>public static </a:t>
            </a:r>
            <a:r>
              <a:rPr spc="-46" dirty="0"/>
              <a:t>void </a:t>
            </a:r>
            <a:r>
              <a:rPr spc="-53" dirty="0"/>
              <a:t>main(String[] </a:t>
            </a:r>
            <a:r>
              <a:rPr spc="-46" dirty="0"/>
              <a:t>args)</a:t>
            </a:r>
            <a:r>
              <a:rPr spc="-401" dirty="0"/>
              <a:t> </a:t>
            </a:r>
            <a:r>
              <a:rPr spc="-4" dirty="0"/>
              <a:t>{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53" dirty="0"/>
              <a:t>SyncStack </a:t>
            </a:r>
            <a:r>
              <a:rPr spc="-46" dirty="0"/>
              <a:t>stack </a:t>
            </a:r>
            <a:r>
              <a:rPr spc="-4" dirty="0"/>
              <a:t>= </a:t>
            </a:r>
            <a:r>
              <a:rPr spc="-39" dirty="0"/>
              <a:t>new</a:t>
            </a:r>
            <a:r>
              <a:rPr spc="-361" dirty="0"/>
              <a:t> </a:t>
            </a:r>
            <a:r>
              <a:rPr spc="-60" dirty="0"/>
              <a:t>SyncStack();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53" dirty="0"/>
              <a:t>Producer </a:t>
            </a:r>
            <a:r>
              <a:rPr spc="-32" dirty="0"/>
              <a:t>p1 </a:t>
            </a:r>
            <a:r>
              <a:rPr spc="-4" dirty="0"/>
              <a:t>= </a:t>
            </a:r>
            <a:r>
              <a:rPr spc="-39" dirty="0"/>
              <a:t>new</a:t>
            </a:r>
            <a:r>
              <a:rPr spc="-355" dirty="0"/>
              <a:t> </a:t>
            </a:r>
            <a:r>
              <a:rPr spc="-60" dirty="0"/>
              <a:t>Producer(stack);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50" dirty="0"/>
              <a:t>Thread prodT1 </a:t>
            </a:r>
            <a:r>
              <a:rPr spc="-4" dirty="0"/>
              <a:t>= </a:t>
            </a:r>
            <a:r>
              <a:rPr spc="-39" dirty="0"/>
              <a:t>new </a:t>
            </a:r>
            <a:r>
              <a:rPr spc="-50" dirty="0"/>
              <a:t>Thread</a:t>
            </a:r>
            <a:r>
              <a:rPr spc="-447" dirty="0"/>
              <a:t> </a:t>
            </a:r>
            <a:r>
              <a:rPr spc="-60" dirty="0"/>
              <a:t>(p1);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60" dirty="0"/>
              <a:t>prodT1.start();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53" dirty="0"/>
              <a:t>Producer </a:t>
            </a:r>
            <a:r>
              <a:rPr spc="-32" dirty="0"/>
              <a:t>p2 </a:t>
            </a:r>
            <a:r>
              <a:rPr spc="-4" dirty="0"/>
              <a:t>= </a:t>
            </a:r>
            <a:r>
              <a:rPr spc="-39" dirty="0"/>
              <a:t>new</a:t>
            </a:r>
            <a:r>
              <a:rPr spc="-369" dirty="0"/>
              <a:t> </a:t>
            </a:r>
            <a:r>
              <a:rPr spc="-60" dirty="0"/>
              <a:t>Producer(stack);</a:t>
            </a: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pc="-50" dirty="0"/>
              <a:t>Thread prodT2 </a:t>
            </a:r>
            <a:r>
              <a:rPr spc="-4" dirty="0"/>
              <a:t>= </a:t>
            </a:r>
            <a:r>
              <a:rPr spc="-39" dirty="0"/>
              <a:t>new </a:t>
            </a:r>
            <a:r>
              <a:rPr spc="-50" dirty="0"/>
              <a:t>Thread</a:t>
            </a:r>
            <a:r>
              <a:rPr spc="-447" dirty="0"/>
              <a:t> </a:t>
            </a:r>
            <a:r>
              <a:rPr spc="-60" dirty="0"/>
              <a:t>(p2);</a:t>
            </a:r>
          </a:p>
          <a:p>
            <a:pPr marL="9020" marR="183637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651211" algn="l"/>
              </a:tabLst>
            </a:pPr>
            <a:r>
              <a:rPr spc="-60" dirty="0"/>
              <a:t>prodT2.start();  11</a:t>
            </a:r>
          </a:p>
          <a:p>
            <a:pPr marL="9020">
              <a:lnSpc>
                <a:spcPts val="1300"/>
              </a:lnSpc>
            </a:pPr>
            <a:r>
              <a:rPr spc="-60" dirty="0"/>
              <a:t>12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13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14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15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16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17</a:t>
            </a:r>
          </a:p>
          <a:p>
            <a:pPr marL="9020">
              <a:lnSpc>
                <a:spcPts val="1349"/>
              </a:lnSpc>
            </a:pPr>
            <a:r>
              <a:rPr spc="-60" dirty="0"/>
              <a:t>18</a:t>
            </a: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pc="-32" dirty="0"/>
              <a:t>19	</a:t>
            </a:r>
            <a:r>
              <a:rPr spc="-4" dirty="0"/>
              <a:t>}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521" y="834130"/>
            <a:ext cx="3363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103" dirty="0">
                <a:latin typeface="Courier New"/>
                <a:cs typeface="Courier New"/>
              </a:rPr>
              <a:t>SyncTest</a:t>
            </a:r>
            <a:r>
              <a:rPr sz="2300" spc="-1207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13,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1251527" cy="301721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 algn="just">
              <a:lnSpc>
                <a:spcPts val="1349"/>
              </a:lnSpc>
              <a:spcBef>
                <a:spcPts val="128"/>
              </a:spcBef>
            </a:pP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F  </a:t>
            </a:r>
            <a:r>
              <a:rPr sz="1100" spc="-53" dirty="0">
                <a:latin typeface="Courier New"/>
                <a:cs typeface="Courier New"/>
              </a:rPr>
              <a:t>Consumer1: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F  </a:t>
            </a: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K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K  </a:t>
            </a: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T  </a:t>
            </a:r>
            <a:r>
              <a:rPr sz="1100" spc="-53" dirty="0">
                <a:latin typeface="Courier New"/>
                <a:cs typeface="Courier New"/>
              </a:rPr>
              <a:t>Producer1: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N  </a:t>
            </a:r>
            <a:r>
              <a:rPr sz="1100" spc="-53" dirty="0">
                <a:latin typeface="Courier New"/>
                <a:cs typeface="Courier New"/>
              </a:rPr>
              <a:t>Producer1: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V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V  </a:t>
            </a:r>
            <a:r>
              <a:rPr sz="1100" spc="-53" dirty="0">
                <a:latin typeface="Courier New"/>
                <a:cs typeface="Courier New"/>
              </a:rPr>
              <a:t>Consumer1: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N  </a:t>
            </a: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V  </a:t>
            </a: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U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U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V  </a:t>
            </a:r>
            <a:r>
              <a:rPr sz="1100" spc="-53" dirty="0">
                <a:latin typeface="Courier New"/>
                <a:cs typeface="Courier New"/>
              </a:rPr>
              <a:t>Producer1: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F  </a:t>
            </a:r>
            <a:r>
              <a:rPr sz="1100" spc="-53" dirty="0">
                <a:latin typeface="Courier New"/>
                <a:cs typeface="Courier New"/>
              </a:rPr>
              <a:t>Consumer1: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F  </a:t>
            </a:r>
            <a:r>
              <a:rPr sz="1100" spc="-53" dirty="0">
                <a:latin typeface="Courier New"/>
                <a:cs typeface="Courier New"/>
              </a:rPr>
              <a:t>Producer2: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M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M  </a:t>
            </a:r>
            <a:r>
              <a:rPr sz="1100" spc="-53" dirty="0">
                <a:latin typeface="Courier New"/>
                <a:cs typeface="Courier New"/>
              </a:rPr>
              <a:t>Consumer2: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7623" y="2052205"/>
            <a:ext cx="4205432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Advanced I/O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Streams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4"/>
            <a:ext cx="6835485" cy="116446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  <a:tab pos="3474327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main features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75" dirty="0">
                <a:latin typeface="Courier New"/>
                <a:cs typeface="Courier New"/>
              </a:rPr>
              <a:t>java.io</a:t>
            </a:r>
            <a:r>
              <a:rPr sz="1700" spc="-607" dirty="0">
                <a:latin typeface="Courier New"/>
                <a:cs typeface="Courier New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package</a:t>
            </a:r>
            <a:endParaRPr sz="1700">
              <a:latin typeface="Times New Roman"/>
              <a:cs typeface="Times New Roman"/>
            </a:endParaRPr>
          </a:p>
          <a:p>
            <a:pPr marL="250292" marR="3608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67" dirty="0">
                <a:latin typeface="Times New Roman"/>
                <a:cs typeface="Times New Roman"/>
              </a:rPr>
              <a:t>Construct </a:t>
            </a:r>
            <a:r>
              <a:rPr sz="1700" spc="89" dirty="0">
                <a:latin typeface="Times New Roman"/>
                <a:cs typeface="Times New Roman"/>
              </a:rPr>
              <a:t>node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3" dirty="0">
                <a:latin typeface="Times New Roman"/>
                <a:cs typeface="Times New Roman"/>
              </a:rPr>
              <a:t>processing </a:t>
            </a:r>
            <a:r>
              <a:rPr sz="1700" spc="67" dirty="0">
                <a:latin typeface="Times New Roman"/>
                <a:cs typeface="Times New Roman"/>
              </a:rPr>
              <a:t>streams,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use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them  </a:t>
            </a:r>
            <a:r>
              <a:rPr sz="1700" spc="75" dirty="0">
                <a:latin typeface="Times New Roman"/>
                <a:cs typeface="Times New Roman"/>
              </a:rPr>
              <a:t>appropriately</a:t>
            </a:r>
            <a:endParaRPr sz="1700">
              <a:latin typeface="Times New Roman"/>
              <a:cs typeface="Times New Roman"/>
            </a:endParaRPr>
          </a:p>
          <a:p>
            <a:pPr marL="251194" marR="309370" indent="-251194">
              <a:lnSpc>
                <a:spcPts val="1847"/>
              </a:lnSpc>
              <a:spcBef>
                <a:spcPts val="568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Distinguish </a:t>
            </a:r>
            <a:r>
              <a:rPr sz="1700" spc="81" dirty="0">
                <a:latin typeface="Times New Roman"/>
                <a:cs typeface="Times New Roman"/>
              </a:rPr>
              <a:t>readers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0" dirty="0">
                <a:latin typeface="Times New Roman"/>
                <a:cs typeface="Times New Roman"/>
              </a:rPr>
              <a:t>writers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67" dirty="0">
                <a:latin typeface="Times New Roman"/>
                <a:cs typeface="Times New Roman"/>
              </a:rPr>
              <a:t>streams,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25" dirty="0">
                <a:latin typeface="Times New Roman"/>
                <a:cs typeface="Times New Roman"/>
              </a:rPr>
              <a:t>select </a:t>
            </a:r>
            <a:r>
              <a:rPr sz="1700" spc="75" dirty="0">
                <a:latin typeface="Times New Roman"/>
                <a:cs typeface="Times New Roman"/>
              </a:rPr>
              <a:t>appropriately </a:t>
            </a:r>
            <a:r>
              <a:rPr sz="1700" spc="67" dirty="0">
                <a:latin typeface="Times New Roman"/>
                <a:cs typeface="Times New Roman"/>
              </a:rPr>
              <a:t>between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them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848186" cy="157363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1645" indent="-251645">
              <a:lnSpc>
                <a:spcPts val="1946"/>
              </a:lnSpc>
              <a:spcBef>
                <a:spcPts val="7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78" dirty="0">
                <a:latin typeface="Times New Roman"/>
                <a:cs typeface="Times New Roman"/>
              </a:rPr>
              <a:t>mechanisms </a:t>
            </a:r>
            <a:r>
              <a:rPr sz="1700" spc="39" dirty="0">
                <a:latin typeface="Times New Roman"/>
                <a:cs typeface="Times New Roman"/>
              </a:rPr>
              <a:t>are in </a:t>
            </a:r>
            <a:r>
              <a:rPr sz="1700" spc="43" dirty="0">
                <a:latin typeface="Times New Roman"/>
                <a:cs typeface="Times New Roman"/>
              </a:rPr>
              <a:t>place </a:t>
            </a:r>
            <a:r>
              <a:rPr sz="1700" spc="64" dirty="0">
                <a:latin typeface="Times New Roman"/>
                <a:cs typeface="Times New Roman"/>
              </a:rPr>
              <a:t>within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Java</a:t>
            </a:r>
            <a:endParaRPr sz="1700">
              <a:latin typeface="Times New Roman"/>
              <a:cs typeface="Times New Roman"/>
            </a:endParaRPr>
          </a:p>
          <a:p>
            <a:pPr marL="273292" marR="3608" indent="10823">
              <a:lnSpc>
                <a:spcPts val="1847"/>
              </a:lnSpc>
              <a:spcBef>
                <a:spcPts val="128"/>
              </a:spcBef>
            </a:pPr>
            <a:r>
              <a:rPr sz="1700" spc="75" dirty="0">
                <a:latin typeface="Times New Roman"/>
                <a:cs typeface="Times New Roman"/>
              </a:rPr>
              <a:t>programming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language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read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write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sources  </a:t>
            </a:r>
            <a:r>
              <a:rPr sz="1700" spc="25" dirty="0">
                <a:latin typeface="Times New Roman"/>
                <a:cs typeface="Times New Roman"/>
              </a:rPr>
              <a:t>(or </a:t>
            </a:r>
            <a:r>
              <a:rPr sz="1700" spc="53" dirty="0">
                <a:latin typeface="Times New Roman"/>
                <a:cs typeface="Times New Roman"/>
              </a:rPr>
              <a:t>sinks) </a:t>
            </a:r>
            <a:r>
              <a:rPr sz="1700" spc="64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than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files?</a:t>
            </a:r>
            <a:endParaRPr sz="1700">
              <a:latin typeface="Times New Roman"/>
              <a:cs typeface="Times New Roman"/>
            </a:endParaRPr>
          </a:p>
          <a:p>
            <a:pPr marL="257508" marR="81176" indent="-257508">
              <a:lnSpc>
                <a:spcPts val="1847"/>
              </a:lnSpc>
              <a:spcBef>
                <a:spcPts val="568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</a:t>
            </a:r>
            <a:r>
              <a:rPr sz="1700" spc="39" dirty="0">
                <a:latin typeface="Times New Roman"/>
                <a:cs typeface="Times New Roman"/>
              </a:rPr>
              <a:t> are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international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character</a:t>
            </a:r>
            <a:r>
              <a:rPr sz="1700" spc="21" dirty="0">
                <a:latin typeface="Times New Roman"/>
                <a:cs typeface="Times New Roman"/>
              </a:rPr>
              <a:t> sets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supported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9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  </a:t>
            </a:r>
            <a:r>
              <a:rPr sz="1700" spc="67" dirty="0">
                <a:latin typeface="Times New Roman"/>
                <a:cs typeface="Times New Roman"/>
              </a:rPr>
              <a:t>operations?</a:t>
            </a:r>
            <a:endParaRPr sz="1700">
              <a:latin typeface="Times New Roman"/>
              <a:cs typeface="Times New Roman"/>
            </a:endParaRPr>
          </a:p>
          <a:p>
            <a:pPr marL="251645" marR="173175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possible </a:t>
            </a:r>
            <a:r>
              <a:rPr sz="1700" spc="53" dirty="0">
                <a:latin typeface="Times New Roman"/>
                <a:cs typeface="Times New Roman"/>
              </a:rPr>
              <a:t>sources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sinks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character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2" dirty="0">
                <a:latin typeface="Times New Roman"/>
                <a:cs typeface="Times New Roman"/>
              </a:rPr>
              <a:t>byte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streams?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68138"/>
            <a:ext cx="6769099" cy="133511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45782">
              <a:lnSpc>
                <a:spcPts val="1946"/>
              </a:lnSpc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75" dirty="0">
                <a:latin typeface="Times New Roman"/>
                <a:cs typeface="Times New Roman"/>
              </a:rPr>
              <a:t>programming </a:t>
            </a: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complete</a:t>
            </a:r>
            <a:endParaRPr sz="1700">
              <a:latin typeface="Times New Roman"/>
              <a:cs typeface="Times New Roman"/>
            </a:endParaRPr>
          </a:p>
          <a:p>
            <a:pPr marL="278704" marR="3608" indent="-5412">
              <a:lnSpc>
                <a:spcPts val="1847"/>
              </a:lnSpc>
              <a:spcBef>
                <a:spcPts val="128"/>
              </a:spcBef>
            </a:pP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spc="18" dirty="0">
                <a:latin typeface="Times New Roman"/>
                <a:cs typeface="Times New Roman"/>
              </a:rPr>
              <a:t>or is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57" dirty="0">
                <a:latin typeface="Times New Roman"/>
                <a:cs typeface="Times New Roman"/>
              </a:rPr>
              <a:t>useful only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7" dirty="0">
                <a:latin typeface="Times New Roman"/>
                <a:cs typeface="Times New Roman"/>
              </a:rPr>
              <a:t>writing </a:t>
            </a:r>
            <a:r>
              <a:rPr sz="1700" spc="75" dirty="0">
                <a:latin typeface="Times New Roman"/>
                <a:cs typeface="Times New Roman"/>
              </a:rPr>
              <a:t>programs </a:t>
            </a:r>
            <a:r>
              <a:rPr sz="1700" spc="39" dirty="0">
                <a:latin typeface="Times New Roman"/>
                <a:cs typeface="Times New Roman"/>
              </a:rPr>
              <a:t>for 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Web?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Why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60" dirty="0">
                <a:latin typeface="Times New Roman"/>
                <a:cs typeface="Times New Roman"/>
              </a:rPr>
              <a:t>you need </a:t>
            </a:r>
            <a:r>
              <a:rPr sz="1700" spc="78" dirty="0">
                <a:latin typeface="Times New Roman"/>
                <a:cs typeface="Times New Roman"/>
              </a:rPr>
              <a:t>another </a:t>
            </a:r>
            <a:r>
              <a:rPr sz="1700" spc="75" dirty="0">
                <a:latin typeface="Times New Roman"/>
                <a:cs typeface="Times New Roman"/>
              </a:rPr>
              <a:t>programming</a:t>
            </a:r>
            <a:r>
              <a:rPr sz="1700" spc="359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language?</a:t>
            </a:r>
            <a:endParaRPr sz="1700">
              <a:latin typeface="Times New Roman"/>
              <a:cs typeface="Times New Roman"/>
            </a:endParaRPr>
          </a:p>
          <a:p>
            <a:pPr marL="257508" marR="154234" indent="-257508">
              <a:lnSpc>
                <a:spcPts val="1847"/>
              </a:lnSpc>
              <a:spcBef>
                <a:spcPts val="597"/>
              </a:spcBef>
              <a:buChar char="•"/>
              <a:tabLst>
                <a:tab pos="257508" algn="l"/>
                <a:tab pos="257959" algn="l"/>
              </a:tabLst>
            </a:pPr>
            <a:r>
              <a:rPr sz="1700" spc="85" dirty="0">
                <a:latin typeface="Times New Roman"/>
                <a:cs typeface="Times New Roman"/>
              </a:rPr>
              <a:t>How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53" dirty="0">
                <a:latin typeface="Times New Roman"/>
                <a:cs typeface="Times New Roman"/>
              </a:rPr>
              <a:t>platform </a:t>
            </a:r>
            <a:r>
              <a:rPr sz="1700" spc="71" dirty="0">
                <a:latin typeface="Times New Roman"/>
                <a:cs typeface="Times New Roman"/>
              </a:rPr>
              <a:t>improve </a:t>
            </a:r>
            <a:r>
              <a:rPr sz="1700" spc="53" dirty="0">
                <a:latin typeface="Times New Roman"/>
                <a:cs typeface="Times New Roman"/>
              </a:rPr>
              <a:t>on  </a:t>
            </a:r>
            <a:r>
              <a:rPr sz="1700" spc="64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language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platforms?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7976" y="834130"/>
            <a:ext cx="38879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4" dirty="0"/>
              <a:t>Default</a:t>
            </a:r>
            <a:r>
              <a:rPr spc="-344" dirty="0"/>
              <a:t> </a:t>
            </a:r>
            <a:r>
              <a:rPr spc="-4" dirty="0"/>
              <a:t>Constructor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846455" cy="200828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There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always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43" dirty="0">
                <a:latin typeface="Times New Roman"/>
                <a:cs typeface="Times New Roman"/>
              </a:rPr>
              <a:t>least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0" dirty="0">
                <a:latin typeface="Times New Roman"/>
                <a:cs typeface="Times New Roman"/>
              </a:rPr>
              <a:t>every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245782" marR="383781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writer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71" dirty="0">
                <a:latin typeface="Times New Roman"/>
                <a:cs typeface="Times New Roman"/>
              </a:rPr>
              <a:t>supply </a:t>
            </a: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57" dirty="0">
                <a:latin typeface="Times New Roman"/>
                <a:cs typeface="Times New Roman"/>
              </a:rPr>
              <a:t>constructors,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present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automatically: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41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57" dirty="0">
                <a:latin typeface="Times New Roman"/>
                <a:cs typeface="Times New Roman"/>
              </a:rPr>
              <a:t>constructor </a:t>
            </a:r>
            <a:r>
              <a:rPr sz="1700" spc="28" dirty="0">
                <a:latin typeface="Times New Roman"/>
                <a:cs typeface="Times New Roman"/>
              </a:rPr>
              <a:t>takes </a:t>
            </a:r>
            <a:r>
              <a:rPr sz="1700" spc="53" dirty="0">
                <a:latin typeface="Times New Roman"/>
                <a:cs typeface="Times New Roman"/>
              </a:rPr>
              <a:t>no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arguments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57" dirty="0">
                <a:latin typeface="Times New Roman"/>
                <a:cs typeface="Times New Roman"/>
              </a:rPr>
              <a:t>constructor </a:t>
            </a:r>
            <a:r>
              <a:rPr sz="1700" spc="78" dirty="0">
                <a:latin typeface="Times New Roman"/>
                <a:cs typeface="Times New Roman"/>
              </a:rPr>
              <a:t>body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empty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lnSpc>
                <a:spcPts val="1946"/>
              </a:lnSpc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53" dirty="0">
                <a:latin typeface="Times New Roman"/>
                <a:cs typeface="Times New Roman"/>
              </a:rPr>
              <a:t>enables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create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57" dirty="0">
                <a:latin typeface="Times New Roman"/>
                <a:cs typeface="Times New Roman"/>
              </a:rPr>
              <a:t>instances</a:t>
            </a:r>
            <a:r>
              <a:rPr sz="1700" spc="-12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-60" dirty="0">
                <a:latin typeface="Courier New"/>
                <a:cs typeface="Courier New"/>
              </a:rPr>
              <a:t>new </a:t>
            </a:r>
            <a:r>
              <a:rPr sz="1700" i="1" spc="43" dirty="0">
                <a:latin typeface="Courier New"/>
                <a:cs typeface="Courier New"/>
              </a:rPr>
              <a:t>Xxx</a:t>
            </a:r>
            <a:r>
              <a:rPr sz="1700" spc="43" dirty="0">
                <a:latin typeface="Courier New"/>
                <a:cs typeface="Courier New"/>
              </a:rPr>
              <a:t>()</a:t>
            </a:r>
            <a:r>
              <a:rPr sz="1700" spc="43" dirty="0">
                <a:latin typeface="Times New Roman"/>
                <a:cs typeface="Times New Roman"/>
              </a:rPr>
              <a:t>without </a:t>
            </a:r>
            <a:r>
              <a:rPr sz="1700" spc="67" dirty="0">
                <a:latin typeface="Times New Roman"/>
                <a:cs typeface="Times New Roman"/>
              </a:rPr>
              <a:t>having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write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constructor.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5035" y="834130"/>
            <a:ext cx="29354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I/O</a:t>
            </a:r>
            <a:r>
              <a:rPr spc="-224" dirty="0"/>
              <a:t> </a:t>
            </a:r>
            <a:r>
              <a:rPr dirty="0"/>
              <a:t>Fundamentals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790" y="1368137"/>
            <a:ext cx="6867814" cy="195416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77351" marR="270586" indent="-268331">
              <a:lnSpc>
                <a:spcPts val="1847"/>
              </a:lnSpc>
              <a:spcBef>
                <a:spcPts val="298"/>
              </a:spcBef>
              <a:buChar char="•"/>
              <a:tabLst>
                <a:tab pos="279155" algn="l"/>
                <a:tab pos="280057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4" dirty="0">
                <a:latin typeface="Times New Roman"/>
                <a:cs typeface="Times New Roman"/>
              </a:rPr>
              <a:t>stream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99" dirty="0">
                <a:latin typeface="Times New Roman"/>
                <a:cs typeface="Times New Roman"/>
              </a:rPr>
              <a:t>thought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3" dirty="0">
                <a:latin typeface="Times New Roman"/>
                <a:cs typeface="Times New Roman"/>
              </a:rPr>
              <a:t>flow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0" dirty="0">
                <a:latin typeface="Times New Roman"/>
                <a:cs typeface="Times New Roman"/>
              </a:rPr>
              <a:t>source </a:t>
            </a:r>
            <a:r>
              <a:rPr sz="1700" spc="18" dirty="0">
                <a:latin typeface="Times New Roman"/>
                <a:cs typeface="Times New Roman"/>
              </a:rPr>
              <a:t>or to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sink.</a:t>
            </a:r>
            <a:endParaRPr sz="1700">
              <a:latin typeface="Times New Roman"/>
              <a:cs typeface="Times New Roman"/>
            </a:endParaRPr>
          </a:p>
          <a:p>
            <a:pPr marL="273292" marR="3608" indent="-264273">
              <a:lnSpc>
                <a:spcPts val="1847"/>
              </a:lnSpc>
              <a:spcBef>
                <a:spcPts val="568"/>
              </a:spcBef>
              <a:buChar char="•"/>
              <a:tabLst>
                <a:tab pos="279155" algn="l"/>
                <a:tab pos="280057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i="1" spc="-14" dirty="0">
                <a:latin typeface="Times New Roman"/>
                <a:cs typeface="Times New Roman"/>
              </a:rPr>
              <a:t>source</a:t>
            </a:r>
            <a:r>
              <a:rPr sz="1700" i="1" spc="-12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stream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initiates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flow</a:t>
            </a:r>
            <a:r>
              <a:rPr sz="1700" spc="-18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data,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also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called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an  </a:t>
            </a:r>
            <a:r>
              <a:rPr sz="1700" spc="85" dirty="0">
                <a:latin typeface="Times New Roman"/>
                <a:cs typeface="Times New Roman"/>
              </a:rPr>
              <a:t>input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278253" marR="5863" indent="-269233">
              <a:lnSpc>
                <a:spcPts val="1847"/>
              </a:lnSpc>
              <a:spcBef>
                <a:spcPts val="568"/>
              </a:spcBef>
              <a:buChar char="•"/>
              <a:tabLst>
                <a:tab pos="279155" algn="l"/>
                <a:tab pos="280057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i="1" spc="21" dirty="0">
                <a:latin typeface="Times New Roman"/>
                <a:cs typeface="Times New Roman"/>
              </a:rPr>
              <a:t>sink</a:t>
            </a:r>
            <a:r>
              <a:rPr sz="1700" i="1" spc="-75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stream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terminates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flow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data,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also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called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an 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242175" indent="-233155">
              <a:spcBef>
                <a:spcPts val="341"/>
              </a:spcBef>
              <a:buChar char="•"/>
              <a:tabLst>
                <a:tab pos="242175" algn="l"/>
                <a:tab pos="242626" algn="l"/>
                <a:tab pos="2880840" algn="l"/>
              </a:tabLst>
            </a:pPr>
            <a:r>
              <a:rPr sz="1700" spc="53" dirty="0">
                <a:latin typeface="Times New Roman"/>
                <a:cs typeface="Times New Roman"/>
              </a:rPr>
              <a:t>Sources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sinks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both	</a:t>
            </a:r>
            <a:r>
              <a:rPr sz="1700" i="1" spc="-25" dirty="0">
                <a:latin typeface="Times New Roman"/>
                <a:cs typeface="Times New Roman"/>
              </a:rPr>
              <a:t>node</a:t>
            </a:r>
            <a:r>
              <a:rPr sz="1700" i="1" spc="-53" dirty="0">
                <a:latin typeface="Times New Roman"/>
                <a:cs typeface="Times New Roman"/>
              </a:rPr>
              <a:t> </a:t>
            </a:r>
            <a:r>
              <a:rPr sz="1700" i="1" spc="-4" dirty="0">
                <a:latin typeface="Times New Roman"/>
                <a:cs typeface="Times New Roman"/>
              </a:rPr>
              <a:t>streams</a:t>
            </a:r>
            <a:r>
              <a:rPr sz="1700" spc="-4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marR="243077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89" dirty="0">
                <a:latin typeface="Times New Roman"/>
                <a:cs typeface="Times New Roman"/>
              </a:rPr>
              <a:t>node </a:t>
            </a:r>
            <a:r>
              <a:rPr sz="1700" spc="71" dirty="0">
                <a:latin typeface="Times New Roman"/>
                <a:cs typeface="Times New Roman"/>
              </a:rPr>
              <a:t>streams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14" dirty="0">
                <a:latin typeface="Times New Roman"/>
                <a:cs typeface="Times New Roman"/>
              </a:rPr>
              <a:t>files, </a:t>
            </a:r>
            <a:r>
              <a:rPr sz="1700" spc="67" dirty="0">
                <a:latin typeface="Times New Roman"/>
                <a:cs typeface="Times New Roman"/>
              </a:rPr>
              <a:t>memory,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7" dirty="0">
                <a:latin typeface="Times New Roman"/>
                <a:cs typeface="Times New Roman"/>
              </a:rPr>
              <a:t>pipes  between </a:t>
            </a:r>
            <a:r>
              <a:rPr sz="1700" spc="92" dirty="0">
                <a:latin typeface="Times New Roman"/>
                <a:cs typeface="Times New Roman"/>
              </a:rPr>
              <a:t>threads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processes.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3112" y="834130"/>
            <a:ext cx="48387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Fundamental Stream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Classes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1274" y="1437409"/>
          <a:ext cx="7481455" cy="781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632"/>
                <a:gridCol w="2560782"/>
                <a:gridCol w="2798617"/>
              </a:tblGrid>
              <a:tr h="29440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Stream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40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3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30" dirty="0">
                          <a:latin typeface="Times New Roman"/>
                          <a:cs typeface="Times New Roman"/>
                        </a:rPr>
                        <a:t>Streams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3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30" dirty="0">
                          <a:latin typeface="Times New Roman"/>
                          <a:cs typeface="Times New Roman"/>
                        </a:rPr>
                        <a:t>Streams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6868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streams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279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InputStream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Reader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7608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40" dirty="0">
                          <a:latin typeface="Times New Roman"/>
                          <a:cs typeface="Times New Roman"/>
                        </a:rPr>
                        <a:t>Sink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streams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27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OutputStream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Writer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153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2368" y="834130"/>
            <a:ext cx="33597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Data </a:t>
            </a:r>
            <a:r>
              <a:rPr dirty="0"/>
              <a:t>Within</a:t>
            </a:r>
            <a:r>
              <a:rPr spc="-380" dirty="0"/>
              <a:t> </a:t>
            </a:r>
            <a:r>
              <a:rPr dirty="0"/>
              <a:t>Streams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657109" cy="218499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39469" marR="522682" indent="-239469">
              <a:lnSpc>
                <a:spcPts val="1847"/>
              </a:lnSpc>
              <a:spcBef>
                <a:spcPts val="298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 </a:t>
            </a:r>
            <a:r>
              <a:rPr sz="1700" spc="64" dirty="0">
                <a:latin typeface="Times New Roman"/>
                <a:cs typeface="Times New Roman"/>
              </a:rPr>
              <a:t>supports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4" dirty="0">
                <a:latin typeface="Times New Roman"/>
                <a:cs typeface="Times New Roman"/>
              </a:rPr>
              <a:t>streams:  </a:t>
            </a:r>
            <a:r>
              <a:rPr sz="1700" spc="46" dirty="0">
                <a:latin typeface="Times New Roman"/>
                <a:cs typeface="Times New Roman"/>
              </a:rPr>
              <a:t>character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byte.</a:t>
            </a:r>
            <a:endParaRPr sz="1700">
              <a:latin typeface="Times New Roman"/>
              <a:cs typeface="Times New Roman"/>
            </a:endParaRPr>
          </a:p>
          <a:p>
            <a:pPr marL="245782" marR="361684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81" dirty="0">
                <a:latin typeface="Times New Roman"/>
                <a:cs typeface="Times New Roman"/>
              </a:rPr>
              <a:t>Input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46" dirty="0">
                <a:latin typeface="Times New Roman"/>
                <a:cs typeface="Times New Roman"/>
              </a:rPr>
              <a:t>character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2" dirty="0">
                <a:latin typeface="Times New Roman"/>
                <a:cs typeface="Times New Roman"/>
              </a:rPr>
              <a:t>handled </a:t>
            </a:r>
            <a:r>
              <a:rPr sz="1700" spc="43" dirty="0">
                <a:latin typeface="Times New Roman"/>
                <a:cs typeface="Times New Roman"/>
              </a:rPr>
              <a:t>by  </a:t>
            </a:r>
            <a:r>
              <a:rPr sz="1700" spc="81" dirty="0">
                <a:latin typeface="Times New Roman"/>
                <a:cs typeface="Times New Roman"/>
              </a:rPr>
              <a:t>readers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writers.</a:t>
            </a:r>
            <a:endParaRPr sz="1700">
              <a:latin typeface="Times New Roman"/>
              <a:cs typeface="Times New Roman"/>
            </a:endParaRPr>
          </a:p>
          <a:p>
            <a:pPr marL="245782" marR="261567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81" dirty="0">
                <a:latin typeface="Times New Roman"/>
                <a:cs typeface="Times New Roman"/>
              </a:rPr>
              <a:t>Input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96" dirty="0">
                <a:latin typeface="Times New Roman"/>
                <a:cs typeface="Times New Roman"/>
              </a:rPr>
              <a:t>output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2" dirty="0">
                <a:latin typeface="Times New Roman"/>
                <a:cs typeface="Times New Roman"/>
              </a:rPr>
              <a:t>byte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92" dirty="0">
                <a:latin typeface="Times New Roman"/>
                <a:cs typeface="Times New Roman"/>
              </a:rPr>
              <a:t>handled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85" dirty="0">
                <a:latin typeface="Times New Roman"/>
                <a:cs typeface="Times New Roman"/>
              </a:rPr>
              <a:t>input  </a:t>
            </a:r>
            <a:r>
              <a:rPr sz="1700" spc="71" dirty="0">
                <a:latin typeface="Times New Roman"/>
                <a:cs typeface="Times New Roman"/>
              </a:rPr>
              <a:t>streams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107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streams:</a:t>
            </a:r>
            <a:endParaRPr sz="1700">
              <a:latin typeface="Times New Roman"/>
              <a:cs typeface="Times New Roman"/>
            </a:endParaRPr>
          </a:p>
          <a:p>
            <a:pPr marL="553349" lvl="1" indent="-252096">
              <a:spcBef>
                <a:spcPts val="341"/>
              </a:spcBef>
              <a:buChar char="•"/>
              <a:tabLst>
                <a:tab pos="533506" algn="l"/>
                <a:tab pos="533957" algn="l"/>
                <a:tab pos="2422197" algn="l"/>
              </a:tabLst>
            </a:pPr>
            <a:r>
              <a:rPr sz="1700" spc="39" dirty="0">
                <a:latin typeface="Times New Roman"/>
                <a:cs typeface="Times New Roman"/>
              </a:rPr>
              <a:t>Normally,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term	</a:t>
            </a:r>
            <a:r>
              <a:rPr sz="1700" i="1" spc="-7" dirty="0">
                <a:latin typeface="Times New Roman"/>
                <a:cs typeface="Times New Roman"/>
              </a:rPr>
              <a:t>stream </a:t>
            </a:r>
            <a:r>
              <a:rPr sz="1700" spc="36" dirty="0">
                <a:latin typeface="Times New Roman"/>
                <a:cs typeface="Times New Roman"/>
              </a:rPr>
              <a:t>refers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2" dirty="0">
                <a:latin typeface="Times New Roman"/>
                <a:cs typeface="Times New Roman"/>
              </a:rPr>
              <a:t>byte</a:t>
            </a:r>
            <a:r>
              <a:rPr sz="1700" spc="28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553349" marR="436546" lvl="1" indent="-252096">
              <a:lnSpc>
                <a:spcPts val="1847"/>
              </a:lnSpc>
              <a:spcBef>
                <a:spcPts val="597"/>
              </a:spcBef>
              <a:buChar char="•"/>
              <a:tabLst>
                <a:tab pos="521780" algn="l"/>
                <a:tab pos="522231" algn="l"/>
                <a:tab pos="1562635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terms	</a:t>
            </a:r>
            <a:r>
              <a:rPr sz="1700" i="1" spc="-46" dirty="0">
                <a:latin typeface="Times New Roman"/>
                <a:cs typeface="Times New Roman"/>
              </a:rPr>
              <a:t>reader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i="1" spc="4" dirty="0">
                <a:latin typeface="Times New Roman"/>
                <a:cs typeface="Times New Roman"/>
              </a:rPr>
              <a:t>writer </a:t>
            </a:r>
            <a:r>
              <a:rPr sz="1700" spc="25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3" dirty="0">
                <a:latin typeface="Times New Roman"/>
                <a:cs typeface="Times New Roman"/>
              </a:rPr>
              <a:t>character  </a:t>
            </a:r>
            <a:r>
              <a:rPr sz="1700" spc="57" dirty="0">
                <a:latin typeface="Times New Roman"/>
                <a:cs typeface="Times New Roman"/>
              </a:rPr>
              <a:t>streams.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9111" y="834130"/>
            <a:ext cx="44663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7" dirty="0">
                <a:latin typeface="Courier New"/>
                <a:cs typeface="Courier New"/>
              </a:rPr>
              <a:t>InputStream</a:t>
            </a:r>
            <a:r>
              <a:rPr spc="-1200" dirty="0">
                <a:latin typeface="Courier New"/>
                <a:cs typeface="Courier New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5"/>
            <a:ext cx="5137150" cy="2037616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  <a:tab pos="1766477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three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basic	</a:t>
            </a:r>
            <a:r>
              <a:rPr sz="1700" spc="-67" dirty="0">
                <a:latin typeface="Courier New"/>
                <a:cs typeface="Courier New"/>
              </a:rPr>
              <a:t>read</a:t>
            </a:r>
            <a:r>
              <a:rPr sz="1700" spc="-611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read()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3" dirty="0">
                <a:latin typeface="Courier New"/>
                <a:cs typeface="Courier New"/>
              </a:rPr>
              <a:t>read(byte[]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3" dirty="0">
                <a:latin typeface="Courier New"/>
                <a:cs typeface="Courier New"/>
              </a:rPr>
              <a:t>read(byte[] </a:t>
            </a:r>
            <a:r>
              <a:rPr sz="1100" spc="-50" dirty="0">
                <a:latin typeface="Courier New"/>
                <a:cs typeface="Courier New"/>
              </a:rPr>
              <a:t>buffer,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offset,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48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length)</a:t>
            </a:r>
            <a:endParaRPr sz="1100">
              <a:latin typeface="Courier New"/>
              <a:cs typeface="Courier New"/>
            </a:endParaRPr>
          </a:p>
          <a:p>
            <a:pPr marL="252547" indent="-243528">
              <a:spcBef>
                <a:spcPts val="366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53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273292" marR="2543510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60" dirty="0">
                <a:latin typeface="Courier New"/>
                <a:cs typeface="Courier New"/>
              </a:rPr>
              <a:t>close() 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available()</a:t>
            </a:r>
            <a:endParaRPr sz="1100">
              <a:latin typeface="Courier New"/>
              <a:cs typeface="Courier New"/>
            </a:endParaRPr>
          </a:p>
          <a:p>
            <a:pPr marL="273292" marR="1829163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long </a:t>
            </a:r>
            <a:r>
              <a:rPr sz="1100" spc="-53" dirty="0">
                <a:latin typeface="Courier New"/>
                <a:cs typeface="Courier New"/>
              </a:rPr>
              <a:t>skip(long </a:t>
            </a:r>
            <a:r>
              <a:rPr sz="1100" spc="-60" dirty="0">
                <a:latin typeface="Courier New"/>
                <a:cs typeface="Courier New"/>
              </a:rPr>
              <a:t>n)  </a:t>
            </a: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markSupported() 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mark(int</a:t>
            </a:r>
            <a:r>
              <a:rPr sz="1100" spc="-18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readlimit)  </a:t>
            </a: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reset()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7511" y="834130"/>
            <a:ext cx="4669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107" dirty="0">
                <a:latin typeface="Courier New"/>
                <a:cs typeface="Courier New"/>
              </a:rPr>
              <a:t>OutputStream</a:t>
            </a:r>
            <a:r>
              <a:rPr spc="-1207" dirty="0">
                <a:latin typeface="Courier New"/>
                <a:cs typeface="Courier New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5"/>
            <a:ext cx="5340350" cy="153747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  <a:tab pos="1766477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three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basic	</a:t>
            </a:r>
            <a:r>
              <a:rPr sz="1700" spc="-71" dirty="0">
                <a:latin typeface="Courier New"/>
                <a:cs typeface="Courier New"/>
              </a:rPr>
              <a:t>write</a:t>
            </a:r>
            <a:r>
              <a:rPr sz="1700" spc="-611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write(int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write(byte[]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write(byte[] </a:t>
            </a:r>
            <a:r>
              <a:rPr sz="1100" spc="-50" dirty="0">
                <a:latin typeface="Courier New"/>
                <a:cs typeface="Courier New"/>
              </a:rPr>
              <a:t>buffer,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offset,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4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length)</a:t>
            </a:r>
            <a:endParaRPr sz="1100">
              <a:latin typeface="Courier New"/>
              <a:cs typeface="Courier New"/>
            </a:endParaRPr>
          </a:p>
          <a:p>
            <a:pPr marL="252547" indent="-243528">
              <a:spcBef>
                <a:spcPts val="366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53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273292" marR="2940370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close()  </a:t>
            </a: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flush()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7111" y="834130"/>
            <a:ext cx="34503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Reader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5"/>
            <a:ext cx="4933950" cy="2050440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  <a:tab pos="1766477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three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basic	</a:t>
            </a:r>
            <a:r>
              <a:rPr sz="1700" spc="-67" dirty="0">
                <a:latin typeface="Courier New"/>
                <a:cs typeface="Courier New"/>
              </a:rPr>
              <a:t>read</a:t>
            </a:r>
            <a:r>
              <a:rPr sz="1700" spc="-611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read()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3" dirty="0">
                <a:latin typeface="Courier New"/>
                <a:cs typeface="Courier New"/>
              </a:rPr>
              <a:t>read(char[]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cbuf)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3" dirty="0">
                <a:latin typeface="Courier New"/>
                <a:cs typeface="Courier New"/>
              </a:rPr>
              <a:t>read(char[] </a:t>
            </a:r>
            <a:r>
              <a:rPr sz="1100" spc="-46" dirty="0">
                <a:latin typeface="Courier New"/>
                <a:cs typeface="Courier New"/>
              </a:rPr>
              <a:t>cbuf,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50" dirty="0">
                <a:latin typeface="Courier New"/>
                <a:cs typeface="Courier New"/>
              </a:rPr>
              <a:t>offset,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49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length)</a:t>
            </a:r>
            <a:endParaRPr sz="1100">
              <a:latin typeface="Courier New"/>
              <a:cs typeface="Courier New"/>
            </a:endParaRPr>
          </a:p>
          <a:p>
            <a:pPr marL="252547" indent="-243528">
              <a:spcBef>
                <a:spcPts val="366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53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273292" marR="2226022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60" dirty="0">
                <a:latin typeface="Courier New"/>
                <a:cs typeface="Courier New"/>
              </a:rPr>
              <a:t>close()  </a:t>
            </a: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60" dirty="0">
                <a:latin typeface="Courier New"/>
                <a:cs typeface="Courier New"/>
              </a:rPr>
              <a:t>ready()  </a:t>
            </a:r>
            <a:r>
              <a:rPr sz="1100" spc="-46" dirty="0">
                <a:latin typeface="Courier New"/>
                <a:cs typeface="Courier New"/>
              </a:rPr>
              <a:t>long </a:t>
            </a:r>
            <a:r>
              <a:rPr sz="1100" spc="-53" dirty="0">
                <a:latin typeface="Courier New"/>
                <a:cs typeface="Courier New"/>
              </a:rPr>
              <a:t>skip(long</a:t>
            </a:r>
            <a:r>
              <a:rPr sz="1100" spc="-2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n)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0"/>
              </a:lnSpc>
            </a:pPr>
            <a:r>
              <a:rPr sz="1100" spc="-50" dirty="0">
                <a:latin typeface="Courier New"/>
                <a:cs typeface="Courier New"/>
              </a:rPr>
              <a:t>boolean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markSupported()</a:t>
            </a:r>
            <a:endParaRPr sz="1100">
              <a:latin typeface="Courier New"/>
              <a:cs typeface="Courier New"/>
            </a:endParaRPr>
          </a:p>
          <a:p>
            <a:pPr marL="273292" marR="1273558">
              <a:lnSpc>
                <a:spcPts val="1349"/>
              </a:lnSpc>
              <a:spcBef>
                <a:spcPts val="50"/>
              </a:spcBef>
            </a:pP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mark(int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readAheadLimit)  </a:t>
            </a: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reset()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7111" y="834130"/>
            <a:ext cx="34503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Writer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3980873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spcBef>
                <a:spcPts val="71"/>
              </a:spcBef>
              <a:buChar char="•"/>
              <a:tabLst>
                <a:tab pos="245782" algn="l"/>
                <a:tab pos="246233" algn="l"/>
                <a:tab pos="1222599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basic	</a:t>
            </a:r>
            <a:r>
              <a:rPr sz="1700" spc="-71" dirty="0">
                <a:latin typeface="Courier New"/>
                <a:cs typeface="Courier New"/>
              </a:rPr>
              <a:t>write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8" y="1721619"/>
          <a:ext cx="5036127" cy="80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64"/>
                <a:gridCol w="1320800"/>
                <a:gridCol w="3229264"/>
              </a:tblGrid>
              <a:tr h="270933"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75" dirty="0">
                          <a:latin typeface="Courier New"/>
                          <a:cs typeface="Courier New"/>
                        </a:rPr>
                        <a:t>write(int</a:t>
                      </a:r>
                      <a:r>
                        <a:rPr sz="1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write(char[]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cbuf)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write(char[]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cbuf,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offset,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length)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write(String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string)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void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write(String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string,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offset,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5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length)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270817" y="2452211"/>
            <a:ext cx="3182504" cy="788556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2547" indent="-243528">
              <a:spcBef>
                <a:spcPts val="909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53" dirty="0">
                <a:latin typeface="Times New Roman"/>
                <a:cs typeface="Times New Roman"/>
              </a:rPr>
              <a:t>Other </a:t>
            </a:r>
            <a:r>
              <a:rPr sz="1700" spc="85" dirty="0">
                <a:latin typeface="Times New Roman"/>
                <a:cs typeface="Times New Roman"/>
              </a:rPr>
              <a:t>methods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  <a:p>
            <a:pPr marL="273292" marR="1254618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close()  </a:t>
            </a: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flush()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00" y="1440267"/>
            <a:ext cx="528782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-89" dirty="0">
                <a:latin typeface="Times New Roman"/>
                <a:cs typeface="Times New Roman"/>
              </a:rPr>
              <a:t>T</a:t>
            </a:r>
            <a:r>
              <a:rPr sz="1400" b="1" spc="39" dirty="0">
                <a:latin typeface="Times New Roman"/>
                <a:cs typeface="Times New Roman"/>
              </a:rPr>
              <a:t>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844" y="834130"/>
            <a:ext cx="4418445" cy="8606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876699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Node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Streams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2244"/>
              </a:spcBef>
              <a:tabLst>
                <a:tab pos="2369433" algn="l"/>
              </a:tabLst>
            </a:pPr>
            <a:r>
              <a:rPr sz="1400" b="1" spc="4" dirty="0">
                <a:latin typeface="Times New Roman"/>
                <a:cs typeface="Times New Roman"/>
              </a:rPr>
              <a:t>Character </a:t>
            </a:r>
            <a:r>
              <a:rPr sz="1400" b="1" spc="14" dirty="0">
                <a:latin typeface="Times New Roman"/>
                <a:cs typeface="Times New Roman"/>
              </a:rPr>
              <a:t>Streams	</a:t>
            </a:r>
            <a:r>
              <a:rPr sz="1400" b="1" spc="28" dirty="0">
                <a:latin typeface="Times New Roman"/>
                <a:cs typeface="Times New Roman"/>
              </a:rPr>
              <a:t>Byte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" dirty="0">
                <a:latin typeface="Times New Roman"/>
                <a:cs typeface="Times New Roman"/>
              </a:rPr>
              <a:t>Streams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668" y="1803948"/>
            <a:ext cx="414482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39" dirty="0">
                <a:latin typeface="Times New Roman"/>
                <a:cs typeface="Times New Roman"/>
              </a:rPr>
              <a:t>ile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1010" y="1723159"/>
            <a:ext cx="1737591" cy="872426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450075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FileReader  FileWriter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01899"/>
              </a:lnSpc>
              <a:spcBef>
                <a:spcPts val="426"/>
              </a:spcBef>
            </a:pPr>
            <a:r>
              <a:rPr spc="-67" dirty="0">
                <a:latin typeface="Courier New"/>
                <a:cs typeface="Courier New"/>
              </a:rPr>
              <a:t>CharArrayReader  CharArrayWriter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2167630"/>
            <a:ext cx="969818" cy="9606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indent="4961">
              <a:spcBef>
                <a:spcPts val="71"/>
              </a:spcBef>
            </a:pPr>
            <a:r>
              <a:rPr sz="1400" b="1" spc="39" dirty="0">
                <a:latin typeface="Times New Roman"/>
                <a:cs typeface="Times New Roman"/>
              </a:rPr>
              <a:t>Mem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1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:  </a:t>
            </a:r>
            <a:r>
              <a:rPr sz="1400" b="1" spc="-18" dirty="0">
                <a:latin typeface="Times New Roman"/>
                <a:cs typeface="Times New Roman"/>
              </a:rPr>
              <a:t>array</a:t>
            </a:r>
            <a:endParaRPr sz="1400">
              <a:latin typeface="Times New Roman"/>
              <a:cs typeface="Times New Roman"/>
            </a:endParaRPr>
          </a:p>
          <a:p>
            <a:pPr marL="13529" marR="3608">
              <a:spcBef>
                <a:spcPts val="710"/>
              </a:spcBef>
            </a:pPr>
            <a:r>
              <a:rPr sz="1400" b="1" spc="39" dirty="0">
                <a:latin typeface="Times New Roman"/>
                <a:cs typeface="Times New Roman"/>
              </a:rPr>
              <a:t>Mem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1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:  </a:t>
            </a:r>
            <a:r>
              <a:rPr sz="1400" b="1" spc="18" dirty="0">
                <a:latin typeface="Times New Roman"/>
                <a:cs typeface="Times New Roman"/>
              </a:rPr>
              <a:t>string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1010" y="2658341"/>
            <a:ext cx="1394691" cy="413070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StringReader  StringWriter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5736" y="1723160"/>
            <a:ext cx="2423391" cy="1200721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450075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FileInputStream  FileOutputStream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01899"/>
              </a:lnSpc>
              <a:spcBef>
                <a:spcPts val="426"/>
              </a:spcBef>
            </a:pPr>
            <a:r>
              <a:rPr spc="-67" dirty="0">
                <a:latin typeface="Courier New"/>
                <a:cs typeface="Courier New"/>
              </a:rPr>
              <a:t>ByteArrayInputStream  ByteArrayOutputStream</a:t>
            </a:r>
            <a:endParaRPr>
              <a:latin typeface="Courier New"/>
              <a:cs typeface="Courier New"/>
            </a:endParaRPr>
          </a:p>
          <a:p>
            <a:pPr marL="17588">
              <a:spcBef>
                <a:spcPts val="1023"/>
              </a:spcBef>
            </a:pPr>
            <a:r>
              <a:rPr dirty="0">
                <a:latin typeface="Times New Roman"/>
                <a:cs typeface="Times New Roman"/>
              </a:rPr>
              <a:t>N /</a:t>
            </a:r>
            <a:r>
              <a:rPr spc="-1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9001" y="3241357"/>
            <a:ext cx="484909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39" dirty="0">
                <a:latin typeface="Times New Roman"/>
                <a:cs typeface="Times New Roman"/>
              </a:rPr>
              <a:t>Pipe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1010" y="3160568"/>
            <a:ext cx="1280391" cy="413070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PipedReader  PipedWriter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5736" y="3160568"/>
            <a:ext cx="1966191" cy="413070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PipedInputStream  PipedOutputStream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274" y="3602181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274" y="3602181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7094" y="834130"/>
            <a:ext cx="29908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 Simple</a:t>
            </a:r>
            <a:r>
              <a:rPr spc="-387" dirty="0"/>
              <a:t> </a:t>
            </a:r>
            <a:r>
              <a:rPr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7341755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4431" marR="3608" indent="-5863">
              <a:lnSpc>
                <a:spcPts val="1847"/>
              </a:lnSpc>
              <a:spcBef>
                <a:spcPts val="298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53" dirty="0">
                <a:latin typeface="Times New Roman"/>
                <a:cs typeface="Times New Roman"/>
              </a:rPr>
              <a:t>program </a:t>
            </a:r>
            <a:r>
              <a:rPr sz="1700" spc="71" dirty="0">
                <a:latin typeface="Times New Roman"/>
                <a:cs typeface="Times New Roman"/>
              </a:rPr>
              <a:t>performs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copy </a:t>
            </a:r>
            <a:r>
              <a:rPr sz="1700" dirty="0">
                <a:latin typeface="Times New Roman"/>
                <a:cs typeface="Times New Roman"/>
              </a:rPr>
              <a:t>file </a:t>
            </a:r>
            <a:r>
              <a:rPr sz="1700" spc="67" dirty="0">
                <a:latin typeface="Times New Roman"/>
                <a:cs typeface="Times New Roman"/>
              </a:rPr>
              <a:t>operation using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96" dirty="0">
                <a:latin typeface="Times New Roman"/>
                <a:cs typeface="Times New Roman"/>
              </a:rPr>
              <a:t>manual  </a:t>
            </a:r>
            <a:r>
              <a:rPr sz="1700" spc="46" dirty="0">
                <a:latin typeface="Times New Roman"/>
                <a:cs typeface="Times New Roman"/>
              </a:rPr>
              <a:t>buffer: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1"/>
            <a:ext cx="3569855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java TestNodeStreams file1</a:t>
            </a:r>
            <a:r>
              <a:rPr sz="1100" b="1" spc="2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file2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965" y="3495415"/>
            <a:ext cx="632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char[]  int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2565" y="3495415"/>
            <a:ext cx="23598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buffer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1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char[128];  charsRead;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8" y="2343756"/>
            <a:ext cx="5518727" cy="170916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2622882">
              <a:lnSpc>
                <a:spcPts val="1349"/>
              </a:lnSpc>
              <a:spcBef>
                <a:spcPts val="128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TestNodeStreams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9955" indent="-800935">
              <a:lnSpc>
                <a:spcPts val="1349"/>
              </a:lnSpc>
              <a:buAutoNum type="arabicPlain" startAt="3"/>
              <a:tabLst>
                <a:tab pos="809504" algn="l"/>
                <a:tab pos="809955" algn="l"/>
              </a:tabLst>
            </a:pPr>
            <a:r>
              <a:rPr sz="1100" spc="-53" dirty="0">
                <a:latin typeface="Courier New"/>
                <a:cs typeface="Courier New"/>
              </a:rPr>
              <a:t>FileReader </a:t>
            </a:r>
            <a:r>
              <a:rPr sz="1100" spc="-46" dirty="0">
                <a:latin typeface="Courier New"/>
                <a:cs typeface="Courier New"/>
              </a:rPr>
              <a:t>input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FileReader(args[0]);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809504" algn="l"/>
                <a:tab pos="809955" algn="l"/>
              </a:tabLst>
            </a:pPr>
            <a:r>
              <a:rPr sz="1100" spc="-53" dirty="0">
                <a:latin typeface="Courier New"/>
                <a:cs typeface="Courier New"/>
              </a:rPr>
              <a:t>FileWriter </a:t>
            </a:r>
            <a:r>
              <a:rPr sz="1100" spc="-50" dirty="0">
                <a:latin typeface="Courier New"/>
                <a:cs typeface="Courier New"/>
              </a:rPr>
              <a:t>output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FileWriter(args[1]);  </a:t>
            </a: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4965" y="3988983"/>
            <a:ext cx="3172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read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first </a:t>
            </a:r>
            <a:r>
              <a:rPr sz="1100" spc="-60" dirty="0">
                <a:latin typeface="Courier New"/>
                <a:cs typeface="Courier New"/>
              </a:rPr>
              <a:t>buffer  </a:t>
            </a:r>
            <a:r>
              <a:rPr sz="1100" spc="-53" dirty="0">
                <a:latin typeface="Courier New"/>
                <a:cs typeface="Courier New"/>
              </a:rPr>
              <a:t>charsRead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input.read(buffer);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9277" y="834130"/>
            <a:ext cx="29908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 Simple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44965" y="1555779"/>
            <a:ext cx="44934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charsRead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!=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-1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 marR="360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write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buffer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out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output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  </a:t>
            </a:r>
            <a:r>
              <a:rPr sz="1100" spc="-57" dirty="0">
                <a:latin typeface="Courier New"/>
                <a:cs typeface="Courier New"/>
              </a:rPr>
              <a:t>output.write(buffer, </a:t>
            </a:r>
            <a:r>
              <a:rPr sz="1100" spc="-32" dirty="0">
                <a:latin typeface="Courier New"/>
                <a:cs typeface="Courier New"/>
              </a:rPr>
              <a:t>0,</a:t>
            </a:r>
            <a:r>
              <a:rPr sz="1100" spc="-17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charsRead);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164" y="2213869"/>
            <a:ext cx="3172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read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next </a:t>
            </a:r>
            <a:r>
              <a:rPr sz="1100" spc="-60" dirty="0">
                <a:latin typeface="Courier New"/>
                <a:cs typeface="Courier New"/>
              </a:rPr>
              <a:t>buffer  </a:t>
            </a:r>
            <a:r>
              <a:rPr sz="1100" spc="-53" dirty="0">
                <a:latin typeface="Courier New"/>
                <a:cs typeface="Courier New"/>
              </a:rPr>
              <a:t>charsRead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input.read(buffer);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965" y="2542915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764" y="2871961"/>
            <a:ext cx="2572327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645798">
              <a:lnSpc>
                <a:spcPts val="1349"/>
              </a:lnSpc>
              <a:spcBef>
                <a:spcPts val="128"/>
              </a:spcBef>
            </a:pPr>
            <a:r>
              <a:rPr sz="1100" spc="-60" dirty="0">
                <a:latin typeface="Courier New"/>
                <a:cs typeface="Courier New"/>
              </a:rPr>
              <a:t>input.close();  output.close();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(IOException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e.printStackTrace();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64" y="3694574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7" y="1391257"/>
            <a:ext cx="549564" cy="27021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55275" y="834130"/>
            <a:ext cx="303414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Source File</a:t>
            </a:r>
            <a:r>
              <a:rPr spc="-369" dirty="0"/>
              <a:t> </a:t>
            </a:r>
            <a:r>
              <a:rPr spc="-25" dirty="0"/>
              <a:t>Layout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6"/>
            <a:ext cx="6882823" cy="2558272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946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60" dirty="0">
                <a:latin typeface="Times New Roman"/>
                <a:cs typeface="Times New Roman"/>
              </a:rPr>
              <a:t>source </a:t>
            </a:r>
            <a:r>
              <a:rPr sz="1700" spc="7" dirty="0">
                <a:latin typeface="Times New Roman"/>
                <a:cs typeface="Times New Roman"/>
              </a:rPr>
              <a:t>file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[&lt;package_declaration&gt;]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&lt;import_declaration&gt;*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&lt;class_declaration&gt;+</a:t>
            </a:r>
            <a:endParaRPr sz="1100">
              <a:latin typeface="Courier New"/>
              <a:cs typeface="Courier New"/>
            </a:endParaRPr>
          </a:p>
          <a:p>
            <a:pPr marL="245782" marR="3608" indent="-245782">
              <a:lnSpc>
                <a:spcPts val="1847"/>
              </a:lnSpc>
              <a:spcBef>
                <a:spcPts val="593"/>
              </a:spcBef>
              <a:buChar char="•"/>
              <a:tabLst>
                <a:tab pos="245782" algn="l"/>
                <a:tab pos="246233" algn="l"/>
                <a:tab pos="1925672" algn="l"/>
              </a:tabLst>
            </a:pP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example,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	</a:t>
            </a:r>
            <a:r>
              <a:rPr sz="1700" spc="-85" dirty="0">
                <a:latin typeface="Courier New"/>
                <a:cs typeface="Courier New"/>
              </a:rPr>
              <a:t>VehicleCapacityReport.java</a:t>
            </a:r>
            <a:r>
              <a:rPr sz="1700" spc="-670" dirty="0">
                <a:latin typeface="Courier New"/>
                <a:cs typeface="Courier New"/>
              </a:rPr>
              <a:t> </a:t>
            </a:r>
            <a:r>
              <a:rPr sz="1700" spc="7" dirty="0">
                <a:latin typeface="Times New Roman"/>
                <a:cs typeface="Times New Roman"/>
              </a:rPr>
              <a:t>file 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 marR="2788842">
              <a:lnSpc>
                <a:spcPts val="1349"/>
              </a:lnSpc>
              <a:spcBef>
                <a:spcPts val="586"/>
              </a:spcBef>
              <a:tabLst>
                <a:tab pos="597996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shipping.reports;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0"/>
              </a:lnSpc>
              <a:buAutoNum type="arabicPlain" startAt="3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shipping.domain.*;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  <a:buAutoNum type="arabicPlain" startAt="3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java.util.List;</a:t>
            </a:r>
            <a:endParaRPr sz="1100">
              <a:latin typeface="Courier New"/>
              <a:cs typeface="Courier New"/>
            </a:endParaRPr>
          </a:p>
          <a:p>
            <a:pPr marL="273292" marR="3423817">
              <a:lnSpc>
                <a:spcPts val="1349"/>
              </a:lnSpc>
              <a:spcBef>
                <a:spcPts val="50"/>
              </a:spcBef>
              <a:buAutoNum type="arabicPlain" startAt="3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0"/>
              </a:lnSpc>
              <a:buAutoNum type="arabicPlain" startAt="7"/>
              <a:tabLst>
                <a:tab pos="597996" algn="l"/>
                <a:tab pos="598446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7" dirty="0">
                <a:latin typeface="Courier New"/>
                <a:cs typeface="Courier New"/>
              </a:rPr>
              <a:t>VehicleCapacityReport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56739" indent="-483447">
              <a:lnSpc>
                <a:spcPts val="1349"/>
              </a:lnSpc>
              <a:buAutoNum type="arabicPlain" startAt="7"/>
              <a:tabLst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46" dirty="0">
                <a:latin typeface="Courier New"/>
                <a:cs typeface="Courier New"/>
              </a:rPr>
              <a:t>List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vehicles;</a:t>
            </a:r>
            <a:endParaRPr sz="1100">
              <a:latin typeface="Courier New"/>
              <a:cs typeface="Courier New"/>
            </a:endParaRPr>
          </a:p>
          <a:p>
            <a:pPr marL="273292" marR="883915">
              <a:lnSpc>
                <a:spcPts val="1349"/>
              </a:lnSpc>
              <a:spcBef>
                <a:spcPts val="50"/>
              </a:spcBef>
              <a:buAutoNum type="arabicPlain" startAt="7"/>
              <a:tabLst>
                <a:tab pos="597996" algn="l"/>
                <a:tab pos="756739" algn="l"/>
                <a:tab pos="757190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generateReport(Writer </a:t>
            </a:r>
            <a:r>
              <a:rPr sz="1100" spc="-50" dirty="0">
                <a:latin typeface="Courier New"/>
                <a:cs typeface="Courier New"/>
              </a:rPr>
              <a:t>output)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{...}  </a:t>
            </a:r>
            <a:r>
              <a:rPr sz="1100" spc="-32" dirty="0">
                <a:latin typeface="Courier New"/>
                <a:cs typeface="Courier New"/>
              </a:rPr>
              <a:t>10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1520" y="834130"/>
            <a:ext cx="28615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Buffered</a:t>
            </a:r>
            <a:r>
              <a:rPr spc="-217" dirty="0"/>
              <a:t> </a:t>
            </a:r>
            <a:r>
              <a:rPr dirty="0"/>
              <a:t>Streams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7302500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4431" marR="3608" indent="-5863">
              <a:lnSpc>
                <a:spcPts val="1847"/>
              </a:lnSpc>
              <a:spcBef>
                <a:spcPts val="298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53" dirty="0">
                <a:latin typeface="Times New Roman"/>
                <a:cs typeface="Times New Roman"/>
              </a:rPr>
              <a:t>program </a:t>
            </a:r>
            <a:r>
              <a:rPr sz="1700" spc="71" dirty="0">
                <a:latin typeface="Times New Roman"/>
                <a:cs typeface="Times New Roman"/>
              </a:rPr>
              <a:t>performs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copy </a:t>
            </a:r>
            <a:r>
              <a:rPr sz="1700" dirty="0">
                <a:latin typeface="Times New Roman"/>
                <a:cs typeface="Times New Roman"/>
              </a:rPr>
              <a:t>file </a:t>
            </a:r>
            <a:r>
              <a:rPr sz="1700" spc="67" dirty="0">
                <a:latin typeface="Times New Roman"/>
                <a:cs typeface="Times New Roman"/>
              </a:rPr>
              <a:t>operation using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6" dirty="0">
                <a:latin typeface="Times New Roman"/>
                <a:cs typeface="Times New Roman"/>
              </a:rPr>
              <a:t>built-in  buffer: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2014711"/>
            <a:ext cx="4715164" cy="104272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java TestBufferedStreams file1</a:t>
            </a:r>
            <a:r>
              <a:rPr sz="1100" b="1" spc="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file2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>
              <a:latin typeface="Times New Roman"/>
              <a:cs typeface="Times New Roman"/>
            </a:endParaRPr>
          </a:p>
          <a:p>
            <a:pPr marL="9020" marR="1995122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00"/>
              </a:lnSpc>
              <a:buAutoNum type="arabicPlain" startAt="3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7" dirty="0">
                <a:latin typeface="Courier New"/>
                <a:cs typeface="Courier New"/>
              </a:rPr>
              <a:t>TestBufferedStreams</a:t>
            </a:r>
            <a:r>
              <a:rPr sz="1100" spc="-256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3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56"/>
              </a:lnSpc>
              <a:buAutoNum type="arabicPlain" startAt="3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2409" y="3202323"/>
          <a:ext cx="6569364" cy="96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082"/>
                <a:gridCol w="1884217"/>
                <a:gridCol w="1016000"/>
                <a:gridCol w="207818"/>
                <a:gridCol w="401782"/>
                <a:gridCol w="2416464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FileReader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input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FileReader(args[0]);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BufferedReader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bufInput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BufferedReader(input);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FileWriter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output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FileWriter(args[1]);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BufferedWriter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bufOutput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BufferedWriter(output);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1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line;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19728" y="4153506"/>
            <a:ext cx="226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4965" y="4153506"/>
            <a:ext cx="2766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read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first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6" dirty="0">
                <a:latin typeface="Courier New"/>
                <a:cs typeface="Courier New"/>
              </a:rPr>
              <a:t>line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7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bufInput.readLine();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3701" y="834130"/>
            <a:ext cx="28615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1" dirty="0">
                <a:latin typeface="Arial"/>
                <a:cs typeface="Arial"/>
              </a:rPr>
              <a:t>Buffered</a:t>
            </a:r>
            <a:r>
              <a:rPr sz="2300" spc="-21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Streams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1555779"/>
            <a:ext cx="4493491" cy="20481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7763">
              <a:lnSpc>
                <a:spcPts val="1356"/>
              </a:lnSpc>
              <a:spcBef>
                <a:spcPts val="71"/>
              </a:spcBef>
            </a:pP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!=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056" marR="3608" algn="just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write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line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out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output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file  </a:t>
            </a:r>
            <a:r>
              <a:rPr sz="1100" spc="-57" dirty="0">
                <a:latin typeface="Courier New"/>
                <a:cs typeface="Courier New"/>
              </a:rPr>
              <a:t>bufOutput.write(line, </a:t>
            </a:r>
            <a:r>
              <a:rPr sz="1100" spc="-32" dirty="0">
                <a:latin typeface="Courier New"/>
                <a:cs typeface="Courier New"/>
              </a:rPr>
              <a:t>0,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line.length());  bufOutput.newLine();</a:t>
            </a:r>
            <a:endParaRPr sz="1100">
              <a:latin typeface="Courier New"/>
              <a:cs typeface="Courier New"/>
            </a:endParaRPr>
          </a:p>
          <a:p>
            <a:pPr marL="326056" algn="just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read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46" dirty="0">
                <a:latin typeface="Courier New"/>
                <a:cs typeface="Courier New"/>
              </a:rPr>
              <a:t>next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</a:t>
            </a:r>
            <a:endParaRPr sz="1100">
              <a:latin typeface="Courier New"/>
              <a:cs typeface="Courier New"/>
            </a:endParaRPr>
          </a:p>
          <a:p>
            <a:pPr marL="326056" algn="just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line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bufInput.readLine();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1908535">
              <a:lnSpc>
                <a:spcPts val="1349"/>
              </a:lnSpc>
              <a:spcBef>
                <a:spcPts val="50"/>
              </a:spcBef>
            </a:pPr>
            <a:r>
              <a:rPr sz="1100" spc="-60" dirty="0">
                <a:latin typeface="Courier New"/>
                <a:cs typeface="Courier New"/>
              </a:rPr>
              <a:t>bufInput.close();  bufOutput.close();</a:t>
            </a:r>
            <a:endParaRPr sz="1100">
              <a:latin typeface="Courier New"/>
              <a:cs typeface="Courier New"/>
            </a:endParaRPr>
          </a:p>
          <a:p>
            <a:pPr marL="167763" marR="1504459" indent="-158744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(IOException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e.printStackTrace();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3530051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1391257"/>
            <a:ext cx="549564" cy="253544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60" dirty="0">
                <a:latin typeface="Courier New"/>
                <a:cs typeface="Courier New"/>
              </a:rPr>
              <a:t>2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2688" y="834130"/>
            <a:ext cx="33187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I/O Stream</a:t>
            </a:r>
            <a:r>
              <a:rPr spc="-387" dirty="0"/>
              <a:t> </a:t>
            </a:r>
            <a:r>
              <a:rPr spc="-4" dirty="0"/>
              <a:t>Chaining</a:t>
            </a:r>
          </a:p>
        </p:txBody>
      </p:sp>
      <p:sp>
        <p:nvSpPr>
          <p:cNvPr id="12" name="object 12"/>
          <p:cNvSpPr/>
          <p:nvPr/>
        </p:nvSpPr>
        <p:spPr>
          <a:xfrm>
            <a:off x="1541318" y="2062075"/>
            <a:ext cx="1050636" cy="346364"/>
          </a:xfrm>
          <a:custGeom>
            <a:avLst/>
            <a:gdLst/>
            <a:ahLst/>
            <a:cxnLst/>
            <a:rect l="l" t="t" r="r" b="b"/>
            <a:pathLst>
              <a:path w="1155700" h="508000">
                <a:moveTo>
                  <a:pt x="0" y="2794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27100" y="0"/>
                </a:lnTo>
                <a:lnTo>
                  <a:pt x="973170" y="4644"/>
                </a:lnTo>
                <a:lnTo>
                  <a:pt x="1016080" y="17964"/>
                </a:lnTo>
                <a:lnTo>
                  <a:pt x="1054911" y="39041"/>
                </a:lnTo>
                <a:lnTo>
                  <a:pt x="1088744" y="66955"/>
                </a:lnTo>
                <a:lnTo>
                  <a:pt x="1116658" y="100788"/>
                </a:lnTo>
                <a:lnTo>
                  <a:pt x="1137735" y="139619"/>
                </a:lnTo>
                <a:lnTo>
                  <a:pt x="1151055" y="182529"/>
                </a:lnTo>
                <a:lnTo>
                  <a:pt x="1155700" y="228600"/>
                </a:lnTo>
                <a:lnTo>
                  <a:pt x="1155700" y="279400"/>
                </a:lnTo>
                <a:lnTo>
                  <a:pt x="1151055" y="325470"/>
                </a:lnTo>
                <a:lnTo>
                  <a:pt x="1137735" y="368380"/>
                </a:lnTo>
                <a:lnTo>
                  <a:pt x="1116658" y="407211"/>
                </a:lnTo>
                <a:lnTo>
                  <a:pt x="1088744" y="441044"/>
                </a:lnTo>
                <a:lnTo>
                  <a:pt x="1054911" y="468958"/>
                </a:lnTo>
                <a:lnTo>
                  <a:pt x="1016080" y="490035"/>
                </a:lnTo>
                <a:lnTo>
                  <a:pt x="973170" y="503355"/>
                </a:lnTo>
                <a:lnTo>
                  <a:pt x="927100" y="508000"/>
                </a:lnTo>
                <a:lnTo>
                  <a:pt x="228600" y="508000"/>
                </a:lnTo>
                <a:lnTo>
                  <a:pt x="182529" y="503355"/>
                </a:lnTo>
                <a:lnTo>
                  <a:pt x="139619" y="490035"/>
                </a:lnTo>
                <a:lnTo>
                  <a:pt x="100788" y="468958"/>
                </a:lnTo>
                <a:lnTo>
                  <a:pt x="66955" y="441044"/>
                </a:lnTo>
                <a:lnTo>
                  <a:pt x="39041" y="407211"/>
                </a:lnTo>
                <a:lnTo>
                  <a:pt x="17964" y="368380"/>
                </a:lnTo>
                <a:lnTo>
                  <a:pt x="4644" y="325470"/>
                </a:lnTo>
                <a:lnTo>
                  <a:pt x="0" y="279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7410" y="2152996"/>
            <a:ext cx="1246909" cy="164523"/>
          </a:xfrm>
          <a:custGeom>
            <a:avLst/>
            <a:gdLst/>
            <a:ahLst/>
            <a:cxnLst/>
            <a:rect l="l" t="t" r="r" b="b"/>
            <a:pathLst>
              <a:path w="1371600" h="241300">
                <a:moveTo>
                  <a:pt x="1371599" y="0"/>
                </a:moveTo>
                <a:lnTo>
                  <a:pt x="1371599" y="241300"/>
                </a:lnTo>
                <a:lnTo>
                  <a:pt x="0" y="241300"/>
                </a:lnTo>
                <a:lnTo>
                  <a:pt x="0" y="0"/>
                </a:lnTo>
                <a:lnTo>
                  <a:pt x="137159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4319" y="2075064"/>
            <a:ext cx="1246909" cy="320387"/>
          </a:xfrm>
          <a:custGeom>
            <a:avLst/>
            <a:gdLst/>
            <a:ahLst/>
            <a:cxnLst/>
            <a:rect l="l" t="t" r="r" b="b"/>
            <a:pathLst>
              <a:path w="1371600" h="469900">
                <a:moveTo>
                  <a:pt x="1371600" y="0"/>
                </a:moveTo>
                <a:lnTo>
                  <a:pt x="1371600" y="469900"/>
                </a:lnTo>
                <a:lnTo>
                  <a:pt x="0" y="469900"/>
                </a:lnTo>
                <a:lnTo>
                  <a:pt x="0" y="0"/>
                </a:lnTo>
                <a:lnTo>
                  <a:pt x="1371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918" y="2001462"/>
            <a:ext cx="1246909" cy="467591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1371600" y="685799"/>
                </a:lnTo>
                <a:lnTo>
                  <a:pt x="0" y="685800"/>
                </a:lnTo>
                <a:lnTo>
                  <a:pt x="0" y="0"/>
                </a:lnTo>
                <a:lnTo>
                  <a:pt x="1371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8194" y="2053374"/>
            <a:ext cx="1154545" cy="363681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635000" y="0"/>
                </a:moveTo>
                <a:lnTo>
                  <a:pt x="570104" y="1377"/>
                </a:lnTo>
                <a:lnTo>
                  <a:pt x="507077" y="5421"/>
                </a:lnTo>
                <a:lnTo>
                  <a:pt x="446237" y="11996"/>
                </a:lnTo>
                <a:lnTo>
                  <a:pt x="387905" y="20969"/>
                </a:lnTo>
                <a:lnTo>
                  <a:pt x="332401" y="32204"/>
                </a:lnTo>
                <a:lnTo>
                  <a:pt x="280044" y="45568"/>
                </a:lnTo>
                <a:lnTo>
                  <a:pt x="231156" y="60925"/>
                </a:lnTo>
                <a:lnTo>
                  <a:pt x="186054" y="78143"/>
                </a:lnTo>
                <a:lnTo>
                  <a:pt x="145061" y="97085"/>
                </a:lnTo>
                <a:lnTo>
                  <a:pt x="108495" y="117618"/>
                </a:lnTo>
                <a:lnTo>
                  <a:pt x="76677" y="139608"/>
                </a:lnTo>
                <a:lnTo>
                  <a:pt x="28563" y="187419"/>
                </a:lnTo>
                <a:lnTo>
                  <a:pt x="3280" y="239443"/>
                </a:lnTo>
                <a:lnTo>
                  <a:pt x="0" y="266699"/>
                </a:lnTo>
                <a:lnTo>
                  <a:pt x="3280" y="293956"/>
                </a:lnTo>
                <a:lnTo>
                  <a:pt x="28563" y="345980"/>
                </a:lnTo>
                <a:lnTo>
                  <a:pt x="76677" y="393791"/>
                </a:lnTo>
                <a:lnTo>
                  <a:pt x="108495" y="415781"/>
                </a:lnTo>
                <a:lnTo>
                  <a:pt x="145061" y="436314"/>
                </a:lnTo>
                <a:lnTo>
                  <a:pt x="186055" y="455256"/>
                </a:lnTo>
                <a:lnTo>
                  <a:pt x="231156" y="472474"/>
                </a:lnTo>
                <a:lnTo>
                  <a:pt x="280044" y="487831"/>
                </a:lnTo>
                <a:lnTo>
                  <a:pt x="332401" y="501195"/>
                </a:lnTo>
                <a:lnTo>
                  <a:pt x="387905" y="512430"/>
                </a:lnTo>
                <a:lnTo>
                  <a:pt x="446237" y="521403"/>
                </a:lnTo>
                <a:lnTo>
                  <a:pt x="507077" y="527978"/>
                </a:lnTo>
                <a:lnTo>
                  <a:pt x="570104" y="532022"/>
                </a:lnTo>
                <a:lnTo>
                  <a:pt x="635000" y="533399"/>
                </a:lnTo>
                <a:lnTo>
                  <a:pt x="699895" y="532022"/>
                </a:lnTo>
                <a:lnTo>
                  <a:pt x="762922" y="527978"/>
                </a:lnTo>
                <a:lnTo>
                  <a:pt x="823762" y="521403"/>
                </a:lnTo>
                <a:lnTo>
                  <a:pt x="882094" y="512430"/>
                </a:lnTo>
                <a:lnTo>
                  <a:pt x="937598" y="501195"/>
                </a:lnTo>
                <a:lnTo>
                  <a:pt x="989955" y="487831"/>
                </a:lnTo>
                <a:lnTo>
                  <a:pt x="1038843" y="472474"/>
                </a:lnTo>
                <a:lnTo>
                  <a:pt x="1083945" y="455256"/>
                </a:lnTo>
                <a:lnTo>
                  <a:pt x="1124938" y="436314"/>
                </a:lnTo>
                <a:lnTo>
                  <a:pt x="1161504" y="415781"/>
                </a:lnTo>
                <a:lnTo>
                  <a:pt x="1193322" y="393791"/>
                </a:lnTo>
                <a:lnTo>
                  <a:pt x="1241436" y="345980"/>
                </a:lnTo>
                <a:lnTo>
                  <a:pt x="1266719" y="293956"/>
                </a:lnTo>
                <a:lnTo>
                  <a:pt x="1270000" y="266699"/>
                </a:lnTo>
                <a:lnTo>
                  <a:pt x="1266719" y="239443"/>
                </a:lnTo>
                <a:lnTo>
                  <a:pt x="1241436" y="187419"/>
                </a:lnTo>
                <a:lnTo>
                  <a:pt x="1193322" y="139608"/>
                </a:lnTo>
                <a:lnTo>
                  <a:pt x="1161504" y="117618"/>
                </a:lnTo>
                <a:lnTo>
                  <a:pt x="1124938" y="97085"/>
                </a:lnTo>
                <a:lnTo>
                  <a:pt x="1083944" y="78143"/>
                </a:lnTo>
                <a:lnTo>
                  <a:pt x="1038843" y="60925"/>
                </a:lnTo>
                <a:lnTo>
                  <a:pt x="989955" y="45568"/>
                </a:lnTo>
                <a:lnTo>
                  <a:pt x="937598" y="32204"/>
                </a:lnTo>
                <a:lnTo>
                  <a:pt x="882094" y="20969"/>
                </a:lnTo>
                <a:lnTo>
                  <a:pt x="823762" y="11996"/>
                </a:lnTo>
                <a:lnTo>
                  <a:pt x="762922" y="5421"/>
                </a:lnTo>
                <a:lnTo>
                  <a:pt x="699895" y="1377"/>
                </a:lnTo>
                <a:lnTo>
                  <a:pt x="6350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9682" y="1914871"/>
            <a:ext cx="0" cy="640773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939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8742" y="2200881"/>
            <a:ext cx="151360" cy="68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9591" y="223525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06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6470" y="2200881"/>
            <a:ext cx="151361" cy="68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27318" y="223525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470" y="2200881"/>
            <a:ext cx="151361" cy="68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7318" y="223525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1016" y="2200881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1864" y="223525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1094" y="2140353"/>
            <a:ext cx="89419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11" dirty="0">
                <a:latin typeface="Times New Roman"/>
                <a:cs typeface="Times New Roman"/>
              </a:rPr>
              <a:t>Data</a:t>
            </a:r>
            <a:r>
              <a:rPr sz="1000" b="1" spc="-21" dirty="0">
                <a:latin typeface="Times New Roman"/>
                <a:cs typeface="Times New Roman"/>
              </a:rPr>
              <a:t> </a:t>
            </a:r>
            <a:r>
              <a:rPr sz="1000" b="1" spc="7" dirty="0">
                <a:latin typeface="Times New Roman"/>
                <a:cs typeface="Times New Roman"/>
              </a:rPr>
              <a:t>Source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6779" y="2149009"/>
            <a:ext cx="643082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Times New Roman"/>
                <a:cs typeface="Times New Roman"/>
              </a:rPr>
              <a:t>Program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9774" y="2356831"/>
            <a:ext cx="3553691" cy="26558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746"/>
              </a:lnSpc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FileInputStream</a:t>
            </a:r>
            <a:endParaRPr sz="700">
              <a:latin typeface="Courier New"/>
              <a:cs typeface="Courier New"/>
            </a:endParaRPr>
          </a:p>
          <a:p>
            <a:pPr marL="874444">
              <a:lnSpc>
                <a:spcPts val="639"/>
              </a:lnSpc>
            </a:pPr>
            <a:r>
              <a:rPr sz="700" spc="-4" dirty="0">
                <a:latin typeface="Courier New"/>
                <a:cs typeface="Courier New"/>
              </a:rPr>
              <a:t>BufferedInputStream</a:t>
            </a:r>
            <a:endParaRPr sz="700">
              <a:latin typeface="Courier New"/>
              <a:cs typeface="Courier New"/>
            </a:endParaRPr>
          </a:p>
          <a:p>
            <a:pPr marR="3608" algn="r">
              <a:lnSpc>
                <a:spcPts val="746"/>
              </a:lnSpc>
            </a:pPr>
            <a:r>
              <a:rPr sz="700" spc="-4" dirty="0">
                <a:latin typeface="Courier New"/>
                <a:cs typeface="Courier New"/>
              </a:rPr>
              <a:t>DataInputStream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52046" y="3594735"/>
            <a:ext cx="1050636" cy="346364"/>
          </a:xfrm>
          <a:custGeom>
            <a:avLst/>
            <a:gdLst/>
            <a:ahLst/>
            <a:cxnLst/>
            <a:rect l="l" t="t" r="r" b="b"/>
            <a:pathLst>
              <a:path w="1155700" h="508000">
                <a:moveTo>
                  <a:pt x="0" y="279400"/>
                </a:moveTo>
                <a:lnTo>
                  <a:pt x="0" y="228600"/>
                </a:ln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927100" y="0"/>
                </a:lnTo>
                <a:lnTo>
                  <a:pt x="973170" y="4644"/>
                </a:lnTo>
                <a:lnTo>
                  <a:pt x="1016080" y="17964"/>
                </a:lnTo>
                <a:lnTo>
                  <a:pt x="1054911" y="39041"/>
                </a:lnTo>
                <a:lnTo>
                  <a:pt x="1088744" y="66955"/>
                </a:lnTo>
                <a:lnTo>
                  <a:pt x="1116658" y="100788"/>
                </a:lnTo>
                <a:lnTo>
                  <a:pt x="1137735" y="139619"/>
                </a:lnTo>
                <a:lnTo>
                  <a:pt x="1151055" y="182529"/>
                </a:lnTo>
                <a:lnTo>
                  <a:pt x="1155700" y="228600"/>
                </a:lnTo>
                <a:lnTo>
                  <a:pt x="1155700" y="279400"/>
                </a:lnTo>
                <a:lnTo>
                  <a:pt x="1151055" y="325470"/>
                </a:lnTo>
                <a:lnTo>
                  <a:pt x="1137735" y="368380"/>
                </a:lnTo>
                <a:lnTo>
                  <a:pt x="1116658" y="407211"/>
                </a:lnTo>
                <a:lnTo>
                  <a:pt x="1088744" y="441044"/>
                </a:lnTo>
                <a:lnTo>
                  <a:pt x="1054911" y="468958"/>
                </a:lnTo>
                <a:lnTo>
                  <a:pt x="1016080" y="490035"/>
                </a:lnTo>
                <a:lnTo>
                  <a:pt x="973170" y="503355"/>
                </a:lnTo>
                <a:lnTo>
                  <a:pt x="927100" y="508000"/>
                </a:lnTo>
                <a:lnTo>
                  <a:pt x="228600" y="508000"/>
                </a:lnTo>
                <a:lnTo>
                  <a:pt x="182529" y="503355"/>
                </a:lnTo>
                <a:lnTo>
                  <a:pt x="139619" y="490035"/>
                </a:lnTo>
                <a:lnTo>
                  <a:pt x="100788" y="468958"/>
                </a:lnTo>
                <a:lnTo>
                  <a:pt x="66955" y="441044"/>
                </a:lnTo>
                <a:lnTo>
                  <a:pt x="39041" y="407211"/>
                </a:lnTo>
                <a:lnTo>
                  <a:pt x="17964" y="368380"/>
                </a:lnTo>
                <a:lnTo>
                  <a:pt x="4644" y="325470"/>
                </a:lnTo>
                <a:lnTo>
                  <a:pt x="0" y="279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2773" y="3685656"/>
            <a:ext cx="1246909" cy="164523"/>
          </a:xfrm>
          <a:custGeom>
            <a:avLst/>
            <a:gdLst/>
            <a:ahLst/>
            <a:cxnLst/>
            <a:rect l="l" t="t" r="r" b="b"/>
            <a:pathLst>
              <a:path w="1371600" h="241300">
                <a:moveTo>
                  <a:pt x="1371600" y="0"/>
                </a:moveTo>
                <a:lnTo>
                  <a:pt x="1371600" y="241300"/>
                </a:lnTo>
                <a:lnTo>
                  <a:pt x="0" y="241300"/>
                </a:lnTo>
                <a:lnTo>
                  <a:pt x="0" y="0"/>
                </a:lnTo>
                <a:lnTo>
                  <a:pt x="1371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5865" y="3607724"/>
            <a:ext cx="1246909" cy="320387"/>
          </a:xfrm>
          <a:custGeom>
            <a:avLst/>
            <a:gdLst/>
            <a:ahLst/>
            <a:cxnLst/>
            <a:rect l="l" t="t" r="r" b="b"/>
            <a:pathLst>
              <a:path w="1371600" h="469900">
                <a:moveTo>
                  <a:pt x="1371600" y="0"/>
                </a:moveTo>
                <a:lnTo>
                  <a:pt x="1371600" y="469900"/>
                </a:lnTo>
                <a:lnTo>
                  <a:pt x="0" y="469900"/>
                </a:lnTo>
                <a:lnTo>
                  <a:pt x="0" y="0"/>
                </a:lnTo>
                <a:lnTo>
                  <a:pt x="13716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6647" y="3534122"/>
            <a:ext cx="1246909" cy="467591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599" y="0"/>
                </a:moveTo>
                <a:lnTo>
                  <a:pt x="1371599" y="685800"/>
                </a:lnTo>
                <a:lnTo>
                  <a:pt x="0" y="685800"/>
                </a:lnTo>
                <a:lnTo>
                  <a:pt x="0" y="0"/>
                </a:lnTo>
                <a:lnTo>
                  <a:pt x="137159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1261" y="3586033"/>
            <a:ext cx="1154545" cy="363681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635000" y="0"/>
                </a:moveTo>
                <a:lnTo>
                  <a:pt x="570104" y="1377"/>
                </a:lnTo>
                <a:lnTo>
                  <a:pt x="507077" y="5421"/>
                </a:lnTo>
                <a:lnTo>
                  <a:pt x="446237" y="11996"/>
                </a:lnTo>
                <a:lnTo>
                  <a:pt x="387905" y="20969"/>
                </a:lnTo>
                <a:lnTo>
                  <a:pt x="332401" y="32204"/>
                </a:lnTo>
                <a:lnTo>
                  <a:pt x="280044" y="45568"/>
                </a:lnTo>
                <a:lnTo>
                  <a:pt x="231156" y="60925"/>
                </a:lnTo>
                <a:lnTo>
                  <a:pt x="186055" y="78143"/>
                </a:lnTo>
                <a:lnTo>
                  <a:pt x="145061" y="97085"/>
                </a:lnTo>
                <a:lnTo>
                  <a:pt x="108495" y="117618"/>
                </a:lnTo>
                <a:lnTo>
                  <a:pt x="76677" y="139608"/>
                </a:lnTo>
                <a:lnTo>
                  <a:pt x="28563" y="187419"/>
                </a:lnTo>
                <a:lnTo>
                  <a:pt x="3280" y="239443"/>
                </a:lnTo>
                <a:lnTo>
                  <a:pt x="0" y="266700"/>
                </a:lnTo>
                <a:lnTo>
                  <a:pt x="3280" y="293956"/>
                </a:lnTo>
                <a:lnTo>
                  <a:pt x="28563" y="345980"/>
                </a:lnTo>
                <a:lnTo>
                  <a:pt x="76677" y="393791"/>
                </a:lnTo>
                <a:lnTo>
                  <a:pt x="108495" y="415781"/>
                </a:lnTo>
                <a:lnTo>
                  <a:pt x="145061" y="436314"/>
                </a:lnTo>
                <a:lnTo>
                  <a:pt x="186054" y="455256"/>
                </a:lnTo>
                <a:lnTo>
                  <a:pt x="231156" y="472474"/>
                </a:lnTo>
                <a:lnTo>
                  <a:pt x="280044" y="487831"/>
                </a:lnTo>
                <a:lnTo>
                  <a:pt x="332401" y="501195"/>
                </a:lnTo>
                <a:lnTo>
                  <a:pt x="387905" y="512430"/>
                </a:lnTo>
                <a:lnTo>
                  <a:pt x="446237" y="521403"/>
                </a:lnTo>
                <a:lnTo>
                  <a:pt x="507077" y="527978"/>
                </a:lnTo>
                <a:lnTo>
                  <a:pt x="570104" y="532022"/>
                </a:lnTo>
                <a:lnTo>
                  <a:pt x="635000" y="533400"/>
                </a:lnTo>
                <a:lnTo>
                  <a:pt x="699895" y="532022"/>
                </a:lnTo>
                <a:lnTo>
                  <a:pt x="762922" y="527978"/>
                </a:lnTo>
                <a:lnTo>
                  <a:pt x="823762" y="521403"/>
                </a:lnTo>
                <a:lnTo>
                  <a:pt x="882094" y="512430"/>
                </a:lnTo>
                <a:lnTo>
                  <a:pt x="937598" y="501195"/>
                </a:lnTo>
                <a:lnTo>
                  <a:pt x="989955" y="487831"/>
                </a:lnTo>
                <a:lnTo>
                  <a:pt x="1038843" y="472474"/>
                </a:lnTo>
                <a:lnTo>
                  <a:pt x="1083944" y="455256"/>
                </a:lnTo>
                <a:lnTo>
                  <a:pt x="1124938" y="436314"/>
                </a:lnTo>
                <a:lnTo>
                  <a:pt x="1161504" y="415781"/>
                </a:lnTo>
                <a:lnTo>
                  <a:pt x="1193322" y="393791"/>
                </a:lnTo>
                <a:lnTo>
                  <a:pt x="1241436" y="345980"/>
                </a:lnTo>
                <a:lnTo>
                  <a:pt x="1266719" y="293956"/>
                </a:lnTo>
                <a:lnTo>
                  <a:pt x="1270000" y="266700"/>
                </a:lnTo>
                <a:lnTo>
                  <a:pt x="1266719" y="239443"/>
                </a:lnTo>
                <a:lnTo>
                  <a:pt x="1241436" y="187419"/>
                </a:lnTo>
                <a:lnTo>
                  <a:pt x="1193322" y="139608"/>
                </a:lnTo>
                <a:lnTo>
                  <a:pt x="1161504" y="117618"/>
                </a:lnTo>
                <a:lnTo>
                  <a:pt x="1124938" y="97085"/>
                </a:lnTo>
                <a:lnTo>
                  <a:pt x="1083945" y="78143"/>
                </a:lnTo>
                <a:lnTo>
                  <a:pt x="1038843" y="60925"/>
                </a:lnTo>
                <a:lnTo>
                  <a:pt x="989955" y="45568"/>
                </a:lnTo>
                <a:lnTo>
                  <a:pt x="937598" y="32204"/>
                </a:lnTo>
                <a:lnTo>
                  <a:pt x="882094" y="20969"/>
                </a:lnTo>
                <a:lnTo>
                  <a:pt x="823762" y="11996"/>
                </a:lnTo>
                <a:lnTo>
                  <a:pt x="762922" y="5421"/>
                </a:lnTo>
                <a:lnTo>
                  <a:pt x="699895" y="1377"/>
                </a:lnTo>
                <a:lnTo>
                  <a:pt x="6350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5864" y="3447531"/>
            <a:ext cx="0" cy="640773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939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4105" y="3733541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4954" y="376791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1834" y="3733541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32682" y="376791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4196" y="3733541"/>
            <a:ext cx="151360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5045" y="376791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06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8742" y="3733541"/>
            <a:ext cx="151361" cy="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69591" y="3767917"/>
            <a:ext cx="249382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0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57276" y="3681672"/>
            <a:ext cx="741795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11" dirty="0">
                <a:latin typeface="Times New Roman"/>
                <a:cs typeface="Times New Roman"/>
              </a:rPr>
              <a:t>Data</a:t>
            </a:r>
            <a:r>
              <a:rPr sz="1000" b="1" spc="-21" dirty="0">
                <a:latin typeface="Times New Roman"/>
                <a:cs typeface="Times New Roman"/>
              </a:rPr>
              <a:t> </a:t>
            </a:r>
            <a:r>
              <a:rPr sz="1000" b="1" spc="25" dirty="0">
                <a:latin typeface="Times New Roman"/>
                <a:cs typeface="Times New Roman"/>
              </a:rPr>
              <a:t>Sink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29949" y="3681672"/>
            <a:ext cx="643082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Times New Roman"/>
                <a:cs typeface="Times New Roman"/>
              </a:rPr>
              <a:t>Program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70500" y="3898149"/>
            <a:ext cx="113145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FileOutputStream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85047" y="3976082"/>
            <a:ext cx="140854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BufferedOutputStream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4374" y="4045354"/>
            <a:ext cx="113145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DataOutputStream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54646" y="1558636"/>
            <a:ext cx="238760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81" dirty="0">
                <a:latin typeface="Times New Roman"/>
                <a:cs typeface="Times New Roman"/>
              </a:rPr>
              <a:t>Input </a:t>
            </a:r>
            <a:r>
              <a:rPr sz="1700" spc="43" dirty="0">
                <a:latin typeface="Times New Roman"/>
                <a:cs typeface="Times New Roman"/>
              </a:rPr>
              <a:t>Stream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Chain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53237" y="3091296"/>
            <a:ext cx="260176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99" dirty="0">
                <a:latin typeface="Times New Roman"/>
                <a:cs typeface="Times New Roman"/>
              </a:rPr>
              <a:t>Output </a:t>
            </a:r>
            <a:r>
              <a:rPr sz="1700" spc="43" dirty="0">
                <a:latin typeface="Times New Roman"/>
                <a:cs typeface="Times New Roman"/>
              </a:rPr>
              <a:t>Stream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Chain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00" y="1440267"/>
            <a:ext cx="528782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-89" dirty="0">
                <a:latin typeface="Times New Roman"/>
                <a:cs typeface="Times New Roman"/>
              </a:rPr>
              <a:t>T</a:t>
            </a:r>
            <a:r>
              <a:rPr sz="1400" b="1" spc="39" dirty="0">
                <a:latin typeface="Times New Roman"/>
                <a:cs typeface="Times New Roman"/>
              </a:rPr>
              <a:t>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2380" y="834130"/>
            <a:ext cx="4293177" cy="8606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12076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Processing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Streams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2244"/>
              </a:spcBef>
              <a:tabLst>
                <a:tab pos="2271571" algn="l"/>
              </a:tabLst>
            </a:pPr>
            <a:r>
              <a:rPr sz="1400" b="1" spc="4" dirty="0">
                <a:latin typeface="Times New Roman"/>
                <a:cs typeface="Times New Roman"/>
              </a:rPr>
              <a:t>Character </a:t>
            </a:r>
            <a:r>
              <a:rPr sz="1400" b="1" spc="14" dirty="0">
                <a:latin typeface="Times New Roman"/>
                <a:cs typeface="Times New Roman"/>
              </a:rPr>
              <a:t>Streams	</a:t>
            </a:r>
            <a:r>
              <a:rPr sz="1400" b="1" spc="28" dirty="0">
                <a:latin typeface="Times New Roman"/>
                <a:cs typeface="Times New Roman"/>
              </a:rPr>
              <a:t>Byte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" dirty="0">
                <a:latin typeface="Times New Roman"/>
                <a:cs typeface="Times New Roman"/>
              </a:rPr>
              <a:t>Streams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183" y="1723159"/>
            <a:ext cx="887267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28" dirty="0">
                <a:latin typeface="Times New Roman"/>
                <a:cs typeface="Times New Roman"/>
              </a:rPr>
              <a:t>B</a:t>
            </a:r>
            <a:r>
              <a:rPr spc="64" dirty="0">
                <a:latin typeface="Times New Roman"/>
                <a:cs typeface="Times New Roman"/>
              </a:rPr>
              <a:t>u</a:t>
            </a:r>
            <a:r>
              <a:rPr spc="-25" dirty="0">
                <a:latin typeface="Times New Roman"/>
                <a:cs typeface="Times New Roman"/>
              </a:rPr>
              <a:t>f</a:t>
            </a:r>
            <a:r>
              <a:rPr spc="21" dirty="0">
                <a:latin typeface="Times New Roman"/>
                <a:cs typeface="Times New Roman"/>
              </a:rPr>
              <a:t>f</a:t>
            </a:r>
            <a:r>
              <a:rPr spc="60" dirty="0">
                <a:latin typeface="Times New Roman"/>
                <a:cs typeface="Times New Roman"/>
              </a:rPr>
              <a:t>e</a:t>
            </a:r>
            <a:r>
              <a:rPr spc="39" dirty="0">
                <a:latin typeface="Times New Roman"/>
                <a:cs typeface="Times New Roman"/>
              </a:rPr>
              <a:t>r</a:t>
            </a:r>
            <a:r>
              <a:rPr spc="60" dirty="0">
                <a:latin typeface="Times New Roman"/>
                <a:cs typeface="Times New Roman"/>
              </a:rPr>
              <a:t>i</a:t>
            </a:r>
            <a:r>
              <a:rPr spc="8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2156118"/>
            <a:ext cx="783358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25" dirty="0">
                <a:latin typeface="Times New Roman"/>
                <a:cs typeface="Times New Roman"/>
              </a:rPr>
              <a:t>Filtering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1001" y="1723159"/>
            <a:ext cx="2309091" cy="872426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BufferedInputStream  BufferedOutputStream</a:t>
            </a:r>
            <a:endParaRPr>
              <a:latin typeface="Courier New"/>
              <a:cs typeface="Courier New"/>
            </a:endParaRPr>
          </a:p>
          <a:p>
            <a:pPr marL="9020" marR="36078">
              <a:lnSpc>
                <a:spcPct val="101899"/>
              </a:lnSpc>
              <a:spcBef>
                <a:spcPts val="426"/>
              </a:spcBef>
            </a:pPr>
            <a:r>
              <a:rPr i="1" spc="-4" dirty="0">
                <a:latin typeface="Courier New"/>
                <a:cs typeface="Courier New"/>
              </a:rPr>
              <a:t>FilterInputStream  FilterOutputStream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1546" y="1723159"/>
            <a:ext cx="2080491" cy="1331783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782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BufferedReader  BufferedWriter</a:t>
            </a:r>
            <a:endParaRPr>
              <a:latin typeface="Courier New"/>
              <a:cs typeface="Courier New"/>
            </a:endParaRPr>
          </a:p>
          <a:p>
            <a:pPr marL="9020" marR="441957">
              <a:lnSpc>
                <a:spcPct val="101899"/>
              </a:lnSpc>
              <a:spcBef>
                <a:spcPts val="426"/>
              </a:spcBef>
            </a:pPr>
            <a:r>
              <a:rPr i="1" spc="-4" dirty="0">
                <a:latin typeface="Courier New"/>
                <a:cs typeface="Courier New"/>
              </a:rPr>
              <a:t>FilterReader  FilterWriter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01899"/>
              </a:lnSpc>
              <a:spcBef>
                <a:spcPts val="426"/>
              </a:spcBef>
            </a:pPr>
            <a:r>
              <a:rPr spc="-67" dirty="0">
                <a:latin typeface="Courier New"/>
                <a:cs typeface="Courier New"/>
              </a:rPr>
              <a:t>InputStreamReader  OutputStreamWriter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621" y="2589075"/>
            <a:ext cx="1309255" cy="129176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spc="50" dirty="0">
                <a:latin typeface="Times New Roman"/>
                <a:cs typeface="Times New Roman"/>
              </a:rPr>
              <a:t>Converting</a:t>
            </a:r>
            <a:endParaRPr>
              <a:latin typeface="Times New Roman"/>
              <a:cs typeface="Times New Roman"/>
            </a:endParaRPr>
          </a:p>
          <a:p>
            <a:pPr marL="10372" marR="3608" indent="-451">
              <a:lnSpc>
                <a:spcPts val="1562"/>
              </a:lnSpc>
              <a:spcBef>
                <a:spcPts val="57"/>
              </a:spcBef>
            </a:pPr>
            <a:r>
              <a:rPr spc="50" dirty="0">
                <a:latin typeface="Times New Roman"/>
                <a:cs typeface="Times New Roman"/>
              </a:rPr>
              <a:t>between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32" dirty="0">
                <a:latin typeface="Times New Roman"/>
                <a:cs typeface="Times New Roman"/>
              </a:rPr>
              <a:t>bytes  </a:t>
            </a:r>
            <a:r>
              <a:rPr spc="67" dirty="0">
                <a:latin typeface="Times New Roman"/>
                <a:cs typeface="Times New Roman"/>
              </a:rPr>
              <a:t>and</a:t>
            </a:r>
            <a:r>
              <a:rPr spc="36" dirty="0">
                <a:latin typeface="Times New Roman"/>
                <a:cs typeface="Times New Roman"/>
              </a:rPr>
              <a:t> </a:t>
            </a:r>
            <a:r>
              <a:rPr spc="39" dirty="0">
                <a:latin typeface="Times New Roman"/>
                <a:cs typeface="Times New Roman"/>
              </a:rPr>
              <a:t>character</a:t>
            </a:r>
            <a:endParaRPr>
              <a:latin typeface="Times New Roman"/>
              <a:cs typeface="Times New Roman"/>
            </a:endParaRPr>
          </a:p>
          <a:p>
            <a:pPr marL="9921" marR="208351">
              <a:lnSpc>
                <a:spcPct val="101899"/>
              </a:lnSpc>
              <a:spcBef>
                <a:spcPts val="366"/>
              </a:spcBef>
            </a:pPr>
            <a:r>
              <a:rPr spc="28" dirty="0">
                <a:latin typeface="Times New Roman"/>
                <a:cs typeface="Times New Roman"/>
              </a:rPr>
              <a:t>Perfo</a:t>
            </a:r>
            <a:r>
              <a:rPr spc="96" dirty="0">
                <a:latin typeface="Times New Roman"/>
                <a:cs typeface="Times New Roman"/>
              </a:rPr>
              <a:t>r</a:t>
            </a:r>
            <a:r>
              <a:rPr spc="64" dirty="0">
                <a:latin typeface="Times New Roman"/>
                <a:cs typeface="Times New Roman"/>
              </a:rPr>
              <a:t>m</a:t>
            </a:r>
            <a:r>
              <a:rPr spc="60" dirty="0">
                <a:latin typeface="Times New Roman"/>
                <a:cs typeface="Times New Roman"/>
              </a:rPr>
              <a:t>i</a:t>
            </a:r>
            <a:r>
              <a:rPr spc="8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  </a:t>
            </a:r>
            <a:r>
              <a:rPr spc="11" dirty="0">
                <a:latin typeface="Times New Roman"/>
                <a:cs typeface="Times New Roman"/>
              </a:rPr>
              <a:t>object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28"/>
              </a:spcBef>
            </a:pPr>
            <a:r>
              <a:rPr spc="36" dirty="0">
                <a:latin typeface="Times New Roman"/>
                <a:cs typeface="Times New Roman"/>
              </a:rPr>
              <a:t>serialization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1001" y="3212529"/>
            <a:ext cx="2080491" cy="413070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ObjectInputStream  ObjectOutputStream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74" y="3844636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4" y="3844636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00" y="1440267"/>
            <a:ext cx="528782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b="1" spc="-89" dirty="0">
                <a:latin typeface="Times New Roman"/>
                <a:cs typeface="Times New Roman"/>
              </a:rPr>
              <a:t>T</a:t>
            </a:r>
            <a:r>
              <a:rPr sz="1400" b="1" spc="39" dirty="0">
                <a:latin typeface="Times New Roman"/>
                <a:cs typeface="Times New Roman"/>
              </a:rPr>
              <a:t>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2380" y="834130"/>
            <a:ext cx="4293177" cy="86062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9724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Processing</a:t>
            </a:r>
            <a:r>
              <a:rPr sz="2300" spc="-167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Streams</a:t>
            </a:r>
            <a:endParaRPr sz="2300">
              <a:latin typeface="Arial"/>
              <a:cs typeface="Arial"/>
            </a:endParaRPr>
          </a:p>
          <a:p>
            <a:pPr marL="9020">
              <a:spcBef>
                <a:spcPts val="2244"/>
              </a:spcBef>
              <a:tabLst>
                <a:tab pos="2271571" algn="l"/>
              </a:tabLst>
            </a:pPr>
            <a:r>
              <a:rPr sz="1400" b="1" spc="4" dirty="0">
                <a:latin typeface="Times New Roman"/>
                <a:cs typeface="Times New Roman"/>
              </a:rPr>
              <a:t>Character </a:t>
            </a:r>
            <a:r>
              <a:rPr sz="1400" b="1" spc="14" dirty="0">
                <a:latin typeface="Times New Roman"/>
                <a:cs typeface="Times New Roman"/>
              </a:rPr>
              <a:t>Streams	</a:t>
            </a:r>
            <a:r>
              <a:rPr sz="1400" b="1" spc="28" dirty="0">
                <a:latin typeface="Times New Roman"/>
                <a:cs typeface="Times New Roman"/>
              </a:rPr>
              <a:t>Byte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" dirty="0">
                <a:latin typeface="Times New Roman"/>
                <a:cs typeface="Times New Roman"/>
              </a:rPr>
              <a:t>Streams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001" y="1723161"/>
            <a:ext cx="1477241" cy="1197387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3608" indent="3608">
              <a:lnSpc>
                <a:spcPct val="101899"/>
              </a:lnSpc>
              <a:spcBef>
                <a:spcPts val="39"/>
              </a:spcBef>
            </a:pPr>
            <a:r>
              <a:rPr spc="43" dirty="0">
                <a:latin typeface="Times New Roman"/>
                <a:cs typeface="Times New Roman"/>
              </a:rPr>
              <a:t>Performing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data  </a:t>
            </a:r>
            <a:r>
              <a:rPr spc="46" dirty="0">
                <a:latin typeface="Times New Roman"/>
                <a:cs typeface="Times New Roman"/>
              </a:rPr>
              <a:t>conversion</a:t>
            </a:r>
            <a:endParaRPr>
              <a:latin typeface="Times New Roman"/>
              <a:cs typeface="Times New Roman"/>
            </a:endParaRPr>
          </a:p>
          <a:p>
            <a:pPr marL="12176">
              <a:spcBef>
                <a:spcPts val="458"/>
              </a:spcBef>
            </a:pPr>
            <a:r>
              <a:rPr spc="60" dirty="0">
                <a:latin typeface="Times New Roman"/>
                <a:cs typeface="Times New Roman"/>
              </a:rPr>
              <a:t>Counting</a:t>
            </a:r>
            <a:endParaRPr>
              <a:latin typeface="Times New Roman"/>
              <a:cs typeface="Times New Roman"/>
            </a:endParaRPr>
          </a:p>
          <a:p>
            <a:pPr marL="12627" marR="107784">
              <a:lnSpc>
                <a:spcPct val="129600"/>
              </a:lnSpc>
            </a:pPr>
            <a:r>
              <a:rPr spc="36" dirty="0">
                <a:latin typeface="Times New Roman"/>
                <a:cs typeface="Times New Roman"/>
              </a:rPr>
              <a:t>Peeking </a:t>
            </a:r>
            <a:r>
              <a:rPr spc="64" dirty="0">
                <a:latin typeface="Times New Roman"/>
                <a:cs typeface="Times New Roman"/>
              </a:rPr>
              <a:t>ahead  </a:t>
            </a:r>
            <a:r>
              <a:rPr spc="46" dirty="0">
                <a:latin typeface="Times New Roman"/>
                <a:cs typeface="Times New Roman"/>
              </a:rPr>
              <a:t>Printing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1546" y="2100692"/>
            <a:ext cx="1851891" cy="78932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LineNumberReader  PushbackReader  PrintWriter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980" y="1723161"/>
            <a:ext cx="2423391" cy="1193283"/>
          </a:xfrm>
          <a:prstGeom prst="rect">
            <a:avLst/>
          </a:prstGeom>
        </p:spPr>
        <p:txBody>
          <a:bodyPr vert="horz" wrap="square" lIns="0" tIns="4961" rIns="0" bIns="0" rtlCol="0">
            <a:spAutoFit/>
          </a:bodyPr>
          <a:lstStyle/>
          <a:p>
            <a:pPr marL="9020" marR="449624">
              <a:lnSpc>
                <a:spcPct val="101899"/>
              </a:lnSpc>
              <a:spcBef>
                <a:spcPts val="39"/>
              </a:spcBef>
            </a:pPr>
            <a:r>
              <a:rPr spc="-67" dirty="0">
                <a:latin typeface="Courier New"/>
                <a:cs typeface="Courier New"/>
              </a:rPr>
              <a:t>DataInputStream  DataOutputStream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29600"/>
              </a:lnSpc>
              <a:spcBef>
                <a:spcPts val="4"/>
              </a:spcBef>
            </a:pPr>
            <a:r>
              <a:rPr spc="-67" dirty="0">
                <a:latin typeface="Courier New"/>
                <a:cs typeface="Courier New"/>
              </a:rPr>
              <a:t>LineNumberInputStream  PushbackInputStream  PrintStream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1274" y="143740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274" y="1731819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274" y="2892136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1274" y="2892136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4261" y="834130"/>
            <a:ext cx="56157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7" dirty="0">
                <a:latin typeface="Courier New"/>
                <a:cs typeface="Courier New"/>
              </a:rPr>
              <a:t>InputStream</a:t>
            </a:r>
            <a:r>
              <a:rPr sz="2300" spc="-1008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4" dirty="0">
                <a:latin typeface="Arial"/>
                <a:cs typeface="Arial"/>
              </a:rPr>
              <a:t>Hierarchy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9909" y="2603443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636" y="2681461"/>
            <a:ext cx="363682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6592" y="2591666"/>
            <a:ext cx="102754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4196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2409" y="1734416"/>
            <a:ext cx="1304636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18039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FileInputStream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2409" y="2023630"/>
            <a:ext cx="1489364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976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ObjectInputStream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2410" y="2312843"/>
            <a:ext cx="1420091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5176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PipedInputStream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2410" y="3180484"/>
            <a:ext cx="2008909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7431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StringBufferInputStream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2409" y="2891270"/>
            <a:ext cx="1489364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9764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FilterInputStream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42410" y="3469697"/>
            <a:ext cx="1766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058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ByteArrayInputStream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0136" y="2479098"/>
            <a:ext cx="1362364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509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DataInputStream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0137" y="2768312"/>
            <a:ext cx="1674091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6979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PushbackInputStream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0137" y="3057526"/>
            <a:ext cx="1674091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6979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BufferedInputStream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40137" y="3346739"/>
            <a:ext cx="1847273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9686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LineNumberInputStream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2410" y="2602058"/>
            <a:ext cx="1639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3451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SequenceInputStream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49865" y="1819880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9865" y="2114289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9865" y="2400040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9865" y="268579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49865" y="2971540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49865" y="3265949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9865" y="3551699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49864" y="1819880"/>
            <a:ext cx="0" cy="1731819"/>
          </a:xfrm>
          <a:custGeom>
            <a:avLst/>
            <a:gdLst/>
            <a:ahLst/>
            <a:cxnLst/>
            <a:rect l="l" t="t" r="r" b="b"/>
            <a:pathLst>
              <a:path h="2540000">
                <a:moveTo>
                  <a:pt x="0" y="25400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7429" y="2915083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2274" y="2993188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7592" y="2555904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7592" y="2858972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47592" y="3144723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47592" y="343913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47591" y="2555904"/>
            <a:ext cx="0" cy="883227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2661" y="834130"/>
            <a:ext cx="58189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7" dirty="0">
                <a:latin typeface="Courier New"/>
                <a:cs typeface="Courier New"/>
              </a:rPr>
              <a:t>OutputStream</a:t>
            </a:r>
            <a:r>
              <a:rPr sz="2300" spc="-1016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4" dirty="0">
                <a:latin typeface="Arial"/>
                <a:cs typeface="Arial"/>
              </a:rPr>
              <a:t>Hierarchy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3000" y="2534170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7727" y="2612188"/>
            <a:ext cx="363682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4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0409" y="2522392"/>
            <a:ext cx="1096818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8333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7046" y="1665143"/>
            <a:ext cx="1385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1196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FileOutputStream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7045" y="1954356"/>
            <a:ext cx="1570182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8863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ObjectOutputStream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045" y="2534516"/>
            <a:ext cx="1570182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8863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FilterOutputStream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7046" y="3400426"/>
            <a:ext cx="1847273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9686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ByteArrayOutputStream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8682" y="2252230"/>
            <a:ext cx="1431636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9686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DataOutputStream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2956" y="1750608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2956" y="2045017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2956" y="2616517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2956" y="3188017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2956" y="3482427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2955" y="1750608"/>
            <a:ext cx="0" cy="1731819"/>
          </a:xfrm>
          <a:custGeom>
            <a:avLst/>
            <a:gdLst/>
            <a:ahLst/>
            <a:cxnLst/>
            <a:rect l="l" t="t" r="r" b="b"/>
            <a:pathLst>
              <a:path h="2540000">
                <a:moveTo>
                  <a:pt x="0" y="25400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4429" y="2549670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9274" y="2627775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4592" y="2337695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4592" y="2623445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4592" y="2917853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4591" y="2337695"/>
            <a:ext cx="0" cy="578860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8487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78683" y="2830656"/>
            <a:ext cx="102754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374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PrintStream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78683" y="2541443"/>
            <a:ext cx="1754909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607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BufferedOutputStream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7045" y="3111211"/>
            <a:ext cx="1489364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2976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PipedOutputStream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72377" y="834130"/>
            <a:ext cx="45991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96" dirty="0">
                <a:latin typeface="Courier New"/>
                <a:cs typeface="Courier New"/>
              </a:rPr>
              <a:t>Reader</a:t>
            </a:r>
            <a:r>
              <a:rPr sz="2300" spc="-1019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14" dirty="0">
                <a:latin typeface="Arial"/>
                <a:cs typeface="Arial"/>
              </a:rPr>
              <a:t>Hierarchy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864" y="2527329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0591" y="2605260"/>
            <a:ext cx="363682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4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5091" y="2515466"/>
            <a:ext cx="635000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3215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446" y="1805420"/>
            <a:ext cx="1258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3823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BufferedReader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6446" y="2094634"/>
            <a:ext cx="1339273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3823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CharArrayReader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445" y="2957080"/>
            <a:ext cx="1016000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427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PipedReader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6446" y="3256684"/>
            <a:ext cx="1096818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4274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FilterReader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6446" y="2380384"/>
            <a:ext cx="1096818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427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StringReader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9728" y="2671330"/>
            <a:ext cx="946727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509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FileReader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6446" y="2671330"/>
            <a:ext cx="1512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427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InputStreamReader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55819" y="1890885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5819" y="2185295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5819" y="2471044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5819" y="2756795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819" y="3042544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819" y="3336953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55818" y="1890886"/>
            <a:ext cx="0" cy="1446068"/>
          </a:xfrm>
          <a:custGeom>
            <a:avLst/>
            <a:gdLst/>
            <a:ahLst/>
            <a:cxnLst/>
            <a:rect l="l" t="t" r="r" b="b"/>
            <a:pathLst>
              <a:path h="2120900">
                <a:moveTo>
                  <a:pt x="0" y="21209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9567" y="2679902"/>
            <a:ext cx="173759" cy="147204"/>
          </a:xfrm>
          <a:custGeom>
            <a:avLst/>
            <a:gdLst/>
            <a:ahLst/>
            <a:cxnLst/>
            <a:rect l="l" t="t" r="r" b="b"/>
            <a:pathLst>
              <a:path w="191135" h="215900">
                <a:moveTo>
                  <a:pt x="190626" y="215900"/>
                </a:moveTo>
                <a:lnTo>
                  <a:pt x="190626" y="0"/>
                </a:lnTo>
                <a:lnTo>
                  <a:pt x="0" y="101600"/>
                </a:lnTo>
                <a:lnTo>
                  <a:pt x="190626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4410" y="2757920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45727" y="1814080"/>
            <a:ext cx="1443182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3744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LineNumberReader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35565" y="1822653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899"/>
                </a:moveTo>
                <a:lnTo>
                  <a:pt x="190500" y="0"/>
                </a:lnTo>
                <a:lnTo>
                  <a:pt x="0" y="101599"/>
                </a:lnTo>
                <a:lnTo>
                  <a:pt x="190500" y="21589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0410" y="1900671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95637" y="3260148"/>
            <a:ext cx="1246909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32470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PushbackReader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85591" y="3268634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70319" y="3346739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72377" y="834130"/>
            <a:ext cx="45991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96" dirty="0">
                <a:latin typeface="Courier New"/>
                <a:cs typeface="Courier New"/>
              </a:rPr>
              <a:t>Writer</a:t>
            </a:r>
            <a:r>
              <a:rPr sz="2300" spc="-1019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Arial"/>
                <a:cs typeface="Arial"/>
              </a:rPr>
              <a:t>Class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14" dirty="0">
                <a:latin typeface="Arial"/>
                <a:cs typeface="Arial"/>
              </a:rPr>
              <a:t>Hierarchy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9364" y="2533303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4091" y="2611323"/>
            <a:ext cx="363682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4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8591" y="2521527"/>
            <a:ext cx="635000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3215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9946" y="1664276"/>
            <a:ext cx="1304636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005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BufferedWriter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9945" y="1953491"/>
            <a:ext cx="1362364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4647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CharArrayWriter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9945" y="2822864"/>
            <a:ext cx="1062182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005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PrintWriter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9945" y="3110346"/>
            <a:ext cx="1062182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62235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PipedWriter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9946" y="3401291"/>
            <a:ext cx="1148773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61333">
              <a:spcBef>
                <a:spcPts val="89"/>
              </a:spcBef>
            </a:pPr>
            <a:r>
              <a:rPr sz="900" b="1" i="1" spc="-4" dirty="0">
                <a:latin typeface="Courier New"/>
                <a:cs typeface="Courier New"/>
              </a:rPr>
              <a:t>FilterWriter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9946" y="2239242"/>
            <a:ext cx="1148773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0509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StringWriter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8683" y="2530187"/>
            <a:ext cx="946727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45098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FileWriter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9946" y="2530187"/>
            <a:ext cx="1639455" cy="1498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1274" rIns="0" bIns="0" rtlCol="0">
            <a:spAutoFit/>
          </a:bodyPr>
          <a:lstStyle/>
          <a:p>
            <a:pPr marL="55921">
              <a:spcBef>
                <a:spcPts val="89"/>
              </a:spcBef>
            </a:pPr>
            <a:r>
              <a:rPr sz="900" b="1" spc="-4" dirty="0">
                <a:latin typeface="Courier New"/>
                <a:cs typeface="Courier New"/>
              </a:rPr>
              <a:t>OutputStreamWriter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9319" y="1749743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9319" y="2044152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9319" y="232990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9319" y="2615652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9319" y="290140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19319" y="319581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9319" y="3481561"/>
            <a:ext cx="392545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9318" y="1749743"/>
            <a:ext cx="0" cy="1731819"/>
          </a:xfrm>
          <a:custGeom>
            <a:avLst/>
            <a:gdLst/>
            <a:ahLst/>
            <a:cxnLst/>
            <a:rect l="l" t="t" r="r" b="b"/>
            <a:pathLst>
              <a:path h="2540000">
                <a:moveTo>
                  <a:pt x="0" y="25400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68520" y="2538759"/>
            <a:ext cx="173182" cy="147204"/>
          </a:xfrm>
          <a:custGeom>
            <a:avLst/>
            <a:gdLst/>
            <a:ahLst/>
            <a:cxnLst/>
            <a:rect l="l" t="t" r="r" b="b"/>
            <a:pathLst>
              <a:path w="190500" h="215900">
                <a:moveTo>
                  <a:pt x="190500" y="215900"/>
                </a:moveTo>
                <a:lnTo>
                  <a:pt x="190500" y="0"/>
                </a:lnTo>
                <a:lnTo>
                  <a:pt x="0" y="101600"/>
                </a:lnTo>
                <a:lnTo>
                  <a:pt x="190500" y="215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3365" y="2616777"/>
            <a:ext cx="513773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56515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14,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22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971" y="1278689"/>
            <a:ext cx="2192482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8952" y="2052205"/>
            <a:ext cx="2101850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spc="-4" dirty="0">
                <a:latin typeface="Arial"/>
                <a:cs typeface="Arial"/>
              </a:rPr>
              <a:t>Networking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95699" y="834130"/>
            <a:ext cx="31530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Software</a:t>
            </a:r>
            <a:r>
              <a:rPr spc="-210" dirty="0"/>
              <a:t> </a:t>
            </a:r>
            <a:r>
              <a:rPr spc="-18" dirty="0"/>
              <a:t>Packages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2"/>
            <a:ext cx="6070023" cy="630983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743" indent="-241724">
              <a:spcBef>
                <a:spcPts val="440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9" dirty="0">
                <a:latin typeface="Times New Roman"/>
                <a:cs typeface="Times New Roman"/>
              </a:rPr>
              <a:t>Packages </a:t>
            </a:r>
            <a:r>
              <a:rPr sz="1700" spc="53" dirty="0">
                <a:latin typeface="Times New Roman"/>
                <a:cs typeface="Times New Roman"/>
              </a:rPr>
              <a:t>help </a:t>
            </a:r>
            <a:r>
              <a:rPr sz="1700" spc="81" dirty="0">
                <a:latin typeface="Times New Roman"/>
                <a:cs typeface="Times New Roman"/>
              </a:rPr>
              <a:t>manage </a:t>
            </a:r>
            <a:r>
              <a:rPr sz="1700" spc="43" dirty="0">
                <a:latin typeface="Times New Roman"/>
                <a:cs typeface="Times New Roman"/>
              </a:rPr>
              <a:t>large </a:t>
            </a:r>
            <a:r>
              <a:rPr sz="1700" spc="60" dirty="0">
                <a:latin typeface="Times New Roman"/>
                <a:cs typeface="Times New Roman"/>
              </a:rPr>
              <a:t>software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systems.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6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9" dirty="0">
                <a:latin typeface="Times New Roman"/>
                <a:cs typeface="Times New Roman"/>
              </a:rPr>
              <a:t>Packages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57" dirty="0">
                <a:latin typeface="Times New Roman"/>
                <a:cs typeface="Times New Roman"/>
              </a:rPr>
              <a:t>contain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sub-packages.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2182" y="3091295"/>
            <a:ext cx="4202545" cy="1021773"/>
          </a:xfrm>
          <a:custGeom>
            <a:avLst/>
            <a:gdLst/>
            <a:ahLst/>
            <a:cxnLst/>
            <a:rect l="l" t="t" r="r" b="b"/>
            <a:pathLst>
              <a:path w="4622800" h="1498600">
                <a:moveTo>
                  <a:pt x="4622800" y="0"/>
                </a:moveTo>
                <a:lnTo>
                  <a:pt x="4622800" y="1498600"/>
                </a:lnTo>
                <a:lnTo>
                  <a:pt x="0" y="1498600"/>
                </a:lnTo>
                <a:lnTo>
                  <a:pt x="0" y="0"/>
                </a:lnTo>
                <a:lnTo>
                  <a:pt x="46228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7482" y="3762375"/>
            <a:ext cx="1062182" cy="285751"/>
          </a:xfrm>
          <a:custGeom>
            <a:avLst/>
            <a:gdLst/>
            <a:ahLst/>
            <a:cxnLst/>
            <a:rect l="l" t="t" r="r" b="b"/>
            <a:pathLst>
              <a:path w="1168400" h="419100">
                <a:moveTo>
                  <a:pt x="1168400" y="0"/>
                </a:moveTo>
                <a:lnTo>
                  <a:pt x="1168400" y="419100"/>
                </a:lnTo>
                <a:lnTo>
                  <a:pt x="0" y="419100"/>
                </a:lnTo>
                <a:lnTo>
                  <a:pt x="0" y="0"/>
                </a:lnTo>
                <a:lnTo>
                  <a:pt x="1168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4208" y="3753717"/>
            <a:ext cx="1062182" cy="285751"/>
          </a:xfrm>
          <a:custGeom>
            <a:avLst/>
            <a:gdLst/>
            <a:ahLst/>
            <a:cxnLst/>
            <a:rect l="l" t="t" r="r" b="b"/>
            <a:pathLst>
              <a:path w="1168400" h="419100">
                <a:moveTo>
                  <a:pt x="1168400" y="0"/>
                </a:moveTo>
                <a:lnTo>
                  <a:pt x="1168400" y="419100"/>
                </a:lnTo>
                <a:lnTo>
                  <a:pt x="0" y="419100"/>
                </a:lnTo>
                <a:lnTo>
                  <a:pt x="0" y="0"/>
                </a:lnTo>
                <a:lnTo>
                  <a:pt x="1168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1096" y="3452901"/>
            <a:ext cx="188191" cy="147204"/>
          </a:xfrm>
          <a:custGeom>
            <a:avLst/>
            <a:gdLst/>
            <a:ahLst/>
            <a:cxnLst/>
            <a:rect l="l" t="t" r="r" b="b"/>
            <a:pathLst>
              <a:path w="207009" h="215900">
                <a:moveTo>
                  <a:pt x="53848" y="215519"/>
                </a:moveTo>
                <a:lnTo>
                  <a:pt x="206501" y="62864"/>
                </a:lnTo>
                <a:lnTo>
                  <a:pt x="0" y="0"/>
                </a:lnTo>
                <a:lnTo>
                  <a:pt x="53848" y="2155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3594" y="3557155"/>
            <a:ext cx="273627" cy="20522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300863" y="30086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962" y="3447616"/>
            <a:ext cx="196273" cy="141143"/>
          </a:xfrm>
          <a:custGeom>
            <a:avLst/>
            <a:gdLst/>
            <a:ahLst/>
            <a:cxnLst/>
            <a:rect l="l" t="t" r="r" b="b"/>
            <a:pathLst>
              <a:path w="215900" h="207010">
                <a:moveTo>
                  <a:pt x="0" y="53848"/>
                </a:moveTo>
                <a:lnTo>
                  <a:pt x="152653" y="206629"/>
                </a:lnTo>
                <a:lnTo>
                  <a:pt x="215519" y="0"/>
                </a:lnTo>
                <a:lnTo>
                  <a:pt x="0" y="538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6716" y="3539405"/>
            <a:ext cx="273627" cy="20522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0" y="300863"/>
                </a:moveTo>
                <a:lnTo>
                  <a:pt x="30086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59911" y="3151910"/>
          <a:ext cx="3271981" cy="68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182"/>
                <a:gridCol w="1147618"/>
                <a:gridCol w="1062181"/>
              </a:tblGrid>
              <a:tr h="253085">
                <a:tc row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Company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59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1400"/>
                        </a:lnSpc>
                        <a:spcBef>
                          <a:spcPts val="185"/>
                        </a:spcBef>
                        <a:tabLst>
                          <a:tab pos="1019810" algn="l"/>
                        </a:tabLst>
                      </a:pPr>
                      <a:r>
                        <a:rPr sz="800" dirty="0">
                          <a:latin typeface="Arial"/>
                          <a:cs typeface="Arial"/>
                        </a:rPr>
                        <a:t>Owns	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0..*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6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Vehicle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59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4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602297" y="2810221"/>
            <a:ext cx="1350818" cy="277091"/>
          </a:xfrm>
          <a:custGeom>
            <a:avLst/>
            <a:gdLst/>
            <a:ahLst/>
            <a:cxnLst/>
            <a:rect l="l" t="t" r="r" b="b"/>
            <a:pathLst>
              <a:path w="1485900" h="406400">
                <a:moveTo>
                  <a:pt x="1485900" y="0"/>
                </a:moveTo>
                <a:lnTo>
                  <a:pt x="1485900" y="406400"/>
                </a:lnTo>
                <a:lnTo>
                  <a:pt x="0" y="406400"/>
                </a:lnTo>
                <a:lnTo>
                  <a:pt x="0" y="0"/>
                </a:lnTo>
                <a:lnTo>
                  <a:pt x="14859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0818" y="2727614"/>
            <a:ext cx="1316182" cy="562841"/>
          </a:xfrm>
          <a:custGeom>
            <a:avLst/>
            <a:gdLst/>
            <a:ahLst/>
            <a:cxnLst/>
            <a:rect l="l" t="t" r="r" b="b"/>
            <a:pathLst>
              <a:path w="1447800" h="825500">
                <a:moveTo>
                  <a:pt x="1447800" y="0"/>
                </a:moveTo>
                <a:lnTo>
                  <a:pt x="1447800" y="825500"/>
                </a:lnTo>
                <a:lnTo>
                  <a:pt x="0" y="825500"/>
                </a:lnTo>
                <a:lnTo>
                  <a:pt x="0" y="0"/>
                </a:lnTo>
                <a:lnTo>
                  <a:pt x="14478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0818" y="3628160"/>
            <a:ext cx="1316182" cy="562841"/>
          </a:xfrm>
          <a:custGeom>
            <a:avLst/>
            <a:gdLst/>
            <a:ahLst/>
            <a:cxnLst/>
            <a:rect l="l" t="t" r="r" b="b"/>
            <a:pathLst>
              <a:path w="1447800" h="825500">
                <a:moveTo>
                  <a:pt x="1447800" y="0"/>
                </a:moveTo>
                <a:lnTo>
                  <a:pt x="1447800" y="825500"/>
                </a:lnTo>
                <a:lnTo>
                  <a:pt x="0" y="825500"/>
                </a:lnTo>
                <a:lnTo>
                  <a:pt x="0" y="0"/>
                </a:lnTo>
                <a:lnTo>
                  <a:pt x="14478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5045" y="2550103"/>
            <a:ext cx="473364" cy="173181"/>
          </a:xfrm>
          <a:custGeom>
            <a:avLst/>
            <a:gdLst/>
            <a:ahLst/>
            <a:cxnLst/>
            <a:rect l="l" t="t" r="r" b="b"/>
            <a:pathLst>
              <a:path w="520700" h="254000">
                <a:moveTo>
                  <a:pt x="520700" y="0"/>
                </a:moveTo>
                <a:lnTo>
                  <a:pt x="520700" y="254000"/>
                </a:lnTo>
                <a:lnTo>
                  <a:pt x="0" y="254000"/>
                </a:lnTo>
                <a:lnTo>
                  <a:pt x="0" y="0"/>
                </a:lnTo>
                <a:lnTo>
                  <a:pt x="5207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5045" y="3450648"/>
            <a:ext cx="473364" cy="173181"/>
          </a:xfrm>
          <a:custGeom>
            <a:avLst/>
            <a:gdLst/>
            <a:ahLst/>
            <a:cxnLst/>
            <a:rect l="l" t="t" r="r" b="b"/>
            <a:pathLst>
              <a:path w="520700" h="254000">
                <a:moveTo>
                  <a:pt x="520700" y="0"/>
                </a:moveTo>
                <a:lnTo>
                  <a:pt x="520700" y="254000"/>
                </a:lnTo>
                <a:lnTo>
                  <a:pt x="0" y="254000"/>
                </a:lnTo>
                <a:lnTo>
                  <a:pt x="0" y="0"/>
                </a:lnTo>
                <a:lnTo>
                  <a:pt x="5207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200728" y="2060865"/>
          <a:ext cx="6764481" cy="2242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18"/>
                <a:gridCol w="2432627"/>
                <a:gridCol w="1260186"/>
                <a:gridCol w="1720850"/>
              </a:tblGrid>
              <a:tr h="277091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shipping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5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5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14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gui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9146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reports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9225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domain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Truck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3234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Courier New"/>
                          <a:cs typeface="Courier New"/>
                        </a:rPr>
                        <a:t>RiverBarge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436043" y="3219536"/>
            <a:ext cx="153555" cy="85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7001" y="2926774"/>
            <a:ext cx="40986" cy="16885"/>
          </a:xfrm>
          <a:custGeom>
            <a:avLst/>
            <a:gdLst/>
            <a:ahLst/>
            <a:cxnLst/>
            <a:rect l="l" t="t" r="r" b="b"/>
            <a:pathLst>
              <a:path w="45085" h="24764">
                <a:moveTo>
                  <a:pt x="44576" y="2425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7524" y="2943312"/>
            <a:ext cx="707736" cy="288347"/>
          </a:xfrm>
          <a:custGeom>
            <a:avLst/>
            <a:gdLst/>
            <a:ahLst/>
            <a:cxnLst/>
            <a:rect l="l" t="t" r="r" b="b"/>
            <a:pathLst>
              <a:path w="778510" h="422910">
                <a:moveTo>
                  <a:pt x="778509" y="42290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5261" y="3231659"/>
            <a:ext cx="40986" cy="16885"/>
          </a:xfrm>
          <a:custGeom>
            <a:avLst/>
            <a:gdLst/>
            <a:ahLst/>
            <a:cxnLst/>
            <a:rect l="l" t="t" r="r" b="b"/>
            <a:pathLst>
              <a:path w="45085" h="24764">
                <a:moveTo>
                  <a:pt x="44703" y="2425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4543" y="3604780"/>
            <a:ext cx="154593" cy="82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7000" y="3933219"/>
            <a:ext cx="41564" cy="15587"/>
          </a:xfrm>
          <a:custGeom>
            <a:avLst/>
            <a:gdLst/>
            <a:ahLst/>
            <a:cxnLst/>
            <a:rect l="l" t="t" r="r" b="b"/>
            <a:pathLst>
              <a:path w="45719" h="22860">
                <a:moveTo>
                  <a:pt x="45593" y="0"/>
                </a:moveTo>
                <a:lnTo>
                  <a:pt x="0" y="224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8447" y="3672841"/>
            <a:ext cx="703118" cy="260639"/>
          </a:xfrm>
          <a:custGeom>
            <a:avLst/>
            <a:gdLst/>
            <a:ahLst/>
            <a:cxnLst/>
            <a:rect l="l" t="t" r="r" b="b"/>
            <a:pathLst>
              <a:path w="773429" h="382270">
                <a:moveTo>
                  <a:pt x="773302" y="0"/>
                </a:moveTo>
                <a:lnTo>
                  <a:pt x="0" y="381888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1451" y="3657427"/>
            <a:ext cx="41564" cy="15587"/>
          </a:xfrm>
          <a:custGeom>
            <a:avLst/>
            <a:gdLst/>
            <a:ahLst/>
            <a:cxnLst/>
            <a:rect l="l" t="t" r="r" b="b"/>
            <a:pathLst>
              <a:path w="45720" h="22860">
                <a:moveTo>
                  <a:pt x="45592" y="0"/>
                </a:moveTo>
                <a:lnTo>
                  <a:pt x="0" y="22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1"/>
            <a:ext cx="5985164" cy="116959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42175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46" dirty="0">
                <a:latin typeface="Times New Roman"/>
                <a:cs typeface="Times New Roman"/>
              </a:rPr>
              <a:t>Develop </a:t>
            </a:r>
            <a:r>
              <a:rPr sz="1700" spc="71" dirty="0">
                <a:latin typeface="Times New Roman"/>
                <a:cs typeface="Times New Roman"/>
              </a:rPr>
              <a:t>code </a:t>
            </a:r>
            <a:r>
              <a:rPr sz="1700" spc="18" dirty="0">
                <a:latin typeface="Times New Roman"/>
                <a:cs typeface="Times New Roman"/>
              </a:rPr>
              <a:t>to set </a:t>
            </a:r>
            <a:r>
              <a:rPr sz="1700" spc="43" dirty="0">
                <a:latin typeface="Times New Roman"/>
                <a:cs typeface="Times New Roman"/>
              </a:rPr>
              <a:t>up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network</a:t>
            </a:r>
            <a:r>
              <a:rPr sz="1700" spc="34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connection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92" dirty="0">
                <a:latin typeface="Times New Roman"/>
                <a:cs typeface="Times New Roman"/>
              </a:rPr>
              <a:t>Understand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TCP </a:t>
            </a:r>
            <a:r>
              <a:rPr sz="1700" dirty="0">
                <a:latin typeface="Times New Roman"/>
                <a:cs typeface="Times New Roman"/>
              </a:rPr>
              <a:t>/ </a:t>
            </a:r>
            <a:r>
              <a:rPr sz="1700" spc="21" dirty="0">
                <a:latin typeface="Times New Roman"/>
                <a:cs typeface="Times New Roman"/>
              </a:rPr>
              <a:t>IP</a:t>
            </a:r>
            <a:r>
              <a:rPr sz="1700" spc="-206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Protocol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</a:t>
            </a:r>
            <a:r>
              <a:rPr sz="1700" spc="277" dirty="0">
                <a:latin typeface="Times New Roman"/>
                <a:cs typeface="Times New Roman"/>
              </a:rPr>
              <a:t> </a:t>
            </a:r>
            <a:r>
              <a:rPr sz="1700" spc="-81" dirty="0">
                <a:latin typeface="Courier New"/>
                <a:cs typeface="Courier New"/>
              </a:rPr>
              <a:t>ServerSocket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5" dirty="0">
                <a:latin typeface="Courier New"/>
                <a:cs typeface="Courier New"/>
              </a:rPr>
              <a:t>Socket</a:t>
            </a:r>
            <a:r>
              <a:rPr sz="1700" spc="-685" dirty="0">
                <a:latin typeface="Courier New"/>
                <a:cs typeface="Courier New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classes</a:t>
            </a:r>
            <a:r>
              <a:rPr sz="1700" spc="32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for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946"/>
              </a:lnSpc>
            </a:pPr>
            <a:r>
              <a:rPr sz="1700" spc="71" dirty="0">
                <a:latin typeface="Times New Roman"/>
                <a:cs typeface="Times New Roman"/>
              </a:rPr>
              <a:t>implementation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1" dirty="0">
                <a:latin typeface="Times New Roman"/>
                <a:cs typeface="Times New Roman"/>
              </a:rPr>
              <a:t>TCP </a:t>
            </a:r>
            <a:r>
              <a:rPr sz="1700" dirty="0">
                <a:latin typeface="Times New Roman"/>
                <a:cs typeface="Times New Roman"/>
              </a:rPr>
              <a:t>/ </a:t>
            </a:r>
            <a:r>
              <a:rPr sz="1700" spc="21" dirty="0">
                <a:latin typeface="Times New Roman"/>
                <a:cs typeface="Times New Roman"/>
              </a:rPr>
              <a:t>IP </a:t>
            </a:r>
            <a:r>
              <a:rPr sz="1700" spc="39" dirty="0">
                <a:latin typeface="Times New Roman"/>
                <a:cs typeface="Times New Roman"/>
              </a:rPr>
              <a:t>clients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servers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 rot="19140000">
            <a:off x="3698008" y="894638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507" y="1368137"/>
            <a:ext cx="7279409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 indent="5412">
              <a:lnSpc>
                <a:spcPts val="1847"/>
              </a:lnSpc>
              <a:spcBef>
                <a:spcPts val="298"/>
              </a:spcBef>
            </a:pPr>
            <a:r>
              <a:rPr sz="1700" spc="85" dirty="0">
                <a:latin typeface="Times New Roman"/>
                <a:cs typeface="Times New Roman"/>
              </a:rPr>
              <a:t>How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can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communication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link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between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client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machine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server on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network </a:t>
            </a:r>
            <a:r>
              <a:rPr sz="1700" spc="21" dirty="0">
                <a:latin typeface="Times New Roman"/>
                <a:cs typeface="Times New Roman"/>
              </a:rPr>
              <a:t>be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established?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35663" y="834130"/>
            <a:ext cx="187267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Networking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5413" y="1368137"/>
            <a:ext cx="6849917" cy="24148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176">
              <a:spcBef>
                <a:spcPts val="71"/>
              </a:spcBef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39" dirty="0">
                <a:latin typeface="Times New Roman"/>
                <a:cs typeface="Times New Roman"/>
              </a:rPr>
              <a:t>section </a:t>
            </a:r>
            <a:r>
              <a:rPr sz="1700" spc="46" dirty="0">
                <a:latin typeface="Times New Roman"/>
                <a:cs typeface="Times New Roman"/>
              </a:rPr>
              <a:t>describes </a:t>
            </a:r>
            <a:r>
              <a:rPr sz="1700" spc="67" dirty="0">
                <a:latin typeface="Times New Roman"/>
                <a:cs typeface="Times New Roman"/>
              </a:rPr>
              <a:t>networking</a:t>
            </a:r>
            <a:r>
              <a:rPr sz="1700" spc="249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concepts.</a:t>
            </a:r>
            <a:endParaRPr sz="1700">
              <a:latin typeface="Times New Roman"/>
              <a:cs typeface="Times New Roman"/>
            </a:endParaRPr>
          </a:p>
          <a:p>
            <a:pPr marL="12176">
              <a:spcBef>
                <a:spcPts val="1222"/>
              </a:spcBef>
            </a:pPr>
            <a:r>
              <a:rPr sz="1700" spc="-14" dirty="0">
                <a:latin typeface="Arial"/>
                <a:cs typeface="Arial"/>
              </a:rPr>
              <a:t>Sockets</a:t>
            </a:r>
            <a:endParaRPr sz="1700">
              <a:latin typeface="Arial"/>
              <a:cs typeface="Arial"/>
            </a:endParaRPr>
          </a:p>
          <a:p>
            <a:pPr marL="634074" marR="33372" indent="-269684">
              <a:lnSpc>
                <a:spcPts val="1847"/>
              </a:lnSpc>
              <a:spcBef>
                <a:spcPts val="144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2" dirty="0">
                <a:latin typeface="Times New Roman"/>
                <a:cs typeface="Times New Roman"/>
              </a:rPr>
              <a:t>Sockets </a:t>
            </a:r>
            <a:r>
              <a:rPr sz="1700" spc="60" dirty="0">
                <a:latin typeface="Times New Roman"/>
                <a:cs typeface="Times New Roman"/>
              </a:rPr>
              <a:t>hold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64" dirty="0">
                <a:latin typeface="Times New Roman"/>
                <a:cs typeface="Times New Roman"/>
              </a:rPr>
              <a:t>streams: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85" dirty="0">
                <a:latin typeface="Times New Roman"/>
                <a:cs typeface="Times New Roman"/>
              </a:rPr>
              <a:t>input </a:t>
            </a:r>
            <a:r>
              <a:rPr sz="1700" spc="64" dirty="0">
                <a:latin typeface="Times New Roman"/>
                <a:cs typeface="Times New Roman"/>
              </a:rPr>
              <a:t>stream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an 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601603" indent="-237214">
              <a:spcBef>
                <a:spcPts val="341"/>
              </a:spcBef>
              <a:buChar char="•"/>
              <a:tabLst>
                <a:tab pos="601152" algn="l"/>
                <a:tab pos="602054" algn="l"/>
              </a:tabLst>
            </a:pPr>
            <a:r>
              <a:rPr sz="1700" spc="39" dirty="0">
                <a:latin typeface="Times New Roman"/>
                <a:cs typeface="Times New Roman"/>
              </a:rPr>
              <a:t>Each </a:t>
            </a:r>
            <a:r>
              <a:rPr sz="1700" spc="85" dirty="0">
                <a:latin typeface="Times New Roman"/>
                <a:cs typeface="Times New Roman"/>
              </a:rPr>
              <a:t>end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2" dirty="0">
                <a:latin typeface="Times New Roman"/>
                <a:cs typeface="Times New Roman"/>
              </a:rPr>
              <a:t>socket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pair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streams.</a:t>
            </a:r>
            <a:endParaRPr sz="1700">
              <a:latin typeface="Times New Roman"/>
              <a:cs typeface="Times New Roman"/>
            </a:endParaRPr>
          </a:p>
          <a:p>
            <a:pPr marL="12176">
              <a:spcBef>
                <a:spcPts val="937"/>
              </a:spcBef>
            </a:pPr>
            <a:r>
              <a:rPr sz="1700" dirty="0">
                <a:latin typeface="Arial"/>
                <a:cs typeface="Arial"/>
              </a:rPr>
              <a:t>Setting </a:t>
            </a:r>
            <a:r>
              <a:rPr sz="1700" spc="-4" dirty="0">
                <a:latin typeface="Arial"/>
                <a:cs typeface="Arial"/>
              </a:rPr>
              <a:t>Up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Connection</a:t>
            </a:r>
            <a:endParaRPr sz="1700">
              <a:latin typeface="Arial"/>
              <a:cs typeface="Arial"/>
            </a:endParaRPr>
          </a:p>
          <a:p>
            <a:pPr marL="12176" marR="3608" indent="-3608">
              <a:lnSpc>
                <a:spcPts val="1847"/>
              </a:lnSpc>
              <a:spcBef>
                <a:spcPts val="1448"/>
              </a:spcBef>
              <a:tabLst>
                <a:tab pos="2194003" algn="l"/>
              </a:tabLst>
            </a:pPr>
            <a:r>
              <a:rPr sz="1700" spc="7" dirty="0">
                <a:latin typeface="Times New Roman"/>
                <a:cs typeface="Times New Roman"/>
              </a:rPr>
              <a:t>Set </a:t>
            </a:r>
            <a:r>
              <a:rPr sz="1700" spc="43" dirty="0">
                <a:latin typeface="Times New Roman"/>
                <a:cs typeface="Times New Roman"/>
              </a:rPr>
              <a:t>up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4" dirty="0">
                <a:latin typeface="Times New Roman"/>
                <a:cs typeface="Times New Roman"/>
              </a:rPr>
              <a:t>network </a:t>
            </a:r>
            <a:r>
              <a:rPr sz="1700" spc="57" dirty="0">
                <a:latin typeface="Times New Roman"/>
                <a:cs typeface="Times New Roman"/>
              </a:rPr>
              <a:t>connection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similar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telephone  </a:t>
            </a:r>
            <a:r>
              <a:rPr sz="1700" spc="53" dirty="0">
                <a:latin typeface="Times New Roman"/>
                <a:cs typeface="Times New Roman"/>
              </a:rPr>
              <a:t>system: </a:t>
            </a:r>
            <a:r>
              <a:rPr sz="1700" spc="43" dirty="0">
                <a:latin typeface="Times New Roman"/>
                <a:cs typeface="Times New Roman"/>
              </a:rPr>
              <a:t>One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end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must	</a:t>
            </a:r>
            <a:r>
              <a:rPr sz="1700" i="1" spc="-25" dirty="0">
                <a:latin typeface="Times New Roman"/>
                <a:cs typeface="Times New Roman"/>
              </a:rPr>
              <a:t>dial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other </a:t>
            </a:r>
            <a:r>
              <a:rPr sz="1700" spc="89" dirty="0">
                <a:latin typeface="Times New Roman"/>
                <a:cs typeface="Times New Roman"/>
              </a:rPr>
              <a:t>end, </a:t>
            </a:r>
            <a:r>
              <a:rPr sz="1700" spc="64" dirty="0">
                <a:latin typeface="Times New Roman"/>
                <a:cs typeface="Times New Roman"/>
              </a:rPr>
              <a:t>which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43" dirty="0">
                <a:latin typeface="Times New Roman"/>
                <a:cs typeface="Times New Roman"/>
              </a:rPr>
              <a:t>be  </a:t>
            </a:r>
            <a:r>
              <a:rPr sz="1700" i="1" spc="18" dirty="0">
                <a:latin typeface="Times New Roman"/>
                <a:cs typeface="Times New Roman"/>
              </a:rPr>
              <a:t>listening</a:t>
            </a:r>
            <a:r>
              <a:rPr sz="1700" spc="18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7845" y="834130"/>
            <a:ext cx="187267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Networking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8841" y="2586904"/>
            <a:ext cx="225136" cy="90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7477" y="1894176"/>
            <a:ext cx="225136" cy="90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9023" y="3366221"/>
            <a:ext cx="225136" cy="90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4573" y="1653887"/>
            <a:ext cx="1420091" cy="961159"/>
          </a:xfrm>
          <a:custGeom>
            <a:avLst/>
            <a:gdLst/>
            <a:ahLst/>
            <a:cxnLst/>
            <a:rect l="l" t="t" r="r" b="b"/>
            <a:pathLst>
              <a:path w="1562100" h="1409700">
                <a:moveTo>
                  <a:pt x="1562100" y="0"/>
                </a:moveTo>
                <a:lnTo>
                  <a:pt x="1562100" y="1409700"/>
                </a:lnTo>
                <a:lnTo>
                  <a:pt x="0" y="1409700"/>
                </a:lnTo>
                <a:lnTo>
                  <a:pt x="0" y="0"/>
                </a:lnTo>
                <a:lnTo>
                  <a:pt x="156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4573" y="3091297"/>
            <a:ext cx="1420091" cy="961159"/>
          </a:xfrm>
          <a:custGeom>
            <a:avLst/>
            <a:gdLst/>
            <a:ahLst/>
            <a:cxnLst/>
            <a:rect l="l" t="t" r="r" b="b"/>
            <a:pathLst>
              <a:path w="1562100" h="1409700">
                <a:moveTo>
                  <a:pt x="1562099" y="0"/>
                </a:moveTo>
                <a:lnTo>
                  <a:pt x="1562100" y="1409700"/>
                </a:lnTo>
                <a:lnTo>
                  <a:pt x="0" y="1409700"/>
                </a:lnTo>
                <a:lnTo>
                  <a:pt x="0" y="0"/>
                </a:lnTo>
                <a:lnTo>
                  <a:pt x="1562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4482" y="2372591"/>
            <a:ext cx="1420091" cy="961159"/>
          </a:xfrm>
          <a:custGeom>
            <a:avLst/>
            <a:gdLst/>
            <a:ahLst/>
            <a:cxnLst/>
            <a:rect l="l" t="t" r="r" b="b"/>
            <a:pathLst>
              <a:path w="1562100" h="1409700">
                <a:moveTo>
                  <a:pt x="1562100" y="0"/>
                </a:moveTo>
                <a:lnTo>
                  <a:pt x="1562100" y="1409700"/>
                </a:lnTo>
                <a:lnTo>
                  <a:pt x="0" y="1409700"/>
                </a:lnTo>
                <a:lnTo>
                  <a:pt x="0" y="0"/>
                </a:lnTo>
                <a:lnTo>
                  <a:pt x="156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34573" y="1653887"/>
            <a:ext cx="1420091" cy="325992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8039" rIns="0" bIns="0" rtlCol="0">
            <a:spAutoFit/>
          </a:bodyPr>
          <a:lstStyle/>
          <a:p>
            <a:pPr marR="95156" algn="r">
              <a:spcBef>
                <a:spcPts val="142"/>
              </a:spcBef>
            </a:pPr>
            <a:r>
              <a:rPr sz="900" spc="-4" dirty="0">
                <a:latin typeface="Courier New"/>
                <a:cs typeface="Courier New"/>
              </a:rPr>
              <a:t>client.bar.com</a:t>
            </a:r>
            <a:endParaRPr sz="900">
              <a:latin typeface="Courier New"/>
              <a:cs typeface="Courier New"/>
            </a:endParaRPr>
          </a:p>
          <a:p>
            <a:pPr marR="61784" algn="r">
              <a:spcBef>
                <a:spcPts val="646"/>
              </a:spcBef>
            </a:pPr>
            <a:r>
              <a:rPr sz="600" spc="-4" dirty="0">
                <a:latin typeface="Courier New"/>
                <a:cs typeface="Courier New"/>
              </a:rPr>
              <a:t>18000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4573" y="3091296"/>
            <a:ext cx="1420091" cy="37215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8039" rIns="0" bIns="0" rtlCol="0">
            <a:spAutoFit/>
          </a:bodyPr>
          <a:lstStyle/>
          <a:p>
            <a:pPr marR="95156" algn="r">
              <a:spcBef>
                <a:spcPts val="142"/>
              </a:spcBef>
            </a:pPr>
            <a:r>
              <a:rPr sz="900" spc="-4" dirty="0">
                <a:latin typeface="Courier New"/>
                <a:cs typeface="Courier New"/>
              </a:rPr>
              <a:t>client.baz.com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800">
              <a:latin typeface="Times New Roman"/>
              <a:cs typeface="Times New Roman"/>
            </a:endParaRPr>
          </a:p>
          <a:p>
            <a:pPr marR="65843" algn="r"/>
            <a:r>
              <a:rPr sz="600" spc="-4" dirty="0">
                <a:latin typeface="Courier New"/>
                <a:cs typeface="Courier New"/>
              </a:rPr>
              <a:t>18002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4482" y="2372591"/>
            <a:ext cx="1420091" cy="31316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8039" rIns="0" bIns="0" rtlCol="0">
            <a:spAutoFit/>
          </a:bodyPr>
          <a:lstStyle/>
          <a:p>
            <a:pPr marL="100117">
              <a:spcBef>
                <a:spcPts val="142"/>
              </a:spcBef>
            </a:pPr>
            <a:r>
              <a:rPr sz="900" spc="-4" dirty="0">
                <a:latin typeface="Courier New"/>
                <a:cs typeface="Courier New"/>
              </a:rPr>
              <a:t>server.foo.com</a:t>
            </a:r>
            <a:endParaRPr sz="900">
              <a:latin typeface="Courier New"/>
              <a:cs typeface="Courier New"/>
            </a:endParaRPr>
          </a:p>
          <a:p>
            <a:pPr marL="54568">
              <a:spcBef>
                <a:spcPts val="469"/>
              </a:spcBef>
            </a:pPr>
            <a:r>
              <a:rPr sz="600" spc="-4" dirty="0">
                <a:latin typeface="Courier New"/>
                <a:cs typeface="Courier New"/>
              </a:rPr>
              <a:t>3000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0082" y="2542742"/>
            <a:ext cx="121342" cy="61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9728" y="1930978"/>
            <a:ext cx="1933286" cy="635577"/>
          </a:xfrm>
          <a:custGeom>
            <a:avLst/>
            <a:gdLst/>
            <a:ahLst/>
            <a:cxnLst/>
            <a:rect l="l" t="t" r="r" b="b"/>
            <a:pathLst>
              <a:path w="2126615" h="932179">
                <a:moveTo>
                  <a:pt x="2126488" y="93179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917" y="1974100"/>
            <a:ext cx="121227" cy="61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1328" y="2012545"/>
            <a:ext cx="1939059" cy="643803"/>
          </a:xfrm>
          <a:custGeom>
            <a:avLst/>
            <a:gdLst/>
            <a:ahLst/>
            <a:cxnLst/>
            <a:rect l="l" t="t" r="r" b="b"/>
            <a:pathLst>
              <a:path w="2132965" h="944245">
                <a:moveTo>
                  <a:pt x="2132965" y="943990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8316" y="3363105"/>
            <a:ext cx="120303" cy="65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4187" y="2656177"/>
            <a:ext cx="1910773" cy="729961"/>
          </a:xfrm>
          <a:custGeom>
            <a:avLst/>
            <a:gdLst/>
            <a:ahLst/>
            <a:cxnLst/>
            <a:rect l="l" t="t" r="r" b="b"/>
            <a:pathLst>
              <a:path w="2101850" h="1070610">
                <a:moveTo>
                  <a:pt x="2101469" y="0"/>
                </a:moveTo>
                <a:lnTo>
                  <a:pt x="0" y="107022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7268" y="2606993"/>
            <a:ext cx="120187" cy="65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9727" y="2649509"/>
            <a:ext cx="1922318" cy="734291"/>
          </a:xfrm>
          <a:custGeom>
            <a:avLst/>
            <a:gdLst/>
            <a:ahLst/>
            <a:cxnLst/>
            <a:rect l="l" t="t" r="r" b="b"/>
            <a:pathLst>
              <a:path w="2114550" h="1076960">
                <a:moveTo>
                  <a:pt x="2114169" y="0"/>
                </a:moveTo>
                <a:lnTo>
                  <a:pt x="0" y="10765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9883" y="834130"/>
            <a:ext cx="54644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Networking </a:t>
            </a:r>
            <a:r>
              <a:rPr dirty="0"/>
              <a:t>With</a:t>
            </a:r>
            <a:r>
              <a:rPr spc="-458" dirty="0"/>
              <a:t> </a:t>
            </a:r>
            <a:r>
              <a:rPr spc="-39" dirty="0"/>
              <a:t>Java </a:t>
            </a:r>
            <a:r>
              <a:rPr spc="-32" dirty="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6864349" cy="125679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1" dirty="0">
                <a:latin typeface="Times New Roman"/>
                <a:cs typeface="Times New Roman"/>
              </a:rPr>
              <a:t>address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connection, </a:t>
            </a:r>
            <a:r>
              <a:rPr sz="1700" spc="60" dirty="0">
                <a:latin typeface="Times New Roman"/>
                <a:cs typeface="Times New Roman"/>
              </a:rPr>
              <a:t>include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address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92" dirty="0">
                <a:latin typeface="Times New Roman"/>
                <a:cs typeface="Times New Roman"/>
              </a:rPr>
              <a:t>name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remote</a:t>
            </a:r>
            <a:r>
              <a:rPr sz="1700" spc="23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machine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port </a:t>
            </a:r>
            <a:r>
              <a:rPr sz="1700" spc="75" dirty="0">
                <a:latin typeface="Times New Roman"/>
                <a:cs typeface="Times New Roman"/>
              </a:rPr>
              <a:t>number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identify the </a:t>
            </a:r>
            <a:r>
              <a:rPr sz="1700" spc="78" dirty="0">
                <a:latin typeface="Times New Roman"/>
                <a:cs typeface="Times New Roman"/>
              </a:rPr>
              <a:t>purpose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361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server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6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28" dirty="0">
                <a:latin typeface="Times New Roman"/>
                <a:cs typeface="Times New Roman"/>
              </a:rPr>
              <a:t>Port </a:t>
            </a:r>
            <a:r>
              <a:rPr sz="1700" spc="71" dirty="0">
                <a:latin typeface="Times New Roman"/>
                <a:cs typeface="Times New Roman"/>
              </a:rPr>
              <a:t>numbers range </a:t>
            </a:r>
            <a:r>
              <a:rPr sz="1700" spc="60" dirty="0">
                <a:latin typeface="Times New Roman"/>
                <a:cs typeface="Times New Roman"/>
              </a:rPr>
              <a:t>from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0–65535.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7506" y="834130"/>
            <a:ext cx="37892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39" dirty="0">
                <a:latin typeface="Arial"/>
                <a:cs typeface="Arial"/>
              </a:rPr>
              <a:t>Java </a:t>
            </a:r>
            <a:r>
              <a:rPr sz="2300" spc="-4" dirty="0">
                <a:latin typeface="Arial"/>
                <a:cs typeface="Arial"/>
              </a:rPr>
              <a:t>Networking</a:t>
            </a:r>
            <a:r>
              <a:rPr sz="2300" spc="-316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Model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2726" y="1617173"/>
            <a:ext cx="669636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9515" y="1954184"/>
            <a:ext cx="146165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3" dirty="0">
                <a:latin typeface="Courier New"/>
                <a:cs typeface="Courier New"/>
              </a:rPr>
              <a:t>ServerSocket </a:t>
            </a:r>
            <a:r>
              <a:rPr sz="900" spc="-7" dirty="0">
                <a:latin typeface="Times New Roman"/>
                <a:cs typeface="Times New Roman"/>
              </a:rPr>
              <a:t>(</a:t>
            </a:r>
            <a:r>
              <a:rPr sz="900" i="1" spc="-7" dirty="0">
                <a:latin typeface="Times New Roman"/>
                <a:cs typeface="Times New Roman"/>
              </a:rPr>
              <a:t>port</a:t>
            </a:r>
            <a:r>
              <a:rPr sz="900" i="1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ourier New"/>
                <a:cs typeface="Courier New"/>
              </a:rPr>
              <a:t>#</a:t>
            </a:r>
            <a:r>
              <a:rPr sz="900" spc="-4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8052" y="2862692"/>
            <a:ext cx="9374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4464" y="3174420"/>
            <a:ext cx="861290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4274" y="2692977"/>
            <a:ext cx="1766455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194309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4274" y="1913659"/>
            <a:ext cx="1766455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19431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0365" y="1601933"/>
            <a:ext cx="1974273" cy="2260023"/>
          </a:xfrm>
          <a:custGeom>
            <a:avLst/>
            <a:gdLst/>
            <a:ahLst/>
            <a:cxnLst/>
            <a:rect l="l" t="t" r="r" b="b"/>
            <a:pathLst>
              <a:path w="2171700" h="3314700">
                <a:moveTo>
                  <a:pt x="2171700" y="0"/>
                </a:moveTo>
                <a:lnTo>
                  <a:pt x="2171700" y="3314700"/>
                </a:lnTo>
                <a:lnTo>
                  <a:pt x="0" y="3314700"/>
                </a:lnTo>
                <a:lnTo>
                  <a:pt x="0" y="0"/>
                </a:lnTo>
                <a:lnTo>
                  <a:pt x="21717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4274" y="3472296"/>
            <a:ext cx="1766455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194309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8365" y="3593523"/>
            <a:ext cx="10898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Socket.close()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83728" y="1991591"/>
            <a:ext cx="1974273" cy="1870364"/>
          </a:xfrm>
          <a:custGeom>
            <a:avLst/>
            <a:gdLst/>
            <a:ahLst/>
            <a:cxnLst/>
            <a:rect l="l" t="t" r="r" b="b"/>
            <a:pathLst>
              <a:path w="2171700" h="2743200">
                <a:moveTo>
                  <a:pt x="2171700" y="0"/>
                </a:moveTo>
                <a:lnTo>
                  <a:pt x="2171700" y="2743199"/>
                </a:lnTo>
                <a:lnTo>
                  <a:pt x="0" y="2743200"/>
                </a:lnTo>
                <a:lnTo>
                  <a:pt x="0" y="0"/>
                </a:lnTo>
                <a:lnTo>
                  <a:pt x="217170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41406" y="2862692"/>
            <a:ext cx="9374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OutputStream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7819" y="3260321"/>
            <a:ext cx="861290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InputStream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7637" y="2692977"/>
            <a:ext cx="1766455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19431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7637" y="3472296"/>
            <a:ext cx="1766455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19431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91728" y="3593523"/>
            <a:ext cx="10898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Socket.close()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0215" y="3211309"/>
            <a:ext cx="117994" cy="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8210" y="2926774"/>
            <a:ext cx="1737591" cy="311727"/>
          </a:xfrm>
          <a:custGeom>
            <a:avLst/>
            <a:gdLst/>
            <a:ahLst/>
            <a:cxnLst/>
            <a:rect l="l" t="t" r="r" b="b"/>
            <a:pathLst>
              <a:path w="1911350" h="457200">
                <a:moveTo>
                  <a:pt x="1910969" y="0"/>
                </a:moveTo>
                <a:lnTo>
                  <a:pt x="1293749" y="0"/>
                </a:lnTo>
                <a:lnTo>
                  <a:pt x="1293749" y="457200"/>
                </a:lnTo>
                <a:lnTo>
                  <a:pt x="0" y="457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2336" y="3289241"/>
            <a:ext cx="117994" cy="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1182" y="2926773"/>
            <a:ext cx="1841500" cy="389659"/>
          </a:xfrm>
          <a:custGeom>
            <a:avLst/>
            <a:gdLst/>
            <a:ahLst/>
            <a:cxnLst/>
            <a:rect l="l" t="t" r="r" b="b"/>
            <a:pathLst>
              <a:path w="2025650" h="571500">
                <a:moveTo>
                  <a:pt x="0" y="0"/>
                </a:moveTo>
                <a:lnTo>
                  <a:pt x="914400" y="0"/>
                </a:lnTo>
                <a:lnTo>
                  <a:pt x="914400" y="571500"/>
                </a:lnTo>
                <a:lnTo>
                  <a:pt x="2025269" y="5715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795" y="2344882"/>
            <a:ext cx="72620" cy="161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50740" y="1954183"/>
            <a:ext cx="823767" cy="599441"/>
          </a:xfrm>
          <a:prstGeom prst="rect">
            <a:avLst/>
          </a:prstGeom>
        </p:spPr>
        <p:txBody>
          <a:bodyPr vert="horz" wrap="square" lIns="0" tIns="29764" rIns="0" bIns="0" rtlCol="0">
            <a:spAutoFit/>
          </a:bodyPr>
          <a:lstStyle/>
          <a:p>
            <a:pPr marL="9020" marR="3608">
              <a:lnSpc>
                <a:spcPts val="859"/>
              </a:lnSpc>
              <a:spcBef>
                <a:spcPts val="234"/>
              </a:spcBef>
            </a:pPr>
            <a:r>
              <a:rPr sz="900" spc="-4" dirty="0">
                <a:latin typeface="Arial"/>
                <a:cs typeface="Arial"/>
              </a:rPr>
              <a:t>Register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4" dirty="0">
                <a:latin typeface="Arial"/>
                <a:cs typeface="Arial"/>
              </a:rPr>
              <a:t>with 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21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700">
              <a:latin typeface="Times New Roman"/>
              <a:cs typeface="Times New Roman"/>
            </a:endParaRPr>
          </a:p>
          <a:p>
            <a:pPr marL="9020" marR="105078">
              <a:lnSpc>
                <a:spcPts val="859"/>
              </a:lnSpc>
            </a:pPr>
            <a:r>
              <a:rPr sz="900" dirty="0">
                <a:latin typeface="Arial"/>
                <a:cs typeface="Arial"/>
              </a:rPr>
              <a:t>Wait for a  connection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045365" y="2006831"/>
            <a:ext cx="1521691" cy="66569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441957">
              <a:spcBef>
                <a:spcPts val="71"/>
              </a:spcBef>
            </a:pPr>
            <a:r>
              <a:rPr spc="-4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  <a:p>
            <a:pPr marL="9020">
              <a:spcBef>
                <a:spcPts val="937"/>
              </a:spcBef>
            </a:pPr>
            <a:r>
              <a:rPr sz="900" spc="-39" dirty="0">
                <a:latin typeface="Courier New"/>
                <a:cs typeface="Courier New"/>
              </a:rPr>
              <a:t>Socket </a:t>
            </a:r>
            <a:r>
              <a:rPr sz="900" spc="-4" dirty="0">
                <a:latin typeface="Times New Roman"/>
                <a:cs typeface="Times New Roman"/>
              </a:rPr>
              <a:t>(</a:t>
            </a:r>
            <a:r>
              <a:rPr sz="900" i="1" spc="-4" dirty="0">
                <a:latin typeface="Courier New"/>
                <a:cs typeface="Courier New"/>
              </a:rPr>
              <a:t>host,</a:t>
            </a:r>
            <a:r>
              <a:rPr sz="900" i="1" spc="-320" dirty="0">
                <a:latin typeface="Courier New"/>
                <a:cs typeface="Courier New"/>
              </a:rPr>
              <a:t> </a:t>
            </a:r>
            <a:r>
              <a:rPr sz="900" i="1" spc="-4" dirty="0">
                <a:latin typeface="Courier New"/>
                <a:cs typeface="Courier New"/>
              </a:rPr>
              <a:t>port#</a:t>
            </a:r>
            <a:r>
              <a:rPr sz="900" spc="-4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48706">
              <a:spcBef>
                <a:spcPts val="462"/>
              </a:spcBef>
            </a:pPr>
            <a:r>
              <a:rPr sz="900" dirty="0">
                <a:latin typeface="Arial"/>
                <a:cs typeface="Arial"/>
              </a:rPr>
              <a:t>(Attempt to</a:t>
            </a:r>
            <a:r>
              <a:rPr sz="900" spc="-21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connect)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7825" y="2499011"/>
            <a:ext cx="6326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Socket()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87317" y="2178191"/>
            <a:ext cx="16232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ServerSocket.accept()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7" y="834132"/>
            <a:ext cx="5618018" cy="247901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483263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Minimal TCP/IP</a:t>
            </a:r>
            <a:r>
              <a:rPr sz="2300" spc="-3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Server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java.net.*;</a:t>
            </a:r>
            <a:endParaRPr sz="1100">
              <a:latin typeface="Courier New"/>
              <a:cs typeface="Courier New"/>
            </a:endParaRPr>
          </a:p>
          <a:p>
            <a:pPr marL="9020" marR="2699999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4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SimpleServer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 startAt="4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1985652">
              <a:lnSpc>
                <a:spcPts val="1349"/>
              </a:lnSpc>
              <a:spcBef>
                <a:spcPts val="50"/>
              </a:spcBef>
              <a:buAutoNum type="arabicPlain" startAt="4"/>
              <a:tabLst>
                <a:tab pos="650760" algn="l"/>
                <a:tab pos="651211" algn="l"/>
              </a:tabLst>
            </a:pPr>
            <a:r>
              <a:rPr sz="1100" spc="-53" dirty="0">
                <a:latin typeface="Courier New"/>
                <a:cs typeface="Courier New"/>
              </a:rPr>
              <a:t>ServerSocket </a:t>
            </a:r>
            <a:r>
              <a:rPr sz="1100" spc="-4" dirty="0">
                <a:latin typeface="Courier New"/>
                <a:cs typeface="Courier New"/>
              </a:rPr>
              <a:t>s =</a:t>
            </a:r>
            <a:r>
              <a:rPr sz="1100" spc="-3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null;  </a:t>
            </a: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542915"/>
            <a:ext cx="3782291" cy="862779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Register </a:t>
            </a:r>
            <a:r>
              <a:rPr sz="1100" spc="-46" dirty="0">
                <a:latin typeface="Courier New"/>
                <a:cs typeface="Courier New"/>
              </a:rPr>
              <a:t>your </a:t>
            </a:r>
            <a:r>
              <a:rPr sz="1100" spc="-50" dirty="0">
                <a:latin typeface="Courier New"/>
                <a:cs typeface="Courier New"/>
              </a:rPr>
              <a:t>service </a:t>
            </a:r>
            <a:r>
              <a:rPr sz="1100" spc="-32" dirty="0">
                <a:latin typeface="Courier New"/>
                <a:cs typeface="Courier New"/>
              </a:rPr>
              <a:t>on </a:t>
            </a:r>
            <a:r>
              <a:rPr sz="1100" spc="-46" dirty="0">
                <a:latin typeface="Courier New"/>
                <a:cs typeface="Courier New"/>
              </a:rPr>
              <a:t>port</a:t>
            </a:r>
            <a:r>
              <a:rPr sz="1100" spc="-47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5432  </a:t>
            </a: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00"/>
              </a:lnSpc>
            </a:pPr>
            <a:r>
              <a:rPr sz="1100" b="1" spc="-4" dirty="0">
                <a:latin typeface="Courier New"/>
                <a:cs typeface="Courier New"/>
              </a:rPr>
              <a:t>s = new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ServerSocket(5432);</a:t>
            </a:r>
            <a:endParaRPr sz="1100">
              <a:latin typeface="Courier New"/>
              <a:cs typeface="Courier New"/>
            </a:endParaRPr>
          </a:p>
          <a:p>
            <a:pPr marL="167763" marR="948856" indent="-158744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catch </a:t>
            </a:r>
            <a:r>
              <a:rPr sz="1100" spc="-53" dirty="0">
                <a:latin typeface="Courier New"/>
                <a:cs typeface="Courier New"/>
              </a:rPr>
              <a:t>(IOException </a:t>
            </a:r>
            <a:r>
              <a:rPr sz="1100" spc="-32" dirty="0">
                <a:latin typeface="Courier New"/>
                <a:cs typeface="Courier New"/>
              </a:rPr>
              <a:t>e)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60" dirty="0">
                <a:latin typeface="Courier New"/>
                <a:cs typeface="Courier New"/>
              </a:rPr>
              <a:t>e.printStackTrace();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9130" y="834130"/>
            <a:ext cx="373091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Minimal TCP/IP</a:t>
            </a:r>
            <a:r>
              <a:rPr sz="2300" spc="-3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Server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1555779"/>
            <a:ext cx="4493491" cy="862779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559211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Run the </a:t>
            </a:r>
            <a:r>
              <a:rPr sz="1100" spc="-53" dirty="0">
                <a:latin typeface="Courier New"/>
                <a:cs typeface="Courier New"/>
              </a:rPr>
              <a:t>listen/accept </a:t>
            </a:r>
            <a:r>
              <a:rPr sz="1100" spc="-46" dirty="0">
                <a:latin typeface="Courier New"/>
                <a:cs typeface="Courier New"/>
              </a:rPr>
              <a:t>loop</a:t>
            </a:r>
            <a:r>
              <a:rPr sz="1100" spc="-43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forever  </a:t>
            </a:r>
            <a:r>
              <a:rPr sz="1100" spc="-46" dirty="0">
                <a:latin typeface="Courier New"/>
                <a:cs typeface="Courier New"/>
              </a:rPr>
              <a:t>while </a:t>
            </a:r>
            <a:r>
              <a:rPr sz="1100" spc="-50" dirty="0">
                <a:latin typeface="Courier New"/>
                <a:cs typeface="Courier New"/>
              </a:rPr>
              <a:t>(true)</a:t>
            </a:r>
            <a:r>
              <a:rPr sz="1100" spc="-19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26507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Wait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here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listen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connection</a:t>
            </a:r>
            <a:endParaRPr sz="1100">
              <a:latin typeface="Courier New"/>
              <a:cs typeface="Courier New"/>
            </a:endParaRPr>
          </a:p>
          <a:p>
            <a:pPr marL="326056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Socket s1 =</a:t>
            </a:r>
            <a:r>
              <a:rPr sz="1100" b="1" spc="-7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s.accept();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165" y="2542915"/>
            <a:ext cx="47982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Get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output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stream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associated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with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socket  </a:t>
            </a:r>
            <a:r>
              <a:rPr sz="1100" spc="-53" dirty="0">
                <a:latin typeface="Courier New"/>
                <a:cs typeface="Courier New"/>
              </a:rPr>
              <a:t>OutputStream </a:t>
            </a:r>
            <a:r>
              <a:rPr sz="1100" b="1" spc="-4" dirty="0">
                <a:latin typeface="Courier New"/>
                <a:cs typeface="Courier New"/>
              </a:rPr>
              <a:t>s1out = s1.getOutputStream()</a:t>
            </a:r>
            <a:r>
              <a:rPr sz="1100" spc="-4" dirty="0">
                <a:latin typeface="Courier New"/>
                <a:cs typeface="Courier New"/>
              </a:rPr>
              <a:t>;  </a:t>
            </a:r>
            <a:r>
              <a:rPr sz="1100" spc="-53" dirty="0">
                <a:latin typeface="Courier New"/>
                <a:cs typeface="Courier New"/>
              </a:rPr>
              <a:t>BufferedWriter </a:t>
            </a:r>
            <a:r>
              <a:rPr sz="1100" spc="-32" dirty="0">
                <a:latin typeface="Courier New"/>
                <a:cs typeface="Courier New"/>
              </a:rPr>
              <a:t>bw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BufferedWriter(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6"/>
              </a:lnSpc>
            </a:pP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OutputStreamWriter(s1out));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391256"/>
            <a:ext cx="226291" cy="23687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8165" y="3365528"/>
            <a:ext cx="3172691" cy="34981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3608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Send your </a:t>
            </a:r>
            <a:r>
              <a:rPr sz="1100" spc="-60" dirty="0">
                <a:latin typeface="Courier New"/>
                <a:cs typeface="Courier New"/>
              </a:rPr>
              <a:t>string!  </a:t>
            </a:r>
            <a:r>
              <a:rPr sz="1100" spc="-53" dirty="0">
                <a:latin typeface="Courier New"/>
                <a:cs typeface="Courier New"/>
              </a:rPr>
              <a:t>bw.write(“Hello </a:t>
            </a:r>
            <a:r>
              <a:rPr sz="1100" spc="-39" dirty="0">
                <a:latin typeface="Courier New"/>
                <a:cs typeface="Courier New"/>
              </a:rPr>
              <a:t>Net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World!\n”);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9130" y="834130"/>
            <a:ext cx="3730913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Minimal TCP/IP</a:t>
            </a:r>
            <a:r>
              <a:rPr sz="2300" spc="-3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Server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427208"/>
          <a:ext cx="6366160" cy="2573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082"/>
                <a:gridCol w="568036"/>
                <a:gridCol w="2535382"/>
                <a:gridCol w="406399"/>
                <a:gridCol w="406399"/>
                <a:gridCol w="406399"/>
                <a:gridCol w="711200"/>
                <a:gridCol w="689263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Close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connection,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but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not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the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server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socket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2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bw.close();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7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20"/>
                        </a:lnSpc>
                      </a:pPr>
                      <a:r>
                        <a:rPr sz="1100" b="1" spc="-5" dirty="0">
                          <a:latin typeface="Courier New"/>
                          <a:cs typeface="Courier New"/>
                        </a:rPr>
                        <a:t>s1.close();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catch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(IOException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e)</a:t>
                      </a:r>
                      <a:r>
                        <a:rPr sz="1100" spc="-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e.printStackTrace();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100" spc="-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try-catch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41764" y="2871961"/>
            <a:ext cx="2359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</a:t>
            </a:r>
            <a:r>
              <a:rPr sz="1100" spc="-4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while(true)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64" y="3201006"/>
            <a:ext cx="2359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46" dirty="0">
                <a:latin typeface="Courier New"/>
                <a:cs typeface="Courier New"/>
              </a:rPr>
              <a:t>main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method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8" y="2871960"/>
            <a:ext cx="3689927" cy="8683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37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40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41	</a:t>
            </a: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3" dirty="0">
                <a:latin typeface="Courier New"/>
                <a:cs typeface="Courier New"/>
              </a:rPr>
              <a:t>SimpleServer</a:t>
            </a:r>
            <a:r>
              <a:rPr sz="1100" spc="-4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program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213870"/>
            <a:ext cx="40963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542916"/>
            <a:ext cx="5204691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try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Open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your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connection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to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server,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at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port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5432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localhost </a:t>
            </a:r>
            <a:r>
              <a:rPr sz="1100" spc="-46" dirty="0">
                <a:latin typeface="Courier New"/>
                <a:cs typeface="Courier New"/>
              </a:rPr>
              <a:t>used</a:t>
            </a:r>
            <a:r>
              <a:rPr sz="1100" spc="-27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here</a:t>
            </a:r>
            <a:endParaRPr sz="1100">
              <a:latin typeface="Courier New"/>
              <a:cs typeface="Courier New"/>
            </a:endParaRPr>
          </a:p>
          <a:p>
            <a:pPr marL="16731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Socket s1 = new Socket("127.0.0.1",</a:t>
            </a:r>
            <a:r>
              <a:rPr sz="1100" b="1" spc="28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5432);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7" y="834129"/>
            <a:ext cx="5545282" cy="29663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540086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Minimal TCP/IP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Client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java.net.*;</a:t>
            </a:r>
            <a:endParaRPr sz="1100">
              <a:latin typeface="Courier New"/>
              <a:cs typeface="Courier New"/>
            </a:endParaRPr>
          </a:p>
          <a:p>
            <a:pPr marL="9020" marR="2643176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4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  </a:t>
            </a: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 marR="1842241">
              <a:lnSpc>
                <a:spcPts val="1349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4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SimpleClient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964" y="3365529"/>
            <a:ext cx="4696691" cy="683243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537565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Get </a:t>
            </a:r>
            <a:r>
              <a:rPr sz="1100" spc="-32" dirty="0">
                <a:latin typeface="Courier New"/>
                <a:cs typeface="Courier New"/>
              </a:rPr>
              <a:t>an </a:t>
            </a:r>
            <a:r>
              <a:rPr sz="1100" spc="-46" dirty="0">
                <a:latin typeface="Courier New"/>
                <a:cs typeface="Courier New"/>
              </a:rPr>
              <a:t>input </a:t>
            </a:r>
            <a:r>
              <a:rPr sz="1100" spc="-50" dirty="0">
                <a:latin typeface="Courier New"/>
                <a:cs typeface="Courier New"/>
              </a:rPr>
              <a:t>stream </a:t>
            </a:r>
            <a:r>
              <a:rPr sz="1100" spc="-46" dirty="0">
                <a:latin typeface="Courier New"/>
                <a:cs typeface="Courier New"/>
              </a:rPr>
              <a:t>from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60" dirty="0">
                <a:latin typeface="Courier New"/>
                <a:cs typeface="Courier New"/>
              </a:rPr>
              <a:t>socket  </a:t>
            </a:r>
            <a:r>
              <a:rPr sz="1100" spc="-53" dirty="0">
                <a:latin typeface="Courier New"/>
                <a:cs typeface="Courier New"/>
              </a:rPr>
              <a:t>InputStream </a:t>
            </a:r>
            <a:r>
              <a:rPr sz="1100" b="1" spc="-4" dirty="0">
                <a:latin typeface="Courier New"/>
                <a:cs typeface="Courier New"/>
              </a:rPr>
              <a:t>is =</a:t>
            </a:r>
            <a:r>
              <a:rPr sz="1100" b="1" spc="-46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s1.getInputStream()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Decorate </a:t>
            </a:r>
            <a:r>
              <a:rPr sz="1100" spc="-32" dirty="0">
                <a:latin typeface="Courier New"/>
                <a:cs typeface="Courier New"/>
              </a:rPr>
              <a:t>it </a:t>
            </a:r>
            <a:r>
              <a:rPr sz="1100" spc="-46" dirty="0">
                <a:latin typeface="Courier New"/>
                <a:cs typeface="Courier New"/>
              </a:rPr>
              <a:t>with </a:t>
            </a:r>
            <a:r>
              <a:rPr sz="1100" spc="-4" dirty="0">
                <a:latin typeface="Courier New"/>
                <a:cs typeface="Courier New"/>
              </a:rPr>
              <a:t>a </a:t>
            </a:r>
            <a:r>
              <a:rPr sz="1100" spc="-50" dirty="0">
                <a:latin typeface="Courier New"/>
                <a:cs typeface="Courier New"/>
              </a:rPr>
              <a:t>"data" </a:t>
            </a:r>
            <a:r>
              <a:rPr sz="1100" spc="-46" dirty="0">
                <a:latin typeface="Courier New"/>
                <a:cs typeface="Courier New"/>
              </a:rPr>
              <a:t>input </a:t>
            </a:r>
            <a:r>
              <a:rPr sz="1100" spc="-60" dirty="0">
                <a:latin typeface="Courier New"/>
                <a:cs typeface="Courier New"/>
              </a:rPr>
              <a:t>stream  </a:t>
            </a:r>
            <a:r>
              <a:rPr sz="1100" spc="-53" dirty="0">
                <a:latin typeface="Courier New"/>
                <a:cs typeface="Courier New"/>
              </a:rPr>
              <a:t>DataInputStream </a:t>
            </a:r>
            <a:r>
              <a:rPr sz="1100" spc="-39" dirty="0">
                <a:latin typeface="Courier New"/>
                <a:cs typeface="Courier New"/>
              </a:rPr>
              <a:t>dis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DataInputStream(is);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11929" y="834130"/>
            <a:ext cx="3920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9" dirty="0">
                <a:latin typeface="Courier New"/>
                <a:cs typeface="Courier New"/>
              </a:rPr>
              <a:t>package</a:t>
            </a:r>
            <a:r>
              <a:rPr spc="-1222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19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265916"/>
            <a:ext cx="6824518" cy="2637780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946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package </a:t>
            </a:r>
            <a:r>
              <a:rPr sz="1700" spc="71" dirty="0">
                <a:latin typeface="Times New Roman"/>
                <a:cs typeface="Times New Roman"/>
              </a:rPr>
              <a:t>statement</a:t>
            </a:r>
            <a:r>
              <a:rPr sz="1700" spc="-281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package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&lt;top_pkg_name&gt;[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&lt;sub_pkg_name&gt;]*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3" dirty="0">
                <a:latin typeface="Times New Roman"/>
                <a:cs typeface="Times New Roman"/>
              </a:rPr>
              <a:t>Examples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statement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package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shipping.gui.reportscreens;</a:t>
            </a:r>
            <a:endParaRPr sz="1100">
              <a:latin typeface="Courier New"/>
              <a:cs typeface="Courier New"/>
            </a:endParaRPr>
          </a:p>
          <a:p>
            <a:pPr marL="242175" marR="3608" indent="-242175">
              <a:lnSpc>
                <a:spcPts val="1847"/>
              </a:lnSpc>
              <a:spcBef>
                <a:spcPts val="593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32" dirty="0">
                <a:latin typeface="Times New Roman"/>
                <a:cs typeface="Times New Roman"/>
              </a:rPr>
              <a:t>Specify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package </a:t>
            </a:r>
            <a:r>
              <a:rPr sz="1700" spc="46" dirty="0">
                <a:latin typeface="Times New Roman"/>
                <a:cs typeface="Times New Roman"/>
              </a:rPr>
              <a:t>declaration </a:t>
            </a:r>
            <a:r>
              <a:rPr sz="1700" spc="21" dirty="0">
                <a:latin typeface="Times New Roman"/>
                <a:cs typeface="Times New Roman"/>
              </a:rPr>
              <a:t>at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beginning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27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60" dirty="0">
                <a:latin typeface="Times New Roman"/>
                <a:cs typeface="Times New Roman"/>
              </a:rPr>
              <a:t>source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file.</a:t>
            </a:r>
            <a:endParaRPr sz="1700">
              <a:latin typeface="Times New Roman"/>
              <a:cs typeface="Times New Roman"/>
            </a:endParaRPr>
          </a:p>
          <a:p>
            <a:pPr marL="252547" indent="-243528">
              <a:spcBef>
                <a:spcPts val="341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39" dirty="0">
                <a:latin typeface="Times New Roman"/>
                <a:cs typeface="Times New Roman"/>
              </a:rPr>
              <a:t>Only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53" dirty="0">
                <a:latin typeface="Times New Roman"/>
                <a:cs typeface="Times New Roman"/>
              </a:rPr>
              <a:t>package </a:t>
            </a:r>
            <a:r>
              <a:rPr sz="1700" spc="46" dirty="0">
                <a:latin typeface="Times New Roman"/>
                <a:cs typeface="Times New Roman"/>
              </a:rPr>
              <a:t>declaration </a:t>
            </a:r>
            <a:r>
              <a:rPr sz="1700" spc="64" dirty="0">
                <a:latin typeface="Times New Roman"/>
                <a:cs typeface="Times New Roman"/>
              </a:rPr>
              <a:t>per </a:t>
            </a:r>
            <a:r>
              <a:rPr sz="1700" spc="60" dirty="0">
                <a:latin typeface="Times New Roman"/>
                <a:cs typeface="Times New Roman"/>
              </a:rPr>
              <a:t>source</a:t>
            </a:r>
            <a:r>
              <a:rPr sz="1700" spc="312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file.</a:t>
            </a:r>
            <a:endParaRPr sz="1700">
              <a:latin typeface="Times New Roman"/>
              <a:cs typeface="Times New Roman"/>
            </a:endParaRPr>
          </a:p>
          <a:p>
            <a:pPr marL="245782" marR="23902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dirty="0">
                <a:latin typeface="Times New Roman"/>
                <a:cs typeface="Times New Roman"/>
              </a:rPr>
              <a:t>If </a:t>
            </a:r>
            <a:r>
              <a:rPr sz="1700" spc="53" dirty="0">
                <a:latin typeface="Times New Roman"/>
                <a:cs typeface="Times New Roman"/>
              </a:rPr>
              <a:t>no package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declared, </a:t>
            </a:r>
            <a:r>
              <a:rPr sz="1700" spc="75" dirty="0">
                <a:latin typeface="Times New Roman"/>
                <a:cs typeface="Times New Roman"/>
              </a:rPr>
              <a:t>then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57" dirty="0">
                <a:latin typeface="Times New Roman"/>
                <a:cs typeface="Times New Roman"/>
              </a:rPr>
              <a:t>placed </a:t>
            </a:r>
            <a:r>
              <a:rPr sz="1700" spc="64" dirty="0">
                <a:latin typeface="Times New Roman"/>
                <a:cs typeface="Times New Roman"/>
              </a:rPr>
              <a:t>into 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package.</a:t>
            </a:r>
            <a:endParaRPr sz="1700">
              <a:latin typeface="Times New Roman"/>
              <a:cs typeface="Times New Roman"/>
            </a:endParaRPr>
          </a:p>
          <a:p>
            <a:pPr marL="250743" marR="4059" indent="-250743">
              <a:lnSpc>
                <a:spcPts val="1847"/>
              </a:lnSpc>
              <a:spcBef>
                <a:spcPts val="568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9" dirty="0">
                <a:latin typeface="Times New Roman"/>
                <a:cs typeface="Times New Roman"/>
              </a:rPr>
              <a:t>Package </a:t>
            </a:r>
            <a:r>
              <a:rPr sz="1700" spc="78" dirty="0">
                <a:latin typeface="Times New Roman"/>
                <a:cs typeface="Times New Roman"/>
              </a:rPr>
              <a:t>names </a:t>
            </a:r>
            <a:r>
              <a:rPr sz="1700" spc="57" dirty="0">
                <a:latin typeface="Times New Roman"/>
                <a:cs typeface="Times New Roman"/>
              </a:rPr>
              <a:t>must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46" dirty="0">
                <a:latin typeface="Times New Roman"/>
                <a:cs typeface="Times New Roman"/>
              </a:rPr>
              <a:t>hierarchical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7" dirty="0">
                <a:latin typeface="Times New Roman"/>
                <a:cs typeface="Times New Roman"/>
              </a:rPr>
              <a:t>separated </a:t>
            </a:r>
            <a:r>
              <a:rPr sz="1700" spc="43" dirty="0">
                <a:latin typeface="Times New Roman"/>
                <a:cs typeface="Times New Roman"/>
              </a:rPr>
              <a:t>by  </a:t>
            </a:r>
            <a:r>
              <a:rPr sz="1700" spc="50" dirty="0">
                <a:latin typeface="Times New Roman"/>
                <a:cs typeface="Times New Roman"/>
              </a:rPr>
              <a:t>dots.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1866" y="834130"/>
            <a:ext cx="35854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Minimal TCP/IP</a:t>
            </a:r>
            <a:r>
              <a:rPr sz="2300" spc="-38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Client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15,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12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2409" y="1427209"/>
          <a:ext cx="6061363" cy="4301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82"/>
                <a:gridCol w="466436"/>
                <a:gridCol w="50534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screen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2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1100" b="1" spc="-50" dirty="0">
                          <a:latin typeface="Courier New"/>
                          <a:cs typeface="Courier New"/>
                        </a:rPr>
                        <a:t>dis.readUTF()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When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done,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just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close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steam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connection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dis.close();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s1.close();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catch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(ConnectException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connExc)</a:t>
                      </a:r>
                      <a:r>
                        <a:rPr sz="1100" spc="-3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System.err.println("Could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100" spc="-2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connect.");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65" dirty="0">
                          <a:latin typeface="Courier New"/>
                          <a:cs typeface="Courier New"/>
                        </a:rPr>
                        <a:t>catch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(IOException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e)</a:t>
                      </a:r>
                      <a:r>
                        <a:rPr sz="1100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ignore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100" spc="-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try-catch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38564" y="3859097"/>
            <a:ext cx="2359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46" dirty="0">
                <a:latin typeface="Courier New"/>
                <a:cs typeface="Courier New"/>
              </a:rPr>
              <a:t>main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method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3859097"/>
            <a:ext cx="3689927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32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33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34	</a:t>
            </a: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END </a:t>
            </a:r>
            <a:r>
              <a:rPr sz="1100" spc="-32" dirty="0">
                <a:latin typeface="Courier New"/>
                <a:cs typeface="Courier New"/>
              </a:rPr>
              <a:t>of </a:t>
            </a:r>
            <a:r>
              <a:rPr sz="1100" spc="-53" dirty="0">
                <a:latin typeface="Courier New"/>
                <a:cs typeface="Courier New"/>
              </a:rPr>
              <a:t>SimpleClient</a:t>
            </a:r>
            <a:r>
              <a:rPr sz="1100" spc="-4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program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3529" y="834130"/>
            <a:ext cx="37170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96" dirty="0">
                <a:latin typeface="Courier New"/>
                <a:cs typeface="Courier New"/>
              </a:rPr>
              <a:t>import</a:t>
            </a:r>
            <a:r>
              <a:rPr spc="-1225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5"/>
            <a:ext cx="5792932" cy="2809622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39469" indent="-230449">
              <a:spcBef>
                <a:spcPts val="909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5" dirty="0">
                <a:latin typeface="Times New Roman"/>
                <a:cs typeface="Times New Roman"/>
              </a:rPr>
              <a:t>Basic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import </a:t>
            </a:r>
            <a:r>
              <a:rPr sz="1700" spc="71" dirty="0">
                <a:latin typeface="Times New Roman"/>
                <a:cs typeface="Times New Roman"/>
              </a:rPr>
              <a:t>statement</a:t>
            </a:r>
            <a:r>
              <a:rPr sz="1700" spc="-27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b="1" spc="-4" dirty="0">
                <a:latin typeface="Courier New"/>
                <a:cs typeface="Courier New"/>
              </a:rPr>
              <a:t>import</a:t>
            </a:r>
            <a:r>
              <a:rPr sz="1100" b="1" spc="78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&lt;pkg_name&gt;[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&lt;sub_pkg_name&gt;]*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&lt;class_name&gt;</a:t>
            </a:r>
            <a:r>
              <a:rPr sz="1100" b="1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b="1" spc="-4" dirty="0">
                <a:latin typeface="Courier New"/>
                <a:cs typeface="Courier New"/>
              </a:rPr>
              <a:t>import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&lt;pkg_name&gt;[</a:t>
            </a:r>
            <a:r>
              <a:rPr sz="1100" b="1" spc="-4" dirty="0">
                <a:latin typeface="Courier New"/>
                <a:cs typeface="Courier New"/>
              </a:rPr>
              <a:t>.</a:t>
            </a:r>
            <a:r>
              <a:rPr sz="1100" b="1" i="1" spc="-4" dirty="0">
                <a:solidFill>
                  <a:srgbClr val="0000C4"/>
                </a:solidFill>
                <a:latin typeface="Courier New"/>
                <a:cs typeface="Courier New"/>
              </a:rPr>
              <a:t>&lt;sub_pkg_name&gt;]*</a:t>
            </a:r>
            <a:r>
              <a:rPr sz="1100" b="1" spc="-4" dirty="0">
                <a:latin typeface="Courier New"/>
                <a:cs typeface="Courier New"/>
              </a:rPr>
              <a:t>.*;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3" dirty="0">
                <a:latin typeface="Times New Roman"/>
                <a:cs typeface="Times New Roman"/>
              </a:rPr>
              <a:t>Examples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1" dirty="0">
                <a:latin typeface="Times New Roman"/>
                <a:cs typeface="Times New Roman"/>
              </a:rPr>
              <a:t>statement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 marR="2500667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java.util.List;  </a:t>
            </a: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java.io.*;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6"/>
              </a:lnSpc>
            </a:pPr>
            <a:r>
              <a:rPr sz="1100" spc="-50" dirty="0">
                <a:latin typeface="Courier New"/>
                <a:cs typeface="Courier New"/>
              </a:rPr>
              <a:t>import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shipping.gui.reportscreens.*;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import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50" dirty="0">
                <a:latin typeface="Times New Roman"/>
                <a:cs typeface="Times New Roman"/>
              </a:rPr>
              <a:t>does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526741" lvl="1" indent="-225489">
              <a:spcBef>
                <a:spcPts val="369"/>
              </a:spcBef>
              <a:buChar char="•"/>
              <a:tabLst>
                <a:tab pos="526741" algn="l"/>
                <a:tab pos="527192" algn="l"/>
              </a:tabLst>
            </a:pPr>
            <a:r>
              <a:rPr sz="1700" spc="46" dirty="0">
                <a:latin typeface="Times New Roman"/>
                <a:cs typeface="Times New Roman"/>
              </a:rPr>
              <a:t>Precedes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declarations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-11" dirty="0">
                <a:latin typeface="Times New Roman"/>
                <a:cs typeface="Times New Roman"/>
              </a:rPr>
              <a:t>Tells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compiler </a:t>
            </a:r>
            <a:r>
              <a:rPr sz="1700" spc="67" dirty="0">
                <a:latin typeface="Times New Roman"/>
                <a:cs typeface="Times New Roman"/>
              </a:rPr>
              <a:t>where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find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classes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7009" y="834130"/>
            <a:ext cx="5049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4" dirty="0"/>
              <a:t>Directory</a:t>
            </a:r>
            <a:r>
              <a:rPr spc="-178" dirty="0"/>
              <a:t> </a:t>
            </a:r>
            <a:r>
              <a:rPr spc="-21" dirty="0"/>
              <a:t>Layout</a:t>
            </a:r>
            <a:r>
              <a:rPr spc="-178" dirty="0"/>
              <a:t> </a:t>
            </a:r>
            <a:r>
              <a:rPr spc="-4" dirty="0"/>
              <a:t>and</a:t>
            </a:r>
            <a:r>
              <a:rPr spc="-178" dirty="0"/>
              <a:t> </a:t>
            </a:r>
            <a:r>
              <a:rPr spc="-18" dirty="0"/>
              <a:t>Packages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780068" cy="1148812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0743" marR="3608" indent="-250743">
              <a:lnSpc>
                <a:spcPts val="1847"/>
              </a:lnSpc>
              <a:spcBef>
                <a:spcPts val="298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9" dirty="0">
                <a:latin typeface="Times New Roman"/>
                <a:cs typeface="Times New Roman"/>
              </a:rPr>
              <a:t>Packages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stored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directory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tree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containing</a:t>
            </a:r>
            <a:r>
              <a:rPr sz="1700" spc="-39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53" dirty="0">
                <a:latin typeface="Times New Roman"/>
                <a:cs typeface="Times New Roman"/>
              </a:rPr>
              <a:t>package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name.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shipping </a:t>
            </a:r>
            <a:r>
              <a:rPr sz="1700" spc="57" dirty="0">
                <a:latin typeface="Times New Roman"/>
                <a:cs typeface="Times New Roman"/>
              </a:rPr>
              <a:t>application</a:t>
            </a:r>
            <a:r>
              <a:rPr sz="1700" spc="18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packages.</a:t>
            </a:r>
            <a:endParaRPr sz="1700">
              <a:latin typeface="Times New Roman"/>
              <a:cs typeface="Times New Roman"/>
            </a:endParaRPr>
          </a:p>
          <a:p>
            <a:pPr marL="251645">
              <a:spcBef>
                <a:spcPts val="582"/>
              </a:spcBef>
            </a:pPr>
            <a:r>
              <a:rPr spc="-4" dirty="0">
                <a:latin typeface="Courier New"/>
                <a:cs typeface="Courier New"/>
              </a:rPr>
              <a:t>shipping/</a:t>
            </a:r>
            <a:endParaRPr>
              <a:latin typeface="Courier New"/>
              <a:cs typeface="Courier New"/>
            </a:endParaRPr>
          </a:p>
          <a:p>
            <a:pPr marL="1112109">
              <a:spcBef>
                <a:spcPts val="820"/>
              </a:spcBef>
            </a:pPr>
            <a:r>
              <a:rPr spc="-4" dirty="0">
                <a:latin typeface="Courier New"/>
                <a:cs typeface="Courier New"/>
              </a:rPr>
              <a:t>domain/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2382" y="3452997"/>
            <a:ext cx="1041400" cy="48924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5255" marR="3608" indent="-16235">
              <a:lnSpc>
                <a:spcPct val="120400"/>
              </a:lnSpc>
              <a:spcBef>
                <a:spcPts val="71"/>
              </a:spcBef>
            </a:pPr>
            <a:r>
              <a:rPr spc="-4" dirty="0">
                <a:latin typeface="Courier New"/>
                <a:cs typeface="Courier New"/>
              </a:rPr>
              <a:t>gui/  reports/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1909" y="2398568"/>
            <a:ext cx="727364" cy="173181"/>
          </a:xfrm>
          <a:custGeom>
            <a:avLst/>
            <a:gdLst/>
            <a:ahLst/>
            <a:cxnLst/>
            <a:rect l="l" t="t" r="r" b="b"/>
            <a:pathLst>
              <a:path w="800100" h="254000">
                <a:moveTo>
                  <a:pt x="800100" y="254000"/>
                </a:moveTo>
                <a:lnTo>
                  <a:pt x="0" y="2540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7182" y="3957205"/>
            <a:ext cx="727364" cy="190500"/>
          </a:xfrm>
          <a:custGeom>
            <a:avLst/>
            <a:gdLst/>
            <a:ahLst/>
            <a:cxnLst/>
            <a:rect l="l" t="t" r="r" b="b"/>
            <a:pathLst>
              <a:path w="800100" h="279400">
                <a:moveTo>
                  <a:pt x="800100" y="279400"/>
                </a:moveTo>
                <a:lnTo>
                  <a:pt x="0" y="2794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1909" y="2563091"/>
            <a:ext cx="727364" cy="1039091"/>
          </a:xfrm>
          <a:custGeom>
            <a:avLst/>
            <a:gdLst/>
            <a:ahLst/>
            <a:cxnLst/>
            <a:rect l="l" t="t" r="r" b="b"/>
            <a:pathLst>
              <a:path w="800100" h="1524000">
                <a:moveTo>
                  <a:pt x="800100" y="1524000"/>
                </a:moveTo>
                <a:lnTo>
                  <a:pt x="0" y="15240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1909" y="3602182"/>
            <a:ext cx="727364" cy="242455"/>
          </a:xfrm>
          <a:custGeom>
            <a:avLst/>
            <a:gdLst/>
            <a:ahLst/>
            <a:cxnLst/>
            <a:rect l="l" t="t" r="r" b="b"/>
            <a:pathLst>
              <a:path w="800100" h="355600">
                <a:moveTo>
                  <a:pt x="800100" y="355600"/>
                </a:moveTo>
                <a:lnTo>
                  <a:pt x="0" y="3556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8727" y="2926773"/>
            <a:ext cx="727364" cy="164523"/>
          </a:xfrm>
          <a:custGeom>
            <a:avLst/>
            <a:gdLst/>
            <a:ahLst/>
            <a:cxnLst/>
            <a:rect l="l" t="t" r="r" b="b"/>
            <a:pathLst>
              <a:path w="800100" h="241300">
                <a:moveTo>
                  <a:pt x="800100" y="241300"/>
                </a:moveTo>
                <a:lnTo>
                  <a:pt x="0" y="2413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8727" y="3099955"/>
            <a:ext cx="727364" cy="164523"/>
          </a:xfrm>
          <a:custGeom>
            <a:avLst/>
            <a:gdLst/>
            <a:ahLst/>
            <a:cxnLst/>
            <a:rect l="l" t="t" r="r" b="b"/>
            <a:pathLst>
              <a:path w="800100" h="241300">
                <a:moveTo>
                  <a:pt x="800100" y="241300"/>
                </a:moveTo>
                <a:lnTo>
                  <a:pt x="0" y="2413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8727" y="3247159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9976" y="4029254"/>
            <a:ext cx="3419185" cy="20916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4" dirty="0">
                <a:latin typeface="Courier New"/>
                <a:cs typeface="Courier New"/>
              </a:rPr>
              <a:t>VehicleCapacityReport.class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8727" y="2718955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52274" y="2798359"/>
            <a:ext cx="2018145" cy="772749"/>
          </a:xfrm>
          <a:prstGeom prst="rect">
            <a:avLst/>
          </a:prstGeom>
        </p:spPr>
        <p:txBody>
          <a:bodyPr vert="horz" wrap="square" lIns="0" tIns="20294" rIns="0" bIns="0" rtlCol="0">
            <a:spAutoFit/>
          </a:bodyPr>
          <a:lstStyle/>
          <a:p>
            <a:pPr marL="9020" marR="3608">
              <a:lnSpc>
                <a:spcPct val="94100"/>
              </a:lnSpc>
              <a:spcBef>
                <a:spcPts val="160"/>
              </a:spcBef>
            </a:pPr>
            <a:r>
              <a:rPr spc="-4" dirty="0">
                <a:latin typeface="Courier New"/>
                <a:cs typeface="Courier New"/>
              </a:rPr>
              <a:t>Company.class  Vehicle.class  RiverBarge.class  Truck.class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82340" y="834130"/>
            <a:ext cx="21792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18" dirty="0"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7406" y="1455507"/>
            <a:ext cx="727364" cy="173181"/>
          </a:xfrm>
          <a:custGeom>
            <a:avLst/>
            <a:gdLst/>
            <a:ahLst/>
            <a:cxnLst/>
            <a:rect l="l" t="t" r="r" b="b"/>
            <a:pathLst>
              <a:path w="800100" h="254000">
                <a:moveTo>
                  <a:pt x="800100" y="253999"/>
                </a:moveTo>
                <a:lnTo>
                  <a:pt x="0" y="25399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4225" y="1775893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099"/>
                </a:moveTo>
                <a:lnTo>
                  <a:pt x="0" y="29209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4225" y="1975052"/>
            <a:ext cx="727364" cy="1255568"/>
          </a:xfrm>
          <a:custGeom>
            <a:avLst/>
            <a:gdLst/>
            <a:ahLst/>
            <a:cxnLst/>
            <a:rect l="l" t="t" r="r" b="b"/>
            <a:pathLst>
              <a:path w="800100" h="1841500">
                <a:moveTo>
                  <a:pt x="800100" y="1841499"/>
                </a:moveTo>
                <a:lnTo>
                  <a:pt x="0" y="1841499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0224" y="2061643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0843" y="2346095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0843" y="2545254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0843" y="2744413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7225" y="1164818"/>
            <a:ext cx="5262418" cy="2892369"/>
          </a:xfrm>
          <a:prstGeom prst="rect">
            <a:avLst/>
          </a:prstGeom>
        </p:spPr>
        <p:txBody>
          <a:bodyPr vert="horz" wrap="square" lIns="0" tIns="113195" rIns="0" bIns="0" rtlCol="0">
            <a:spAutoFit/>
          </a:bodyPr>
          <a:lstStyle/>
          <a:p>
            <a:pPr marL="9020">
              <a:spcBef>
                <a:spcPts val="891"/>
              </a:spcBef>
            </a:pPr>
            <a:r>
              <a:rPr spc="-4" dirty="0">
                <a:latin typeface="Courier New"/>
                <a:cs typeface="Courier New"/>
              </a:rPr>
              <a:t>JavaProjects/</a:t>
            </a:r>
            <a:endParaRPr>
              <a:latin typeface="Courier New"/>
              <a:cs typeface="Courier New"/>
            </a:endParaRPr>
          </a:p>
          <a:p>
            <a:pPr marL="869033">
              <a:spcBef>
                <a:spcPts val="824"/>
              </a:spcBef>
            </a:pPr>
            <a:r>
              <a:rPr spc="-4" dirty="0">
                <a:latin typeface="Courier New"/>
                <a:cs typeface="Courier New"/>
              </a:rPr>
              <a:t>ShippingPrj/</a:t>
            </a:r>
            <a:endParaRPr>
              <a:latin typeface="Courier New"/>
              <a:cs typeface="Courier New"/>
            </a:endParaRPr>
          </a:p>
          <a:p>
            <a:pPr marR="244881" algn="ctr">
              <a:spcBef>
                <a:spcPts val="810"/>
              </a:spcBef>
            </a:pPr>
            <a:r>
              <a:rPr spc="-4" dirty="0">
                <a:latin typeface="Courier New"/>
                <a:cs typeface="Courier New"/>
              </a:rPr>
              <a:t>src/</a:t>
            </a:r>
            <a:endParaRPr>
              <a:latin typeface="Courier New"/>
              <a:cs typeface="Courier New"/>
            </a:endParaRPr>
          </a:p>
          <a:p>
            <a:pPr marL="2519608">
              <a:spcBef>
                <a:spcPts val="952"/>
              </a:spcBef>
            </a:pPr>
            <a:r>
              <a:rPr spc="-4" dirty="0">
                <a:latin typeface="Courier New"/>
                <a:cs typeface="Courier New"/>
              </a:rPr>
              <a:t>shipping/</a:t>
            </a:r>
            <a:endParaRPr>
              <a:latin typeface="Courier New"/>
              <a:cs typeface="Courier New"/>
            </a:endParaRPr>
          </a:p>
          <a:p>
            <a:pPr marL="3322348" marR="3608">
              <a:lnSpc>
                <a:spcPct val="106500"/>
              </a:lnSpc>
              <a:spcBef>
                <a:spcPts val="565"/>
              </a:spcBef>
            </a:pPr>
            <a:r>
              <a:rPr spc="-4" dirty="0">
                <a:latin typeface="Courier New"/>
                <a:cs typeface="Courier New"/>
              </a:rPr>
              <a:t>domain/  gui/  reports/</a:t>
            </a:r>
            <a:endParaRPr>
              <a:latin typeface="Courier New"/>
              <a:cs typeface="Courier New"/>
            </a:endParaRPr>
          </a:p>
          <a:p>
            <a:pPr marL="1734909" marR="1590596">
              <a:lnSpc>
                <a:spcPct val="152800"/>
              </a:lnSpc>
            </a:pPr>
            <a:r>
              <a:rPr spc="-4" dirty="0">
                <a:latin typeface="Courier New"/>
                <a:cs typeface="Courier New"/>
              </a:rPr>
              <a:t>docs/  classes/</a:t>
            </a:r>
            <a:endParaRPr>
              <a:latin typeface="Courier New"/>
              <a:cs typeface="Courier New"/>
            </a:endParaRPr>
          </a:p>
          <a:p>
            <a:pPr marL="2519608">
              <a:spcBef>
                <a:spcPts val="952"/>
              </a:spcBef>
            </a:pPr>
            <a:r>
              <a:rPr spc="-4" dirty="0">
                <a:latin typeface="Courier New"/>
                <a:cs typeface="Courier New"/>
              </a:rPr>
              <a:t>shipping/</a:t>
            </a:r>
            <a:endParaRPr>
              <a:latin typeface="Courier New"/>
              <a:cs typeface="Courier New"/>
            </a:endParaRPr>
          </a:p>
          <a:p>
            <a:pPr marL="3322348" marR="3608">
              <a:lnSpc>
                <a:spcPct val="106500"/>
              </a:lnSpc>
              <a:spcBef>
                <a:spcPts val="568"/>
              </a:spcBef>
            </a:pPr>
            <a:r>
              <a:rPr spc="-4" dirty="0">
                <a:latin typeface="Courier New"/>
                <a:cs typeface="Courier New"/>
              </a:rPr>
              <a:t>domain/  gui/  reports/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0224" y="3602962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0843" y="3887413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0843" y="4086573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0843" y="4285731"/>
            <a:ext cx="727364" cy="199159"/>
          </a:xfrm>
          <a:custGeom>
            <a:avLst/>
            <a:gdLst/>
            <a:ahLst/>
            <a:cxnLst/>
            <a:rect l="l" t="t" r="r" b="b"/>
            <a:pathLst>
              <a:path w="800100" h="292100">
                <a:moveTo>
                  <a:pt x="800100" y="292100"/>
                </a:moveTo>
                <a:lnTo>
                  <a:pt x="0" y="2921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4225" y="3239279"/>
            <a:ext cx="727364" cy="268432"/>
          </a:xfrm>
          <a:custGeom>
            <a:avLst/>
            <a:gdLst/>
            <a:ahLst/>
            <a:cxnLst/>
            <a:rect l="l" t="t" r="r" b="b"/>
            <a:pathLst>
              <a:path w="800100" h="393700">
                <a:moveTo>
                  <a:pt x="800099" y="393700"/>
                </a:moveTo>
                <a:lnTo>
                  <a:pt x="0" y="3937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9274" y="834130"/>
            <a:ext cx="5696527" cy="9786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610172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Compiling</a:t>
            </a:r>
            <a:r>
              <a:rPr sz="2300" spc="-178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Using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74" dirty="0">
                <a:latin typeface="Arial"/>
                <a:cs typeface="Arial"/>
              </a:rPr>
              <a:t> </a:t>
            </a:r>
            <a:r>
              <a:rPr sz="2300" spc="-60" dirty="0">
                <a:latin typeface="Courier New"/>
                <a:cs typeface="Courier New"/>
              </a:rPr>
              <a:t>-d</a:t>
            </a:r>
            <a:r>
              <a:rPr sz="2300" spc="-1016" dirty="0">
                <a:latin typeface="Courier New"/>
                <a:cs typeface="Courier New"/>
              </a:rPr>
              <a:t> </a:t>
            </a:r>
            <a:r>
              <a:rPr sz="2300" dirty="0">
                <a:latin typeface="Arial"/>
                <a:cs typeface="Arial"/>
              </a:rPr>
              <a:t>Option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477"/>
              </a:lnSpc>
              <a:spcBef>
                <a:spcPts val="1793"/>
              </a:spcBef>
            </a:pPr>
            <a:r>
              <a:rPr b="1" spc="-4" dirty="0">
                <a:latin typeface="Courier New"/>
                <a:cs typeface="Courier New"/>
              </a:rPr>
              <a:t>cd</a:t>
            </a:r>
            <a:r>
              <a:rPr b="1" spc="153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JavaProjects/ShippingPrj/src</a:t>
            </a:r>
            <a:endParaRPr>
              <a:latin typeface="Courier New"/>
              <a:cs typeface="Courier New"/>
            </a:endParaRPr>
          </a:p>
          <a:p>
            <a:pPr marL="9020">
              <a:lnSpc>
                <a:spcPts val="1477"/>
              </a:lnSpc>
            </a:pPr>
            <a:r>
              <a:rPr b="1" spc="-4" dirty="0">
                <a:latin typeface="Courier New"/>
                <a:cs typeface="Courier New"/>
              </a:rPr>
              <a:t>javac -d ../classes</a:t>
            </a:r>
            <a:r>
              <a:rPr b="1" spc="497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shipping/domain/*.java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89463" y="834130"/>
            <a:ext cx="31657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Terminology</a:t>
            </a:r>
            <a:r>
              <a:rPr spc="-210" dirty="0"/>
              <a:t> </a:t>
            </a:r>
            <a:r>
              <a:rPr spc="-4" dirty="0"/>
              <a:t>Recap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931891" cy="2516115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292" indent="-250292">
              <a:spcBef>
                <a:spcPts val="440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39" dirty="0">
                <a:latin typeface="Times New Roman"/>
                <a:cs typeface="Times New Roman"/>
              </a:rPr>
              <a:t>Class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source-code </a:t>
            </a:r>
            <a:r>
              <a:rPr sz="1700" spc="81" dirty="0">
                <a:latin typeface="Times New Roman"/>
                <a:cs typeface="Times New Roman"/>
              </a:rPr>
              <a:t>blueprint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1" dirty="0">
                <a:latin typeface="Times New Roman"/>
                <a:cs typeface="Times New Roman"/>
              </a:rPr>
              <a:t>run-time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endParaRPr sz="1700">
              <a:latin typeface="Times New Roman"/>
              <a:cs typeface="Times New Roman"/>
            </a:endParaRPr>
          </a:p>
          <a:p>
            <a:pPr marL="252547" marR="2252630" indent="-252547">
              <a:lnSpc>
                <a:spcPts val="1847"/>
              </a:lnSpc>
              <a:spcBef>
                <a:spcPts val="597"/>
              </a:spcBef>
              <a:buChar char="•"/>
              <a:tabLst>
                <a:tab pos="252547" algn="l"/>
                <a:tab pos="252998" algn="l"/>
              </a:tabLst>
            </a:pPr>
            <a:r>
              <a:rPr sz="1700" spc="18" dirty="0">
                <a:latin typeface="Times New Roman"/>
                <a:cs typeface="Times New Roman"/>
              </a:rPr>
              <a:t>Object </a:t>
            </a:r>
            <a:r>
              <a:rPr sz="1700" dirty="0">
                <a:latin typeface="Times New Roman"/>
                <a:cs typeface="Times New Roman"/>
              </a:rPr>
              <a:t>–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5" dirty="0">
                <a:latin typeface="Times New Roman"/>
                <a:cs typeface="Times New Roman"/>
              </a:rPr>
              <a:t>class;  </a:t>
            </a:r>
            <a:r>
              <a:rPr sz="1700" spc="28" dirty="0">
                <a:latin typeface="Times New Roman"/>
                <a:cs typeface="Times New Roman"/>
              </a:rPr>
              <a:t>also </a:t>
            </a:r>
            <a:r>
              <a:rPr sz="1700" spc="103" dirty="0">
                <a:latin typeface="Times New Roman"/>
                <a:cs typeface="Times New Roman"/>
              </a:rPr>
              <a:t>known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i="1" spc="11" dirty="0">
                <a:latin typeface="Times New Roman"/>
                <a:cs typeface="Times New Roman"/>
              </a:rPr>
              <a:t>instance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Attribute </a:t>
            </a:r>
            <a:r>
              <a:rPr sz="1700" dirty="0">
                <a:latin typeface="Times New Roman"/>
                <a:cs typeface="Times New Roman"/>
              </a:rPr>
              <a:t>– A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71" dirty="0">
                <a:latin typeface="Times New Roman"/>
                <a:cs typeface="Times New Roman"/>
              </a:rPr>
              <a:t>element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object;</a:t>
            </a:r>
            <a:endParaRPr sz="1700">
              <a:latin typeface="Times New Roman"/>
              <a:cs typeface="Times New Roman"/>
            </a:endParaRPr>
          </a:p>
          <a:p>
            <a:pPr marL="270135" marR="119960" indent="9020">
              <a:lnSpc>
                <a:spcPts val="1847"/>
              </a:lnSpc>
              <a:spcBef>
                <a:spcPts val="128"/>
              </a:spcBef>
            </a:pPr>
            <a:r>
              <a:rPr sz="1700" spc="28" dirty="0">
                <a:latin typeface="Times New Roman"/>
                <a:cs typeface="Times New Roman"/>
              </a:rPr>
              <a:t>also </a:t>
            </a:r>
            <a:r>
              <a:rPr sz="1700" spc="103" dirty="0">
                <a:latin typeface="Times New Roman"/>
                <a:cs typeface="Times New Roman"/>
              </a:rPr>
              <a:t>known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i="1" spc="-14" dirty="0">
                <a:latin typeface="Times New Roman"/>
                <a:cs typeface="Times New Roman"/>
              </a:rPr>
              <a:t>data </a:t>
            </a:r>
            <a:r>
              <a:rPr sz="1700" i="1" spc="-18" dirty="0">
                <a:latin typeface="Times New Roman"/>
                <a:cs typeface="Times New Roman"/>
              </a:rPr>
              <a:t>member</a:t>
            </a:r>
            <a:r>
              <a:rPr sz="1700" spc="-18" dirty="0">
                <a:latin typeface="Times New Roman"/>
                <a:cs typeface="Times New Roman"/>
              </a:rPr>
              <a:t>, </a:t>
            </a:r>
            <a:r>
              <a:rPr sz="1700" i="1" spc="14" dirty="0">
                <a:latin typeface="Times New Roman"/>
                <a:cs typeface="Times New Roman"/>
              </a:rPr>
              <a:t>instance </a:t>
            </a:r>
            <a:r>
              <a:rPr sz="1700" i="1" spc="-43" dirty="0">
                <a:latin typeface="Times New Roman"/>
                <a:cs typeface="Times New Roman"/>
              </a:rPr>
              <a:t>variable</a:t>
            </a:r>
            <a:r>
              <a:rPr sz="1700" spc="-43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i="1" spc="-14" dirty="0">
                <a:latin typeface="Times New Roman"/>
                <a:cs typeface="Times New Roman"/>
              </a:rPr>
              <a:t>data  </a:t>
            </a:r>
            <a:r>
              <a:rPr sz="1700" i="1" spc="-25" dirty="0">
                <a:latin typeface="Times New Roman"/>
                <a:cs typeface="Times New Roman"/>
              </a:rPr>
              <a:t>field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1" dirty="0">
                <a:latin typeface="Times New Roman"/>
                <a:cs typeface="Times New Roman"/>
              </a:rPr>
              <a:t>Method </a:t>
            </a:r>
            <a:r>
              <a:rPr sz="1700" dirty="0">
                <a:latin typeface="Times New Roman"/>
                <a:cs typeface="Times New Roman"/>
              </a:rPr>
              <a:t>– A </a:t>
            </a:r>
            <a:r>
              <a:rPr sz="1700" spc="53" dirty="0">
                <a:latin typeface="Times New Roman"/>
                <a:cs typeface="Times New Roman"/>
              </a:rPr>
              <a:t>behavioral </a:t>
            </a:r>
            <a:r>
              <a:rPr sz="1700" spc="71" dirty="0">
                <a:latin typeface="Times New Roman"/>
                <a:cs typeface="Times New Roman"/>
              </a:rPr>
              <a:t>element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object;</a:t>
            </a:r>
            <a:endParaRPr sz="1700">
              <a:latin typeface="Times New Roman"/>
              <a:cs typeface="Times New Roman"/>
            </a:endParaRPr>
          </a:p>
          <a:p>
            <a:pPr marL="279606">
              <a:lnSpc>
                <a:spcPts val="1946"/>
              </a:lnSpc>
            </a:pPr>
            <a:r>
              <a:rPr sz="1700" spc="28" dirty="0">
                <a:latin typeface="Times New Roman"/>
                <a:cs typeface="Times New Roman"/>
              </a:rPr>
              <a:t>also </a:t>
            </a:r>
            <a:r>
              <a:rPr sz="1700" spc="103" dirty="0">
                <a:latin typeface="Times New Roman"/>
                <a:cs typeface="Times New Roman"/>
              </a:rPr>
              <a:t>known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i="1" dirty="0">
                <a:latin typeface="Times New Roman"/>
                <a:cs typeface="Times New Roman"/>
              </a:rPr>
              <a:t>algorithm</a:t>
            </a:r>
            <a:r>
              <a:rPr sz="1700" dirty="0">
                <a:latin typeface="Times New Roman"/>
                <a:cs typeface="Times New Roman"/>
              </a:rPr>
              <a:t>, </a:t>
            </a:r>
            <a:r>
              <a:rPr sz="1700" i="1" spc="21" dirty="0">
                <a:latin typeface="Times New Roman"/>
                <a:cs typeface="Times New Roman"/>
              </a:rPr>
              <a:t>function</a:t>
            </a:r>
            <a:r>
              <a:rPr sz="1700" spc="21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Times New Roman"/>
                <a:cs typeface="Times New Roman"/>
              </a:rPr>
              <a:t>procedure</a:t>
            </a:r>
            <a:endParaRPr sz="1700">
              <a:latin typeface="Times New Roman"/>
              <a:cs typeface="Times New Roman"/>
            </a:endParaRPr>
          </a:p>
          <a:p>
            <a:pPr marL="250292" marR="10372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  <a:tab pos="1863888" algn="l"/>
              </a:tabLst>
            </a:pPr>
            <a:r>
              <a:rPr sz="1700" spc="60" dirty="0">
                <a:latin typeface="Times New Roman"/>
                <a:cs typeface="Times New Roman"/>
              </a:rPr>
              <a:t>Constructor</a:t>
            </a:r>
            <a:r>
              <a:rPr sz="1700" dirty="0">
                <a:latin typeface="Times New Roman"/>
                <a:cs typeface="Times New Roman"/>
              </a:rPr>
              <a:t> –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i="1" spc="-11" dirty="0">
                <a:latin typeface="Times New Roman"/>
                <a:cs typeface="Times New Roman"/>
              </a:rPr>
              <a:t>method-like </a:t>
            </a:r>
            <a:r>
              <a:rPr sz="1700" spc="67" dirty="0">
                <a:latin typeface="Times New Roman"/>
                <a:cs typeface="Times New Roman"/>
              </a:rPr>
              <a:t>construct used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initialize 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5" dirty="0">
                <a:latin typeface="Times New Roman"/>
                <a:cs typeface="Times New Roman"/>
              </a:rPr>
              <a:t>new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41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9" dirty="0">
                <a:latin typeface="Times New Roman"/>
                <a:cs typeface="Times New Roman"/>
              </a:rPr>
              <a:t>Package </a:t>
            </a:r>
            <a:r>
              <a:rPr sz="1700" dirty="0">
                <a:latin typeface="Times New Roman"/>
                <a:cs typeface="Times New Roman"/>
              </a:rPr>
              <a:t>– A </a:t>
            </a:r>
            <a:r>
              <a:rPr sz="1700" spc="71" dirty="0">
                <a:latin typeface="Times New Roman"/>
                <a:cs typeface="Times New Roman"/>
              </a:rPr>
              <a:t>grouping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sub-packages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68831" y="834130"/>
            <a:ext cx="5006686" cy="650015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984934" marR="3608" indent="-976365">
              <a:lnSpc>
                <a:spcPts val="2344"/>
              </a:lnSpc>
              <a:spcBef>
                <a:spcPts val="469"/>
              </a:spcBef>
            </a:pPr>
            <a:r>
              <a:rPr spc="-4" dirty="0"/>
              <a:t>Using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170" dirty="0"/>
              <a:t> </a:t>
            </a:r>
            <a:r>
              <a:rPr spc="-39" dirty="0"/>
              <a:t>Java</a:t>
            </a:r>
            <a:r>
              <a:rPr spc="-170" dirty="0"/>
              <a:t> </a:t>
            </a:r>
            <a:r>
              <a:rPr spc="-32" dirty="0"/>
              <a:t>Technology</a:t>
            </a:r>
            <a:r>
              <a:rPr spc="-170" dirty="0"/>
              <a:t> </a:t>
            </a:r>
            <a:r>
              <a:rPr dirty="0"/>
              <a:t>API  </a:t>
            </a:r>
            <a:r>
              <a:rPr spc="-4" dirty="0"/>
              <a:t>Documentation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2,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653887"/>
            <a:ext cx="6873586" cy="1795143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293585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18" dirty="0">
                <a:latin typeface="Times New Roman"/>
                <a:cs typeface="Times New Roman"/>
              </a:rPr>
              <a:t>set of </a:t>
            </a:r>
            <a:r>
              <a:rPr sz="1700" spc="71" dirty="0">
                <a:latin typeface="Times New Roman"/>
                <a:cs typeface="Times New Roman"/>
              </a:rPr>
              <a:t>Hypertext </a:t>
            </a:r>
            <a:r>
              <a:rPr sz="1700" spc="57" dirty="0">
                <a:latin typeface="Times New Roman"/>
                <a:cs typeface="Times New Roman"/>
              </a:rPr>
              <a:t>Markup </a:t>
            </a:r>
            <a:r>
              <a:rPr sz="1700" spc="81" dirty="0">
                <a:latin typeface="Times New Roman"/>
                <a:cs typeface="Times New Roman"/>
              </a:rPr>
              <a:t>Language </a:t>
            </a:r>
            <a:r>
              <a:rPr sz="1700" spc="46" dirty="0">
                <a:latin typeface="Times New Roman"/>
                <a:cs typeface="Times New Roman"/>
              </a:rPr>
              <a:t>(HTML) </a:t>
            </a:r>
            <a:r>
              <a:rPr sz="1700" spc="14" dirty="0">
                <a:latin typeface="Times New Roman"/>
                <a:cs typeface="Times New Roman"/>
              </a:rPr>
              <a:t>files  </a:t>
            </a:r>
            <a:r>
              <a:rPr sz="1700" spc="67" dirty="0">
                <a:latin typeface="Times New Roman"/>
                <a:cs typeface="Times New Roman"/>
              </a:rPr>
              <a:t>provides </a:t>
            </a:r>
            <a:r>
              <a:rPr sz="1700" spc="64" dirty="0">
                <a:latin typeface="Times New Roman"/>
                <a:cs typeface="Times New Roman"/>
              </a:rPr>
              <a:t>information </a:t>
            </a:r>
            <a:r>
              <a:rPr sz="1700" spc="71" dirty="0">
                <a:latin typeface="Times New Roman"/>
                <a:cs typeface="Times New Roman"/>
              </a:rPr>
              <a:t>about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API.</a:t>
            </a:r>
            <a:endParaRPr sz="1700">
              <a:latin typeface="Times New Roman"/>
              <a:cs typeface="Times New Roman"/>
            </a:endParaRPr>
          </a:p>
          <a:p>
            <a:pPr marL="251645" marR="14431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42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frame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describes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package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13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contains</a:t>
            </a:r>
            <a:r>
              <a:rPr sz="1700" spc="-7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hyperlinks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64" dirty="0">
                <a:latin typeface="Times New Roman"/>
                <a:cs typeface="Times New Roman"/>
              </a:rPr>
              <a:t>information </a:t>
            </a:r>
            <a:r>
              <a:rPr sz="1700" spc="57" dirty="0">
                <a:latin typeface="Times New Roman"/>
                <a:cs typeface="Times New Roman"/>
              </a:rPr>
              <a:t>describing </a:t>
            </a:r>
            <a:r>
              <a:rPr sz="1700" spc="46" dirty="0">
                <a:latin typeface="Times New Roman"/>
                <a:cs typeface="Times New Roman"/>
              </a:rPr>
              <a:t>each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341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package.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81" dirty="0">
                <a:latin typeface="Times New Roman"/>
                <a:cs typeface="Times New Roman"/>
              </a:rPr>
              <a:t>document </a:t>
            </a:r>
            <a:r>
              <a:rPr sz="1700" spc="57" dirty="0">
                <a:latin typeface="Times New Roman"/>
                <a:cs typeface="Times New Roman"/>
              </a:rPr>
              <a:t>includes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57" dirty="0">
                <a:latin typeface="Times New Roman"/>
                <a:cs typeface="Times New Roman"/>
              </a:rPr>
              <a:t>hierarchy,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  <a:p>
            <a:pPr marL="278253" marR="3608" indent="6765">
              <a:lnSpc>
                <a:spcPts val="1847"/>
              </a:lnSpc>
              <a:spcBef>
                <a:spcPts val="128"/>
              </a:spcBef>
            </a:pPr>
            <a:r>
              <a:rPr sz="1700" spc="60" dirty="0">
                <a:latin typeface="Times New Roman"/>
                <a:cs typeface="Times New Roman"/>
              </a:rPr>
              <a:t>description</a:t>
            </a:r>
            <a:r>
              <a:rPr sz="1700" spc="-64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99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class,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list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member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variables,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list 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constructors,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14" dirty="0">
                <a:latin typeface="Times New Roman"/>
                <a:cs typeface="Times New Roman"/>
              </a:rPr>
              <a:t>so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on.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6467" y="834130"/>
            <a:ext cx="51919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What</a:t>
            </a:r>
            <a:r>
              <a:rPr spc="-174" dirty="0"/>
              <a:t> </a:t>
            </a:r>
            <a:r>
              <a:rPr dirty="0"/>
              <a:t>Is</a:t>
            </a:r>
            <a:r>
              <a:rPr spc="-174" dirty="0"/>
              <a:t> </a:t>
            </a:r>
            <a:r>
              <a:rPr dirty="0"/>
              <a:t>the</a:t>
            </a:r>
            <a:r>
              <a:rPr spc="-174" dirty="0"/>
              <a:t> </a:t>
            </a:r>
            <a:r>
              <a:rPr spc="-32" dirty="0"/>
              <a:t>Java™</a:t>
            </a:r>
            <a:r>
              <a:rPr spc="-174" dirty="0"/>
              <a:t> </a:t>
            </a:r>
            <a:r>
              <a:rPr spc="-28" dirty="0"/>
              <a:t>Technology?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1"/>
            <a:ext cx="6847031" cy="219551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39469" indent="-230449">
              <a:spcBef>
                <a:spcPts val="440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programming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language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1" dirty="0">
                <a:latin typeface="Times New Roman"/>
                <a:cs typeface="Times New Roman"/>
              </a:rPr>
              <a:t>development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environment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57" dirty="0">
                <a:latin typeface="Times New Roman"/>
                <a:cs typeface="Times New Roman"/>
              </a:rPr>
              <a:t>An application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environment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85" dirty="0">
                <a:latin typeface="Times New Roman"/>
                <a:cs typeface="Times New Roman"/>
              </a:rPr>
              <a:t>deployment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environment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1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similar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0" dirty="0">
                <a:latin typeface="Times New Roman"/>
                <a:cs typeface="Times New Roman"/>
              </a:rPr>
              <a:t>syntax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C++.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  <a:tab pos="3141506" algn="l"/>
              </a:tabLst>
            </a:pPr>
            <a:r>
              <a:rPr sz="1700" spc="21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developing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both	</a:t>
            </a:r>
            <a:r>
              <a:rPr sz="1700" i="1" spc="-11" dirty="0">
                <a:latin typeface="Times New Roman"/>
                <a:cs typeface="Times New Roman"/>
              </a:rPr>
              <a:t>applets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i="1" spc="-11" dirty="0">
                <a:latin typeface="Times New Roman"/>
                <a:cs typeface="Times New Roman"/>
              </a:rPr>
              <a:t>applications</a:t>
            </a:r>
            <a:r>
              <a:rPr sz="1700" spc="-1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267" y="360651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517016" y="0"/>
                </a:moveTo>
                <a:lnTo>
                  <a:pt x="0" y="172085"/>
                </a:lnTo>
                <a:lnTo>
                  <a:pt x="453008" y="261366"/>
                </a:lnTo>
                <a:lnTo>
                  <a:pt x="903604" y="85979"/>
                </a:lnTo>
                <a:lnTo>
                  <a:pt x="51701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453008" y="261366"/>
                </a:moveTo>
                <a:lnTo>
                  <a:pt x="903604" y="85979"/>
                </a:lnTo>
                <a:lnTo>
                  <a:pt x="517016" y="0"/>
                </a:lnTo>
                <a:lnTo>
                  <a:pt x="0" y="172085"/>
                </a:lnTo>
                <a:lnTo>
                  <a:pt x="453008" y="261366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342017" y="114553"/>
                </a:move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381634" y="191897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483003" y="117601"/>
                </a:lnTo>
                <a:lnTo>
                  <a:pt x="358139" y="117601"/>
                </a:lnTo>
                <a:lnTo>
                  <a:pt x="342017" y="114553"/>
                </a:lnTo>
                <a:close/>
              </a:path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342017" y="114553"/>
                </a:lnTo>
                <a:lnTo>
                  <a:pt x="47116" y="58800"/>
                </a:lnTo>
                <a:close/>
              </a:path>
              <a:path w="711835" h="217169">
                <a:moveTo>
                  <a:pt x="676147" y="0"/>
                </a:moveTo>
                <a:lnTo>
                  <a:pt x="358139" y="117601"/>
                </a:lnTo>
                <a:lnTo>
                  <a:pt x="483003" y="117601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07680" y="77470"/>
                </a:lnTo>
                <a:lnTo>
                  <a:pt x="676147" y="0"/>
                </a:lnTo>
                <a:close/>
              </a:path>
              <a:path w="711835" h="217169">
                <a:moveTo>
                  <a:pt x="707680" y="77470"/>
                </a:moveTo>
                <a:lnTo>
                  <a:pt x="645413" y="77470"/>
                </a:lnTo>
                <a:lnTo>
                  <a:pt x="711454" y="86741"/>
                </a:lnTo>
                <a:lnTo>
                  <a:pt x="707680" y="774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11454" y="86741"/>
                </a:lnTo>
                <a:lnTo>
                  <a:pt x="676147" y="0"/>
                </a:lnTo>
                <a:lnTo>
                  <a:pt x="358139" y="117601"/>
                </a:lnTo>
                <a:lnTo>
                  <a:pt x="47116" y="58800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653" y="376325"/>
            <a:ext cx="86937" cy="4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71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714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4092" y="6263294"/>
            <a:ext cx="1249218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Arial"/>
                <a:cs typeface="Arial"/>
              </a:rPr>
              <a:t>Module </a:t>
            </a:r>
            <a:r>
              <a:rPr sz="700" spc="-4" dirty="0">
                <a:latin typeface="Arial"/>
                <a:cs typeface="Arial"/>
              </a:rPr>
              <a:t>2, </a:t>
            </a:r>
            <a:r>
              <a:rPr sz="700" dirty="0">
                <a:latin typeface="Arial"/>
                <a:cs typeface="Arial"/>
              </a:rPr>
              <a:t>slide </a:t>
            </a:r>
            <a:r>
              <a:rPr sz="700" spc="-4" dirty="0">
                <a:latin typeface="Arial"/>
                <a:cs typeface="Arial"/>
              </a:rPr>
              <a:t>26 of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28" y="6256150"/>
            <a:ext cx="3609109" cy="21644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>
              <a:spcBef>
                <a:spcPts val="128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  <a:p>
            <a:pPr marL="9020">
              <a:spcBef>
                <a:spcPts val="46"/>
              </a:spcBef>
            </a:pPr>
            <a:r>
              <a:rPr sz="600" spc="-4" dirty="0">
                <a:latin typeface="Arial"/>
                <a:cs typeface="Arial"/>
              </a:rPr>
              <a:t>Copyright 2006 </a:t>
            </a:r>
            <a:r>
              <a:rPr sz="600" dirty="0">
                <a:latin typeface="Arial"/>
                <a:cs typeface="Arial"/>
              </a:rPr>
              <a:t>Sun </a:t>
            </a:r>
            <a:r>
              <a:rPr sz="600" spc="-4" dirty="0">
                <a:latin typeface="Arial"/>
                <a:cs typeface="Arial"/>
              </a:rPr>
              <a:t>Microsystems, </a:t>
            </a:r>
            <a:r>
              <a:rPr sz="600" dirty="0">
                <a:latin typeface="Arial"/>
                <a:cs typeface="Arial"/>
              </a:rPr>
              <a:t>Inc. All </a:t>
            </a:r>
            <a:r>
              <a:rPr sz="600" spc="-4" dirty="0">
                <a:latin typeface="Arial"/>
                <a:cs typeface="Arial"/>
              </a:rPr>
              <a:t>Rights Reserved. </a:t>
            </a:r>
            <a:r>
              <a:rPr sz="600" dirty="0">
                <a:latin typeface="Arial"/>
                <a:cs typeface="Arial"/>
              </a:rPr>
              <a:t>Sun Services, </a:t>
            </a:r>
            <a:r>
              <a:rPr sz="600" spc="-4" dirty="0">
                <a:latin typeface="Arial"/>
                <a:cs typeface="Arial"/>
              </a:rPr>
              <a:t>Revision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8" dirty="0">
                <a:latin typeface="Arial"/>
                <a:cs typeface="Arial"/>
              </a:rPr>
              <a:t>F.1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957" y="623455"/>
            <a:ext cx="5426364" cy="0"/>
          </a:xfrm>
          <a:custGeom>
            <a:avLst/>
            <a:gdLst/>
            <a:ahLst/>
            <a:cxnLst/>
            <a:rect l="l" t="t" r="r" b="b"/>
            <a:pathLst>
              <a:path w="5969000">
                <a:moveTo>
                  <a:pt x="5968746" y="0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5727" y="565699"/>
            <a:ext cx="33943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39" dirty="0"/>
              <a:t>Java </a:t>
            </a:r>
            <a:r>
              <a:rPr spc="-32" dirty="0"/>
              <a:t>Technology</a:t>
            </a:r>
            <a:r>
              <a:rPr spc="-323" dirty="0"/>
              <a:t> </a:t>
            </a:r>
            <a:r>
              <a:rPr dirty="0"/>
              <a:t>API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27050" y="851463"/>
            <a:ext cx="461183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4" dirty="0">
                <a:latin typeface="Arial"/>
                <a:cs typeface="Arial"/>
              </a:rPr>
              <a:t>Documentation </a:t>
            </a:r>
            <a:r>
              <a:rPr sz="2300" dirty="0">
                <a:latin typeface="Arial"/>
                <a:cs typeface="Arial"/>
              </a:rPr>
              <a:t>With</a:t>
            </a:r>
            <a:r>
              <a:rPr sz="2300" spc="-376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HTML3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1166" y="1388139"/>
            <a:ext cx="4961082" cy="435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3640" y="2052205"/>
            <a:ext cx="6055014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Identifiers, Keywords, </a:t>
            </a:r>
            <a:r>
              <a:rPr sz="2600" spc="-4" dirty="0">
                <a:latin typeface="Arial"/>
                <a:cs typeface="Arial"/>
              </a:rPr>
              <a:t>and</a:t>
            </a:r>
            <a:r>
              <a:rPr sz="2600" spc="-7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Types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3"/>
            <a:ext cx="7006359" cy="1882608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42626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75" dirty="0">
                <a:latin typeface="Times New Roman"/>
                <a:cs typeface="Times New Roman"/>
              </a:rPr>
              <a:t>comments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0" dirty="0">
                <a:latin typeface="Times New Roman"/>
                <a:cs typeface="Times New Roman"/>
              </a:rPr>
              <a:t>source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Distinguish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43" dirty="0">
                <a:latin typeface="Times New Roman"/>
                <a:cs typeface="Times New Roman"/>
              </a:rPr>
              <a:t>valid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0" dirty="0">
                <a:latin typeface="Times New Roman"/>
                <a:cs typeface="Times New Roman"/>
              </a:rPr>
              <a:t>invalid</a:t>
            </a:r>
            <a:r>
              <a:rPr sz="1700" spc="302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identifiers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Recognize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keywords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List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eight </a:t>
            </a:r>
            <a:r>
              <a:rPr sz="1700" spc="67" dirty="0">
                <a:latin typeface="Times New Roman"/>
                <a:cs typeface="Times New Roman"/>
              </a:rPr>
              <a:t>primitive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 </a:t>
            </a:r>
            <a:r>
              <a:rPr sz="1700" spc="28" dirty="0">
                <a:latin typeface="Times New Roman"/>
                <a:cs typeface="Times New Roman"/>
              </a:rPr>
              <a:t>literal </a:t>
            </a:r>
            <a:r>
              <a:rPr sz="1700" spc="57" dirty="0">
                <a:latin typeface="Times New Roman"/>
                <a:cs typeface="Times New Roman"/>
              </a:rPr>
              <a:t>values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71" dirty="0">
                <a:latin typeface="Times New Roman"/>
                <a:cs typeface="Times New Roman"/>
              </a:rPr>
              <a:t>numeric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0" dirty="0">
                <a:latin typeface="Times New Roman"/>
                <a:cs typeface="Times New Roman"/>
              </a:rPr>
              <a:t>textual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1194" indent="-242175">
              <a:spcBef>
                <a:spcPts val="369"/>
              </a:spcBef>
              <a:buChar char="•"/>
              <a:tabLst>
                <a:tab pos="251194" algn="l"/>
                <a:tab pos="251645" algn="l"/>
                <a:tab pos="1914397" algn="l"/>
              </a:tabLst>
            </a:pPr>
            <a:r>
              <a:rPr sz="1700" spc="39" dirty="0">
                <a:latin typeface="Times New Roman"/>
                <a:cs typeface="Times New Roman"/>
              </a:rPr>
              <a:t>Define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terms	</a:t>
            </a:r>
            <a:r>
              <a:rPr sz="1700" i="1" spc="25" dirty="0">
                <a:latin typeface="Times New Roman"/>
                <a:cs typeface="Times New Roman"/>
              </a:rPr>
              <a:t>primitive </a:t>
            </a:r>
            <a:r>
              <a:rPr sz="1700" i="1" spc="-32" dirty="0">
                <a:latin typeface="Times New Roman"/>
                <a:cs typeface="Times New Roman"/>
              </a:rPr>
              <a:t>variable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i="1" spc="-39" dirty="0">
                <a:latin typeface="Times New Roman"/>
                <a:cs typeface="Times New Roman"/>
              </a:rPr>
              <a:t>reference</a:t>
            </a:r>
            <a:r>
              <a:rPr sz="1700" i="1" spc="-18" dirty="0">
                <a:latin typeface="Times New Roman"/>
                <a:cs typeface="Times New Roman"/>
              </a:rPr>
              <a:t> </a:t>
            </a:r>
            <a:r>
              <a:rPr sz="1700" i="1" spc="-32" dirty="0">
                <a:latin typeface="Times New Roman"/>
                <a:cs typeface="Times New Roman"/>
              </a:rPr>
              <a:t>variable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730423" cy="1564572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6" dirty="0">
                <a:latin typeface="Times New Roman"/>
                <a:cs typeface="Times New Roman"/>
              </a:rPr>
              <a:t>Declare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28" dirty="0">
                <a:latin typeface="Times New Roman"/>
                <a:cs typeface="Times New Roman"/>
              </a:rPr>
              <a:t>class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  <a:tab pos="2757273" algn="l"/>
              </a:tabLst>
            </a:pPr>
            <a:r>
              <a:rPr sz="1700" spc="67" dirty="0">
                <a:latin typeface="Times New Roman"/>
                <a:cs typeface="Times New Roman"/>
              </a:rPr>
              <a:t>Construct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using	</a:t>
            </a:r>
            <a:r>
              <a:rPr sz="1700" spc="-4" dirty="0">
                <a:latin typeface="Courier New"/>
                <a:cs typeface="Courier New"/>
              </a:rPr>
              <a:t>new</a:t>
            </a:r>
            <a:endParaRPr sz="1700">
              <a:latin typeface="Courier New"/>
              <a:cs typeface="Courier New"/>
            </a:endParaRPr>
          </a:p>
          <a:p>
            <a:pPr marL="251194" indent="-251194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4" dirty="0">
                <a:latin typeface="Times New Roman"/>
                <a:cs typeface="Times New Roman"/>
              </a:rPr>
              <a:t>default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initialization</a:t>
            </a:r>
            <a:endParaRPr sz="1700">
              <a:latin typeface="Times New Roman"/>
              <a:cs typeface="Times New Roman"/>
            </a:endParaRPr>
          </a:p>
          <a:p>
            <a:pPr marL="251194" indent="-251194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significance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reference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</a:t>
            </a:r>
            <a:endParaRPr sz="1700">
              <a:latin typeface="Times New Roman"/>
              <a:cs typeface="Times New Roman"/>
            </a:endParaRPr>
          </a:p>
          <a:p>
            <a:pPr marL="242175" marR="3608" indent="-242175">
              <a:lnSpc>
                <a:spcPts val="1847"/>
              </a:lnSpc>
              <a:spcBef>
                <a:spcPts val="597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25" dirty="0">
                <a:latin typeface="Times New Roman"/>
                <a:cs typeface="Times New Roman"/>
              </a:rPr>
              <a:t>State </a:t>
            </a:r>
            <a:r>
              <a:rPr sz="1700" spc="67" dirty="0">
                <a:latin typeface="Times New Roman"/>
                <a:cs typeface="Times New Roman"/>
              </a:rPr>
              <a:t>the consequences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0" dirty="0">
                <a:latin typeface="Times New Roman"/>
                <a:cs typeface="Times New Roman"/>
              </a:rPr>
              <a:t>assigning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6" dirty="0">
                <a:latin typeface="Times New Roman"/>
                <a:cs typeface="Times New Roman"/>
              </a:rPr>
              <a:t>class 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416963" cy="8566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21" dirty="0">
                <a:latin typeface="Times New Roman"/>
                <a:cs typeface="Times New Roman"/>
              </a:rPr>
              <a:t>Do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89" dirty="0">
                <a:latin typeface="Times New Roman"/>
                <a:cs typeface="Times New Roman"/>
              </a:rPr>
              <a:t>know </a:t>
            </a:r>
            <a:r>
              <a:rPr sz="1700" spc="67" dirty="0">
                <a:latin typeface="Times New Roman"/>
                <a:cs typeface="Times New Roman"/>
              </a:rPr>
              <a:t>the primitive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224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types?</a:t>
            </a:r>
            <a:endParaRPr sz="1700">
              <a:latin typeface="Times New Roman"/>
              <a:cs typeface="Times New Roman"/>
            </a:endParaRPr>
          </a:p>
          <a:p>
            <a:pPr marL="250743" marR="3608" indent="-250743" algn="just">
              <a:lnSpc>
                <a:spcPts val="1847"/>
              </a:lnSpc>
              <a:spcBef>
                <a:spcPts val="597"/>
              </a:spcBef>
              <a:buChar char="•"/>
              <a:tabLst>
                <a:tab pos="250743" algn="l"/>
              </a:tabLst>
            </a:pPr>
            <a:r>
              <a:rPr sz="1700" spc="46" dirty="0">
                <a:latin typeface="Times New Roman"/>
                <a:cs typeface="Times New Roman"/>
              </a:rPr>
              <a:t>Can </a:t>
            </a:r>
            <a:r>
              <a:rPr sz="1700" spc="60" dirty="0">
                <a:latin typeface="Times New Roman"/>
                <a:cs typeface="Times New Roman"/>
              </a:rPr>
              <a:t>you </a:t>
            </a:r>
            <a:r>
              <a:rPr sz="1700" spc="46" dirty="0">
                <a:latin typeface="Times New Roman"/>
                <a:cs typeface="Times New Roman"/>
              </a:rPr>
              <a:t>describe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difference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43" dirty="0">
                <a:latin typeface="Times New Roman"/>
                <a:cs typeface="Times New Roman"/>
              </a:rPr>
              <a:t>variables  </a:t>
            </a:r>
            <a:r>
              <a:rPr sz="1700" spc="75" dirty="0">
                <a:latin typeface="Times New Roman"/>
                <a:cs typeface="Times New Roman"/>
              </a:rPr>
              <a:t>holding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57" dirty="0">
                <a:latin typeface="Times New Roman"/>
                <a:cs typeface="Times New Roman"/>
              </a:rPr>
              <a:t>values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78" dirty="0">
                <a:latin typeface="Times New Roman"/>
                <a:cs typeface="Times New Roman"/>
              </a:rPr>
              <a:t>compared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14" dirty="0">
                <a:latin typeface="Times New Roman"/>
                <a:cs typeface="Times New Roman"/>
              </a:rPr>
              <a:t>object  </a:t>
            </a:r>
            <a:r>
              <a:rPr sz="1700" spc="50" dirty="0">
                <a:latin typeface="Times New Roman"/>
                <a:cs typeface="Times New Roman"/>
              </a:rPr>
              <a:t>references?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7529" y="834130"/>
            <a:ext cx="180917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Comments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7" y="1368136"/>
            <a:ext cx="7280564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9843" marR="3608" indent="-11274">
              <a:lnSpc>
                <a:spcPts val="1847"/>
              </a:lnSpc>
              <a:spcBef>
                <a:spcPts val="298"/>
              </a:spcBef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three </a:t>
            </a:r>
            <a:r>
              <a:rPr sz="1700" spc="57" dirty="0">
                <a:latin typeface="Times New Roman"/>
                <a:cs typeface="Times New Roman"/>
              </a:rPr>
              <a:t>permissible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styles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comment</a:t>
            </a:r>
            <a:r>
              <a:rPr sz="1700" spc="-4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technology  </a:t>
            </a:r>
            <a:r>
              <a:rPr sz="1700" spc="53" dirty="0">
                <a:latin typeface="Times New Roman"/>
                <a:cs typeface="Times New Roman"/>
              </a:rPr>
              <a:t>program</a:t>
            </a:r>
            <a:r>
              <a:rPr sz="1700" spc="131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2014712"/>
            <a:ext cx="3579091" cy="156850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comment </a:t>
            </a:r>
            <a:r>
              <a:rPr sz="1100" spc="-32" dirty="0">
                <a:latin typeface="Courier New"/>
                <a:cs typeface="Courier New"/>
              </a:rPr>
              <a:t>on </a:t>
            </a:r>
            <a:r>
              <a:rPr sz="1100" spc="-39" dirty="0">
                <a:latin typeface="Courier New"/>
                <a:cs typeface="Courier New"/>
              </a:rPr>
              <a:t>one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32" dirty="0">
                <a:latin typeface="Courier New"/>
                <a:cs typeface="Courier New"/>
              </a:rPr>
              <a:t>/* </a:t>
            </a:r>
            <a:r>
              <a:rPr sz="1100" spc="-50" dirty="0">
                <a:latin typeface="Courier New"/>
                <a:cs typeface="Courier New"/>
              </a:rPr>
              <a:t>comment </a:t>
            </a:r>
            <a:r>
              <a:rPr sz="1100" spc="-32" dirty="0">
                <a:latin typeface="Courier New"/>
                <a:cs typeface="Courier New"/>
              </a:rPr>
              <a:t>on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one</a:t>
            </a:r>
            <a:endParaRPr sz="1100">
              <a:latin typeface="Courier New"/>
              <a:cs typeface="Courier New"/>
            </a:endParaRPr>
          </a:p>
          <a:p>
            <a:pPr marL="247135" indent="-158744">
              <a:lnSpc>
                <a:spcPts val="1349"/>
              </a:lnSpc>
              <a:buChar char="*"/>
              <a:tabLst>
                <a:tab pos="247135" algn="l"/>
              </a:tabLst>
            </a:pPr>
            <a:r>
              <a:rPr sz="1100" spc="-32" dirty="0">
                <a:latin typeface="Courier New"/>
                <a:cs typeface="Courier New"/>
              </a:rPr>
              <a:t>or </a:t>
            </a:r>
            <a:r>
              <a:rPr sz="1100" spc="-46" dirty="0">
                <a:latin typeface="Courier New"/>
                <a:cs typeface="Courier New"/>
              </a:rPr>
              <a:t>more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lines</a:t>
            </a:r>
            <a:endParaRPr sz="1100">
              <a:latin typeface="Courier New"/>
              <a:cs typeface="Courier New"/>
            </a:endParaRPr>
          </a:p>
          <a:p>
            <a:pPr marL="87941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*/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9020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/** </a:t>
            </a:r>
            <a:r>
              <a:rPr sz="1100" spc="-53" dirty="0">
                <a:latin typeface="Courier New"/>
                <a:cs typeface="Courier New"/>
              </a:rPr>
              <a:t>documentation</a:t>
            </a:r>
            <a:r>
              <a:rPr sz="1100" spc="-20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comment</a:t>
            </a:r>
            <a:endParaRPr sz="1100">
              <a:latin typeface="Courier New"/>
              <a:cs typeface="Courier New"/>
            </a:endParaRPr>
          </a:p>
          <a:p>
            <a:pPr marL="326507" indent="-238116">
              <a:lnSpc>
                <a:spcPts val="1349"/>
              </a:lnSpc>
              <a:buChar char="*"/>
              <a:tabLst>
                <a:tab pos="326056" algn="l"/>
                <a:tab pos="326507" algn="l"/>
              </a:tabLst>
            </a:pPr>
            <a:r>
              <a:rPr sz="1100" spc="-39" dirty="0">
                <a:latin typeface="Courier New"/>
                <a:cs typeface="Courier New"/>
              </a:rPr>
              <a:t>can </a:t>
            </a:r>
            <a:r>
              <a:rPr sz="1100" spc="-46" dirty="0">
                <a:latin typeface="Courier New"/>
                <a:cs typeface="Courier New"/>
              </a:rPr>
              <a:t>also span </a:t>
            </a:r>
            <a:r>
              <a:rPr sz="1100" spc="-39" dirty="0">
                <a:latin typeface="Courier New"/>
                <a:cs typeface="Courier New"/>
              </a:rPr>
              <a:t>one </a:t>
            </a:r>
            <a:r>
              <a:rPr sz="1100" spc="-32" dirty="0">
                <a:latin typeface="Courier New"/>
                <a:cs typeface="Courier New"/>
              </a:rPr>
              <a:t>or </a:t>
            </a:r>
            <a:r>
              <a:rPr sz="1100" spc="-46" dirty="0">
                <a:latin typeface="Courier New"/>
                <a:cs typeface="Courier New"/>
              </a:rPr>
              <a:t>more</a:t>
            </a:r>
            <a:r>
              <a:rPr sz="1100" spc="-5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lines</a:t>
            </a:r>
            <a:endParaRPr sz="1100">
              <a:latin typeface="Courier New"/>
              <a:cs typeface="Courier New"/>
            </a:endParaRPr>
          </a:p>
          <a:p>
            <a:pPr marL="88391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*/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260" y="834130"/>
            <a:ext cx="61248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Semicolons,</a:t>
            </a:r>
            <a:r>
              <a:rPr spc="-174" dirty="0"/>
              <a:t> </a:t>
            </a:r>
            <a:r>
              <a:rPr spc="-14" dirty="0"/>
              <a:t>Blocks,</a:t>
            </a:r>
            <a:r>
              <a:rPr spc="-170" dirty="0"/>
              <a:t> </a:t>
            </a:r>
            <a:r>
              <a:rPr spc="-4" dirty="0"/>
              <a:t>and</a:t>
            </a:r>
            <a:r>
              <a:rPr spc="-170" dirty="0"/>
              <a:t> </a:t>
            </a:r>
            <a:r>
              <a:rPr dirty="0"/>
              <a:t>White</a:t>
            </a:r>
            <a:r>
              <a:rPr spc="-170" dirty="0"/>
              <a:t> </a:t>
            </a:r>
            <a:r>
              <a:rPr dirty="0"/>
              <a:t>Space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905914" cy="205162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79606" marR="14882" indent="-270586">
              <a:lnSpc>
                <a:spcPts val="1847"/>
              </a:lnSpc>
              <a:spcBef>
                <a:spcPts val="298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7" dirty="0">
                <a:latin typeface="Times New Roman"/>
                <a:cs typeface="Times New Roman"/>
              </a:rPr>
              <a:t>statement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43" dirty="0">
                <a:latin typeface="Times New Roman"/>
                <a:cs typeface="Times New Roman"/>
              </a:rPr>
              <a:t>lines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71" dirty="0">
                <a:latin typeface="Times New Roman"/>
                <a:cs typeface="Times New Roman"/>
              </a:rPr>
              <a:t>code terminated </a:t>
            </a:r>
            <a:r>
              <a:rPr sz="1700" spc="43" dirty="0">
                <a:latin typeface="Times New Roman"/>
                <a:cs typeface="Times New Roman"/>
              </a:rPr>
              <a:t>by 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3" dirty="0">
                <a:latin typeface="Times New Roman"/>
                <a:cs typeface="Times New Roman"/>
              </a:rPr>
              <a:t>semicolon</a:t>
            </a:r>
            <a:r>
              <a:rPr sz="1700" spc="138" dirty="0">
                <a:latin typeface="Times New Roman"/>
                <a:cs typeface="Times New Roman"/>
              </a:rPr>
              <a:t> </a:t>
            </a:r>
            <a:r>
              <a:rPr sz="1700" spc="-21" dirty="0">
                <a:latin typeface="Times New Roman"/>
                <a:cs typeface="Times New Roman"/>
              </a:rPr>
              <a:t>(</a:t>
            </a:r>
            <a:r>
              <a:rPr sz="1700" spc="-21" dirty="0">
                <a:latin typeface="Courier New"/>
                <a:cs typeface="Courier New"/>
              </a:rPr>
              <a:t>;</a:t>
            </a:r>
            <a:r>
              <a:rPr sz="1700" spc="-21" dirty="0">
                <a:latin typeface="Times New Roman"/>
                <a:cs typeface="Times New Roman"/>
              </a:rPr>
              <a:t>):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29"/>
              </a:spcBef>
            </a:pPr>
            <a:r>
              <a:rPr sz="1100" spc="-50" dirty="0">
                <a:latin typeface="Courier New"/>
                <a:cs typeface="Courier New"/>
              </a:rPr>
              <a:t>totals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b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c</a:t>
            </a:r>
            <a:endParaRPr sz="1100">
              <a:latin typeface="Courier New"/>
              <a:cs typeface="Courier New"/>
            </a:endParaRPr>
          </a:p>
          <a:p>
            <a:pPr marL="98764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f;</a:t>
            </a:r>
            <a:endParaRPr sz="1100">
              <a:latin typeface="Courier New"/>
              <a:cs typeface="Courier New"/>
            </a:endParaRPr>
          </a:p>
          <a:p>
            <a:pPr marL="279606" marR="3608" indent="-270586">
              <a:lnSpc>
                <a:spcPts val="1847"/>
              </a:lnSpc>
              <a:spcBef>
                <a:spcPts val="593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39" dirty="0">
                <a:latin typeface="Times New Roman"/>
                <a:cs typeface="Times New Roman"/>
              </a:rPr>
              <a:t>block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9" dirty="0">
                <a:latin typeface="Times New Roman"/>
                <a:cs typeface="Times New Roman"/>
              </a:rPr>
              <a:t>collection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statements </a:t>
            </a:r>
            <a:r>
              <a:rPr sz="1700" spc="96" dirty="0">
                <a:latin typeface="Times New Roman"/>
                <a:cs typeface="Times New Roman"/>
              </a:rPr>
              <a:t>bound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85" dirty="0">
                <a:latin typeface="Times New Roman"/>
                <a:cs typeface="Times New Roman"/>
              </a:rPr>
              <a:t>opening 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3" dirty="0">
                <a:latin typeface="Times New Roman"/>
                <a:cs typeface="Times New Roman"/>
              </a:rPr>
              <a:t>closing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braces: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29"/>
              </a:spcBef>
            </a:pP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 marR="4162969">
              <a:lnSpc>
                <a:spcPts val="1349"/>
              </a:lnSpc>
              <a:spcBef>
                <a:spcPts val="50"/>
              </a:spcBef>
            </a:pPr>
            <a:r>
              <a:rPr sz="1100" spc="-4" dirty="0">
                <a:latin typeface="Courier New"/>
                <a:cs typeface="Courier New"/>
              </a:rPr>
              <a:t>x = y +</a:t>
            </a:r>
            <a:r>
              <a:rPr sz="1100" spc="-51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  </a:t>
            </a:r>
            <a:r>
              <a:rPr sz="1100" spc="-4" dirty="0">
                <a:latin typeface="Courier New"/>
                <a:cs typeface="Courier New"/>
              </a:rPr>
              <a:t>y = x +</a:t>
            </a:r>
            <a:r>
              <a:rPr sz="1100" spc="-51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260" y="834130"/>
            <a:ext cx="61248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Semicolons,</a:t>
            </a:r>
            <a:r>
              <a:rPr spc="-174" dirty="0"/>
              <a:t> </a:t>
            </a:r>
            <a:r>
              <a:rPr spc="-14" dirty="0"/>
              <a:t>Blocks,</a:t>
            </a:r>
            <a:r>
              <a:rPr spc="-170" dirty="0"/>
              <a:t> </a:t>
            </a:r>
            <a:r>
              <a:rPr spc="-4" dirty="0"/>
              <a:t>and</a:t>
            </a:r>
            <a:r>
              <a:rPr spc="-170" dirty="0"/>
              <a:t> </a:t>
            </a:r>
            <a:r>
              <a:rPr dirty="0"/>
              <a:t>White</a:t>
            </a:r>
            <a:r>
              <a:rPr spc="-170" dirty="0"/>
              <a:t> </a:t>
            </a:r>
            <a:r>
              <a:rPr dirty="0"/>
              <a:t>Space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5319" y="1886142"/>
          <a:ext cx="1886528" cy="84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864"/>
                <a:gridCol w="406400"/>
                <a:gridCol w="689264"/>
              </a:tblGrid>
              <a:tr h="270933"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day;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month;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private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year;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70819" y="1265917"/>
            <a:ext cx="4947805" cy="2901955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79155" indent="-270135">
              <a:spcBef>
                <a:spcPts val="909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28" dirty="0">
                <a:latin typeface="Times New Roman"/>
                <a:cs typeface="Times New Roman"/>
              </a:rPr>
              <a:t>class </a:t>
            </a:r>
            <a:r>
              <a:rPr sz="1700" spc="53" dirty="0">
                <a:latin typeface="Times New Roman"/>
                <a:cs typeface="Times New Roman"/>
              </a:rPr>
              <a:t>definition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special</a:t>
            </a:r>
            <a:r>
              <a:rPr sz="1700" spc="359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block: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100">
              <a:latin typeface="Times New Roman"/>
              <a:cs typeface="Times New Roman"/>
            </a:endParaRPr>
          </a:p>
          <a:p>
            <a:pPr marL="273292"/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39469" indent="-230449">
              <a:spcBef>
                <a:spcPts val="366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39" dirty="0">
                <a:latin typeface="Times New Roman"/>
                <a:cs typeface="Times New Roman"/>
              </a:rPr>
              <a:t>nest </a:t>
            </a:r>
            <a:r>
              <a:rPr sz="1700" spc="36" dirty="0">
                <a:latin typeface="Times New Roman"/>
                <a:cs typeface="Times New Roman"/>
              </a:rPr>
              <a:t>block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statements.</a:t>
            </a:r>
            <a:endParaRPr sz="1700">
              <a:latin typeface="Times New Roman"/>
              <a:cs typeface="Times New Roman"/>
            </a:endParaRPr>
          </a:p>
          <a:p>
            <a:pPr marL="432036" marR="1911692" indent="-158744">
              <a:lnSpc>
                <a:spcPts val="1349"/>
              </a:lnSpc>
              <a:spcBef>
                <a:spcPts val="614"/>
              </a:spcBef>
            </a:pPr>
            <a:r>
              <a:rPr sz="1100" spc="-46" dirty="0">
                <a:latin typeface="Courier New"/>
                <a:cs typeface="Courier New"/>
              </a:rPr>
              <a:t>while</a:t>
            </a:r>
            <a:r>
              <a:rPr sz="1100" spc="-12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i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&lt;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large</a:t>
            </a:r>
            <a:r>
              <a:rPr sz="1100" spc="-128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a = a +</a:t>
            </a:r>
            <a:r>
              <a:rPr sz="1100" spc="-47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i;</a:t>
            </a:r>
            <a:endParaRPr sz="1100">
              <a:latin typeface="Courier New"/>
              <a:cs typeface="Courier New"/>
            </a:endParaRPr>
          </a:p>
          <a:p>
            <a:pPr marL="432036" marR="2070435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nested </a:t>
            </a:r>
            <a:r>
              <a:rPr sz="1100" spc="-60" dirty="0">
                <a:latin typeface="Courier New"/>
                <a:cs typeface="Courier New"/>
              </a:rPr>
              <a:t>block 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a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==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max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90780" marR="2474511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b = b +</a:t>
            </a:r>
            <a:r>
              <a:rPr sz="1100" spc="-51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a;  </a:t>
            </a:r>
            <a:r>
              <a:rPr sz="1100" spc="-4" dirty="0">
                <a:latin typeface="Courier New"/>
                <a:cs typeface="Courier New"/>
              </a:rPr>
              <a:t>a =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i = i +</a:t>
            </a:r>
            <a:r>
              <a:rPr sz="1100" spc="-46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260" y="834130"/>
            <a:ext cx="612486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Semicolons,</a:t>
            </a:r>
            <a:r>
              <a:rPr spc="-174" dirty="0"/>
              <a:t> </a:t>
            </a:r>
            <a:r>
              <a:rPr spc="-14" dirty="0"/>
              <a:t>Blocks,</a:t>
            </a:r>
            <a:r>
              <a:rPr spc="-170" dirty="0"/>
              <a:t> </a:t>
            </a:r>
            <a:r>
              <a:rPr spc="-4" dirty="0"/>
              <a:t>and</a:t>
            </a:r>
            <a:r>
              <a:rPr spc="-170" dirty="0"/>
              <a:t> </a:t>
            </a:r>
            <a:r>
              <a:rPr dirty="0"/>
              <a:t>White</a:t>
            </a:r>
            <a:r>
              <a:rPr spc="-170" dirty="0"/>
              <a:t> </a:t>
            </a:r>
            <a:r>
              <a:rPr dirty="0"/>
              <a:t>Space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6206836" cy="209266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608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Any </a:t>
            </a:r>
            <a:r>
              <a:rPr sz="1700" spc="107" dirty="0">
                <a:latin typeface="Times New Roman"/>
                <a:cs typeface="Times New Roman"/>
              </a:rPr>
              <a:t>amount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i="1" spc="18" dirty="0">
                <a:latin typeface="Times New Roman"/>
                <a:cs typeface="Times New Roman"/>
              </a:rPr>
              <a:t>white </a:t>
            </a:r>
            <a:r>
              <a:rPr sz="1700" i="1" spc="-32" dirty="0">
                <a:latin typeface="Times New Roman"/>
                <a:cs typeface="Times New Roman"/>
              </a:rPr>
              <a:t>space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75" dirty="0">
                <a:latin typeface="Times New Roman"/>
                <a:cs typeface="Times New Roman"/>
              </a:rPr>
              <a:t>permitted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2" dirty="0">
                <a:latin typeface="Times New Roman"/>
                <a:cs typeface="Times New Roman"/>
              </a:rPr>
              <a:t>Java  </a:t>
            </a:r>
            <a:r>
              <a:rPr sz="1700" spc="71" dirty="0">
                <a:latin typeface="Times New Roman"/>
                <a:cs typeface="Times New Roman"/>
              </a:rPr>
              <a:t>program.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341"/>
              </a:spcBef>
            </a:pPr>
            <a:r>
              <a:rPr sz="1700" spc="36" dirty="0">
                <a:latin typeface="Times New Roman"/>
                <a:cs typeface="Times New Roman"/>
              </a:rPr>
              <a:t>For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{int</a:t>
            </a:r>
            <a:r>
              <a:rPr sz="1100" spc="-1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x;x=23*54;}</a:t>
            </a:r>
            <a:endParaRPr sz="1100">
              <a:latin typeface="Courier New"/>
              <a:cs typeface="Courier New"/>
            </a:endParaRPr>
          </a:p>
          <a:p>
            <a:pPr marL="273292">
              <a:spcBef>
                <a:spcPts val="366"/>
              </a:spcBef>
            </a:pPr>
            <a:r>
              <a:rPr sz="1700" spc="28" dirty="0">
                <a:latin typeface="Times New Roman"/>
                <a:cs typeface="Times New Roman"/>
              </a:rPr>
              <a:t>is </a:t>
            </a:r>
            <a:r>
              <a:rPr sz="1700" spc="85" dirty="0">
                <a:latin typeface="Times New Roman"/>
                <a:cs typeface="Times New Roman"/>
              </a:rPr>
              <a:t>equivalent</a:t>
            </a:r>
            <a:r>
              <a:rPr sz="1700" spc="28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to: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56"/>
              </a:lnSpc>
            </a:pP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</a:t>
            </a:r>
            <a:endParaRPr sz="1100">
              <a:latin typeface="Courier New"/>
              <a:cs typeface="Courier New"/>
            </a:endParaRPr>
          </a:p>
          <a:p>
            <a:pPr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R="3026056" algn="ctr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x = </a:t>
            </a:r>
            <a:r>
              <a:rPr sz="1100" spc="-32" dirty="0">
                <a:latin typeface="Courier New"/>
                <a:cs typeface="Courier New"/>
              </a:rPr>
              <a:t>23 </a:t>
            </a:r>
            <a:r>
              <a:rPr sz="1100" spc="-4" dirty="0">
                <a:latin typeface="Courier New"/>
                <a:cs typeface="Courier New"/>
              </a:rPr>
              <a:t>*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54;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9662" y="834130"/>
            <a:ext cx="16256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Identifiers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8"/>
            <a:ext cx="6880514" cy="236359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60" dirty="0">
                <a:latin typeface="Times New Roman"/>
                <a:cs typeface="Times New Roman"/>
              </a:rPr>
              <a:t>Identifiers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637681" indent="-276449">
              <a:spcBef>
                <a:spcPts val="1222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78" dirty="0">
                <a:latin typeface="Times New Roman"/>
                <a:cs typeface="Times New Roman"/>
              </a:rPr>
              <a:t>names </a:t>
            </a:r>
            <a:r>
              <a:rPr sz="1700" spc="57" dirty="0">
                <a:latin typeface="Times New Roman"/>
                <a:cs typeface="Times New Roman"/>
              </a:rPr>
              <a:t>given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9" dirty="0">
                <a:latin typeface="Times New Roman"/>
                <a:cs typeface="Times New Roman"/>
              </a:rPr>
              <a:t>variable, </a:t>
            </a:r>
            <a:r>
              <a:rPr sz="1700" spc="28" dirty="0">
                <a:latin typeface="Times New Roman"/>
                <a:cs typeface="Times New Roman"/>
              </a:rPr>
              <a:t>class,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38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637681" marR="3608" indent="-276449">
              <a:lnSpc>
                <a:spcPts val="1847"/>
              </a:lnSpc>
              <a:spcBef>
                <a:spcPts val="597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46" dirty="0">
                <a:latin typeface="Times New Roman"/>
                <a:cs typeface="Times New Roman"/>
              </a:rPr>
              <a:t>Can </a:t>
            </a:r>
            <a:r>
              <a:rPr sz="1700" spc="39" dirty="0">
                <a:latin typeface="Times New Roman"/>
                <a:cs typeface="Times New Roman"/>
              </a:rPr>
              <a:t>start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Unicode </a:t>
            </a:r>
            <a:r>
              <a:rPr sz="1700" spc="36" dirty="0">
                <a:latin typeface="Times New Roman"/>
                <a:cs typeface="Times New Roman"/>
              </a:rPr>
              <a:t>letter, </a:t>
            </a:r>
            <a:r>
              <a:rPr sz="1700" spc="75" dirty="0">
                <a:latin typeface="Times New Roman"/>
                <a:cs typeface="Times New Roman"/>
              </a:rPr>
              <a:t>underscore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i="1" spc="-32" dirty="0">
                <a:latin typeface="Courier New"/>
                <a:cs typeface="Courier New"/>
              </a:rPr>
              <a:t>_</a:t>
            </a:r>
            <a:r>
              <a:rPr sz="1700" spc="-32" dirty="0">
                <a:latin typeface="Times New Roman"/>
                <a:cs typeface="Times New Roman"/>
              </a:rPr>
              <a:t>),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46" dirty="0">
                <a:latin typeface="Times New Roman"/>
                <a:cs typeface="Times New Roman"/>
              </a:rPr>
              <a:t>dollar </a:t>
            </a:r>
            <a:r>
              <a:rPr sz="1700" spc="50" dirty="0">
                <a:latin typeface="Times New Roman"/>
                <a:cs typeface="Times New Roman"/>
              </a:rPr>
              <a:t>sign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dirty="0">
                <a:latin typeface="Courier New"/>
                <a:cs typeface="Courier New"/>
              </a:rPr>
              <a:t>$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637681" indent="-276449">
              <a:spcBef>
                <a:spcPts val="341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0" dirty="0">
                <a:latin typeface="Times New Roman"/>
                <a:cs typeface="Times New Roman"/>
              </a:rPr>
              <a:t>case-sensitive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53" dirty="0">
                <a:latin typeface="Times New Roman"/>
                <a:cs typeface="Times New Roman"/>
              </a:rPr>
              <a:t>no </a:t>
            </a:r>
            <a:r>
              <a:rPr sz="1700" spc="67" dirty="0">
                <a:latin typeface="Times New Roman"/>
                <a:cs typeface="Times New Roman"/>
              </a:rPr>
              <a:t>maximum</a:t>
            </a:r>
            <a:r>
              <a:rPr sz="1700" spc="26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length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46" dirty="0">
                <a:latin typeface="Times New Roman"/>
                <a:cs typeface="Times New Roman"/>
              </a:rPr>
              <a:t>Examples:</a:t>
            </a:r>
            <a:endParaRPr sz="1700">
              <a:latin typeface="Times New Roman"/>
              <a:cs typeface="Times New Roman"/>
            </a:endParaRPr>
          </a:p>
          <a:p>
            <a:pPr marL="625956" marR="3950559">
              <a:lnSpc>
                <a:spcPts val="1349"/>
              </a:lnSpc>
              <a:spcBef>
                <a:spcPts val="614"/>
              </a:spcBef>
            </a:pPr>
            <a:r>
              <a:rPr sz="1100" spc="-60" dirty="0">
                <a:latin typeface="Courier New"/>
                <a:cs typeface="Courier New"/>
              </a:rPr>
              <a:t>identifier  userName  user_name</a:t>
            </a:r>
            <a:endParaRPr sz="1100">
              <a:latin typeface="Courier New"/>
              <a:cs typeface="Courier New"/>
            </a:endParaRPr>
          </a:p>
          <a:p>
            <a:pPr marL="625956">
              <a:lnSpc>
                <a:spcPts val="1300"/>
              </a:lnSpc>
            </a:pPr>
            <a:r>
              <a:rPr sz="1100" spc="-60" dirty="0">
                <a:latin typeface="Courier New"/>
                <a:cs typeface="Courier New"/>
              </a:rPr>
              <a:t>_sys_var1</a:t>
            </a:r>
            <a:endParaRPr sz="1100">
              <a:latin typeface="Courier New"/>
              <a:cs typeface="Courier New"/>
            </a:endParaRPr>
          </a:p>
          <a:p>
            <a:pPr marL="625956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$change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9152" y="834130"/>
            <a:ext cx="61063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Primary</a:t>
            </a:r>
            <a:r>
              <a:rPr spc="-167" dirty="0"/>
              <a:t> </a:t>
            </a:r>
            <a:r>
              <a:rPr dirty="0"/>
              <a:t>Goals</a:t>
            </a:r>
            <a:r>
              <a:rPr spc="-167" dirty="0"/>
              <a:t> </a:t>
            </a:r>
            <a:r>
              <a:rPr spc="-4" dirty="0"/>
              <a:t>of</a:t>
            </a:r>
            <a:r>
              <a:rPr spc="-167" dirty="0"/>
              <a:t> </a:t>
            </a:r>
            <a:r>
              <a:rPr dirty="0"/>
              <a:t>the</a:t>
            </a:r>
            <a:r>
              <a:rPr spc="-163" dirty="0"/>
              <a:t> </a:t>
            </a:r>
            <a:r>
              <a:rPr spc="-39" dirty="0"/>
              <a:t>Java</a:t>
            </a:r>
            <a:r>
              <a:rPr spc="-167" dirty="0"/>
              <a:t> </a:t>
            </a:r>
            <a:r>
              <a:rPr spc="-32" dirty="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323101"/>
            <a:ext cx="6879359" cy="2195514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743" indent="-241724">
              <a:spcBef>
                <a:spcPts val="440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50" dirty="0">
                <a:latin typeface="Times New Roman"/>
                <a:cs typeface="Times New Roman"/>
              </a:rPr>
              <a:t>Provides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53" dirty="0">
                <a:latin typeface="Times New Roman"/>
                <a:cs typeface="Times New Roman"/>
              </a:rPr>
              <a:t>easy-to-use </a:t>
            </a:r>
            <a:r>
              <a:rPr sz="1700" spc="85" dirty="0">
                <a:latin typeface="Times New Roman"/>
                <a:cs typeface="Times New Roman"/>
              </a:rPr>
              <a:t>language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by: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46" dirty="0">
                <a:latin typeface="Times New Roman"/>
                <a:cs typeface="Times New Roman"/>
              </a:rPr>
              <a:t>Avoiding </a:t>
            </a:r>
            <a:r>
              <a:rPr sz="1700" spc="92" dirty="0">
                <a:latin typeface="Times New Roman"/>
                <a:cs typeface="Times New Roman"/>
              </a:rPr>
              <a:t>many </a:t>
            </a:r>
            <a:r>
              <a:rPr sz="1700" spc="39" dirty="0">
                <a:latin typeface="Times New Roman"/>
                <a:cs typeface="Times New Roman"/>
              </a:rPr>
              <a:t>pitfalls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4" dirty="0">
                <a:latin typeface="Times New Roman"/>
                <a:cs typeface="Times New Roman"/>
              </a:rPr>
              <a:t>other</a:t>
            </a:r>
            <a:r>
              <a:rPr sz="1700" spc="217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languages</a:t>
            </a:r>
            <a:endParaRPr sz="1700">
              <a:latin typeface="Times New Roman"/>
              <a:cs typeface="Times New Roman"/>
            </a:endParaRPr>
          </a:p>
          <a:p>
            <a:pPr marL="515467" lvl="1" indent="-214214">
              <a:spcBef>
                <a:spcPts val="369"/>
              </a:spcBef>
              <a:buChar char="•"/>
              <a:tabLst>
                <a:tab pos="515467" algn="l"/>
                <a:tab pos="515918" algn="l"/>
              </a:tabLst>
            </a:pPr>
            <a:r>
              <a:rPr sz="1700" spc="39" dirty="0">
                <a:latin typeface="Times New Roman"/>
                <a:cs typeface="Times New Roman"/>
              </a:rPr>
              <a:t>Being</a:t>
            </a:r>
            <a:r>
              <a:rPr sz="1700" spc="81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object-oriented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60" dirty="0">
                <a:latin typeface="Times New Roman"/>
                <a:cs typeface="Times New Roman"/>
              </a:rPr>
              <a:t>Enabling users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39" dirty="0">
                <a:latin typeface="Times New Roman"/>
                <a:cs typeface="Times New Roman"/>
              </a:rPr>
              <a:t>create </a:t>
            </a:r>
            <a:r>
              <a:rPr sz="1700" spc="64" dirty="0">
                <a:latin typeface="Times New Roman"/>
                <a:cs typeface="Times New Roman"/>
              </a:rPr>
              <a:t>streamlined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28" dirty="0">
                <a:latin typeface="Times New Roman"/>
                <a:cs typeface="Times New Roman"/>
              </a:rPr>
              <a:t>clear</a:t>
            </a:r>
            <a:r>
              <a:rPr sz="1700" spc="227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code</a:t>
            </a:r>
            <a:endParaRPr sz="1700">
              <a:latin typeface="Times New Roman"/>
              <a:cs typeface="Times New Roman"/>
            </a:endParaRPr>
          </a:p>
          <a:p>
            <a:pPr marL="250743" indent="-241724">
              <a:spcBef>
                <a:spcPts val="36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50" dirty="0">
                <a:latin typeface="Times New Roman"/>
                <a:cs typeface="Times New Roman"/>
              </a:rPr>
              <a:t>Provides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1" dirty="0">
                <a:latin typeface="Times New Roman"/>
                <a:cs typeface="Times New Roman"/>
              </a:rPr>
              <a:t>interpreted </a:t>
            </a:r>
            <a:r>
              <a:rPr sz="1700" spc="85" dirty="0">
                <a:latin typeface="Times New Roman"/>
                <a:cs typeface="Times New Roman"/>
              </a:rPr>
              <a:t>environment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for: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67" dirty="0">
                <a:latin typeface="Times New Roman"/>
                <a:cs typeface="Times New Roman"/>
              </a:rPr>
              <a:t>Improved </a:t>
            </a:r>
            <a:r>
              <a:rPr sz="1700" spc="75" dirty="0">
                <a:latin typeface="Times New Roman"/>
                <a:cs typeface="Times New Roman"/>
              </a:rPr>
              <a:t>speed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development</a:t>
            </a:r>
            <a:endParaRPr sz="1700">
              <a:latin typeface="Times New Roman"/>
              <a:cs typeface="Times New Roman"/>
            </a:endParaRPr>
          </a:p>
          <a:p>
            <a:pPr marL="526290" lvl="1" indent="-225038">
              <a:spcBef>
                <a:spcPts val="369"/>
              </a:spcBef>
              <a:buChar char="•"/>
              <a:tabLst>
                <a:tab pos="526290" algn="l"/>
                <a:tab pos="526741" algn="l"/>
              </a:tabLst>
            </a:pPr>
            <a:r>
              <a:rPr sz="1700" spc="71" dirty="0">
                <a:latin typeface="Times New Roman"/>
                <a:cs typeface="Times New Roman"/>
              </a:rPr>
              <a:t>Code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portability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42274" y="834130"/>
            <a:ext cx="64596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39" dirty="0"/>
              <a:t>Java </a:t>
            </a:r>
            <a:r>
              <a:rPr spc="-7" dirty="0"/>
              <a:t>Programming </a:t>
            </a:r>
            <a:r>
              <a:rPr spc="-4" dirty="0"/>
              <a:t>Language</a:t>
            </a:r>
            <a:r>
              <a:rPr spc="-462" dirty="0"/>
              <a:t> </a:t>
            </a:r>
            <a:r>
              <a:rPr spc="-25" dirty="0"/>
              <a:t>Keywords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4017819"/>
            <a:ext cx="572192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2274277" algn="l"/>
              </a:tabLst>
            </a:pPr>
            <a:r>
              <a:rPr sz="1700" spc="50" dirty="0">
                <a:latin typeface="Times New Roman"/>
                <a:cs typeface="Times New Roman"/>
              </a:rPr>
              <a:t>Reserved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literal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words:	</a:t>
            </a:r>
            <a:r>
              <a:rPr sz="1700" spc="-71" dirty="0">
                <a:latin typeface="Courier New"/>
                <a:cs typeface="Courier New"/>
              </a:rPr>
              <a:t>null</a:t>
            </a:r>
            <a:r>
              <a:rPr sz="1700" spc="-71" dirty="0">
                <a:latin typeface="Times New Roman"/>
                <a:cs typeface="Times New Roman"/>
              </a:rPr>
              <a:t>, </a:t>
            </a:r>
            <a:r>
              <a:rPr sz="1700" spc="-71" dirty="0">
                <a:latin typeface="Courier New"/>
                <a:cs typeface="Courier New"/>
              </a:rPr>
              <a:t>true</a:t>
            </a:r>
            <a:r>
              <a:rPr sz="1700" spc="-71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false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1273" y="1437409"/>
          <a:ext cx="7585363" cy="2424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845"/>
                <a:gridCol w="1504950"/>
                <a:gridCol w="1639455"/>
                <a:gridCol w="1468004"/>
                <a:gridCol w="1704109"/>
              </a:tblGrid>
              <a:tr h="23379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abstract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continue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for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new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switch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assert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default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goto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package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synchronized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boolean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do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private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this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break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implements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protected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throw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byte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else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import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public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throws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case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enum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instanceof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return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transient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catch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extends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try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char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final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interface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static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void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4245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class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finally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long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strictfp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volatile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/>
                </a:tc>
              </a:tr>
              <a:tr h="2506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const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float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native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super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while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227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34906" y="834130"/>
            <a:ext cx="24741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Primitive</a:t>
            </a:r>
            <a:r>
              <a:rPr spc="-195" dirty="0"/>
              <a:t> </a:t>
            </a:r>
            <a:r>
              <a:rPr spc="-57" dirty="0"/>
              <a:t>Types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8"/>
            <a:ext cx="6809508" cy="1623301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13980" marR="3608" indent="-5412">
              <a:lnSpc>
                <a:spcPts val="1847"/>
              </a:lnSpc>
              <a:spcBef>
                <a:spcPts val="298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67" dirty="0">
                <a:latin typeface="Times New Roman"/>
                <a:cs typeface="Times New Roman"/>
              </a:rPr>
              <a:t>programming </a:t>
            </a: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spc="46" dirty="0">
                <a:latin typeface="Times New Roman"/>
                <a:cs typeface="Times New Roman"/>
              </a:rPr>
              <a:t>defines </a:t>
            </a:r>
            <a:r>
              <a:rPr sz="1700" spc="60" dirty="0">
                <a:latin typeface="Times New Roman"/>
                <a:cs typeface="Times New Roman"/>
              </a:rPr>
              <a:t>eight </a:t>
            </a:r>
            <a:r>
              <a:rPr sz="1700" spc="67" dirty="0">
                <a:latin typeface="Times New Roman"/>
                <a:cs typeface="Times New Roman"/>
              </a:rPr>
              <a:t>primitive  </a:t>
            </a:r>
            <a:r>
              <a:rPr sz="1700" spc="50" dirty="0">
                <a:latin typeface="Times New Roman"/>
                <a:cs typeface="Times New Roman"/>
              </a:rPr>
              <a:t>types: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193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2" dirty="0">
                <a:latin typeface="Times New Roman"/>
                <a:cs typeface="Times New Roman"/>
              </a:rPr>
              <a:t>Logical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259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boolean</a:t>
            </a:r>
            <a:endParaRPr sz="1700">
              <a:latin typeface="Courier New"/>
              <a:cs typeface="Courier New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3" dirty="0">
                <a:latin typeface="Times New Roman"/>
                <a:cs typeface="Times New Roman"/>
              </a:rPr>
              <a:t>Textual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char</a:t>
            </a:r>
            <a:endParaRPr sz="1700">
              <a:latin typeface="Courier New"/>
              <a:cs typeface="Courier New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  <a:tab pos="1592400" algn="l"/>
              </a:tabLst>
            </a:pPr>
            <a:r>
              <a:rPr sz="1700" spc="46" dirty="0">
                <a:latin typeface="Times New Roman"/>
                <a:cs typeface="Times New Roman"/>
              </a:rPr>
              <a:t>Integral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	</a:t>
            </a:r>
            <a:r>
              <a:rPr sz="1700" spc="-71" dirty="0">
                <a:latin typeface="Courier New"/>
                <a:cs typeface="Courier New"/>
              </a:rPr>
              <a:t>byte</a:t>
            </a:r>
            <a:r>
              <a:rPr sz="1700" spc="-71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short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-67" dirty="0">
                <a:latin typeface="Courier New"/>
                <a:cs typeface="Courier New"/>
              </a:rPr>
              <a:t>int</a:t>
            </a:r>
            <a:r>
              <a:rPr sz="1700" spc="-67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long</a:t>
            </a:r>
            <a:endParaRPr sz="1700">
              <a:latin typeface="Courier New"/>
              <a:cs typeface="Courier New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  <a:tab pos="1631635" algn="l"/>
              </a:tabLst>
            </a:pPr>
            <a:r>
              <a:rPr sz="1700" spc="43" dirty="0">
                <a:latin typeface="Times New Roman"/>
                <a:cs typeface="Times New Roman"/>
              </a:rPr>
              <a:t>Floating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	</a:t>
            </a:r>
            <a:r>
              <a:rPr sz="1700" spc="-75" dirty="0">
                <a:latin typeface="Courier New"/>
                <a:cs typeface="Courier New"/>
              </a:rPr>
              <a:t>double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89" dirty="0">
                <a:latin typeface="Courier New"/>
                <a:cs typeface="Courier New"/>
              </a:rPr>
              <a:t>float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84253" y="834130"/>
            <a:ext cx="298276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Logical </a:t>
            </a:r>
            <a:r>
              <a:rPr dirty="0"/>
              <a:t>–</a:t>
            </a:r>
            <a:r>
              <a:rPr spc="-355" dirty="0"/>
              <a:t> </a:t>
            </a:r>
            <a:r>
              <a:rPr spc="-117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6"/>
            <a:ext cx="6935355" cy="203530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boolean</a:t>
            </a:r>
            <a:r>
              <a:rPr sz="1700" spc="-664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lnSpc>
                <a:spcPts val="1946"/>
              </a:lnSpc>
              <a:spcBef>
                <a:spcPts val="1222"/>
              </a:spcBef>
              <a:buChar char="•"/>
              <a:tabLst>
                <a:tab pos="597996" algn="l"/>
                <a:tab pos="598446" algn="l"/>
                <a:tab pos="4442574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boolean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64" dirty="0">
                <a:latin typeface="Times New Roman"/>
                <a:cs typeface="Times New Roman"/>
              </a:rPr>
              <a:t>has</a:t>
            </a:r>
            <a:r>
              <a:rPr sz="1700" spc="-156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two</a:t>
            </a:r>
            <a:r>
              <a:rPr sz="1700" spc="43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literals,	</a:t>
            </a:r>
            <a:r>
              <a:rPr sz="1700" spc="-67" dirty="0">
                <a:latin typeface="Courier New"/>
                <a:cs typeface="Courier New"/>
              </a:rPr>
              <a:t>true</a:t>
            </a:r>
            <a:r>
              <a:rPr sz="1700" spc="-653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625504">
              <a:lnSpc>
                <a:spcPts val="1946"/>
              </a:lnSpc>
            </a:pPr>
            <a:r>
              <a:rPr sz="1700" spc="-89" dirty="0">
                <a:latin typeface="Courier New"/>
                <a:cs typeface="Courier New"/>
              </a:rPr>
              <a:t>false.</a:t>
            </a:r>
            <a:endParaRPr sz="1700">
              <a:latin typeface="Courier New"/>
              <a:cs typeface="Courier New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60" dirty="0">
                <a:latin typeface="Times New Roman"/>
                <a:cs typeface="Times New Roman"/>
              </a:rPr>
              <a:t>example,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statement:</a:t>
            </a:r>
            <a:endParaRPr sz="1700">
              <a:latin typeface="Times New Roman"/>
              <a:cs typeface="Times New Roman"/>
            </a:endParaRPr>
          </a:p>
          <a:p>
            <a:pPr marL="625956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46" dirty="0">
                <a:latin typeface="Courier New"/>
                <a:cs typeface="Courier New"/>
              </a:rPr>
              <a:t>truth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true;</a:t>
            </a:r>
            <a:endParaRPr sz="1100">
              <a:latin typeface="Courier New"/>
              <a:cs typeface="Courier New"/>
            </a:endParaRPr>
          </a:p>
          <a:p>
            <a:pPr marL="631819" marR="3608" indent="5863">
              <a:lnSpc>
                <a:spcPts val="1918"/>
              </a:lnSpc>
              <a:spcBef>
                <a:spcPts val="607"/>
              </a:spcBef>
              <a:tabLst>
                <a:tab pos="2653097" algn="l"/>
                <a:tab pos="2723901" algn="l"/>
              </a:tabLst>
            </a:pPr>
            <a:r>
              <a:rPr sz="1700" spc="46" dirty="0">
                <a:latin typeface="Times New Roman"/>
                <a:cs typeface="Times New Roman"/>
              </a:rPr>
              <a:t>declares</a:t>
            </a:r>
            <a:r>
              <a:rPr sz="1700" spc="178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the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variable		</a:t>
            </a:r>
            <a:r>
              <a:rPr sz="1700" spc="-71" dirty="0">
                <a:latin typeface="Courier New"/>
                <a:cs typeface="Courier New"/>
              </a:rPr>
              <a:t>truth </a:t>
            </a:r>
            <a:r>
              <a:rPr sz="1700" spc="46" dirty="0">
                <a:latin typeface="Times New Roman"/>
                <a:cs typeface="Times New Roman"/>
              </a:rPr>
              <a:t>as </a:t>
            </a:r>
            <a:r>
              <a:rPr sz="1700" spc="-75" dirty="0">
                <a:latin typeface="Courier New"/>
                <a:cs typeface="Courier New"/>
              </a:rPr>
              <a:t>boolean</a:t>
            </a:r>
            <a:r>
              <a:rPr sz="1700" spc="-842" dirty="0">
                <a:latin typeface="Courier New"/>
                <a:cs typeface="Courier New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type </a:t>
            </a:r>
            <a:r>
              <a:rPr sz="1700" spc="103" dirty="0">
                <a:latin typeface="Times New Roman"/>
                <a:cs typeface="Times New Roman"/>
              </a:rPr>
              <a:t>and  </a:t>
            </a:r>
            <a:r>
              <a:rPr sz="1700" spc="71" dirty="0">
                <a:latin typeface="Times New Roman"/>
                <a:cs typeface="Times New Roman"/>
              </a:rPr>
              <a:t>assigns </a:t>
            </a:r>
            <a:r>
              <a:rPr sz="1700" spc="32" dirty="0">
                <a:latin typeface="Times New Roman"/>
                <a:cs typeface="Times New Roman"/>
              </a:rPr>
              <a:t>it 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value</a:t>
            </a:r>
            <a:r>
              <a:rPr sz="1700" spc="163" dirty="0">
                <a:latin typeface="Times New Roman"/>
                <a:cs typeface="Times New Roman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of	</a:t>
            </a:r>
            <a:r>
              <a:rPr sz="1700" spc="-89" dirty="0">
                <a:latin typeface="Courier New"/>
                <a:cs typeface="Courier New"/>
              </a:rPr>
              <a:t>true.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96327" y="834130"/>
            <a:ext cx="23587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50" dirty="0"/>
              <a:t>Textual </a:t>
            </a:r>
            <a:r>
              <a:rPr dirty="0"/>
              <a:t>–</a:t>
            </a:r>
            <a:r>
              <a:rPr spc="-320" dirty="0"/>
              <a:t> </a:t>
            </a:r>
            <a:r>
              <a:rPr spc="-117" dirty="0">
                <a:latin typeface="Courier New"/>
                <a:cs typeface="Courier New"/>
              </a:rPr>
              <a:t>char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8"/>
            <a:ext cx="7308273" cy="13120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textual </a:t>
            </a:r>
            <a:r>
              <a:rPr sz="1700" spc="-67" dirty="0">
                <a:latin typeface="Courier New"/>
                <a:cs typeface="Courier New"/>
              </a:rPr>
              <a:t>char</a:t>
            </a:r>
            <a:r>
              <a:rPr sz="1700" spc="-614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64" dirty="0">
                <a:latin typeface="Times New Roman"/>
                <a:cs typeface="Times New Roman"/>
              </a:rPr>
              <a:t>Represents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21" dirty="0">
                <a:latin typeface="Times New Roman"/>
                <a:cs typeface="Times New Roman"/>
              </a:rPr>
              <a:t>16-bit </a:t>
            </a:r>
            <a:r>
              <a:rPr sz="1700" spc="71" dirty="0">
                <a:latin typeface="Times New Roman"/>
                <a:cs typeface="Times New Roman"/>
              </a:rPr>
              <a:t>Unicode</a:t>
            </a:r>
            <a:r>
              <a:rPr sz="1700" spc="156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character</a:t>
            </a:r>
            <a:endParaRPr sz="1700">
              <a:latin typeface="Times New Roman"/>
              <a:cs typeface="Times New Roman"/>
            </a:endParaRPr>
          </a:p>
          <a:p>
            <a:pPr marL="604309" indent="-243077">
              <a:spcBef>
                <a:spcPts val="369"/>
              </a:spcBef>
              <a:buChar char="•"/>
              <a:tabLst>
                <a:tab pos="604309" algn="l"/>
                <a:tab pos="604760" algn="l"/>
              </a:tabLst>
            </a:pPr>
            <a:r>
              <a:rPr sz="1700" spc="67" dirty="0">
                <a:latin typeface="Times New Roman"/>
                <a:cs typeface="Times New Roman"/>
              </a:rPr>
              <a:t>Must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28" dirty="0">
                <a:latin typeface="Times New Roman"/>
                <a:cs typeface="Times New Roman"/>
              </a:rPr>
              <a:t>its literal </a:t>
            </a:r>
            <a:r>
              <a:rPr sz="1700" spc="50" dirty="0">
                <a:latin typeface="Times New Roman"/>
                <a:cs typeface="Times New Roman"/>
              </a:rPr>
              <a:t>enclosed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0" dirty="0">
                <a:latin typeface="Times New Roman"/>
                <a:cs typeface="Times New Roman"/>
              </a:rPr>
              <a:t>single </a:t>
            </a:r>
            <a:r>
              <a:rPr sz="1700" spc="60" dirty="0">
                <a:latin typeface="Times New Roman"/>
                <a:cs typeface="Times New Roman"/>
              </a:rPr>
              <a:t>quotes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spc="-4" dirty="0">
                <a:latin typeface="Courier New"/>
                <a:cs typeface="Courier New"/>
              </a:rPr>
              <a:t>’</a:t>
            </a:r>
            <a:r>
              <a:rPr sz="1700" spc="-156" dirty="0">
                <a:latin typeface="Courier New"/>
                <a:cs typeface="Courier New"/>
              </a:rPr>
              <a:t> </a:t>
            </a:r>
            <a:r>
              <a:rPr sz="1700" spc="-46" dirty="0">
                <a:latin typeface="Courier New"/>
                <a:cs typeface="Courier New"/>
              </a:rPr>
              <a:t>’</a:t>
            </a:r>
            <a:r>
              <a:rPr sz="1700" spc="-46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603858" indent="-242626">
              <a:spcBef>
                <a:spcPts val="369"/>
              </a:spcBef>
              <a:buChar char="•"/>
              <a:tabLst>
                <a:tab pos="603858" algn="l"/>
                <a:tab pos="604309" algn="l"/>
              </a:tabLst>
            </a:pPr>
            <a:r>
              <a:rPr sz="1700" spc="32" dirty="0">
                <a:latin typeface="Times New Roman"/>
                <a:cs typeface="Times New Roman"/>
              </a:rPr>
              <a:t>Uses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notations: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709" y="2715484"/>
            <a:ext cx="937491" cy="787594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9020">
              <a:spcBef>
                <a:spcPts val="526"/>
              </a:spcBef>
            </a:pPr>
            <a:r>
              <a:rPr spc="-67" dirty="0">
                <a:latin typeface="Courier New"/>
                <a:cs typeface="Courier New"/>
              </a:rPr>
              <a:t>'a'</a:t>
            </a:r>
            <a:endParaRPr>
              <a:latin typeface="Courier New"/>
              <a:cs typeface="Courier New"/>
            </a:endParaRPr>
          </a:p>
          <a:p>
            <a:pPr marL="9020" marR="3608">
              <a:lnSpc>
                <a:spcPct val="129600"/>
              </a:lnSpc>
            </a:pPr>
            <a:r>
              <a:rPr spc="-67" dirty="0">
                <a:latin typeface="Courier New"/>
                <a:cs typeface="Courier New"/>
              </a:rPr>
              <a:t>'\t'  '\u????'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5630" y="2715484"/>
            <a:ext cx="4765386" cy="1191038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9020">
              <a:spcBef>
                <a:spcPts val="526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letter</a:t>
            </a:r>
            <a:r>
              <a:rPr spc="12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ourier New"/>
                <a:cs typeface="Courier New"/>
              </a:rPr>
              <a:t>a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18" dirty="0">
                <a:latin typeface="Times New Roman"/>
                <a:cs typeface="Times New Roman"/>
              </a:rPr>
              <a:t>tab</a:t>
            </a:r>
            <a:r>
              <a:rPr spc="36" dirty="0">
                <a:latin typeface="Times New Roman"/>
                <a:cs typeface="Times New Roman"/>
              </a:rPr>
              <a:t> </a:t>
            </a:r>
            <a:r>
              <a:rPr spc="39" dirty="0">
                <a:latin typeface="Times New Roman"/>
                <a:cs typeface="Times New Roman"/>
              </a:rPr>
              <a:t>character</a:t>
            </a:r>
            <a:endParaRPr>
              <a:latin typeface="Times New Roman"/>
              <a:cs typeface="Times New Roman"/>
            </a:endParaRPr>
          </a:p>
          <a:p>
            <a:pPr marL="11725" marR="3608" indent="1353">
              <a:lnSpc>
                <a:spcPct val="101899"/>
              </a:lnSpc>
              <a:spcBef>
                <a:spcPts val="426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21" dirty="0">
                <a:latin typeface="Times New Roman"/>
                <a:cs typeface="Times New Roman"/>
              </a:rPr>
              <a:t>specific </a:t>
            </a:r>
            <a:r>
              <a:rPr spc="50" dirty="0">
                <a:latin typeface="Times New Roman"/>
                <a:cs typeface="Times New Roman"/>
              </a:rPr>
              <a:t>Unicode </a:t>
            </a:r>
            <a:r>
              <a:rPr spc="36" dirty="0">
                <a:latin typeface="Times New Roman"/>
                <a:cs typeface="Times New Roman"/>
              </a:rPr>
              <a:t>character, </a:t>
            </a:r>
            <a:r>
              <a:rPr spc="-53" dirty="0">
                <a:latin typeface="Courier New"/>
                <a:cs typeface="Courier New"/>
              </a:rPr>
              <a:t>????</a:t>
            </a:r>
            <a:r>
              <a:rPr spc="-53" dirty="0">
                <a:latin typeface="Times New Roman"/>
                <a:cs typeface="Times New Roman"/>
              </a:rPr>
              <a:t>, </a:t>
            </a:r>
            <a:r>
              <a:rPr spc="14" dirty="0">
                <a:latin typeface="Times New Roman"/>
                <a:cs typeface="Times New Roman"/>
              </a:rPr>
              <a:t>is </a:t>
            </a:r>
            <a:r>
              <a:rPr spc="50" dirty="0">
                <a:latin typeface="Times New Roman"/>
                <a:cs typeface="Times New Roman"/>
              </a:rPr>
              <a:t>replaced </a:t>
            </a:r>
            <a:r>
              <a:rPr spc="46" dirty="0">
                <a:latin typeface="Times New Roman"/>
                <a:cs typeface="Times New Roman"/>
              </a:rPr>
              <a:t>with  </a:t>
            </a:r>
            <a:r>
              <a:rPr spc="28" dirty="0">
                <a:latin typeface="Times New Roman"/>
                <a:cs typeface="Times New Roman"/>
              </a:rPr>
              <a:t>exactly </a:t>
            </a:r>
            <a:r>
              <a:rPr spc="53" dirty="0">
                <a:latin typeface="Times New Roman"/>
                <a:cs typeface="Times New Roman"/>
              </a:rPr>
              <a:t>four </a:t>
            </a:r>
            <a:r>
              <a:rPr spc="50" dirty="0">
                <a:latin typeface="Times New Roman"/>
                <a:cs typeface="Times New Roman"/>
              </a:rPr>
              <a:t>hexadecimal </a:t>
            </a:r>
            <a:r>
              <a:rPr spc="36" dirty="0">
                <a:latin typeface="Times New Roman"/>
                <a:cs typeface="Times New Roman"/>
              </a:rPr>
              <a:t>digits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28"/>
              </a:spcBef>
              <a:tabLst>
                <a:tab pos="1030933" algn="l"/>
              </a:tabLst>
            </a:pPr>
            <a:r>
              <a:rPr spc="18" dirty="0">
                <a:latin typeface="Times New Roman"/>
                <a:cs typeface="Times New Roman"/>
              </a:rPr>
              <a:t>For</a:t>
            </a:r>
            <a:r>
              <a:rPr spc="53" dirty="0">
                <a:latin typeface="Times New Roman"/>
                <a:cs typeface="Times New Roman"/>
              </a:rPr>
              <a:t> </a:t>
            </a:r>
            <a:r>
              <a:rPr spc="43" dirty="0">
                <a:latin typeface="Times New Roman"/>
                <a:cs typeface="Times New Roman"/>
              </a:rPr>
              <a:t>example,	</a:t>
            </a:r>
            <a:r>
              <a:rPr spc="-57" dirty="0">
                <a:latin typeface="Courier New"/>
                <a:cs typeface="Courier New"/>
              </a:rPr>
              <a:t>’\u03A6’</a:t>
            </a:r>
            <a:r>
              <a:rPr spc="-604" dirty="0">
                <a:latin typeface="Courier New"/>
                <a:cs typeface="Courier New"/>
              </a:rPr>
              <a:t> </a:t>
            </a:r>
            <a:r>
              <a:rPr spc="14" dirty="0">
                <a:latin typeface="Times New Roman"/>
                <a:cs typeface="Times New Roman"/>
              </a:rPr>
              <a:t>is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39" dirty="0">
                <a:latin typeface="Times New Roman"/>
                <a:cs typeface="Times New Roman"/>
              </a:rPr>
              <a:t>Greek </a:t>
            </a:r>
            <a:r>
              <a:rPr spc="25" dirty="0">
                <a:latin typeface="Times New Roman"/>
                <a:cs typeface="Times New Roman"/>
              </a:rPr>
              <a:t>letter </a:t>
            </a:r>
            <a:r>
              <a:rPr spc="43" dirty="0">
                <a:latin typeface="Times New Roman"/>
                <a:cs typeface="Times New Roman"/>
              </a:rPr>
              <a:t>phi </a:t>
            </a:r>
            <a:r>
              <a:rPr dirty="0">
                <a:latin typeface="Times New Roman"/>
                <a:cs typeface="Times New Roman"/>
              </a:rPr>
              <a:t>[ </a:t>
            </a:r>
            <a:r>
              <a:rPr spc="-4" dirty="0">
                <a:latin typeface="Symbol"/>
                <a:cs typeface="Symbol"/>
              </a:rPr>
              <a:t></a:t>
            </a:r>
            <a:r>
              <a:rPr spc="-4"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0982" y="2779568"/>
            <a:ext cx="6546849" cy="0"/>
          </a:xfrm>
          <a:custGeom>
            <a:avLst/>
            <a:gdLst/>
            <a:ahLst/>
            <a:cxnLst/>
            <a:rect l="l" t="t" r="r" b="b"/>
            <a:pathLst>
              <a:path w="7201534">
                <a:moveTo>
                  <a:pt x="0" y="0"/>
                </a:moveTo>
                <a:lnTo>
                  <a:pt x="72010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982" y="2779568"/>
            <a:ext cx="6546849" cy="0"/>
          </a:xfrm>
          <a:custGeom>
            <a:avLst/>
            <a:gdLst/>
            <a:ahLst/>
            <a:cxnLst/>
            <a:rect l="l" t="t" r="r" b="b"/>
            <a:pathLst>
              <a:path w="7201534">
                <a:moveTo>
                  <a:pt x="720102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0982" y="3887932"/>
            <a:ext cx="6546849" cy="0"/>
          </a:xfrm>
          <a:custGeom>
            <a:avLst/>
            <a:gdLst/>
            <a:ahLst/>
            <a:cxnLst/>
            <a:rect l="l" t="t" r="r" b="b"/>
            <a:pathLst>
              <a:path w="7201534">
                <a:moveTo>
                  <a:pt x="0" y="0"/>
                </a:moveTo>
                <a:lnTo>
                  <a:pt x="72010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982" y="3887932"/>
            <a:ext cx="6546849" cy="0"/>
          </a:xfrm>
          <a:custGeom>
            <a:avLst/>
            <a:gdLst/>
            <a:ahLst/>
            <a:cxnLst/>
            <a:rect l="l" t="t" r="r" b="b"/>
            <a:pathLst>
              <a:path w="7201534">
                <a:moveTo>
                  <a:pt x="720102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93127" y="834130"/>
            <a:ext cx="27651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50" dirty="0"/>
              <a:t>Textual </a:t>
            </a:r>
            <a:r>
              <a:rPr dirty="0"/>
              <a:t>–</a:t>
            </a:r>
            <a:r>
              <a:rPr spc="-312" dirty="0"/>
              <a:t> </a:t>
            </a:r>
            <a:r>
              <a:rPr spc="-117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9" y="1368137"/>
            <a:ext cx="7010977" cy="196861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textual </a:t>
            </a:r>
            <a:r>
              <a:rPr sz="1700" spc="-75" dirty="0">
                <a:latin typeface="Courier New"/>
                <a:cs typeface="Courier New"/>
              </a:rPr>
              <a:t>String</a:t>
            </a:r>
            <a:r>
              <a:rPr sz="1700" spc="-653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 </a:t>
            </a:r>
            <a:r>
              <a:rPr sz="1700" spc="64" dirty="0">
                <a:latin typeface="Times New Roman"/>
                <a:cs typeface="Times New Roman"/>
              </a:rPr>
              <a:t>has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14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53" dirty="0">
                <a:latin typeface="Times New Roman"/>
                <a:cs typeface="Times New Roman"/>
              </a:rPr>
              <a:t>type; </a:t>
            </a:r>
            <a:r>
              <a:rPr sz="1700" spc="25" dirty="0">
                <a:latin typeface="Times New Roman"/>
                <a:cs typeface="Times New Roman"/>
              </a:rPr>
              <a:t>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class</a:t>
            </a:r>
            <a:endParaRPr sz="1700">
              <a:latin typeface="Times New Roman"/>
              <a:cs typeface="Times New Roman"/>
            </a:endParaRPr>
          </a:p>
          <a:p>
            <a:pPr marL="609720" indent="-248488">
              <a:spcBef>
                <a:spcPts val="369"/>
              </a:spcBef>
              <a:buChar char="•"/>
              <a:tabLst>
                <a:tab pos="609720" algn="l"/>
                <a:tab pos="610172" algn="l"/>
              </a:tabLst>
            </a:pPr>
            <a:r>
              <a:rPr sz="1700" spc="71" dirty="0">
                <a:latin typeface="Times New Roman"/>
                <a:cs typeface="Times New Roman"/>
              </a:rPr>
              <a:t>Has </a:t>
            </a:r>
            <a:r>
              <a:rPr sz="1700" spc="28" dirty="0">
                <a:latin typeface="Times New Roman"/>
                <a:cs typeface="Times New Roman"/>
              </a:rPr>
              <a:t>its literal </a:t>
            </a:r>
            <a:r>
              <a:rPr sz="1700" spc="50" dirty="0">
                <a:latin typeface="Times New Roman"/>
                <a:cs typeface="Times New Roman"/>
              </a:rPr>
              <a:t>enclosed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78" dirty="0">
                <a:latin typeface="Times New Roman"/>
                <a:cs typeface="Times New Roman"/>
              </a:rPr>
              <a:t>double </a:t>
            </a:r>
            <a:r>
              <a:rPr sz="1700" spc="60" dirty="0">
                <a:latin typeface="Times New Roman"/>
                <a:cs typeface="Times New Roman"/>
              </a:rPr>
              <a:t>quotes </a:t>
            </a:r>
            <a:r>
              <a:rPr sz="1700" dirty="0">
                <a:latin typeface="Times New Roman"/>
                <a:cs typeface="Times New Roman"/>
              </a:rPr>
              <a:t>( </a:t>
            </a:r>
            <a:r>
              <a:rPr sz="1700" spc="-4" dirty="0">
                <a:latin typeface="Courier New"/>
                <a:cs typeface="Courier New"/>
              </a:rPr>
              <a:t>"</a:t>
            </a:r>
            <a:r>
              <a:rPr sz="1700" spc="-320" dirty="0">
                <a:latin typeface="Courier New"/>
                <a:cs typeface="Courier New"/>
              </a:rPr>
              <a:t> </a:t>
            </a:r>
            <a:r>
              <a:rPr sz="1700" spc="-46" dirty="0">
                <a:latin typeface="Courier New"/>
                <a:cs typeface="Courier New"/>
              </a:rPr>
              <a:t>"</a:t>
            </a:r>
            <a:r>
              <a:rPr sz="1700" spc="-46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625956">
              <a:spcBef>
                <a:spcPts val="558"/>
              </a:spcBef>
            </a:pPr>
            <a:r>
              <a:rPr sz="1100" spc="-46" dirty="0">
                <a:latin typeface="Courier New"/>
                <a:cs typeface="Courier New"/>
              </a:rPr>
              <a:t>"The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quick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brown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fox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jumps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over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lazy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dog."</a:t>
            </a:r>
            <a:endParaRPr sz="1100">
              <a:latin typeface="Courier New"/>
              <a:cs typeface="Courier New"/>
            </a:endParaRPr>
          </a:p>
          <a:p>
            <a:pPr marL="602505" indent="-241273">
              <a:spcBef>
                <a:spcPts val="366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46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73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625956" marR="1547753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53" dirty="0">
                <a:latin typeface="Courier New"/>
                <a:cs typeface="Courier New"/>
              </a:rPr>
              <a:t>greeting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46" dirty="0">
                <a:latin typeface="Arial"/>
                <a:cs typeface="Arial"/>
              </a:rPr>
              <a:t>"</a:t>
            </a:r>
            <a:r>
              <a:rPr sz="1100" spc="-46" dirty="0">
                <a:latin typeface="Courier New"/>
                <a:cs typeface="Courier New"/>
              </a:rPr>
              <a:t>Good </a:t>
            </a:r>
            <a:r>
              <a:rPr sz="1100" spc="-50" dirty="0">
                <a:latin typeface="Courier New"/>
                <a:cs typeface="Courier New"/>
              </a:rPr>
              <a:t>Morning </a:t>
            </a:r>
            <a:r>
              <a:rPr sz="1100" spc="-32" dirty="0">
                <a:latin typeface="Courier New"/>
                <a:cs typeface="Courier New"/>
              </a:rPr>
              <a:t>!! </a:t>
            </a:r>
            <a:r>
              <a:rPr sz="1100" spc="-60" dirty="0">
                <a:latin typeface="Courier New"/>
                <a:cs typeface="Courier New"/>
              </a:rPr>
              <a:t>\n</a:t>
            </a:r>
            <a:r>
              <a:rPr sz="1100" spc="-60" dirty="0">
                <a:latin typeface="Arial"/>
                <a:cs typeface="Arial"/>
              </a:rPr>
              <a:t>";  </a:t>
            </a: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53" dirty="0">
                <a:latin typeface="Courier New"/>
                <a:cs typeface="Courier New"/>
              </a:rPr>
              <a:t>errorMessage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49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Times New Roman"/>
                <a:cs typeface="Times New Roman"/>
              </a:rPr>
              <a:t>"</a:t>
            </a:r>
            <a:r>
              <a:rPr sz="1100" spc="-53" dirty="0">
                <a:latin typeface="Courier New"/>
                <a:cs typeface="Courier New"/>
              </a:rPr>
              <a:t>Record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46" dirty="0">
                <a:latin typeface="Courier New"/>
                <a:cs typeface="Courier New"/>
              </a:rPr>
              <a:t>Found </a:t>
            </a:r>
            <a:r>
              <a:rPr sz="1100" spc="-81" dirty="0">
                <a:latin typeface="Courier New"/>
                <a:cs typeface="Courier New"/>
              </a:rPr>
              <a:t>!</a:t>
            </a:r>
            <a:r>
              <a:rPr sz="1100" spc="-81" dirty="0">
                <a:latin typeface="Times New Roman"/>
                <a:cs typeface="Times New Roman"/>
              </a:rPr>
              <a:t>";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9195" y="834130"/>
            <a:ext cx="60931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Integral</a:t>
            </a:r>
            <a:r>
              <a:rPr spc="-167" dirty="0"/>
              <a:t> </a:t>
            </a:r>
            <a:r>
              <a:rPr dirty="0"/>
              <a:t>–</a:t>
            </a:r>
            <a:r>
              <a:rPr spc="-167" dirty="0"/>
              <a:t> </a:t>
            </a:r>
            <a:r>
              <a:rPr spc="-99" dirty="0">
                <a:latin typeface="Courier New"/>
                <a:cs typeface="Courier New"/>
              </a:rPr>
              <a:t>byte</a:t>
            </a:r>
            <a:r>
              <a:rPr spc="-99" dirty="0"/>
              <a:t>,</a:t>
            </a:r>
            <a:r>
              <a:rPr spc="-163" dirty="0"/>
              <a:t> </a:t>
            </a:r>
            <a:r>
              <a:rPr spc="-96" dirty="0">
                <a:latin typeface="Courier New"/>
                <a:cs typeface="Courier New"/>
              </a:rPr>
              <a:t>short</a:t>
            </a:r>
            <a:r>
              <a:rPr spc="-96" dirty="0"/>
              <a:t>,</a:t>
            </a:r>
            <a:r>
              <a:rPr spc="-163" dirty="0"/>
              <a:t> </a:t>
            </a:r>
            <a:r>
              <a:rPr spc="-89" dirty="0">
                <a:latin typeface="Courier New"/>
                <a:cs typeface="Courier New"/>
              </a:rPr>
              <a:t>int</a:t>
            </a:r>
            <a:r>
              <a:rPr spc="-89" dirty="0"/>
              <a:t>,</a:t>
            </a:r>
            <a:r>
              <a:rPr spc="-163" dirty="0"/>
              <a:t> </a:t>
            </a:r>
            <a:r>
              <a:rPr spc="-4" dirty="0"/>
              <a:t>and</a:t>
            </a:r>
            <a:r>
              <a:rPr spc="-163" dirty="0"/>
              <a:t> </a:t>
            </a:r>
            <a:r>
              <a:rPr spc="-117"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7046190" cy="68108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integral </a:t>
            </a:r>
            <a:r>
              <a:rPr sz="1700" spc="64" dirty="0">
                <a:latin typeface="Times New Roman"/>
                <a:cs typeface="Times New Roman"/>
              </a:rPr>
              <a:t>primitives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634524" marR="3608" indent="-273292">
              <a:lnSpc>
                <a:spcPts val="1847"/>
              </a:lnSpc>
              <a:spcBef>
                <a:spcPts val="144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46" dirty="0">
                <a:latin typeface="Times New Roman"/>
                <a:cs typeface="Times New Roman"/>
              </a:rPr>
              <a:t>Integral </a:t>
            </a:r>
            <a:r>
              <a:rPr sz="1700" spc="71" dirty="0">
                <a:latin typeface="Times New Roman"/>
                <a:cs typeface="Times New Roman"/>
              </a:rPr>
              <a:t>primates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three </a:t>
            </a:r>
            <a:r>
              <a:rPr sz="1700" spc="53" dirty="0">
                <a:latin typeface="Times New Roman"/>
                <a:cs typeface="Times New Roman"/>
              </a:rPr>
              <a:t>forms: </a:t>
            </a:r>
            <a:r>
              <a:rPr sz="1700" spc="46" dirty="0">
                <a:latin typeface="Times New Roman"/>
                <a:cs typeface="Times New Roman"/>
              </a:rPr>
              <a:t>Decimal, </a:t>
            </a:r>
            <a:r>
              <a:rPr sz="1700" spc="28" dirty="0">
                <a:latin typeface="Times New Roman"/>
                <a:cs typeface="Times New Roman"/>
              </a:rPr>
              <a:t>octal,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67" dirty="0">
                <a:latin typeface="Times New Roman"/>
                <a:cs typeface="Times New Roman"/>
              </a:rPr>
              <a:t>hexadecimal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819" y="3299121"/>
            <a:ext cx="5943599" cy="73751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80842" indent="-171822">
              <a:spcBef>
                <a:spcPts val="71"/>
              </a:spcBef>
              <a:buChar char="•"/>
              <a:tabLst>
                <a:tab pos="180842" algn="l"/>
                <a:tab pos="181293" algn="l"/>
                <a:tab pos="3114898" algn="l"/>
              </a:tabLst>
            </a:pPr>
            <a:r>
              <a:rPr sz="1700" spc="28" dirty="0">
                <a:latin typeface="Times New Roman"/>
                <a:cs typeface="Times New Roman"/>
              </a:rPr>
              <a:t>Literals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4" dirty="0">
                <a:latin typeface="Times New Roman"/>
                <a:cs typeface="Times New Roman"/>
              </a:rPr>
              <a:t>default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	</a:t>
            </a:r>
            <a:r>
              <a:rPr sz="1700" spc="-67" dirty="0">
                <a:latin typeface="Courier New"/>
                <a:cs typeface="Courier New"/>
              </a:rPr>
              <a:t>int</a:t>
            </a:r>
            <a:r>
              <a:rPr sz="1700" spc="-67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80842" indent="-171822">
              <a:spcBef>
                <a:spcPts val="1577"/>
              </a:spcBef>
              <a:buChar char="•"/>
              <a:tabLst>
                <a:tab pos="180842" algn="l"/>
                <a:tab pos="181293" algn="l"/>
                <a:tab pos="2424452" algn="l"/>
              </a:tabLst>
            </a:pPr>
            <a:r>
              <a:rPr sz="1700" spc="28" dirty="0">
                <a:latin typeface="Times New Roman"/>
                <a:cs typeface="Times New Roman"/>
              </a:rPr>
              <a:t>Literals </a:t>
            </a:r>
            <a:r>
              <a:rPr sz="1700" spc="60" dirty="0">
                <a:latin typeface="Times New Roman"/>
                <a:cs typeface="Times New Roman"/>
              </a:rPr>
              <a:t>with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suffix	</a:t>
            </a:r>
            <a:r>
              <a:rPr sz="1700" spc="-4" dirty="0">
                <a:latin typeface="Courier New"/>
                <a:cs typeface="Courier New"/>
              </a:rPr>
              <a:t>L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96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Courier New"/>
                <a:cs typeface="Courier New"/>
              </a:rPr>
              <a:t>l</a:t>
            </a:r>
            <a:r>
              <a:rPr sz="1700" spc="-639" dirty="0">
                <a:latin typeface="Courier New"/>
                <a:cs typeface="Courier New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-71" dirty="0">
                <a:latin typeface="Courier New"/>
                <a:cs typeface="Courier New"/>
              </a:rPr>
              <a:t>long</a:t>
            </a:r>
            <a:r>
              <a:rPr sz="1700" spc="-7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709" y="2351803"/>
            <a:ext cx="709468" cy="795801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9020">
              <a:spcBef>
                <a:spcPts val="526"/>
              </a:spcBef>
            </a:pPr>
            <a:r>
              <a:rPr spc="-4"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077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0xBAAC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6659" y="2351803"/>
            <a:ext cx="4223327" cy="79342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564623" indent="-451">
              <a:lnSpc>
                <a:spcPct val="129600"/>
              </a:lnSpc>
              <a:spcBef>
                <a:spcPts val="71"/>
              </a:spcBef>
            </a:pPr>
            <a:r>
              <a:rPr spc="43" dirty="0">
                <a:latin typeface="Times New Roman"/>
                <a:cs typeface="Times New Roman"/>
              </a:rPr>
              <a:t>The decimal </a:t>
            </a:r>
            <a:r>
              <a:rPr spc="36" dirty="0">
                <a:latin typeface="Times New Roman"/>
                <a:cs typeface="Times New Roman"/>
              </a:rPr>
              <a:t>form </a:t>
            </a:r>
            <a:r>
              <a:rPr spc="18" dirty="0">
                <a:latin typeface="Times New Roman"/>
                <a:cs typeface="Times New Roman"/>
              </a:rPr>
              <a:t>for </a:t>
            </a:r>
            <a:r>
              <a:rPr spc="50" dirty="0">
                <a:latin typeface="Times New Roman"/>
                <a:cs typeface="Times New Roman"/>
              </a:rPr>
              <a:t>the </a:t>
            </a:r>
            <a:r>
              <a:rPr spc="36" dirty="0">
                <a:latin typeface="Times New Roman"/>
                <a:cs typeface="Times New Roman"/>
              </a:rPr>
              <a:t>integer </a:t>
            </a:r>
            <a:r>
              <a:rPr spc="-36" dirty="0">
                <a:latin typeface="Courier New"/>
                <a:cs typeface="Courier New"/>
              </a:rPr>
              <a:t>2</a:t>
            </a:r>
            <a:r>
              <a:rPr spc="-36" dirty="0">
                <a:latin typeface="Times New Roman"/>
                <a:cs typeface="Times New Roman"/>
              </a:rPr>
              <a:t>.  </a:t>
            </a: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57" dirty="0">
                <a:latin typeface="Times New Roman"/>
                <a:cs typeface="Times New Roman"/>
              </a:rPr>
              <a:t>leading </a:t>
            </a:r>
            <a:r>
              <a:rPr spc="-4" dirty="0">
                <a:latin typeface="Courier New"/>
                <a:cs typeface="Courier New"/>
              </a:rPr>
              <a:t>0</a:t>
            </a:r>
            <a:r>
              <a:rPr spc="-476" dirty="0">
                <a:latin typeface="Courier New"/>
                <a:cs typeface="Courier New"/>
              </a:rPr>
              <a:t> </a:t>
            </a:r>
            <a:r>
              <a:rPr spc="43" dirty="0">
                <a:latin typeface="Times New Roman"/>
                <a:cs typeface="Times New Roman"/>
              </a:rPr>
              <a:t>indicates an </a:t>
            </a:r>
            <a:r>
              <a:rPr spc="21" dirty="0">
                <a:latin typeface="Times New Roman"/>
                <a:cs typeface="Times New Roman"/>
              </a:rPr>
              <a:t>octal </a:t>
            </a:r>
            <a:r>
              <a:rPr spc="43" dirty="0">
                <a:latin typeface="Times New Roman"/>
                <a:cs typeface="Times New Roman"/>
              </a:rPr>
              <a:t>value.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5"/>
              </a:spcBef>
            </a:pPr>
            <a:r>
              <a:rPr spc="43" dirty="0">
                <a:latin typeface="Times New Roman"/>
                <a:cs typeface="Times New Roman"/>
              </a:rPr>
              <a:t>The </a:t>
            </a:r>
            <a:r>
              <a:rPr spc="57" dirty="0">
                <a:latin typeface="Times New Roman"/>
                <a:cs typeface="Times New Roman"/>
              </a:rPr>
              <a:t>leading </a:t>
            </a:r>
            <a:r>
              <a:rPr spc="-36" dirty="0">
                <a:latin typeface="Courier New"/>
                <a:cs typeface="Courier New"/>
              </a:rPr>
              <a:t>0x</a:t>
            </a:r>
            <a:r>
              <a:rPr spc="-437" dirty="0">
                <a:latin typeface="Courier New"/>
                <a:cs typeface="Courier New"/>
              </a:rPr>
              <a:t> </a:t>
            </a:r>
            <a:r>
              <a:rPr spc="43" dirty="0">
                <a:latin typeface="Times New Roman"/>
                <a:cs typeface="Times New Roman"/>
              </a:rPr>
              <a:t>indicates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50" dirty="0">
                <a:latin typeface="Times New Roman"/>
                <a:cs typeface="Times New Roman"/>
              </a:rPr>
              <a:t>hexadecimal </a:t>
            </a:r>
            <a:r>
              <a:rPr spc="43" dirty="0">
                <a:latin typeface="Times New Roman"/>
                <a:cs typeface="Times New Roman"/>
              </a:rPr>
              <a:t>value.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0982" y="2415887"/>
            <a:ext cx="6498359" cy="0"/>
          </a:xfrm>
          <a:custGeom>
            <a:avLst/>
            <a:gdLst/>
            <a:ahLst/>
            <a:cxnLst/>
            <a:rect l="l" t="t" r="r" b="b"/>
            <a:pathLst>
              <a:path w="7148195">
                <a:moveTo>
                  <a:pt x="0" y="0"/>
                </a:moveTo>
                <a:lnTo>
                  <a:pt x="71480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0982" y="2415887"/>
            <a:ext cx="6498359" cy="0"/>
          </a:xfrm>
          <a:custGeom>
            <a:avLst/>
            <a:gdLst/>
            <a:ahLst/>
            <a:cxnLst/>
            <a:rect l="l" t="t" r="r" b="b"/>
            <a:pathLst>
              <a:path w="7148195">
                <a:moveTo>
                  <a:pt x="71480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982" y="3143251"/>
            <a:ext cx="6498359" cy="0"/>
          </a:xfrm>
          <a:custGeom>
            <a:avLst/>
            <a:gdLst/>
            <a:ahLst/>
            <a:cxnLst/>
            <a:rect l="l" t="t" r="r" b="b"/>
            <a:pathLst>
              <a:path w="7148195">
                <a:moveTo>
                  <a:pt x="0" y="0"/>
                </a:moveTo>
                <a:lnTo>
                  <a:pt x="71480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982" y="3143251"/>
            <a:ext cx="6498359" cy="0"/>
          </a:xfrm>
          <a:custGeom>
            <a:avLst/>
            <a:gdLst/>
            <a:ahLst/>
            <a:cxnLst/>
            <a:rect l="l" t="t" r="r" b="b"/>
            <a:pathLst>
              <a:path w="7148195">
                <a:moveTo>
                  <a:pt x="71480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9195" y="834130"/>
            <a:ext cx="6093114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7" dirty="0"/>
              <a:t>Integral</a:t>
            </a:r>
            <a:r>
              <a:rPr spc="-167" dirty="0"/>
              <a:t> </a:t>
            </a:r>
            <a:r>
              <a:rPr dirty="0"/>
              <a:t>–</a:t>
            </a:r>
            <a:r>
              <a:rPr spc="-167" dirty="0"/>
              <a:t> </a:t>
            </a:r>
            <a:r>
              <a:rPr spc="-99" dirty="0">
                <a:latin typeface="Courier New"/>
                <a:cs typeface="Courier New"/>
              </a:rPr>
              <a:t>byte</a:t>
            </a:r>
            <a:r>
              <a:rPr spc="-99" dirty="0"/>
              <a:t>,</a:t>
            </a:r>
            <a:r>
              <a:rPr spc="-163" dirty="0"/>
              <a:t> </a:t>
            </a:r>
            <a:r>
              <a:rPr spc="-96" dirty="0">
                <a:latin typeface="Courier New"/>
                <a:cs typeface="Courier New"/>
              </a:rPr>
              <a:t>short</a:t>
            </a:r>
            <a:r>
              <a:rPr spc="-96" dirty="0"/>
              <a:t>,</a:t>
            </a:r>
            <a:r>
              <a:rPr spc="-163" dirty="0"/>
              <a:t> </a:t>
            </a:r>
            <a:r>
              <a:rPr spc="-89" dirty="0">
                <a:latin typeface="Courier New"/>
                <a:cs typeface="Courier New"/>
              </a:rPr>
              <a:t>int</a:t>
            </a:r>
            <a:r>
              <a:rPr spc="-89" dirty="0"/>
              <a:t>,</a:t>
            </a:r>
            <a:r>
              <a:rPr spc="-163" dirty="0"/>
              <a:t> </a:t>
            </a:r>
            <a:r>
              <a:rPr spc="-4" dirty="0"/>
              <a:t>and</a:t>
            </a:r>
            <a:r>
              <a:rPr spc="-163" dirty="0"/>
              <a:t> </a:t>
            </a:r>
            <a:r>
              <a:rPr spc="-117"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5857586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Integral </a:t>
            </a:r>
            <a:r>
              <a:rPr sz="1700" spc="57" dirty="0">
                <a:latin typeface="Times New Roman"/>
                <a:cs typeface="Times New Roman"/>
              </a:rPr>
              <a:t>data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213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ranges: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18095" y="1790267"/>
          <a:ext cx="5761182" cy="1264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614"/>
                <a:gridCol w="1636568"/>
                <a:gridCol w="2286000"/>
              </a:tblGrid>
              <a:tr h="29440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35" dirty="0">
                          <a:latin typeface="Times New Roman"/>
                          <a:cs typeface="Times New Roman"/>
                        </a:rPr>
                        <a:t>Integer</a:t>
                      </a:r>
                      <a:r>
                        <a:rPr sz="1300" b="1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35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5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35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byte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sz="1500" b="1" spc="7" baseline="27777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00" b="1" spc="15" baseline="27777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sz="1500" b="1" spc="15" baseline="27777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00" b="1" spc="37" baseline="27777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500" b="1" spc="-44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int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sz="1500" b="1" spc="15" baseline="27777" dirty="0">
                          <a:latin typeface="Times New Roman"/>
                          <a:cs typeface="Times New Roman"/>
                        </a:rPr>
                        <a:t>31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00" b="1" spc="37" baseline="27777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500" b="1" spc="-44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long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sz="1500" b="1" spc="15" baseline="27777" dirty="0">
                          <a:latin typeface="Times New Roman"/>
                          <a:cs typeface="Times New Roman"/>
                        </a:rPr>
                        <a:t>63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00" b="1" spc="37" baseline="27777" dirty="0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sz="1500" b="1" spc="-44" baseline="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70611" y="834130"/>
            <a:ext cx="56099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Floating</a:t>
            </a:r>
            <a:r>
              <a:rPr spc="-170" dirty="0"/>
              <a:t> </a:t>
            </a:r>
            <a:r>
              <a:rPr spc="-25" dirty="0"/>
              <a:t>Point</a:t>
            </a:r>
            <a:r>
              <a:rPr spc="-167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92" dirty="0">
                <a:latin typeface="Courier New"/>
                <a:cs typeface="Courier New"/>
              </a:rPr>
              <a:t>float</a:t>
            </a:r>
            <a:r>
              <a:rPr spc="-1012" dirty="0">
                <a:latin typeface="Courier New"/>
                <a:cs typeface="Courier New"/>
              </a:rPr>
              <a:t> </a:t>
            </a:r>
            <a:r>
              <a:rPr spc="-4" dirty="0"/>
              <a:t>and</a:t>
            </a:r>
            <a:r>
              <a:rPr spc="-167" dirty="0"/>
              <a:t> </a:t>
            </a:r>
            <a:r>
              <a:rPr spc="-117"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7278255" cy="1836180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1111207">
              <a:lnSpc>
                <a:spcPts val="1847"/>
              </a:lnSpc>
              <a:spcBef>
                <a:spcPts val="298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floating </a:t>
            </a:r>
            <a:r>
              <a:rPr sz="1700" spc="67" dirty="0">
                <a:latin typeface="Times New Roman"/>
                <a:cs typeface="Times New Roman"/>
              </a:rPr>
              <a:t>point </a:t>
            </a:r>
            <a:r>
              <a:rPr sz="1700" spc="64" dirty="0">
                <a:latin typeface="Times New Roman"/>
                <a:cs typeface="Times New Roman"/>
              </a:rPr>
              <a:t>primitives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 </a:t>
            </a:r>
            <a:r>
              <a:rPr sz="1700" spc="39" dirty="0">
                <a:latin typeface="Times New Roman"/>
                <a:cs typeface="Times New Roman"/>
              </a:rPr>
              <a:t>characteristics:</a:t>
            </a:r>
            <a:endParaRPr sz="1700">
              <a:latin typeface="Times New Roman"/>
              <a:cs typeface="Times New Roman"/>
            </a:endParaRPr>
          </a:p>
          <a:p>
            <a:pPr marL="630917" marR="3608" indent="-269684">
              <a:lnSpc>
                <a:spcPts val="1847"/>
              </a:lnSpc>
              <a:spcBef>
                <a:spcPts val="1420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Floating-point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literal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includes</a:t>
            </a:r>
            <a:r>
              <a:rPr sz="1700" spc="-36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either</a:t>
            </a:r>
            <a:r>
              <a:rPr sz="1700" spc="-2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decimal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point</a:t>
            </a:r>
            <a:r>
              <a:rPr sz="1700" spc="-2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or 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901954" lvl="1" indent="-248488">
              <a:spcBef>
                <a:spcPts val="341"/>
              </a:spcBef>
              <a:buFont typeface="Times New Roman"/>
              <a:buChar char="•"/>
              <a:tabLst>
                <a:tab pos="901503" algn="l"/>
                <a:tab pos="901954" algn="l"/>
              </a:tabLst>
            </a:pPr>
            <a:r>
              <a:rPr sz="1700" spc="-4" dirty="0">
                <a:latin typeface="Courier New"/>
                <a:cs typeface="Courier New"/>
              </a:rPr>
              <a:t>E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Courier New"/>
                <a:cs typeface="Courier New"/>
              </a:rPr>
              <a:t>e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(add</a:t>
            </a:r>
            <a:r>
              <a:rPr sz="1700" spc="121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exponential </a:t>
            </a:r>
            <a:r>
              <a:rPr sz="1700" spc="57" dirty="0">
                <a:latin typeface="Times New Roman"/>
                <a:cs typeface="Times New Roman"/>
              </a:rPr>
              <a:t>value)</a:t>
            </a:r>
            <a:endParaRPr sz="1700">
              <a:latin typeface="Times New Roman"/>
              <a:cs typeface="Times New Roman"/>
            </a:endParaRPr>
          </a:p>
          <a:p>
            <a:pPr marL="901954" lvl="1" indent="-248488">
              <a:spcBef>
                <a:spcPts val="369"/>
              </a:spcBef>
              <a:buFont typeface="Times New Roman"/>
              <a:buChar char="•"/>
              <a:tabLst>
                <a:tab pos="901503" algn="l"/>
                <a:tab pos="901954" algn="l"/>
              </a:tabLst>
            </a:pPr>
            <a:r>
              <a:rPr sz="1700" spc="-4" dirty="0">
                <a:latin typeface="Courier New"/>
                <a:cs typeface="Courier New"/>
              </a:rPr>
              <a:t>F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Courier New"/>
                <a:cs typeface="Courier New"/>
              </a:rPr>
              <a:t>f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-64" dirty="0">
                <a:latin typeface="Times New Roman"/>
                <a:cs typeface="Times New Roman"/>
              </a:rPr>
              <a:t>(</a:t>
            </a:r>
            <a:r>
              <a:rPr sz="1700" spc="-64" dirty="0">
                <a:latin typeface="Courier New"/>
                <a:cs typeface="Courier New"/>
              </a:rPr>
              <a:t>float</a:t>
            </a:r>
            <a:r>
              <a:rPr sz="1700" spc="-64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01503" lvl="1" indent="-248037">
              <a:spcBef>
                <a:spcPts val="369"/>
              </a:spcBef>
              <a:buFont typeface="Times New Roman"/>
              <a:buChar char="•"/>
              <a:tabLst>
                <a:tab pos="901503" algn="l"/>
                <a:tab pos="901954" algn="l"/>
              </a:tabLst>
            </a:pPr>
            <a:r>
              <a:rPr sz="1700" spc="-4" dirty="0">
                <a:latin typeface="Courier New"/>
                <a:cs typeface="Courier New"/>
              </a:rPr>
              <a:t>D</a:t>
            </a:r>
            <a:r>
              <a:rPr sz="1700" spc="-646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103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Courier New"/>
                <a:cs typeface="Courier New"/>
              </a:rPr>
              <a:t>d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-67" dirty="0">
                <a:latin typeface="Times New Roman"/>
                <a:cs typeface="Times New Roman"/>
              </a:rPr>
              <a:t>(</a:t>
            </a:r>
            <a:r>
              <a:rPr sz="1700" spc="-67" dirty="0">
                <a:latin typeface="Courier New"/>
                <a:cs typeface="Courier New"/>
              </a:rPr>
              <a:t>double</a:t>
            </a:r>
            <a:r>
              <a:rPr sz="1700" spc="-67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709" y="3460167"/>
            <a:ext cx="1280391" cy="1059976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9020">
              <a:spcBef>
                <a:spcPts val="526"/>
              </a:spcBef>
            </a:pPr>
            <a:r>
              <a:rPr spc="-67" dirty="0">
                <a:latin typeface="Courier New"/>
                <a:cs typeface="Courier New"/>
              </a:rPr>
              <a:t>3.14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6.02E23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2.718F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</a:pPr>
            <a:r>
              <a:rPr spc="-67" dirty="0">
                <a:latin typeface="Courier New"/>
                <a:cs typeface="Courier New"/>
              </a:rPr>
              <a:t>123.4E+306D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5721" y="3460167"/>
            <a:ext cx="3756314" cy="105760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39" dirty="0">
                <a:latin typeface="Times New Roman"/>
                <a:cs typeface="Times New Roman"/>
              </a:rPr>
              <a:t>simple </a:t>
            </a:r>
            <a:r>
              <a:rPr spc="43" dirty="0">
                <a:latin typeface="Times New Roman"/>
                <a:cs typeface="Times New Roman"/>
              </a:rPr>
              <a:t>floating-point </a:t>
            </a:r>
            <a:r>
              <a:rPr spc="46" dirty="0">
                <a:latin typeface="Times New Roman"/>
                <a:cs typeface="Times New Roman"/>
              </a:rPr>
              <a:t>value </a:t>
            </a:r>
            <a:r>
              <a:rPr spc="18" dirty="0">
                <a:latin typeface="Times New Roman"/>
                <a:cs typeface="Times New Roman"/>
              </a:rPr>
              <a:t>(a </a:t>
            </a:r>
            <a:r>
              <a:rPr spc="-57" dirty="0">
                <a:latin typeface="Courier New"/>
                <a:cs typeface="Courier New"/>
              </a:rPr>
              <a:t>double</a:t>
            </a:r>
            <a:r>
              <a:rPr spc="-57" dirty="0">
                <a:latin typeface="Times New Roman"/>
                <a:cs typeface="Times New Roman"/>
              </a:rPr>
              <a:t>) 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28" dirty="0">
                <a:latin typeface="Times New Roman"/>
                <a:cs typeface="Times New Roman"/>
              </a:rPr>
              <a:t>large </a:t>
            </a:r>
            <a:r>
              <a:rPr spc="43" dirty="0">
                <a:latin typeface="Times New Roman"/>
                <a:cs typeface="Times New Roman"/>
              </a:rPr>
              <a:t>floating-point</a:t>
            </a:r>
            <a:r>
              <a:rPr spc="92" dirty="0">
                <a:latin typeface="Times New Roman"/>
                <a:cs typeface="Times New Roman"/>
              </a:rPr>
              <a:t> </a:t>
            </a:r>
            <a:r>
              <a:rPr spc="46"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39" dirty="0">
                <a:latin typeface="Times New Roman"/>
                <a:cs typeface="Times New Roman"/>
              </a:rPr>
              <a:t>simple </a:t>
            </a:r>
            <a:r>
              <a:rPr spc="-53" dirty="0">
                <a:latin typeface="Courier New"/>
                <a:cs typeface="Courier New"/>
              </a:rPr>
              <a:t>float</a:t>
            </a:r>
            <a:r>
              <a:rPr spc="-344" dirty="0">
                <a:latin typeface="Courier New"/>
                <a:cs typeface="Courier New"/>
              </a:rPr>
              <a:t> </a:t>
            </a:r>
            <a:r>
              <a:rPr spc="28" dirty="0">
                <a:latin typeface="Times New Roman"/>
                <a:cs typeface="Times New Roman"/>
              </a:rPr>
              <a:t>size </a:t>
            </a:r>
            <a:r>
              <a:rPr spc="46"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A </a:t>
            </a:r>
            <a:r>
              <a:rPr spc="28" dirty="0">
                <a:latin typeface="Times New Roman"/>
                <a:cs typeface="Times New Roman"/>
              </a:rPr>
              <a:t>large </a:t>
            </a:r>
            <a:r>
              <a:rPr spc="-57" dirty="0">
                <a:latin typeface="Courier New"/>
                <a:cs typeface="Courier New"/>
              </a:rPr>
              <a:t>double </a:t>
            </a:r>
            <a:r>
              <a:rPr spc="46" dirty="0">
                <a:latin typeface="Times New Roman"/>
                <a:cs typeface="Times New Roman"/>
              </a:rPr>
              <a:t>value with </a:t>
            </a:r>
            <a:r>
              <a:rPr spc="75" dirty="0">
                <a:latin typeface="Times New Roman"/>
                <a:cs typeface="Times New Roman"/>
              </a:rPr>
              <a:t>redundant</a:t>
            </a:r>
            <a:r>
              <a:rPr spc="-17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0981" y="3524249"/>
            <a:ext cx="6694632" cy="0"/>
          </a:xfrm>
          <a:custGeom>
            <a:avLst/>
            <a:gdLst/>
            <a:ahLst/>
            <a:cxnLst/>
            <a:rect l="l" t="t" r="r" b="b"/>
            <a:pathLst>
              <a:path w="7364095">
                <a:moveTo>
                  <a:pt x="0" y="0"/>
                </a:moveTo>
                <a:lnTo>
                  <a:pt x="73639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981" y="3524249"/>
            <a:ext cx="6694632" cy="0"/>
          </a:xfrm>
          <a:custGeom>
            <a:avLst/>
            <a:gdLst/>
            <a:ahLst/>
            <a:cxnLst/>
            <a:rect l="l" t="t" r="r" b="b"/>
            <a:pathLst>
              <a:path w="7364095">
                <a:moveTo>
                  <a:pt x="73639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0981" y="4494068"/>
            <a:ext cx="6694632" cy="0"/>
          </a:xfrm>
          <a:custGeom>
            <a:avLst/>
            <a:gdLst/>
            <a:ahLst/>
            <a:cxnLst/>
            <a:rect l="l" t="t" r="r" b="b"/>
            <a:pathLst>
              <a:path w="7364095">
                <a:moveTo>
                  <a:pt x="0" y="0"/>
                </a:moveTo>
                <a:lnTo>
                  <a:pt x="73639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981" y="4494068"/>
            <a:ext cx="6694632" cy="0"/>
          </a:xfrm>
          <a:custGeom>
            <a:avLst/>
            <a:gdLst/>
            <a:ahLst/>
            <a:cxnLst/>
            <a:rect l="l" t="t" r="r" b="b"/>
            <a:pathLst>
              <a:path w="7364095">
                <a:moveTo>
                  <a:pt x="73639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70611" y="834130"/>
            <a:ext cx="560993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Floating</a:t>
            </a:r>
            <a:r>
              <a:rPr spc="-170" dirty="0"/>
              <a:t> </a:t>
            </a:r>
            <a:r>
              <a:rPr spc="-25" dirty="0"/>
              <a:t>Point</a:t>
            </a:r>
            <a:r>
              <a:rPr spc="-167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92" dirty="0">
                <a:latin typeface="Courier New"/>
                <a:cs typeface="Courier New"/>
              </a:rPr>
              <a:t>float</a:t>
            </a:r>
            <a:r>
              <a:rPr spc="-1012" dirty="0">
                <a:latin typeface="Courier New"/>
                <a:cs typeface="Courier New"/>
              </a:rPr>
              <a:t> </a:t>
            </a:r>
            <a:r>
              <a:rPr spc="-4" dirty="0"/>
              <a:t>and</a:t>
            </a:r>
            <a:r>
              <a:rPr spc="-167" dirty="0"/>
              <a:t> </a:t>
            </a:r>
            <a:r>
              <a:rPr spc="-117"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6575713" cy="1038787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36763">
              <a:spcBef>
                <a:spcPts val="440"/>
              </a:spcBef>
              <a:buChar char="•"/>
              <a:tabLst>
                <a:tab pos="245782" algn="l"/>
                <a:tab pos="246233" algn="l"/>
                <a:tab pos="3179839" algn="l"/>
              </a:tabLst>
            </a:pPr>
            <a:r>
              <a:rPr sz="1700" spc="28" dirty="0">
                <a:latin typeface="Times New Roman"/>
                <a:cs typeface="Times New Roman"/>
              </a:rPr>
              <a:t>Literals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64" dirty="0">
                <a:latin typeface="Times New Roman"/>
                <a:cs typeface="Times New Roman"/>
              </a:rPr>
              <a:t>default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type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	</a:t>
            </a:r>
            <a:r>
              <a:rPr sz="1700" spc="-75" dirty="0">
                <a:latin typeface="Courier New"/>
                <a:cs typeface="Courier New"/>
              </a:rPr>
              <a:t>double</a:t>
            </a:r>
            <a:r>
              <a:rPr sz="1700" spc="-7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Floating-point data </a:t>
            </a:r>
            <a:r>
              <a:rPr sz="1700" spc="75" dirty="0">
                <a:latin typeface="Times New Roman"/>
                <a:cs typeface="Times New Roman"/>
              </a:rPr>
              <a:t>types </a:t>
            </a:r>
            <a:r>
              <a:rPr sz="1700" spc="71" dirty="0">
                <a:latin typeface="Times New Roman"/>
                <a:cs typeface="Times New Roman"/>
              </a:rPr>
              <a:t>have </a:t>
            </a:r>
            <a:r>
              <a:rPr sz="1700" spc="78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following</a:t>
            </a:r>
            <a:r>
              <a:rPr sz="1700" spc="334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sizes:</a:t>
            </a:r>
            <a:endParaRPr sz="1700">
              <a:latin typeface="Times New Roman"/>
              <a:cs typeface="Times New Roman"/>
            </a:endParaRPr>
          </a:p>
          <a:p>
            <a:pPr marL="322449">
              <a:spcBef>
                <a:spcPts val="1456"/>
              </a:spcBef>
              <a:tabLst>
                <a:tab pos="1623066" algn="l"/>
              </a:tabLst>
            </a:pPr>
            <a:r>
              <a:rPr sz="1400" b="1" spc="14" dirty="0">
                <a:latin typeface="Times New Roman"/>
                <a:cs typeface="Times New Roman"/>
              </a:rPr>
              <a:t>Float</a:t>
            </a:r>
            <a:r>
              <a:rPr sz="1400" b="1" spc="-43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Length	</a:t>
            </a:r>
            <a:r>
              <a:rPr sz="1400" b="1" spc="39" dirty="0">
                <a:latin typeface="Times New Roman"/>
                <a:cs typeface="Times New Roman"/>
              </a:rPr>
              <a:t>Name 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7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709" y="2317167"/>
            <a:ext cx="610755" cy="531626"/>
          </a:xfrm>
          <a:prstGeom prst="rect">
            <a:avLst/>
          </a:prstGeom>
        </p:spPr>
        <p:txBody>
          <a:bodyPr vert="horz" wrap="square" lIns="0" tIns="66745" rIns="0" bIns="0" rtlCol="0">
            <a:spAutoFit/>
          </a:bodyPr>
          <a:lstStyle/>
          <a:p>
            <a:pPr marL="9020">
              <a:spcBef>
                <a:spcPts val="526"/>
              </a:spcBef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39" dirty="0">
                <a:latin typeface="Times New Roman"/>
                <a:cs typeface="Times New Roman"/>
              </a:rPr>
              <a:t> </a:t>
            </a:r>
            <a:r>
              <a:rPr spc="32" dirty="0">
                <a:latin typeface="Times New Roman"/>
                <a:cs typeface="Times New Roman"/>
              </a:rPr>
              <a:t>bits</a:t>
            </a:r>
            <a:endParaRPr>
              <a:latin typeface="Times New Roman"/>
              <a:cs typeface="Times New Roman"/>
            </a:endParaRPr>
          </a:p>
          <a:p>
            <a:pPr marL="9020">
              <a:spcBef>
                <a:spcPts val="455"/>
              </a:spcBef>
            </a:pPr>
            <a:r>
              <a:rPr dirty="0">
                <a:latin typeface="Times New Roman"/>
                <a:cs typeface="Times New Roman"/>
              </a:rPr>
              <a:t>64</a:t>
            </a:r>
            <a:r>
              <a:rPr spc="-39" dirty="0">
                <a:latin typeface="Times New Roman"/>
                <a:cs typeface="Times New Roman"/>
              </a:rPr>
              <a:t> </a:t>
            </a:r>
            <a:r>
              <a:rPr spc="32" dirty="0">
                <a:latin typeface="Times New Roman"/>
                <a:cs typeface="Times New Roman"/>
              </a:rPr>
              <a:t>bits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0150" y="2317167"/>
            <a:ext cx="708891" cy="52925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>
              <a:lnSpc>
                <a:spcPct val="129600"/>
              </a:lnSpc>
              <a:spcBef>
                <a:spcPts val="71"/>
              </a:spcBef>
            </a:pPr>
            <a:r>
              <a:rPr spc="-67" dirty="0">
                <a:latin typeface="Courier New"/>
                <a:cs typeface="Courier New"/>
              </a:rPr>
              <a:t>float  double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0982" y="2086841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0" y="0"/>
                </a:moveTo>
                <a:lnTo>
                  <a:pt x="41846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982" y="2086841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418464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0982" y="2381251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0" y="0"/>
                </a:moveTo>
                <a:lnTo>
                  <a:pt x="41846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982" y="2381251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418464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982" y="2866159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0" y="0"/>
                </a:moveTo>
                <a:lnTo>
                  <a:pt x="41846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982" y="2866159"/>
            <a:ext cx="3804227" cy="0"/>
          </a:xfrm>
          <a:custGeom>
            <a:avLst/>
            <a:gdLst/>
            <a:ahLst/>
            <a:cxnLst/>
            <a:rect l="l" t="t" r="r" b="b"/>
            <a:pathLst>
              <a:path w="4184650">
                <a:moveTo>
                  <a:pt x="418464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18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267" y="360651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517016" y="0"/>
                </a:moveTo>
                <a:lnTo>
                  <a:pt x="0" y="172085"/>
                </a:lnTo>
                <a:lnTo>
                  <a:pt x="453008" y="261366"/>
                </a:lnTo>
                <a:lnTo>
                  <a:pt x="903604" y="85979"/>
                </a:lnTo>
                <a:lnTo>
                  <a:pt x="51701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09" y="329566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20">
                <a:moveTo>
                  <a:pt x="453008" y="261366"/>
                </a:moveTo>
                <a:lnTo>
                  <a:pt x="903604" y="85979"/>
                </a:lnTo>
                <a:lnTo>
                  <a:pt x="517016" y="0"/>
                </a:lnTo>
                <a:lnTo>
                  <a:pt x="0" y="172085"/>
                </a:lnTo>
                <a:lnTo>
                  <a:pt x="453008" y="261366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342017" y="114553"/>
                </a:move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381634" y="191897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483003" y="117601"/>
                </a:lnTo>
                <a:lnTo>
                  <a:pt x="358139" y="117601"/>
                </a:lnTo>
                <a:lnTo>
                  <a:pt x="342017" y="114553"/>
                </a:lnTo>
                <a:close/>
              </a:path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342017" y="114553"/>
                </a:lnTo>
                <a:lnTo>
                  <a:pt x="47116" y="58800"/>
                </a:lnTo>
                <a:close/>
              </a:path>
              <a:path w="711835" h="217169">
                <a:moveTo>
                  <a:pt x="676147" y="0"/>
                </a:moveTo>
                <a:lnTo>
                  <a:pt x="358139" y="117601"/>
                </a:lnTo>
                <a:lnTo>
                  <a:pt x="483003" y="117601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07680" y="77470"/>
                </a:lnTo>
                <a:lnTo>
                  <a:pt x="676147" y="0"/>
                </a:lnTo>
                <a:close/>
              </a:path>
              <a:path w="711835" h="217169">
                <a:moveTo>
                  <a:pt x="707680" y="77470"/>
                </a:moveTo>
                <a:lnTo>
                  <a:pt x="645413" y="77470"/>
                </a:lnTo>
                <a:lnTo>
                  <a:pt x="711454" y="86741"/>
                </a:lnTo>
                <a:lnTo>
                  <a:pt x="707680" y="774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53" y="453390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6" y="58800"/>
                </a:moveTo>
                <a:lnTo>
                  <a:pt x="0" y="139319"/>
                </a:lnTo>
                <a:lnTo>
                  <a:pt x="37718" y="127000"/>
                </a:lnTo>
                <a:lnTo>
                  <a:pt x="68325" y="120776"/>
                </a:lnTo>
                <a:lnTo>
                  <a:pt x="131953" y="114553"/>
                </a:lnTo>
                <a:lnTo>
                  <a:pt x="193166" y="127000"/>
                </a:lnTo>
                <a:lnTo>
                  <a:pt x="247395" y="154812"/>
                </a:lnTo>
                <a:lnTo>
                  <a:pt x="318007" y="195072"/>
                </a:lnTo>
                <a:lnTo>
                  <a:pt x="358139" y="216661"/>
                </a:lnTo>
                <a:lnTo>
                  <a:pt x="421639" y="154812"/>
                </a:lnTo>
                <a:lnTo>
                  <a:pt x="471169" y="123825"/>
                </a:lnTo>
                <a:lnTo>
                  <a:pt x="530097" y="92836"/>
                </a:lnTo>
                <a:lnTo>
                  <a:pt x="584200" y="80518"/>
                </a:lnTo>
                <a:lnTo>
                  <a:pt x="645413" y="77470"/>
                </a:lnTo>
                <a:lnTo>
                  <a:pt x="711454" y="86741"/>
                </a:lnTo>
                <a:lnTo>
                  <a:pt x="676147" y="0"/>
                </a:lnTo>
                <a:lnTo>
                  <a:pt x="358139" y="117601"/>
                </a:lnTo>
                <a:lnTo>
                  <a:pt x="47116" y="58800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653" y="376325"/>
            <a:ext cx="86937" cy="4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71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053" y="468629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714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4092" y="6263294"/>
            <a:ext cx="1249218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Arial"/>
                <a:cs typeface="Arial"/>
              </a:rPr>
              <a:t>Module </a:t>
            </a:r>
            <a:r>
              <a:rPr sz="700" spc="-4" dirty="0">
                <a:latin typeface="Arial"/>
                <a:cs typeface="Arial"/>
              </a:rPr>
              <a:t>3, </a:t>
            </a:r>
            <a:r>
              <a:rPr sz="700" dirty="0">
                <a:latin typeface="Arial"/>
                <a:cs typeface="Arial"/>
              </a:rPr>
              <a:t>slide </a:t>
            </a:r>
            <a:r>
              <a:rPr sz="700" spc="-4" dirty="0">
                <a:latin typeface="Arial"/>
                <a:cs typeface="Arial"/>
              </a:rPr>
              <a:t>19 of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37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28" y="6256150"/>
            <a:ext cx="3609109" cy="216448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>
              <a:spcBef>
                <a:spcPts val="128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  <a:p>
            <a:pPr marL="9020">
              <a:spcBef>
                <a:spcPts val="46"/>
              </a:spcBef>
            </a:pPr>
            <a:r>
              <a:rPr sz="600" spc="-4" dirty="0">
                <a:latin typeface="Arial"/>
                <a:cs typeface="Arial"/>
              </a:rPr>
              <a:t>Copyright 2006 </a:t>
            </a:r>
            <a:r>
              <a:rPr sz="600" dirty="0">
                <a:latin typeface="Arial"/>
                <a:cs typeface="Arial"/>
              </a:rPr>
              <a:t>Sun </a:t>
            </a:r>
            <a:r>
              <a:rPr sz="600" spc="-4" dirty="0">
                <a:latin typeface="Arial"/>
                <a:cs typeface="Arial"/>
              </a:rPr>
              <a:t>Microsystems, </a:t>
            </a:r>
            <a:r>
              <a:rPr sz="600" dirty="0">
                <a:latin typeface="Arial"/>
                <a:cs typeface="Arial"/>
              </a:rPr>
              <a:t>Inc. All </a:t>
            </a:r>
            <a:r>
              <a:rPr sz="600" spc="-4" dirty="0">
                <a:latin typeface="Arial"/>
                <a:cs typeface="Arial"/>
              </a:rPr>
              <a:t>Rights Reserved. </a:t>
            </a:r>
            <a:r>
              <a:rPr sz="600" dirty="0">
                <a:latin typeface="Arial"/>
                <a:cs typeface="Arial"/>
              </a:rPr>
              <a:t>Sun Services, </a:t>
            </a:r>
            <a:r>
              <a:rPr sz="600" spc="-4" dirty="0">
                <a:latin typeface="Arial"/>
                <a:cs typeface="Arial"/>
              </a:rPr>
              <a:t>Revision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8" dirty="0">
                <a:latin typeface="Arial"/>
                <a:cs typeface="Arial"/>
              </a:rPr>
              <a:t>F.1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957" y="623455"/>
            <a:ext cx="5426364" cy="0"/>
          </a:xfrm>
          <a:custGeom>
            <a:avLst/>
            <a:gdLst/>
            <a:ahLst/>
            <a:cxnLst/>
            <a:rect l="l" t="t" r="r" b="b"/>
            <a:pathLst>
              <a:path w="5969000">
                <a:moveTo>
                  <a:pt x="5968746" y="0"/>
                </a:moveTo>
                <a:lnTo>
                  <a:pt x="0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58224" y="565699"/>
            <a:ext cx="4549486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5" dirty="0"/>
              <a:t>Variables, </a:t>
            </a:r>
            <a:r>
              <a:rPr spc="-11" dirty="0"/>
              <a:t>Declarations,</a:t>
            </a:r>
            <a:r>
              <a:rPr spc="-305" dirty="0"/>
              <a:t> </a:t>
            </a:r>
            <a:r>
              <a:rPr spc="-4" dirty="0"/>
              <a:t>and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727" y="851462"/>
            <a:ext cx="4918364" cy="4325674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93402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Assignments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39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Assign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static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void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main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(String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args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[])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integer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variables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32" dirty="0">
                <a:latin typeface="Courier New"/>
                <a:cs typeface="Courier New"/>
              </a:rPr>
              <a:t>x,</a:t>
            </a:r>
            <a:r>
              <a:rPr sz="1100" spc="-19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y;</a:t>
            </a:r>
            <a:endParaRPr sz="1100">
              <a:latin typeface="Courier New"/>
              <a:cs typeface="Courier New"/>
            </a:endParaRPr>
          </a:p>
          <a:p>
            <a:pPr marL="9020" marR="328311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</a:t>
            </a:r>
            <a:r>
              <a:rPr sz="1100" spc="-39" dirty="0">
                <a:latin typeface="Courier New"/>
                <a:cs typeface="Courier New"/>
              </a:rPr>
              <a:t>and </a:t>
            </a:r>
            <a:r>
              <a:rPr sz="1100" spc="-50" dirty="0">
                <a:latin typeface="Courier New"/>
                <a:cs typeface="Courier New"/>
              </a:rPr>
              <a:t>assign </a:t>
            </a:r>
            <a:r>
              <a:rPr sz="1100" spc="-53" dirty="0">
                <a:latin typeface="Courier New"/>
                <a:cs typeface="Courier New"/>
              </a:rPr>
              <a:t>floating</a:t>
            </a:r>
            <a:r>
              <a:rPr sz="1100" spc="-41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point  </a:t>
            </a:r>
            <a:r>
              <a:rPr sz="1100" spc="-4" dirty="0">
                <a:latin typeface="Courier New"/>
                <a:cs typeface="Courier New"/>
              </a:rPr>
              <a:t>6	</a:t>
            </a:r>
            <a:r>
              <a:rPr sz="1100" spc="-46" dirty="0">
                <a:latin typeface="Courier New"/>
                <a:cs typeface="Courier New"/>
              </a:rPr>
              <a:t>float </a:t>
            </a:r>
            <a:r>
              <a:rPr sz="1100" spc="-4" dirty="0">
                <a:latin typeface="Courier New"/>
                <a:cs typeface="Courier New"/>
              </a:rPr>
              <a:t>z =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3.414f;</a:t>
            </a:r>
            <a:endParaRPr sz="1100">
              <a:latin typeface="Courier New"/>
              <a:cs typeface="Courier New"/>
            </a:endParaRPr>
          </a:p>
          <a:p>
            <a:pPr marL="9020" marR="963287">
              <a:lnSpc>
                <a:spcPts val="1349"/>
              </a:lnSpc>
              <a:tabLst>
                <a:tab pos="650760" algn="l"/>
              </a:tabLst>
            </a:pPr>
            <a:r>
              <a:rPr sz="1100" spc="-4" dirty="0">
                <a:latin typeface="Courier New"/>
                <a:cs typeface="Courier New"/>
              </a:rPr>
              <a:t>7	</a:t>
            </a: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</a:t>
            </a:r>
            <a:r>
              <a:rPr sz="1100" spc="-39" dirty="0">
                <a:latin typeface="Courier New"/>
                <a:cs typeface="Courier New"/>
              </a:rPr>
              <a:t>and </a:t>
            </a:r>
            <a:r>
              <a:rPr sz="1100" spc="-50" dirty="0">
                <a:latin typeface="Courier New"/>
                <a:cs typeface="Courier New"/>
              </a:rPr>
              <a:t>assign</a:t>
            </a:r>
            <a:r>
              <a:rPr sz="1100" spc="-36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double  </a:t>
            </a:r>
            <a:r>
              <a:rPr sz="1100" spc="-4" dirty="0">
                <a:latin typeface="Courier New"/>
                <a:cs typeface="Courier New"/>
              </a:rPr>
              <a:t>8	</a:t>
            </a:r>
            <a:r>
              <a:rPr sz="1100" spc="-50" dirty="0">
                <a:latin typeface="Courier New"/>
                <a:cs typeface="Courier New"/>
              </a:rPr>
              <a:t>double </a:t>
            </a:r>
            <a:r>
              <a:rPr sz="1100" spc="-4" dirty="0">
                <a:latin typeface="Courier New"/>
                <a:cs typeface="Courier New"/>
              </a:rPr>
              <a:t>w =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3.1415;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</a:t>
            </a:r>
            <a:r>
              <a:rPr sz="1100" spc="-39" dirty="0">
                <a:latin typeface="Courier New"/>
                <a:cs typeface="Courier New"/>
              </a:rPr>
              <a:t>and </a:t>
            </a:r>
            <a:r>
              <a:rPr sz="1100" spc="-50" dirty="0">
                <a:latin typeface="Courier New"/>
                <a:cs typeface="Courier New"/>
              </a:rPr>
              <a:t>assign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boolean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boolean </a:t>
            </a:r>
            <a:r>
              <a:rPr sz="1100" spc="-46" dirty="0">
                <a:latin typeface="Courier New"/>
                <a:cs typeface="Courier New"/>
              </a:rPr>
              <a:t>truth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true;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</a:t>
            </a:r>
            <a:r>
              <a:rPr sz="1100" spc="-53" dirty="0">
                <a:latin typeface="Courier New"/>
                <a:cs typeface="Courier New"/>
              </a:rPr>
              <a:t>character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46" dirty="0">
                <a:latin typeface="Courier New"/>
                <a:cs typeface="Courier New"/>
              </a:rPr>
              <a:t>char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String</a:t>
            </a:r>
            <a:r>
              <a:rPr sz="1100" spc="-27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str;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declare </a:t>
            </a:r>
            <a:r>
              <a:rPr sz="1100" spc="-39" dirty="0">
                <a:latin typeface="Courier New"/>
                <a:cs typeface="Courier New"/>
              </a:rPr>
              <a:t>and </a:t>
            </a:r>
            <a:r>
              <a:rPr sz="1100" spc="-50" dirty="0">
                <a:latin typeface="Courier New"/>
                <a:cs typeface="Courier New"/>
              </a:rPr>
              <a:t>assign String</a:t>
            </a:r>
            <a:r>
              <a:rPr sz="1100" spc="-4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String </a:t>
            </a:r>
            <a:r>
              <a:rPr sz="1100" spc="-46" dirty="0">
                <a:latin typeface="Courier New"/>
                <a:cs typeface="Courier New"/>
              </a:rPr>
              <a:t>str1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"bye";</a:t>
            </a:r>
            <a:endParaRPr sz="1100">
              <a:latin typeface="Courier New"/>
              <a:cs typeface="Courier New"/>
            </a:endParaRPr>
          </a:p>
          <a:p>
            <a:pPr marL="9020" marR="645798">
              <a:lnSpc>
                <a:spcPts val="1349"/>
              </a:lnSpc>
              <a:spcBef>
                <a:spcPts val="50"/>
              </a:spcBef>
              <a:buAutoNum type="arabicPlain" startAt="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assign </a:t>
            </a: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46" dirty="0">
                <a:latin typeface="Courier New"/>
                <a:cs typeface="Courier New"/>
              </a:rPr>
              <a:t>char</a:t>
            </a:r>
            <a:r>
              <a:rPr sz="1100" spc="-4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  </a:t>
            </a:r>
            <a:r>
              <a:rPr sz="1100" spc="-32" dirty="0">
                <a:latin typeface="Courier New"/>
                <a:cs typeface="Courier New"/>
              </a:rPr>
              <a:t>18	</a:t>
            </a:r>
            <a:r>
              <a:rPr sz="1100" spc="-4" dirty="0">
                <a:latin typeface="Courier New"/>
                <a:cs typeface="Courier New"/>
              </a:rPr>
              <a:t>c =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'A';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buAutoNum type="arabicPlain" startAt="1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assign </a:t>
            </a: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50" dirty="0">
                <a:latin typeface="Courier New"/>
                <a:cs typeface="Courier New"/>
              </a:rPr>
              <a:t>String</a:t>
            </a:r>
            <a:r>
              <a:rPr sz="1100" spc="-42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buAutoNum type="arabicPlain" startAt="19"/>
              <a:tabLst>
                <a:tab pos="650760" algn="l"/>
                <a:tab pos="651211" algn="l"/>
              </a:tabLst>
            </a:pPr>
            <a:r>
              <a:rPr sz="1100" spc="-39" dirty="0">
                <a:latin typeface="Courier New"/>
                <a:cs typeface="Courier New"/>
              </a:rPr>
              <a:t>str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"Hi out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there!";</a:t>
            </a:r>
            <a:endParaRPr sz="1100">
              <a:latin typeface="Courier New"/>
              <a:cs typeface="Courier New"/>
            </a:endParaRPr>
          </a:p>
          <a:p>
            <a:pPr marL="9020" marR="566427">
              <a:lnSpc>
                <a:spcPts val="1349"/>
              </a:lnSpc>
              <a:spcBef>
                <a:spcPts val="50"/>
              </a:spcBef>
              <a:buAutoNum type="arabicPlain" startAt="19"/>
              <a:tabLst>
                <a:tab pos="650760" algn="l"/>
                <a:tab pos="651211" algn="l"/>
              </a:tabLst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assign values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41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variables  </a:t>
            </a:r>
            <a:r>
              <a:rPr sz="1100" spc="-32" dirty="0">
                <a:latin typeface="Courier New"/>
                <a:cs typeface="Courier New"/>
              </a:rPr>
              <a:t>22	</a:t>
            </a:r>
            <a:r>
              <a:rPr sz="1100" spc="-4" dirty="0">
                <a:latin typeface="Courier New"/>
                <a:cs typeface="Courier New"/>
              </a:rPr>
              <a:t>x =</a:t>
            </a:r>
            <a:r>
              <a:rPr sz="1100" spc="-23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6;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  <a:tabLst>
                <a:tab pos="650760" algn="l"/>
              </a:tabLst>
            </a:pPr>
            <a:r>
              <a:rPr sz="1100" spc="-32" dirty="0">
                <a:latin typeface="Courier New"/>
                <a:cs typeface="Courier New"/>
              </a:rPr>
              <a:t>23	</a:t>
            </a:r>
            <a:r>
              <a:rPr sz="1100" spc="-4" dirty="0">
                <a:latin typeface="Courier New"/>
                <a:cs typeface="Courier New"/>
              </a:rPr>
              <a:t>y =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1000;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  <a:tabLst>
                <a:tab pos="492016" algn="l"/>
              </a:tabLst>
            </a:pPr>
            <a:r>
              <a:rPr sz="1100" spc="-32" dirty="0">
                <a:latin typeface="Courier New"/>
                <a:cs typeface="Courier New"/>
              </a:rPr>
              <a:t>24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32" dirty="0">
                <a:latin typeface="Courier New"/>
                <a:cs typeface="Courier New"/>
              </a:rPr>
              <a:t>25	</a:t>
            </a: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1334" y="834130"/>
            <a:ext cx="61063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Primary</a:t>
            </a:r>
            <a:r>
              <a:rPr spc="-167" dirty="0"/>
              <a:t> </a:t>
            </a:r>
            <a:r>
              <a:rPr dirty="0"/>
              <a:t>Goals</a:t>
            </a:r>
            <a:r>
              <a:rPr spc="-167" dirty="0"/>
              <a:t> </a:t>
            </a:r>
            <a:r>
              <a:rPr spc="-4" dirty="0"/>
              <a:t>of</a:t>
            </a:r>
            <a:r>
              <a:rPr spc="-167" dirty="0"/>
              <a:t> </a:t>
            </a:r>
            <a:r>
              <a:rPr dirty="0"/>
              <a:t>the</a:t>
            </a:r>
            <a:r>
              <a:rPr spc="-163" dirty="0"/>
              <a:t> </a:t>
            </a:r>
            <a:r>
              <a:rPr spc="-39" dirty="0"/>
              <a:t>Java</a:t>
            </a:r>
            <a:r>
              <a:rPr spc="-167" dirty="0"/>
              <a:t> </a:t>
            </a:r>
            <a:r>
              <a:rPr spc="-32" dirty="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3"/>
            <a:ext cx="6886286" cy="1695377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45782" indent="-245782">
              <a:spcBef>
                <a:spcPts val="440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Enables </a:t>
            </a:r>
            <a:r>
              <a:rPr sz="1700" spc="60" dirty="0">
                <a:latin typeface="Times New Roman"/>
                <a:cs typeface="Times New Roman"/>
              </a:rPr>
              <a:t>users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96" dirty="0">
                <a:latin typeface="Times New Roman"/>
                <a:cs typeface="Times New Roman"/>
              </a:rPr>
              <a:t>run </a:t>
            </a:r>
            <a:r>
              <a:rPr sz="1700" spc="50" dirty="0">
                <a:latin typeface="Times New Roman"/>
                <a:cs typeface="Times New Roman"/>
              </a:rPr>
              <a:t>more </a:t>
            </a:r>
            <a:r>
              <a:rPr sz="1700" spc="85" dirty="0">
                <a:latin typeface="Times New Roman"/>
                <a:cs typeface="Times New Roman"/>
              </a:rPr>
              <a:t>than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85" dirty="0">
                <a:latin typeface="Times New Roman"/>
                <a:cs typeface="Times New Roman"/>
              </a:rPr>
              <a:t>thread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35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activity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Loads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64" dirty="0">
                <a:latin typeface="Times New Roman"/>
                <a:cs typeface="Times New Roman"/>
              </a:rPr>
              <a:t>dynamically;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21" dirty="0">
                <a:latin typeface="Times New Roman"/>
                <a:cs typeface="Times New Roman"/>
              </a:rPr>
              <a:t>is, at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time </a:t>
            </a:r>
            <a:r>
              <a:rPr sz="1700" spc="71" dirty="0">
                <a:latin typeface="Times New Roman"/>
                <a:cs typeface="Times New Roman"/>
              </a:rPr>
              <a:t>they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57" dirty="0">
                <a:latin typeface="Times New Roman"/>
                <a:cs typeface="Times New Roman"/>
              </a:rPr>
              <a:t>actually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needed</a:t>
            </a:r>
            <a:endParaRPr sz="1700">
              <a:latin typeface="Times New Roman"/>
              <a:cs typeface="Times New Roman"/>
            </a:endParaRPr>
          </a:p>
          <a:p>
            <a:pPr marL="242175" marR="374311" indent="-242175">
              <a:lnSpc>
                <a:spcPts val="1847"/>
              </a:lnSpc>
              <a:spcBef>
                <a:spcPts val="568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7" dirty="0">
                <a:latin typeface="Times New Roman"/>
                <a:cs typeface="Times New Roman"/>
              </a:rPr>
              <a:t>Supports </a:t>
            </a:r>
            <a:r>
              <a:rPr sz="1700" spc="81" dirty="0">
                <a:latin typeface="Times New Roman"/>
                <a:cs typeface="Times New Roman"/>
              </a:rPr>
              <a:t>changing </a:t>
            </a:r>
            <a:r>
              <a:rPr sz="1700" spc="75" dirty="0">
                <a:latin typeface="Times New Roman"/>
                <a:cs typeface="Times New Roman"/>
              </a:rPr>
              <a:t>programs </a:t>
            </a:r>
            <a:r>
              <a:rPr sz="1700" spc="71" dirty="0">
                <a:latin typeface="Times New Roman"/>
                <a:cs typeface="Times New Roman"/>
              </a:rPr>
              <a:t>dynamically </a:t>
            </a:r>
            <a:r>
              <a:rPr sz="1700" spc="78" dirty="0">
                <a:latin typeface="Times New Roman"/>
                <a:cs typeface="Times New Roman"/>
              </a:rPr>
              <a:t>during  </a:t>
            </a:r>
            <a:r>
              <a:rPr sz="1700" spc="92" dirty="0">
                <a:latin typeface="Times New Roman"/>
                <a:cs typeface="Times New Roman"/>
              </a:rPr>
              <a:t>runtime </a:t>
            </a:r>
            <a:r>
              <a:rPr sz="1700" spc="21" dirty="0">
                <a:latin typeface="Times New Roman"/>
                <a:cs typeface="Times New Roman"/>
              </a:rPr>
              <a:t>by </a:t>
            </a:r>
            <a:r>
              <a:rPr sz="1700" spc="71" dirty="0">
                <a:latin typeface="Times New Roman"/>
                <a:cs typeface="Times New Roman"/>
              </a:rPr>
              <a:t>loading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64" dirty="0">
                <a:latin typeface="Times New Roman"/>
                <a:cs typeface="Times New Roman"/>
              </a:rPr>
              <a:t>disparate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sources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5" dirty="0">
                <a:latin typeface="Times New Roman"/>
                <a:cs typeface="Times New Roman"/>
              </a:rPr>
              <a:t>Furnishes </a:t>
            </a:r>
            <a:r>
              <a:rPr sz="1700" spc="36" dirty="0">
                <a:latin typeface="Times New Roman"/>
                <a:cs typeface="Times New Roman"/>
              </a:rPr>
              <a:t>better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security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77838" y="834130"/>
            <a:ext cx="358832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39" dirty="0"/>
              <a:t>Java </a:t>
            </a:r>
            <a:r>
              <a:rPr spc="-11" dirty="0"/>
              <a:t>Reference</a:t>
            </a:r>
            <a:r>
              <a:rPr spc="-330" dirty="0"/>
              <a:t> </a:t>
            </a:r>
            <a:r>
              <a:rPr spc="-57" dirty="0"/>
              <a:t>Types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6709064" cy="1359126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46" dirty="0">
                <a:latin typeface="Times New Roman"/>
                <a:cs typeface="Times New Roman"/>
              </a:rPr>
              <a:t>technology, </a:t>
            </a:r>
            <a:r>
              <a:rPr sz="1700" spc="67" dirty="0">
                <a:latin typeface="Times New Roman"/>
                <a:cs typeface="Times New Roman"/>
              </a:rPr>
              <a:t>beyond primitive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21" dirty="0">
                <a:latin typeface="Times New Roman"/>
                <a:cs typeface="Times New Roman"/>
              </a:rPr>
              <a:t>all </a:t>
            </a:r>
            <a:r>
              <a:rPr sz="1700" spc="67" dirty="0">
                <a:latin typeface="Times New Roman"/>
                <a:cs typeface="Times New Roman"/>
              </a:rPr>
              <a:t>others 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53" dirty="0">
                <a:latin typeface="Times New Roman"/>
                <a:cs typeface="Times New Roman"/>
              </a:rPr>
              <a:t>reference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types.</a:t>
            </a:r>
            <a:endParaRPr sz="1700">
              <a:latin typeface="Times New Roman"/>
              <a:cs typeface="Times New Roman"/>
            </a:endParaRPr>
          </a:p>
          <a:p>
            <a:pPr marL="279155" indent="-270135">
              <a:spcBef>
                <a:spcPts val="341"/>
              </a:spcBef>
              <a:buChar char="•"/>
              <a:tabLst>
                <a:tab pos="279155" algn="l"/>
                <a:tab pos="27960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39" dirty="0">
                <a:latin typeface="Times New Roman"/>
                <a:cs typeface="Times New Roman"/>
              </a:rPr>
              <a:t>reference </a:t>
            </a:r>
            <a:r>
              <a:rPr sz="1700" i="1" spc="-32" dirty="0">
                <a:latin typeface="Times New Roman"/>
                <a:cs typeface="Times New Roman"/>
              </a:rPr>
              <a:t>variable </a:t>
            </a:r>
            <a:r>
              <a:rPr sz="1700" spc="64" dirty="0">
                <a:latin typeface="Times New Roman"/>
                <a:cs typeface="Times New Roman"/>
              </a:rPr>
              <a:t>contains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11" dirty="0">
                <a:latin typeface="Times New Roman"/>
                <a:cs typeface="Times New Roman"/>
              </a:rPr>
              <a:t>handle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an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45782" indent="-245782">
              <a:spcBef>
                <a:spcPts val="36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example: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  <a:tabLst>
                <a:tab pos="597996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2117" y="2700097"/>
          <a:ext cx="5867400" cy="171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309418"/>
                <a:gridCol w="5265882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day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4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month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4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private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year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2000;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MyDate(int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day,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month,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year)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...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String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toString()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...</a:t>
                      </a:r>
                      <a:r>
                        <a:rPr sz="1100" spc="-6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609437" y="3815802"/>
            <a:ext cx="48075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TestMyDate</a:t>
            </a:r>
            <a:r>
              <a:rPr sz="1100" spc="-263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46" dirty="0">
                <a:latin typeface="Courier New"/>
                <a:cs typeface="Courier New"/>
              </a:rPr>
              <a:t>today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51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  </a:t>
            </a:r>
            <a:r>
              <a:rPr sz="1100" spc="-4" dirty="0">
                <a:latin typeface="Courier New"/>
                <a:cs typeface="Courier New"/>
              </a:rPr>
              <a:t>4	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60006" y="834130"/>
            <a:ext cx="58252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Constructing</a:t>
            </a:r>
            <a:r>
              <a:rPr spc="-170" dirty="0"/>
              <a:t> </a:t>
            </a:r>
            <a:r>
              <a:rPr spc="-4" dirty="0"/>
              <a:t>and</a:t>
            </a:r>
            <a:r>
              <a:rPr spc="-167" dirty="0"/>
              <a:t> </a:t>
            </a:r>
            <a:r>
              <a:rPr dirty="0"/>
              <a:t>Initializing</a:t>
            </a:r>
            <a:r>
              <a:rPr spc="-170" dirty="0"/>
              <a:t> </a:t>
            </a:r>
            <a:r>
              <a:rPr dirty="0"/>
              <a:t>Objects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567054" cy="2693086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292" indent="-241273">
              <a:spcBef>
                <a:spcPts val="440"/>
              </a:spcBef>
              <a:buChar char="•"/>
              <a:tabLst>
                <a:tab pos="250292" algn="l"/>
                <a:tab pos="250743" algn="l"/>
                <a:tab pos="1024620" algn="l"/>
              </a:tabLst>
            </a:pPr>
            <a:r>
              <a:rPr sz="1700" spc="39" dirty="0">
                <a:latin typeface="Times New Roman"/>
                <a:cs typeface="Times New Roman"/>
              </a:rPr>
              <a:t>Calling	</a:t>
            </a:r>
            <a:r>
              <a:rPr sz="1700" spc="-60" dirty="0">
                <a:latin typeface="Courier New"/>
                <a:cs typeface="Courier New"/>
              </a:rPr>
              <a:t>new</a:t>
            </a:r>
            <a:r>
              <a:rPr sz="1700" spc="-688" dirty="0">
                <a:latin typeface="Courier New"/>
                <a:cs typeface="Courier New"/>
              </a:rPr>
              <a:t> </a:t>
            </a:r>
            <a:r>
              <a:rPr sz="1700" i="1" spc="-4" dirty="0">
                <a:latin typeface="Courier New"/>
                <a:cs typeface="Courier New"/>
              </a:rPr>
              <a:t>Xyz</a:t>
            </a:r>
            <a:r>
              <a:rPr sz="1700" spc="-4" dirty="0">
                <a:latin typeface="Courier New"/>
                <a:cs typeface="Courier New"/>
              </a:rPr>
              <a:t>()</a:t>
            </a:r>
            <a:r>
              <a:rPr sz="1700" spc="-511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performs</a:t>
            </a:r>
            <a:r>
              <a:rPr sz="1700" spc="6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following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actions:</a:t>
            </a:r>
            <a:endParaRPr sz="1700">
              <a:latin typeface="Times New Roman"/>
              <a:cs typeface="Times New Roman"/>
            </a:endParaRPr>
          </a:p>
          <a:p>
            <a:pPr marL="555604" lvl="1" indent="-275998">
              <a:spcBef>
                <a:spcPts val="369"/>
              </a:spcBef>
              <a:buAutoNum type="alphaLcPeriod"/>
              <a:tabLst>
                <a:tab pos="555604" algn="l"/>
                <a:tab pos="556055" algn="l"/>
              </a:tabLst>
            </a:pPr>
            <a:r>
              <a:rPr sz="1700" spc="78" dirty="0">
                <a:latin typeface="Times New Roman"/>
                <a:cs typeface="Times New Roman"/>
              </a:rPr>
              <a:t>Memory </a:t>
            </a:r>
            <a:r>
              <a:rPr sz="1700" spc="28" dirty="0">
                <a:latin typeface="Times New Roman"/>
                <a:cs typeface="Times New Roman"/>
              </a:rPr>
              <a:t>is </a:t>
            </a:r>
            <a:r>
              <a:rPr sz="1700" spc="60" dirty="0">
                <a:latin typeface="Times New Roman"/>
                <a:cs typeface="Times New Roman"/>
              </a:rPr>
              <a:t>allocated </a:t>
            </a:r>
            <a:r>
              <a:rPr sz="1700" spc="36" dirty="0">
                <a:latin typeface="Times New Roman"/>
                <a:cs typeface="Times New Roman"/>
              </a:rPr>
              <a:t>for </a:t>
            </a:r>
            <a:r>
              <a:rPr sz="1700" spc="78" dirty="0">
                <a:latin typeface="Times New Roman"/>
                <a:cs typeface="Times New Roman"/>
              </a:rPr>
              <a:t>the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549290" lvl="1" indent="-270135">
              <a:spcBef>
                <a:spcPts val="398"/>
              </a:spcBef>
              <a:buAutoNum type="alphaLcPeriod"/>
              <a:tabLst>
                <a:tab pos="549290" algn="l"/>
                <a:tab pos="549741" algn="l"/>
              </a:tabLst>
            </a:pPr>
            <a:r>
              <a:rPr sz="1700" spc="43" dirty="0">
                <a:latin typeface="Times New Roman"/>
                <a:cs typeface="Times New Roman"/>
              </a:rPr>
              <a:t>Explicit </a:t>
            </a:r>
            <a:r>
              <a:rPr sz="1700" spc="75" dirty="0">
                <a:latin typeface="Times New Roman"/>
                <a:cs typeface="Times New Roman"/>
              </a:rPr>
              <a:t>attribute </a:t>
            </a:r>
            <a:r>
              <a:rPr sz="1700" spc="64" dirty="0">
                <a:latin typeface="Times New Roman"/>
                <a:cs typeface="Times New Roman"/>
              </a:rPr>
              <a:t>initialization </a:t>
            </a:r>
            <a:r>
              <a:rPr sz="1700" spc="28" dirty="0">
                <a:latin typeface="Times New Roman"/>
                <a:cs typeface="Times New Roman"/>
              </a:rPr>
              <a:t>is</a:t>
            </a:r>
            <a:r>
              <a:rPr sz="1700" spc="433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performed.</a:t>
            </a:r>
            <a:endParaRPr sz="1700">
              <a:latin typeface="Times New Roman"/>
              <a:cs typeface="Times New Roman"/>
            </a:endParaRPr>
          </a:p>
          <a:p>
            <a:pPr marL="555153" lvl="1" indent="-281861">
              <a:spcBef>
                <a:spcPts val="398"/>
              </a:spcBef>
              <a:buAutoNum type="alphaLcPeriod"/>
              <a:tabLst>
                <a:tab pos="555153" algn="l"/>
                <a:tab pos="555604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1" dirty="0">
                <a:latin typeface="Times New Roman"/>
                <a:cs typeface="Times New Roman"/>
              </a:rPr>
              <a:t>constructor </a:t>
            </a:r>
            <a:r>
              <a:rPr sz="1700" spc="28" dirty="0">
                <a:latin typeface="Times New Roman"/>
                <a:cs typeface="Times New Roman"/>
              </a:rPr>
              <a:t>is</a:t>
            </a:r>
            <a:r>
              <a:rPr sz="1700" spc="312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executed.</a:t>
            </a:r>
            <a:endParaRPr sz="1700">
              <a:latin typeface="Times New Roman"/>
              <a:cs typeface="Times New Roman"/>
            </a:endParaRPr>
          </a:p>
          <a:p>
            <a:pPr marL="549290" lvl="1" indent="-263822">
              <a:lnSpc>
                <a:spcPts val="1960"/>
              </a:lnSpc>
              <a:spcBef>
                <a:spcPts val="398"/>
              </a:spcBef>
              <a:buAutoNum type="alphaLcPeriod"/>
              <a:tabLst>
                <a:tab pos="549741" algn="l"/>
                <a:tab pos="4415967" algn="l"/>
              </a:tabLst>
            </a:pP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8" dirty="0">
                <a:latin typeface="Times New Roman"/>
                <a:cs typeface="Times New Roman"/>
              </a:rPr>
              <a:t>object </a:t>
            </a:r>
            <a:r>
              <a:rPr sz="1700" spc="50" dirty="0">
                <a:latin typeface="Times New Roman"/>
                <a:cs typeface="Times New Roman"/>
              </a:rPr>
              <a:t>reference </a:t>
            </a:r>
            <a:r>
              <a:rPr sz="1700" spc="28" dirty="0">
                <a:latin typeface="Times New Roman"/>
                <a:cs typeface="Times New Roman"/>
              </a:rPr>
              <a:t>is </a:t>
            </a:r>
            <a:r>
              <a:rPr sz="1700" spc="92" dirty="0">
                <a:latin typeface="Times New Roman"/>
                <a:cs typeface="Times New Roman"/>
              </a:rPr>
              <a:t>returned 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by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the	</a:t>
            </a:r>
            <a:r>
              <a:rPr sz="1700" spc="-89" dirty="0">
                <a:latin typeface="Courier New"/>
                <a:cs typeface="Courier New"/>
              </a:rPr>
              <a:t>new</a:t>
            </a:r>
            <a:endParaRPr sz="1700">
              <a:latin typeface="Courier New"/>
              <a:cs typeface="Courier New"/>
            </a:endParaRPr>
          </a:p>
          <a:p>
            <a:pPr marL="554251">
              <a:lnSpc>
                <a:spcPts val="1960"/>
              </a:lnSpc>
            </a:pPr>
            <a:r>
              <a:rPr sz="1700" spc="57" dirty="0">
                <a:latin typeface="Times New Roman"/>
                <a:cs typeface="Times New Roman"/>
              </a:rPr>
              <a:t>operator.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reference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4" dirty="0">
                <a:latin typeface="Times New Roman"/>
                <a:cs typeface="Times New Roman"/>
              </a:rPr>
              <a:t>assigned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variable.</a:t>
            </a:r>
            <a:endParaRPr sz="1700">
              <a:latin typeface="Times New Roman"/>
              <a:cs typeface="Times New Roman"/>
            </a:endParaRPr>
          </a:p>
          <a:p>
            <a:pPr marL="251645" indent="-242626">
              <a:spcBef>
                <a:spcPts val="36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4" dirty="0">
                <a:latin typeface="Times New Roman"/>
                <a:cs typeface="Times New Roman"/>
              </a:rPr>
              <a:t>example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5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8130" y="834130"/>
            <a:ext cx="490855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Memory</a:t>
            </a:r>
            <a:r>
              <a:rPr spc="-178" dirty="0"/>
              <a:t> </a:t>
            </a:r>
            <a:r>
              <a:rPr dirty="0"/>
              <a:t>Allocation</a:t>
            </a:r>
            <a:r>
              <a:rPr spc="-174" dirty="0"/>
              <a:t> </a:t>
            </a:r>
            <a:r>
              <a:rPr spc="-4" dirty="0"/>
              <a:t>and</a:t>
            </a:r>
            <a:r>
              <a:rPr spc="-174" dirty="0"/>
              <a:t> </a:t>
            </a:r>
            <a:r>
              <a:rPr spc="-25" dirty="0"/>
              <a:t>Layout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65917"/>
            <a:ext cx="6495473" cy="62440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1645" indent="-242626">
              <a:spcBef>
                <a:spcPts val="909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46" dirty="0">
                <a:latin typeface="Times New Roman"/>
                <a:cs typeface="Times New Roman"/>
              </a:rPr>
              <a:t>declaration </a:t>
            </a:r>
            <a:r>
              <a:rPr sz="1700" spc="36" dirty="0">
                <a:latin typeface="Times New Roman"/>
                <a:cs typeface="Times New Roman"/>
              </a:rPr>
              <a:t>allocates </a:t>
            </a:r>
            <a:r>
              <a:rPr sz="1700" spc="43" dirty="0">
                <a:latin typeface="Times New Roman"/>
                <a:cs typeface="Times New Roman"/>
              </a:rPr>
              <a:t>storage </a:t>
            </a:r>
            <a:r>
              <a:rPr sz="1700" spc="57" dirty="0">
                <a:latin typeface="Times New Roman"/>
                <a:cs typeface="Times New Roman"/>
              </a:rPr>
              <a:t>only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6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reference: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b="1" spc="-50" dirty="0">
                <a:latin typeface="Courier New"/>
                <a:cs typeface="Courier New"/>
              </a:rPr>
              <a:t>MyDate </a:t>
            </a:r>
            <a:r>
              <a:rPr sz="1100" b="1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5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819" y="2346570"/>
            <a:ext cx="6511059" cy="62440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1645" indent="-242626">
              <a:spcBef>
                <a:spcPts val="909"/>
              </a:spcBef>
              <a:buChar char="•"/>
              <a:tabLst>
                <a:tab pos="251645" algn="l"/>
                <a:tab pos="252096" algn="l"/>
                <a:tab pos="4305477" algn="l"/>
              </a:tabLst>
            </a:pPr>
            <a:r>
              <a:rPr sz="1700" spc="75" dirty="0">
                <a:latin typeface="Times New Roman"/>
                <a:cs typeface="Times New Roman"/>
              </a:rPr>
              <a:t>U</a:t>
            </a:r>
            <a:r>
              <a:rPr sz="1700" spc="28" dirty="0">
                <a:latin typeface="Times New Roman"/>
                <a:cs typeface="Times New Roman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t</a:t>
            </a:r>
            <a:r>
              <a:rPr sz="1700" spc="99" dirty="0">
                <a:latin typeface="Times New Roman"/>
                <a:cs typeface="Times New Roman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e </a:t>
            </a:r>
            <a:r>
              <a:rPr sz="1700" spc="-149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Courier New"/>
                <a:cs typeface="Courier New"/>
              </a:rPr>
              <a:t>new</a:t>
            </a:r>
            <a:r>
              <a:rPr sz="1700" spc="-558" dirty="0">
                <a:latin typeface="Courier New"/>
                <a:cs typeface="Courier New"/>
              </a:rPr>
              <a:t> </a:t>
            </a:r>
            <a:r>
              <a:rPr sz="1700" spc="124" dirty="0">
                <a:latin typeface="Times New Roman"/>
                <a:cs typeface="Times New Roman"/>
              </a:rPr>
              <a:t>o</a:t>
            </a:r>
            <a:r>
              <a:rPr sz="1700" spc="114" dirty="0">
                <a:latin typeface="Times New Roman"/>
                <a:cs typeface="Times New Roman"/>
              </a:rPr>
              <a:t>p</a:t>
            </a:r>
            <a:r>
              <a:rPr sz="1700" spc="81" dirty="0">
                <a:latin typeface="Times New Roman"/>
                <a:cs typeface="Times New Roman"/>
              </a:rPr>
              <a:t>e</a:t>
            </a:r>
            <a:r>
              <a:rPr sz="1700" spc="50" dirty="0">
                <a:latin typeface="Times New Roman"/>
                <a:cs typeface="Times New Roman"/>
              </a:rPr>
              <a:t>rato</a:t>
            </a:r>
            <a:r>
              <a:rPr sz="1700" dirty="0">
                <a:latin typeface="Times New Roman"/>
                <a:cs typeface="Times New Roman"/>
              </a:rPr>
              <a:t>r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o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a</a:t>
            </a:r>
            <a:r>
              <a:rPr sz="1700" spc="11" dirty="0">
                <a:latin typeface="Times New Roman"/>
                <a:cs typeface="Times New Roman"/>
              </a:rPr>
              <a:t>l</a:t>
            </a:r>
            <a:r>
              <a:rPr sz="1700" spc="50" dirty="0">
                <a:latin typeface="Times New Roman"/>
                <a:cs typeface="Times New Roman"/>
              </a:rPr>
              <a:t>l</a:t>
            </a:r>
            <a:r>
              <a:rPr sz="1700" spc="39" dirty="0">
                <a:latin typeface="Times New Roman"/>
                <a:cs typeface="Times New Roman"/>
              </a:rPr>
              <a:t>o</a:t>
            </a:r>
            <a:r>
              <a:rPr sz="1700" spc="46" dirty="0">
                <a:latin typeface="Times New Roman"/>
                <a:cs typeface="Times New Roman"/>
              </a:rPr>
              <a:t>ca</a:t>
            </a:r>
            <a:r>
              <a:rPr sz="1700" spc="75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s</a:t>
            </a:r>
            <a:r>
              <a:rPr sz="1700" spc="131" dirty="0">
                <a:latin typeface="Times New Roman"/>
                <a:cs typeface="Times New Roman"/>
              </a:rPr>
              <a:t>p</a:t>
            </a:r>
            <a:r>
              <a:rPr sz="1700" spc="46" dirty="0">
                <a:latin typeface="Times New Roman"/>
                <a:cs typeface="Times New Roman"/>
              </a:rPr>
              <a:t>a</a:t>
            </a:r>
            <a:r>
              <a:rPr sz="1700" spc="28" dirty="0">
                <a:latin typeface="Times New Roman"/>
                <a:cs typeface="Times New Roman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fo</a:t>
            </a:r>
            <a:r>
              <a:rPr sz="1700" dirty="0">
                <a:latin typeface="Times New Roman"/>
                <a:cs typeface="Times New Roman"/>
              </a:rPr>
              <a:t>r	</a:t>
            </a:r>
            <a:r>
              <a:rPr sz="1700" spc="-89" dirty="0">
                <a:latin typeface="Courier New"/>
                <a:cs typeface="Courier New"/>
              </a:rPr>
              <a:t>MyDat</a:t>
            </a:r>
            <a:r>
              <a:rPr sz="1700" spc="-114" dirty="0">
                <a:latin typeface="Courier New"/>
                <a:cs typeface="Courier New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b="1" spc="-4" dirty="0">
                <a:latin typeface="Courier New"/>
                <a:cs typeface="Courier New"/>
              </a:rPr>
              <a:t>new </a:t>
            </a:r>
            <a:r>
              <a:rPr sz="1100" b="1" spc="-18" dirty="0">
                <a:latin typeface="Courier New"/>
                <a:cs typeface="Courier New"/>
              </a:rPr>
              <a:t>MyDate</a:t>
            </a:r>
            <a:r>
              <a:rPr sz="1100" spc="-18" dirty="0">
                <a:latin typeface="Courier New"/>
                <a:cs typeface="Courier New"/>
              </a:rPr>
              <a:t>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5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4454" y="2026228"/>
            <a:ext cx="734291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spc="-53" dirty="0">
                <a:latin typeface="Courier New"/>
                <a:cs typeface="Courier New"/>
              </a:rPr>
              <a:t>my_birth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728" y="2043546"/>
            <a:ext cx="1039091" cy="14851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921" rIns="0" bIns="0" rtlCol="0">
            <a:spAutoFit/>
          </a:bodyPr>
          <a:lstStyle/>
          <a:p>
            <a:pPr marL="7216" algn="ctr">
              <a:spcBef>
                <a:spcPts val="78"/>
              </a:spcBef>
            </a:pPr>
            <a:r>
              <a:rPr sz="900" spc="-4" dirty="0">
                <a:latin typeface="Courier New"/>
                <a:cs typeface="Courier New"/>
              </a:rPr>
              <a:t>????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3911" y="3089568"/>
            <a:ext cx="688109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my_birth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9774" y="3115541"/>
            <a:ext cx="1039091" cy="14851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921" rIns="0" bIns="0" rtlCol="0">
            <a:spAutoFit/>
          </a:bodyPr>
          <a:lstStyle/>
          <a:p>
            <a:pPr marL="7216" algn="ctr">
              <a:spcBef>
                <a:spcPts val="78"/>
              </a:spcBef>
            </a:pPr>
            <a:r>
              <a:rPr sz="900" spc="-4" dirty="0">
                <a:latin typeface="Courier New"/>
                <a:cs typeface="Courier New"/>
              </a:rPr>
              <a:t>????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0328" y="3340677"/>
            <a:ext cx="251691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day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7928" y="3492811"/>
            <a:ext cx="404091" cy="43012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68098" marR="3608" indent="-59529">
              <a:lnSpc>
                <a:spcPct val="151600"/>
              </a:lnSpc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month  year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546" y="3340677"/>
            <a:ext cx="1039091" cy="1749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078" rIns="0" bIns="0" rtlCol="0">
            <a:spAutoFit/>
          </a:bodyPr>
          <a:lstStyle/>
          <a:p>
            <a:pPr marR="28863" algn="r">
              <a:spcBef>
                <a:spcPts val="284"/>
              </a:spcBef>
            </a:pPr>
            <a:r>
              <a:rPr sz="900" spc="-4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5546" y="3539837"/>
            <a:ext cx="1039091" cy="165823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059" rIns="0" bIns="0" rtlCol="0">
            <a:spAutoFit/>
          </a:bodyPr>
          <a:lstStyle/>
          <a:p>
            <a:pPr marR="28863" algn="r">
              <a:spcBef>
                <a:spcPts val="213"/>
              </a:spcBef>
            </a:pPr>
            <a:r>
              <a:rPr sz="900" spc="-4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5546" y="3738996"/>
            <a:ext cx="1039091" cy="165823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059" rIns="0" bIns="0" rtlCol="0">
            <a:spAutoFit/>
          </a:bodyPr>
          <a:lstStyle/>
          <a:p>
            <a:pPr marR="28863" algn="r">
              <a:spcBef>
                <a:spcPts val="213"/>
              </a:spcBef>
            </a:pPr>
            <a:r>
              <a:rPr sz="900" spc="-4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46399" y="834130"/>
            <a:ext cx="465281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Explicit </a:t>
            </a:r>
            <a:r>
              <a:rPr spc="-4" dirty="0"/>
              <a:t>Attribute</a:t>
            </a:r>
            <a:r>
              <a:rPr spc="-384" dirty="0"/>
              <a:t> </a:t>
            </a:r>
            <a:r>
              <a:rPr dirty="0"/>
              <a:t>Initialization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7"/>
            <a:ext cx="4693805" cy="62440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Initialize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7" dirty="0">
                <a:latin typeface="Times New Roman"/>
                <a:cs typeface="Times New Roman"/>
              </a:rPr>
              <a:t>attributes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b="1" spc="-18" dirty="0">
                <a:latin typeface="Courier New"/>
                <a:cs typeface="Courier New"/>
              </a:rPr>
              <a:t>MyDate</a:t>
            </a:r>
            <a:r>
              <a:rPr sz="1100" spc="-18" dirty="0">
                <a:latin typeface="Courier New"/>
                <a:cs typeface="Courier New"/>
              </a:rPr>
              <a:t>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7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817" y="3048001"/>
            <a:ext cx="5956300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default </a:t>
            </a:r>
            <a:r>
              <a:rPr sz="1700" spc="57" dirty="0">
                <a:latin typeface="Times New Roman"/>
                <a:cs typeface="Times New Roman"/>
              </a:rPr>
              <a:t>values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43" dirty="0">
                <a:latin typeface="Times New Roman"/>
                <a:cs typeface="Times New Roman"/>
              </a:rPr>
              <a:t>taken </a:t>
            </a:r>
            <a:r>
              <a:rPr sz="1700" spc="60" dirty="0">
                <a:latin typeface="Times New Roman"/>
                <a:cs typeface="Times New Roman"/>
              </a:rPr>
              <a:t>from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attribute  </a:t>
            </a:r>
            <a:r>
              <a:rPr sz="1700" spc="46" dirty="0">
                <a:latin typeface="Times New Roman"/>
                <a:cs typeface="Times New Roman"/>
              </a:rPr>
              <a:t>declaration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117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3911" y="2008909"/>
            <a:ext cx="688109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my_birth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9774" y="2034887"/>
            <a:ext cx="1039091" cy="14851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921" rIns="0" bIns="0" rtlCol="0">
            <a:spAutoFit/>
          </a:bodyPr>
          <a:lstStyle/>
          <a:p>
            <a:pPr marL="7216" algn="ctr">
              <a:spcBef>
                <a:spcPts val="78"/>
              </a:spcBef>
            </a:pPr>
            <a:r>
              <a:rPr sz="900" spc="-4" dirty="0">
                <a:latin typeface="Courier New"/>
                <a:cs typeface="Courier New"/>
              </a:rPr>
              <a:t>????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7928" y="2260023"/>
            <a:ext cx="404091" cy="59426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7626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day</a:t>
            </a:r>
            <a:endParaRPr sz="900">
              <a:latin typeface="Courier New"/>
              <a:cs typeface="Courier New"/>
            </a:endParaRPr>
          </a:p>
          <a:p>
            <a:pPr marL="68098" marR="3608" indent="-59529">
              <a:lnSpc>
                <a:spcPct val="151600"/>
              </a:lnSpc>
              <a:spcBef>
                <a:spcPts val="224"/>
              </a:spcBef>
            </a:pPr>
            <a:r>
              <a:rPr sz="900" spc="-46" dirty="0">
                <a:latin typeface="Courier New"/>
                <a:cs typeface="Courier New"/>
              </a:rPr>
              <a:t>month  year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802660" y="2257859"/>
          <a:ext cx="1039091" cy="597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</a:tblGrid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6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2000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63569" y="834130"/>
            <a:ext cx="42164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11" dirty="0"/>
              <a:t>Executing </a:t>
            </a:r>
            <a:r>
              <a:rPr dirty="0"/>
              <a:t>the</a:t>
            </a:r>
            <a:r>
              <a:rPr spc="-337" dirty="0"/>
              <a:t> </a:t>
            </a:r>
            <a:r>
              <a:rPr spc="-4" dirty="0"/>
              <a:t>Constructor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9" y="1265917"/>
            <a:ext cx="5753677" cy="624409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3" dirty="0">
                <a:latin typeface="Times New Roman"/>
                <a:cs typeface="Times New Roman"/>
              </a:rPr>
              <a:t>Execute </a:t>
            </a:r>
            <a:r>
              <a:rPr sz="1700" spc="67" dirty="0">
                <a:latin typeface="Times New Roman"/>
                <a:cs typeface="Times New Roman"/>
              </a:rPr>
              <a:t>the matching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b="1" spc="-4" dirty="0">
                <a:latin typeface="Courier New"/>
                <a:cs typeface="Courier New"/>
              </a:rPr>
              <a:t>MyDate(22, 7,</a:t>
            </a:r>
            <a:r>
              <a:rPr sz="1100" b="1" spc="-256" dirty="0">
                <a:latin typeface="Courier New"/>
                <a:cs typeface="Courier New"/>
              </a:rPr>
              <a:t> </a:t>
            </a:r>
            <a:r>
              <a:rPr sz="1100" b="1" spc="-4" dirty="0">
                <a:latin typeface="Courier New"/>
                <a:cs typeface="Courier New"/>
              </a:rPr>
              <a:t>1964)</a:t>
            </a:r>
            <a:r>
              <a:rPr sz="1100" spc="-4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818" y="3073978"/>
            <a:ext cx="6224732" cy="49991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case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60" dirty="0">
                <a:latin typeface="Times New Roman"/>
                <a:cs typeface="Times New Roman"/>
              </a:rPr>
              <a:t>overloaded constructor,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36" dirty="0">
                <a:latin typeface="Times New Roman"/>
                <a:cs typeface="Times New Roman"/>
              </a:rPr>
              <a:t>first  </a:t>
            </a:r>
            <a:r>
              <a:rPr sz="1700" spc="60" dirty="0">
                <a:latin typeface="Times New Roman"/>
                <a:cs typeface="Times New Roman"/>
              </a:rPr>
              <a:t>constructor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8" dirty="0">
                <a:latin typeface="Times New Roman"/>
                <a:cs typeface="Times New Roman"/>
              </a:rPr>
              <a:t>call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another.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3911" y="2008909"/>
            <a:ext cx="688109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my_birth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9774" y="2034887"/>
            <a:ext cx="1039091" cy="14851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921" rIns="0" bIns="0" rtlCol="0">
            <a:spAutoFit/>
          </a:bodyPr>
          <a:lstStyle/>
          <a:p>
            <a:pPr marL="7216" algn="ctr">
              <a:spcBef>
                <a:spcPts val="78"/>
              </a:spcBef>
            </a:pPr>
            <a:r>
              <a:rPr sz="900" spc="-4" dirty="0">
                <a:latin typeface="Courier New"/>
                <a:cs typeface="Courier New"/>
              </a:rPr>
              <a:t>????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5546" y="2459183"/>
            <a:ext cx="1039091" cy="199159"/>
          </a:xfrm>
          <a:custGeom>
            <a:avLst/>
            <a:gdLst/>
            <a:ahLst/>
            <a:cxnLst/>
            <a:rect l="l" t="t" r="r" b="b"/>
            <a:pathLst>
              <a:path w="1143000" h="292100">
                <a:moveTo>
                  <a:pt x="1142999" y="0"/>
                </a:moveTo>
                <a:lnTo>
                  <a:pt x="1142999" y="292100"/>
                </a:lnTo>
                <a:lnTo>
                  <a:pt x="0" y="292100"/>
                </a:lnTo>
                <a:lnTo>
                  <a:pt x="0" y="0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7928" y="2260023"/>
            <a:ext cx="404091" cy="59426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7626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day</a:t>
            </a:r>
            <a:endParaRPr sz="900">
              <a:latin typeface="Courier New"/>
              <a:cs typeface="Courier New"/>
            </a:endParaRPr>
          </a:p>
          <a:p>
            <a:pPr marL="68098" marR="3608" indent="-59529">
              <a:lnSpc>
                <a:spcPct val="151600"/>
              </a:lnSpc>
              <a:spcBef>
                <a:spcPts val="224"/>
              </a:spcBef>
            </a:pPr>
            <a:r>
              <a:rPr sz="900" spc="-46" dirty="0">
                <a:latin typeface="Courier New"/>
                <a:cs typeface="Courier New"/>
              </a:rPr>
              <a:t>month  year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02660" y="2266518"/>
          <a:ext cx="1039091" cy="588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</a:tblGrid>
              <a:tr h="19050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1964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6151" y="834130"/>
            <a:ext cx="331239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Assigning a</a:t>
            </a:r>
            <a:r>
              <a:rPr spc="-380" dirty="0"/>
              <a:t> </a:t>
            </a:r>
            <a:r>
              <a:rPr spc="-25" dirty="0"/>
              <a:t>Variable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6132368" cy="73331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51645" marR="3608" indent="-251645">
              <a:lnSpc>
                <a:spcPts val="1847"/>
              </a:lnSpc>
              <a:spcBef>
                <a:spcPts val="29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50" dirty="0">
                <a:latin typeface="Times New Roman"/>
                <a:cs typeface="Times New Roman"/>
              </a:rPr>
              <a:t>Assign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5" dirty="0">
                <a:latin typeface="Times New Roman"/>
                <a:cs typeface="Times New Roman"/>
              </a:rPr>
              <a:t>newly </a:t>
            </a:r>
            <a:r>
              <a:rPr sz="1700" spc="64" dirty="0">
                <a:latin typeface="Times New Roman"/>
                <a:cs typeface="Times New Roman"/>
              </a:rPr>
              <a:t>created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3" dirty="0">
                <a:latin typeface="Times New Roman"/>
                <a:cs typeface="Times New Roman"/>
              </a:rPr>
              <a:t>reference  </a:t>
            </a:r>
            <a:r>
              <a:rPr sz="1700" spc="43" dirty="0">
                <a:latin typeface="Times New Roman"/>
                <a:cs typeface="Times New Roman"/>
              </a:rPr>
              <a:t>variable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29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b="1" spc="-4" dirty="0">
                <a:latin typeface="Courier New"/>
                <a:cs typeface="Courier New"/>
              </a:rPr>
              <a:t>my_birth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38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328" y="2234047"/>
            <a:ext cx="688109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my_birth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5546" y="2260023"/>
            <a:ext cx="1039091" cy="15261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980" rIns="0" bIns="0" rtlCol="0">
            <a:spAutoFit/>
          </a:bodyPr>
          <a:lstStyle/>
          <a:p>
            <a:pPr marL="90195">
              <a:spcBef>
                <a:spcPts val="110"/>
              </a:spcBef>
            </a:pPr>
            <a:r>
              <a:rPr sz="900" spc="-4" dirty="0">
                <a:latin typeface="Courier New"/>
                <a:cs typeface="Courier New"/>
              </a:rPr>
              <a:t>0x01abcdef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8346" y="2506807"/>
            <a:ext cx="404091" cy="55823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27626">
              <a:spcBef>
                <a:spcPts val="71"/>
              </a:spcBef>
            </a:pPr>
            <a:r>
              <a:rPr sz="900" spc="-46" dirty="0">
                <a:latin typeface="Courier New"/>
                <a:cs typeface="Courier New"/>
              </a:rPr>
              <a:t>day</a:t>
            </a:r>
            <a:endParaRPr sz="900">
              <a:latin typeface="Courier New"/>
              <a:cs typeface="Courier New"/>
            </a:endParaRPr>
          </a:p>
          <a:p>
            <a:pPr marL="68098" marR="3608" indent="-59529">
              <a:lnSpc>
                <a:spcPct val="138900"/>
              </a:lnSpc>
              <a:spcBef>
                <a:spcPts val="249"/>
              </a:spcBef>
            </a:pPr>
            <a:r>
              <a:rPr sz="900" spc="-46" dirty="0">
                <a:latin typeface="Courier New"/>
                <a:cs typeface="Courier New"/>
              </a:rPr>
              <a:t>month  year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02660" y="2482995"/>
          <a:ext cx="1039091" cy="597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</a:tblGrid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6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159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1964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97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900169" y="2507327"/>
            <a:ext cx="109912" cy="5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5046" y="2350944"/>
            <a:ext cx="150091" cy="181841"/>
          </a:xfrm>
          <a:custGeom>
            <a:avLst/>
            <a:gdLst/>
            <a:ahLst/>
            <a:cxnLst/>
            <a:rect l="l" t="t" r="r" b="b"/>
            <a:pathLst>
              <a:path w="165100" h="266700">
                <a:moveTo>
                  <a:pt x="137540" y="266700"/>
                </a:moveTo>
                <a:lnTo>
                  <a:pt x="165100" y="266700"/>
                </a:lnTo>
                <a:lnTo>
                  <a:pt x="1651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82223" y="834130"/>
            <a:ext cx="3579668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Assigning</a:t>
            </a:r>
            <a:r>
              <a:rPr spc="-217" dirty="0"/>
              <a:t> </a:t>
            </a:r>
            <a:r>
              <a:rPr spc="-11" dirty="0"/>
              <a:t>References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68136"/>
            <a:ext cx="4826000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5" dirty="0">
                <a:latin typeface="Times New Roman"/>
                <a:cs typeface="Times New Roman"/>
              </a:rPr>
              <a:t>Two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43" dirty="0">
                <a:latin typeface="Times New Roman"/>
                <a:cs typeface="Times New Roman"/>
              </a:rPr>
              <a:t>refer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single</a:t>
            </a:r>
            <a:r>
              <a:rPr sz="1700" spc="312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object: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437" y="1685666"/>
            <a:ext cx="3994727" cy="70160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33723" indent="-324703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x =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7;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" dirty="0">
                <a:latin typeface="Courier New"/>
                <a:cs typeface="Courier New"/>
              </a:rPr>
              <a:t>y =</a:t>
            </a:r>
            <a:r>
              <a:rPr sz="1100" spc="-3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49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s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new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MyDate(22,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333723" indent="-324703">
              <a:lnSpc>
                <a:spcPts val="1356"/>
              </a:lnSpc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4" dirty="0">
                <a:latin typeface="Courier New"/>
                <a:cs typeface="Courier New"/>
              </a:rPr>
              <a:t>t =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s;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0818" y="3171392"/>
            <a:ext cx="6127173" cy="269084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608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Reassignment </a:t>
            </a:r>
            <a:r>
              <a:rPr sz="1700" spc="57" dirty="0">
                <a:latin typeface="Times New Roman"/>
                <a:cs typeface="Times New Roman"/>
              </a:rPr>
              <a:t>makes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67" dirty="0">
                <a:latin typeface="Times New Roman"/>
                <a:cs typeface="Times New Roman"/>
              </a:rPr>
              <a:t>point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9" dirty="0">
                <a:latin typeface="Times New Roman"/>
                <a:cs typeface="Times New Roman"/>
              </a:rPr>
              <a:t>two  </a:t>
            </a:r>
            <a:r>
              <a:rPr sz="1700" spc="18" dirty="0">
                <a:latin typeface="Times New Roman"/>
                <a:cs typeface="Times New Roman"/>
              </a:rPr>
              <a:t>objects: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9437" y="3714057"/>
            <a:ext cx="33851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5	t 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9" dirty="0">
                <a:latin typeface="Courier New"/>
                <a:cs typeface="Courier New"/>
              </a:rPr>
              <a:t>12,</a:t>
            </a:r>
            <a:r>
              <a:rPr sz="1100" spc="-50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1910" y="2345752"/>
            <a:ext cx="117763" cy="81804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algn="just">
              <a:lnSpc>
                <a:spcPct val="145800"/>
              </a:lnSpc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x  y  s  t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63750" y="2418051"/>
          <a:ext cx="1039091" cy="70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</a:tblGrid>
              <a:tr h="168852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841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251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841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0x01234567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38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852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0x01234567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38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955589" y="2507760"/>
            <a:ext cx="120419" cy="64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592" y="2549669"/>
            <a:ext cx="835313" cy="312160"/>
          </a:xfrm>
          <a:custGeom>
            <a:avLst/>
            <a:gdLst/>
            <a:ahLst/>
            <a:cxnLst/>
            <a:rect l="l" t="t" r="r" b="b"/>
            <a:pathLst>
              <a:path w="918845" h="457835">
                <a:moveTo>
                  <a:pt x="918717" y="0"/>
                </a:moveTo>
                <a:lnTo>
                  <a:pt x="0" y="45783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9976" y="2574347"/>
            <a:ext cx="117301" cy="71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6137" y="2624917"/>
            <a:ext cx="831850" cy="410441"/>
          </a:xfrm>
          <a:custGeom>
            <a:avLst/>
            <a:gdLst/>
            <a:ahLst/>
            <a:cxnLst/>
            <a:rect l="l" t="t" r="r" b="b"/>
            <a:pathLst>
              <a:path w="915035" h="601979">
                <a:moveTo>
                  <a:pt x="914653" y="0"/>
                </a:moveTo>
                <a:lnTo>
                  <a:pt x="0" y="60147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67251" y="2446194"/>
            <a:ext cx="2886" cy="151535"/>
          </a:xfrm>
          <a:custGeom>
            <a:avLst/>
            <a:gdLst/>
            <a:ahLst/>
            <a:cxnLst/>
            <a:rect l="l" t="t" r="r" b="b"/>
            <a:pathLst>
              <a:path w="3175" h="222250">
                <a:moveTo>
                  <a:pt x="3175" y="2222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98636" y="2446193"/>
            <a:ext cx="271318" cy="13941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02" rIns="0" bIns="0" rtlCol="0">
            <a:spAutoFit/>
          </a:bodyPr>
          <a:lstStyle/>
          <a:p>
            <a:pPr marL="63137">
              <a:spcBef>
                <a:spcPts val="7"/>
              </a:spcBef>
            </a:pPr>
            <a:r>
              <a:rPr sz="900" spc="-4" dirty="0"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69955" y="2446193"/>
            <a:ext cx="767773" cy="13941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02" rIns="0" bIns="0" rtlCol="0">
            <a:spAutoFit/>
          </a:bodyPr>
          <a:lstStyle/>
          <a:p>
            <a:pPr marL="121764">
              <a:spcBef>
                <a:spcPts val="7"/>
              </a:spcBef>
              <a:tabLst>
                <a:tab pos="319743" algn="l"/>
              </a:tabLst>
            </a:pPr>
            <a:r>
              <a:rPr sz="900" spc="-4" dirty="0">
                <a:latin typeface="Courier New"/>
                <a:cs typeface="Courier New"/>
              </a:rPr>
              <a:t>7	1964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1910" y="3869745"/>
            <a:ext cx="117763" cy="81804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 marR="3608" algn="just">
              <a:lnSpc>
                <a:spcPct val="145800"/>
              </a:lnSpc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x  y  s  t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63750" y="3942051"/>
          <a:ext cx="1039091" cy="70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091"/>
              </a:tblGrid>
              <a:tr h="168852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841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251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841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0x01234567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38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852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Courier New"/>
                          <a:cs typeface="Courier New"/>
                        </a:rPr>
                        <a:t>0x12345678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38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980873" y="4079298"/>
            <a:ext cx="121573" cy="60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4591" y="4116185"/>
            <a:ext cx="858982" cy="269731"/>
          </a:xfrm>
          <a:custGeom>
            <a:avLst/>
            <a:gdLst/>
            <a:ahLst/>
            <a:cxnLst/>
            <a:rect l="l" t="t" r="r" b="b"/>
            <a:pathLst>
              <a:path w="944879" h="395604">
                <a:moveTo>
                  <a:pt x="944372" y="0"/>
                </a:moveTo>
                <a:lnTo>
                  <a:pt x="0" y="39547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1122" y="4465494"/>
            <a:ext cx="120534" cy="54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7156" y="4493030"/>
            <a:ext cx="897082" cy="69273"/>
          </a:xfrm>
          <a:custGeom>
            <a:avLst/>
            <a:gdLst/>
            <a:ahLst/>
            <a:cxnLst/>
            <a:rect l="l" t="t" r="r" b="b"/>
            <a:pathLst>
              <a:path w="986789" h="101600">
                <a:moveTo>
                  <a:pt x="986789" y="0"/>
                </a:moveTo>
                <a:lnTo>
                  <a:pt x="0" y="10147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4387" y="3993573"/>
            <a:ext cx="2886" cy="151535"/>
          </a:xfrm>
          <a:custGeom>
            <a:avLst/>
            <a:gdLst/>
            <a:ahLst/>
            <a:cxnLst/>
            <a:rect l="l" t="t" r="r" b="b"/>
            <a:pathLst>
              <a:path w="3175" h="222250">
                <a:moveTo>
                  <a:pt x="3175" y="2222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15955" y="3993572"/>
            <a:ext cx="571500" cy="13941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02" rIns="0" bIns="0" rtlCol="0">
            <a:spAutoFit/>
          </a:bodyPr>
          <a:lstStyle/>
          <a:p>
            <a:pPr marL="63137">
              <a:spcBef>
                <a:spcPts val="7"/>
              </a:spcBef>
              <a:tabLst>
                <a:tab pos="333272" algn="l"/>
              </a:tabLst>
            </a:pPr>
            <a:r>
              <a:rPr sz="900" spc="-4" dirty="0">
                <a:latin typeface="Courier New"/>
                <a:cs typeface="Courier New"/>
              </a:rPr>
              <a:t>22	7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87456" y="3993572"/>
            <a:ext cx="467591" cy="13941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902" rIns="0" bIns="0" rtlCol="0">
            <a:spAutoFit/>
          </a:bodyPr>
          <a:lstStyle/>
          <a:p>
            <a:pPr marL="85234">
              <a:spcBef>
                <a:spcPts val="7"/>
              </a:spcBef>
            </a:pPr>
            <a:r>
              <a:rPr sz="900" spc="-4" dirty="0">
                <a:latin typeface="Courier New"/>
                <a:cs typeface="Courier New"/>
              </a:rPr>
              <a:t>1964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124614" y="4407045"/>
          <a:ext cx="1039091" cy="1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318"/>
                <a:gridCol w="300182"/>
                <a:gridCol w="467591"/>
              </a:tblGrid>
              <a:tr h="1558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Courier New"/>
                          <a:cs typeface="Courier New"/>
                        </a:rPr>
                        <a:t>1964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83396" y="834130"/>
            <a:ext cx="23772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8" dirty="0"/>
              <a:t>Pass-by-Value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901872" cy="180796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387840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single </a:t>
            </a:r>
            <a:r>
              <a:rPr sz="1700" spc="67" dirty="0">
                <a:latin typeface="Times New Roman"/>
                <a:cs typeface="Times New Roman"/>
              </a:rPr>
              <a:t>virtual </a:t>
            </a:r>
            <a:r>
              <a:rPr sz="1700" spc="64" dirty="0">
                <a:latin typeface="Times New Roman"/>
                <a:cs typeface="Times New Roman"/>
              </a:rPr>
              <a:t>machine,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75" dirty="0">
                <a:latin typeface="Times New Roman"/>
                <a:cs typeface="Times New Roman"/>
              </a:rPr>
              <a:t>programming  </a:t>
            </a:r>
            <a:r>
              <a:rPr sz="1700" spc="85" dirty="0">
                <a:latin typeface="Times New Roman"/>
                <a:cs typeface="Times New Roman"/>
              </a:rPr>
              <a:t>language </a:t>
            </a:r>
            <a:r>
              <a:rPr sz="1700" spc="57" dirty="0">
                <a:latin typeface="Times New Roman"/>
                <a:cs typeface="Times New Roman"/>
              </a:rPr>
              <a:t>only </a:t>
            </a:r>
            <a:r>
              <a:rPr sz="1700" spc="46" dirty="0">
                <a:latin typeface="Times New Roman"/>
                <a:cs typeface="Times New Roman"/>
              </a:rPr>
              <a:t>passes </a:t>
            </a:r>
            <a:r>
              <a:rPr sz="1700" spc="75" dirty="0">
                <a:latin typeface="Times New Roman"/>
                <a:cs typeface="Times New Roman"/>
              </a:rPr>
              <a:t>arguments </a:t>
            </a:r>
            <a:r>
              <a:rPr sz="1700" spc="21" dirty="0">
                <a:latin typeface="Times New Roman"/>
                <a:cs typeface="Times New Roman"/>
              </a:rPr>
              <a:t>by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252096" marR="3608" indent="-252096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52096" algn="l"/>
              </a:tabLst>
            </a:pPr>
            <a:r>
              <a:rPr sz="1700" spc="78" dirty="0">
                <a:latin typeface="Times New Roman"/>
                <a:cs typeface="Times New Roman"/>
              </a:rPr>
              <a:t>When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4" dirty="0">
                <a:latin typeface="Times New Roman"/>
                <a:cs typeface="Times New Roman"/>
              </a:rPr>
              <a:t>passed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57" dirty="0">
                <a:latin typeface="Times New Roman"/>
                <a:cs typeface="Times New Roman"/>
              </a:rPr>
              <a:t>an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a  </a:t>
            </a:r>
            <a:r>
              <a:rPr sz="1700" spc="81" dirty="0">
                <a:latin typeface="Times New Roman"/>
                <a:cs typeface="Times New Roman"/>
              </a:rPr>
              <a:t>method,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64" dirty="0">
                <a:latin typeface="Times New Roman"/>
                <a:cs typeface="Times New Roman"/>
              </a:rPr>
              <a:t>value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argument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i="1" spc="-32" dirty="0">
                <a:latin typeface="Times New Roman"/>
                <a:cs typeface="Times New Roman"/>
              </a:rPr>
              <a:t>reference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67" dirty="0">
                <a:latin typeface="Times New Roman"/>
                <a:cs typeface="Times New Roman"/>
              </a:rPr>
              <a:t>the  </a:t>
            </a:r>
            <a:r>
              <a:rPr sz="1700" spc="18" dirty="0">
                <a:latin typeface="Times New Roman"/>
                <a:cs typeface="Times New Roman"/>
              </a:rPr>
              <a:t>object.</a:t>
            </a:r>
            <a:endParaRPr sz="1700">
              <a:latin typeface="Times New Roman"/>
              <a:cs typeface="Times New Roman"/>
            </a:endParaRPr>
          </a:p>
          <a:p>
            <a:pPr marL="246233" marR="24804" indent="-246233" algn="just">
              <a:lnSpc>
                <a:spcPts val="1847"/>
              </a:lnSpc>
              <a:spcBef>
                <a:spcPts val="568"/>
              </a:spcBef>
              <a:buChar char="•"/>
              <a:tabLst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i="1" spc="14" dirty="0">
                <a:latin typeface="Times New Roman"/>
                <a:cs typeface="Times New Roman"/>
              </a:rPr>
              <a:t>contents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21" dirty="0">
                <a:latin typeface="Times New Roman"/>
                <a:cs typeface="Times New Roman"/>
              </a:rPr>
              <a:t>be </a:t>
            </a:r>
            <a:r>
              <a:rPr sz="1700" spc="85" dirty="0">
                <a:latin typeface="Times New Roman"/>
                <a:cs typeface="Times New Roman"/>
              </a:rPr>
              <a:t>changed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43" dirty="0">
                <a:latin typeface="Times New Roman"/>
                <a:cs typeface="Times New Roman"/>
              </a:rPr>
              <a:t>called  </a:t>
            </a:r>
            <a:r>
              <a:rPr sz="1700" spc="81" dirty="0">
                <a:latin typeface="Times New Roman"/>
                <a:cs typeface="Times New Roman"/>
              </a:rPr>
              <a:t>method, </a:t>
            </a:r>
            <a:r>
              <a:rPr sz="1700" spc="85" dirty="0">
                <a:latin typeface="Times New Roman"/>
                <a:cs typeface="Times New Roman"/>
              </a:rPr>
              <a:t>but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original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53" dirty="0">
                <a:latin typeface="Times New Roman"/>
                <a:cs typeface="Times New Roman"/>
              </a:rPr>
              <a:t>reference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never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818"/>
              </a:lnSpc>
            </a:pPr>
            <a:r>
              <a:rPr sz="1700" spc="89" dirty="0">
                <a:latin typeface="Times New Roman"/>
                <a:cs typeface="Times New Roman"/>
              </a:rPr>
              <a:t>changed.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834131"/>
            <a:ext cx="4940877" cy="245336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011808">
              <a:spcBef>
                <a:spcPts val="71"/>
              </a:spcBef>
            </a:pPr>
            <a:r>
              <a:rPr sz="2300" spc="-28" dirty="0">
                <a:latin typeface="Arial"/>
                <a:cs typeface="Arial"/>
              </a:rPr>
              <a:t>Pass-by-Value</a:t>
            </a:r>
            <a:endParaRPr sz="2300">
              <a:latin typeface="Arial"/>
              <a:cs typeface="Arial"/>
            </a:endParaRPr>
          </a:p>
          <a:p>
            <a:pPr marL="9020" marR="1687556">
              <a:lnSpc>
                <a:spcPts val="1349"/>
              </a:lnSpc>
              <a:spcBef>
                <a:spcPts val="1900"/>
              </a:spcBef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1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PassTest</a:t>
            </a:r>
            <a:r>
              <a:rPr sz="1100" spc="-28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720302"/>
            <a:ext cx="4909127" cy="170916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559211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Methods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50" dirty="0">
                <a:latin typeface="Courier New"/>
                <a:cs typeface="Courier New"/>
              </a:rPr>
              <a:t>change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0" dirty="0">
                <a:latin typeface="Courier New"/>
                <a:cs typeface="Courier New"/>
              </a:rPr>
              <a:t>current </a:t>
            </a:r>
            <a:r>
              <a:rPr sz="1100" spc="-60" dirty="0">
                <a:latin typeface="Courier New"/>
                <a:cs typeface="Courier New"/>
              </a:rPr>
              <a:t>values  </a:t>
            </a: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changeInt(int </a:t>
            </a:r>
            <a:r>
              <a:rPr sz="1100" spc="-50" dirty="0">
                <a:latin typeface="Courier New"/>
                <a:cs typeface="Courier New"/>
              </a:rPr>
              <a:t>value)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0"/>
              </a:lnSpc>
            </a:pP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55;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3608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changeObjectRef(MyDate </a:t>
            </a:r>
            <a:r>
              <a:rPr sz="1100" spc="-46" dirty="0">
                <a:latin typeface="Courier New"/>
                <a:cs typeface="Courier New"/>
              </a:rPr>
              <a:t>ref)</a:t>
            </a:r>
            <a:r>
              <a:rPr sz="1100" spc="-34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39" dirty="0">
                <a:latin typeface="Courier New"/>
                <a:cs typeface="Courier New"/>
              </a:rPr>
              <a:t>ref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MyDate(1, </a:t>
            </a:r>
            <a:r>
              <a:rPr sz="1100" spc="-32" dirty="0">
                <a:latin typeface="Courier New"/>
                <a:cs typeface="Courier New"/>
              </a:rPr>
              <a:t>1,</a:t>
            </a:r>
            <a:r>
              <a:rPr sz="1100" spc="-45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2000);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67763" marR="11274" indent="-158744">
              <a:lnSpc>
                <a:spcPts val="1349"/>
              </a:lnSpc>
              <a:spcBef>
                <a:spcPts val="50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7" dirty="0">
                <a:latin typeface="Courier New"/>
                <a:cs typeface="Courier New"/>
              </a:rPr>
              <a:t>changeObjectAttr(MyDate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ref){  ref.setDay(4);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83396" y="834130"/>
            <a:ext cx="23772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8" dirty="0"/>
              <a:t>Pass-by-Value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29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8564" y="1555779"/>
            <a:ext cx="4096327" cy="516530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3608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 </a:t>
            </a:r>
            <a:r>
              <a:rPr sz="1100" spc="-50" dirty="0">
                <a:latin typeface="Courier New"/>
                <a:cs typeface="Courier New"/>
              </a:rPr>
              <a:t>args[])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date;</a:t>
            </a:r>
            <a:endParaRPr sz="1100">
              <a:latin typeface="Courier New"/>
              <a:cs typeface="Courier New"/>
            </a:endParaRPr>
          </a:p>
          <a:p>
            <a:pPr marL="167763">
              <a:lnSpc>
                <a:spcPts val="1306"/>
              </a:lnSpc>
            </a:pP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val;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28" y="1391257"/>
            <a:ext cx="226291" cy="186859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23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2213870"/>
            <a:ext cx="4391891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9020" marR="2067279">
              <a:lnSpc>
                <a:spcPts val="1349"/>
              </a:lnSpc>
              <a:spcBef>
                <a:spcPts val="128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Assign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3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int  </a:t>
            </a:r>
            <a:r>
              <a:rPr sz="1100" spc="-39" dirty="0">
                <a:latin typeface="Courier New"/>
                <a:cs typeface="Courier New"/>
              </a:rPr>
              <a:t>val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11;</a:t>
            </a:r>
            <a:endParaRPr sz="1100">
              <a:latin typeface="Courier New"/>
              <a:cs typeface="Courier New"/>
            </a:endParaRPr>
          </a:p>
          <a:p>
            <a:pPr marL="9020" marR="1908535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Try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50" dirty="0">
                <a:latin typeface="Courier New"/>
                <a:cs typeface="Courier New"/>
              </a:rPr>
              <a:t>change</a:t>
            </a:r>
            <a:r>
              <a:rPr sz="1100" spc="-40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it  changeInt(val);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What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0" dirty="0">
                <a:latin typeface="Courier New"/>
                <a:cs typeface="Courier New"/>
              </a:rPr>
              <a:t>current </a:t>
            </a:r>
            <a:r>
              <a:rPr sz="1100" spc="-60" dirty="0">
                <a:latin typeface="Courier New"/>
                <a:cs typeface="Courier New"/>
              </a:rPr>
              <a:t>value?  </a:t>
            </a:r>
            <a:r>
              <a:rPr sz="1100" spc="-57" dirty="0">
                <a:latin typeface="Courier New"/>
                <a:cs typeface="Courier New"/>
              </a:rPr>
              <a:t>System.out.println("Int </a:t>
            </a: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39" dirty="0">
                <a:latin typeface="Courier New"/>
                <a:cs typeface="Courier New"/>
              </a:rPr>
              <a:t>is: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43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val);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9" y="3351068"/>
            <a:ext cx="328987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result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9436" y="3772506"/>
            <a:ext cx="16486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value </a:t>
            </a:r>
            <a:r>
              <a:rPr sz="1100" spc="-39" dirty="0">
                <a:latin typeface="Courier New"/>
                <a:cs typeface="Courier New"/>
              </a:rPr>
              <a:t>is: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1334" y="834130"/>
            <a:ext cx="610639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11" dirty="0"/>
              <a:t>Primary</a:t>
            </a:r>
            <a:r>
              <a:rPr spc="-167" dirty="0"/>
              <a:t> </a:t>
            </a:r>
            <a:r>
              <a:rPr dirty="0"/>
              <a:t>Goals</a:t>
            </a:r>
            <a:r>
              <a:rPr spc="-167" dirty="0"/>
              <a:t> </a:t>
            </a:r>
            <a:r>
              <a:rPr spc="-4" dirty="0"/>
              <a:t>of</a:t>
            </a:r>
            <a:r>
              <a:rPr spc="-167" dirty="0"/>
              <a:t> </a:t>
            </a:r>
            <a:r>
              <a:rPr dirty="0"/>
              <a:t>the</a:t>
            </a:r>
            <a:r>
              <a:rPr spc="-163" dirty="0"/>
              <a:t> </a:t>
            </a:r>
            <a:r>
              <a:rPr spc="-39" dirty="0"/>
              <a:t>Java</a:t>
            </a:r>
            <a:r>
              <a:rPr spc="-167" dirty="0"/>
              <a:t> </a:t>
            </a:r>
            <a:r>
              <a:rPr spc="-32" dirty="0"/>
              <a:t>Technology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68137"/>
            <a:ext cx="5323609" cy="162493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60" dirty="0">
                <a:latin typeface="Times New Roman"/>
                <a:cs typeface="Times New Roman"/>
              </a:rPr>
              <a:t>following </a:t>
            </a:r>
            <a:r>
              <a:rPr sz="1700" spc="53" dirty="0">
                <a:latin typeface="Times New Roman"/>
                <a:cs typeface="Times New Roman"/>
              </a:rPr>
              <a:t>features </a:t>
            </a:r>
            <a:r>
              <a:rPr sz="1700" spc="32" dirty="0">
                <a:latin typeface="Times New Roman"/>
                <a:cs typeface="Times New Roman"/>
              </a:rPr>
              <a:t>fulfill </a:t>
            </a:r>
            <a:r>
              <a:rPr sz="1700" spc="53" dirty="0">
                <a:latin typeface="Times New Roman"/>
                <a:cs typeface="Times New Roman"/>
              </a:rPr>
              <a:t>these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goals: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57" dirty="0">
                <a:latin typeface="Times New Roman"/>
                <a:cs typeface="Times New Roman"/>
              </a:rPr>
              <a:t>Virtual Machine </a:t>
            </a:r>
            <a:r>
              <a:rPr sz="1700" spc="-4" dirty="0">
                <a:latin typeface="Times New Roman"/>
                <a:cs typeface="Times New Roman"/>
              </a:rPr>
              <a:t>(JVM™)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2000" spc="11" baseline="27777" dirty="0">
                <a:latin typeface="Times New Roman"/>
                <a:cs typeface="Times New Roman"/>
              </a:rPr>
              <a:t>1</a:t>
            </a:r>
            <a:endParaRPr sz="2000" baseline="27777">
              <a:latin typeface="Times New Roman"/>
              <a:cs typeface="Times New Roman"/>
            </a:endParaRPr>
          </a:p>
          <a:p>
            <a:pPr marL="602505" indent="-241273">
              <a:spcBef>
                <a:spcPts val="369"/>
              </a:spcBef>
              <a:buChar char="•"/>
              <a:tabLst>
                <a:tab pos="602505" algn="l"/>
                <a:tab pos="602956" algn="l"/>
              </a:tabLst>
            </a:pPr>
            <a:r>
              <a:rPr sz="1700" spc="50" dirty="0">
                <a:latin typeface="Times New Roman"/>
                <a:cs typeface="Times New Roman"/>
              </a:rPr>
              <a:t>Garbage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collection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85" dirty="0">
                <a:latin typeface="Times New Roman"/>
                <a:cs typeface="Times New Roman"/>
              </a:rPr>
              <a:t>Runtime </a:t>
            </a:r>
            <a:r>
              <a:rPr sz="1700" spc="81" dirty="0">
                <a:latin typeface="Times New Roman"/>
                <a:cs typeface="Times New Roman"/>
              </a:rPr>
              <a:t>Environment</a:t>
            </a:r>
            <a:r>
              <a:rPr sz="1700" spc="-96" dirty="0">
                <a:latin typeface="Times New Roman"/>
                <a:cs typeface="Times New Roman"/>
              </a:rPr>
              <a:t> </a:t>
            </a:r>
            <a:r>
              <a:rPr sz="1700" spc="-21" dirty="0">
                <a:latin typeface="Times New Roman"/>
                <a:cs typeface="Times New Roman"/>
              </a:rPr>
              <a:t>(JRE)</a:t>
            </a:r>
            <a:endParaRPr sz="1700">
              <a:latin typeface="Times New Roman"/>
              <a:cs typeface="Times New Roman"/>
            </a:endParaRPr>
          </a:p>
          <a:p>
            <a:pPr marL="592133" indent="-230900">
              <a:spcBef>
                <a:spcPts val="369"/>
              </a:spcBef>
              <a:buChar char="•"/>
              <a:tabLst>
                <a:tab pos="592133" algn="l"/>
                <a:tab pos="592584" algn="l"/>
              </a:tabLst>
            </a:pPr>
            <a:r>
              <a:rPr sz="1700" spc="-4" dirty="0">
                <a:latin typeface="Times New Roman"/>
                <a:cs typeface="Times New Roman"/>
              </a:rPr>
              <a:t>JVM </a:t>
            </a:r>
            <a:r>
              <a:rPr sz="1700" spc="28" dirty="0">
                <a:latin typeface="Times New Roman"/>
                <a:cs typeface="Times New Roman"/>
              </a:rPr>
              <a:t>tool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interface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183" y="4459777"/>
            <a:ext cx="1662545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18288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7546" y="4534506"/>
            <a:ext cx="4705350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dirty="0">
                <a:latin typeface="Times New Roman"/>
                <a:cs typeface="Times New Roman"/>
              </a:rPr>
              <a:t>1. </a:t>
            </a:r>
            <a:r>
              <a:rPr sz="700" spc="21" dirty="0">
                <a:latin typeface="Times New Roman"/>
                <a:cs typeface="Times New Roman"/>
              </a:rPr>
              <a:t>The </a:t>
            </a:r>
            <a:r>
              <a:rPr sz="700" spc="25" dirty="0">
                <a:latin typeface="Times New Roman"/>
                <a:cs typeface="Times New Roman"/>
              </a:rPr>
              <a:t>terms </a:t>
            </a:r>
            <a:r>
              <a:rPr sz="700" spc="4" dirty="0">
                <a:latin typeface="Times New Roman"/>
                <a:cs typeface="Times New Roman"/>
              </a:rPr>
              <a:t>"Java </a:t>
            </a:r>
            <a:r>
              <a:rPr sz="700" spc="18" dirty="0">
                <a:latin typeface="Times New Roman"/>
                <a:cs typeface="Times New Roman"/>
              </a:rPr>
              <a:t>Virtual Machine" </a:t>
            </a:r>
            <a:r>
              <a:rPr sz="700" spc="36" dirty="0">
                <a:latin typeface="Times New Roman"/>
                <a:cs typeface="Times New Roman"/>
              </a:rPr>
              <a:t>and </a:t>
            </a:r>
            <a:r>
              <a:rPr sz="700" spc="-4" dirty="0">
                <a:latin typeface="Times New Roman"/>
                <a:cs typeface="Times New Roman"/>
              </a:rPr>
              <a:t>"JVM" </a:t>
            </a:r>
            <a:r>
              <a:rPr sz="700" spc="32" dirty="0">
                <a:latin typeface="Times New Roman"/>
                <a:cs typeface="Times New Roman"/>
              </a:rPr>
              <a:t>mean </a:t>
            </a:r>
            <a:r>
              <a:rPr sz="700" dirty="0">
                <a:latin typeface="Times New Roman"/>
                <a:cs typeface="Times New Roman"/>
              </a:rPr>
              <a:t>a </a:t>
            </a:r>
            <a:r>
              <a:rPr sz="700" spc="18" dirty="0">
                <a:latin typeface="Times New Roman"/>
                <a:cs typeface="Times New Roman"/>
              </a:rPr>
              <a:t>Virtual </a:t>
            </a:r>
            <a:r>
              <a:rPr sz="700" spc="21" dirty="0">
                <a:latin typeface="Times New Roman"/>
                <a:cs typeface="Times New Roman"/>
              </a:rPr>
              <a:t>Machine </a:t>
            </a:r>
            <a:r>
              <a:rPr sz="700" spc="7" dirty="0">
                <a:latin typeface="Times New Roman"/>
                <a:cs typeface="Times New Roman"/>
              </a:rPr>
              <a:t>for </a:t>
            </a:r>
            <a:r>
              <a:rPr sz="700" spc="28" dirty="0">
                <a:latin typeface="Times New Roman"/>
                <a:cs typeface="Times New Roman"/>
              </a:rPr>
              <a:t>the </a:t>
            </a:r>
            <a:r>
              <a:rPr sz="700" spc="7" dirty="0">
                <a:latin typeface="Times New Roman"/>
                <a:cs typeface="Times New Roman"/>
              </a:rPr>
              <a:t>Java</a:t>
            </a:r>
            <a:r>
              <a:rPr sz="700" spc="99" dirty="0">
                <a:latin typeface="Times New Roman"/>
                <a:cs typeface="Times New Roman"/>
              </a:rPr>
              <a:t> </a:t>
            </a:r>
            <a:r>
              <a:rPr sz="700" spc="21" dirty="0">
                <a:latin typeface="Times New Roman"/>
                <a:cs typeface="Times New Roman"/>
              </a:rPr>
              <a:t>platform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83396" y="834130"/>
            <a:ext cx="237720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8" dirty="0"/>
              <a:t>Pass-by-Value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7"/>
            <a:ext cx="226291" cy="120174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30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1555779"/>
            <a:ext cx="3883891" cy="10350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0" dirty="0">
                <a:latin typeface="Courier New"/>
                <a:cs typeface="Courier New"/>
              </a:rPr>
              <a:t>Assign </a:t>
            </a:r>
            <a:r>
              <a:rPr sz="1100" spc="-39" dirty="0">
                <a:latin typeface="Courier New"/>
                <a:cs typeface="Courier New"/>
              </a:rPr>
              <a:t>the</a:t>
            </a:r>
            <a:r>
              <a:rPr sz="1100" spc="-27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6" dirty="0">
                <a:latin typeface="Courier New"/>
                <a:cs typeface="Courier New"/>
              </a:rPr>
              <a:t>date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4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9020" marR="1273558">
              <a:lnSpc>
                <a:spcPts val="1349"/>
              </a:lnSpc>
              <a:spcBef>
                <a:spcPts val="50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Try </a:t>
            </a:r>
            <a:r>
              <a:rPr sz="1100" spc="-32" dirty="0">
                <a:latin typeface="Courier New"/>
                <a:cs typeface="Courier New"/>
              </a:rPr>
              <a:t>to </a:t>
            </a:r>
            <a:r>
              <a:rPr sz="1100" spc="-50" dirty="0">
                <a:latin typeface="Courier New"/>
                <a:cs typeface="Courier New"/>
              </a:rPr>
              <a:t>change </a:t>
            </a:r>
            <a:r>
              <a:rPr sz="1100" spc="-60" dirty="0">
                <a:latin typeface="Courier New"/>
                <a:cs typeface="Courier New"/>
              </a:rPr>
              <a:t>it  changeObjectRef(date);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46" dirty="0">
                <a:latin typeface="Courier New"/>
                <a:cs typeface="Courier New"/>
              </a:rPr>
              <a:t>What </a:t>
            </a:r>
            <a:r>
              <a:rPr sz="1100" spc="-32" dirty="0">
                <a:latin typeface="Courier New"/>
                <a:cs typeface="Courier New"/>
              </a:rPr>
              <a:t>is </a:t>
            </a:r>
            <a:r>
              <a:rPr sz="1100" spc="-39" dirty="0">
                <a:latin typeface="Courier New"/>
                <a:cs typeface="Courier New"/>
              </a:rPr>
              <a:t>the </a:t>
            </a:r>
            <a:r>
              <a:rPr sz="1100" spc="-50" dirty="0">
                <a:latin typeface="Courier New"/>
                <a:cs typeface="Courier New"/>
              </a:rPr>
              <a:t>current </a:t>
            </a:r>
            <a:r>
              <a:rPr sz="1100" spc="-60" dirty="0">
                <a:latin typeface="Courier New"/>
                <a:cs typeface="Courier New"/>
              </a:rPr>
              <a:t>value?  </a:t>
            </a:r>
            <a:r>
              <a:rPr sz="1100" spc="-57" dirty="0">
                <a:latin typeface="Courier New"/>
                <a:cs typeface="Courier New"/>
              </a:rPr>
              <a:t>System.out.println("MyDate: </a:t>
            </a:r>
            <a:r>
              <a:rPr sz="1100" spc="-4" dirty="0">
                <a:latin typeface="Courier New"/>
                <a:cs typeface="Courier New"/>
              </a:rPr>
              <a:t>" +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9" y="2692978"/>
            <a:ext cx="328987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result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9436" y="3114415"/>
            <a:ext cx="1750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MyDate:</a:t>
            </a:r>
            <a:r>
              <a:rPr sz="1100" spc="-1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22-7-1964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274" y="710045"/>
          <a:ext cx="7481454" cy="28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418"/>
                <a:gridCol w="263236"/>
                <a:gridCol w="6908800"/>
              </a:tblGrid>
              <a:tr h="5927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100" spc="-40" dirty="0">
                          <a:latin typeface="Arial"/>
                          <a:cs typeface="Arial"/>
                        </a:rPr>
                        <a:t>Pass-by-Value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32484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9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69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Now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change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 day</a:t>
                      </a:r>
                      <a:r>
                        <a:rPr sz="1100" spc="-6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attribute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through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object</a:t>
                      </a:r>
                      <a:r>
                        <a:rPr sz="11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reference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changeObjectAttr(date);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What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sz="1100" spc="-6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value?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80" dirty="0">
                          <a:latin typeface="Courier New"/>
                          <a:cs typeface="Courier New"/>
                        </a:rPr>
                        <a:t>System.out.println("MyDate: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100" spc="-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date);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2857500"/>
            <a:ext cx="328987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46" dirty="0">
                <a:latin typeface="Times New Roman"/>
                <a:cs typeface="Times New Roman"/>
              </a:rPr>
              <a:t>result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this </a:t>
            </a:r>
            <a:r>
              <a:rPr sz="1700" spc="96" dirty="0">
                <a:latin typeface="Times New Roman"/>
                <a:cs typeface="Times New Roman"/>
              </a:rPr>
              <a:t>output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14" dirty="0">
                <a:latin typeface="Times New Roman"/>
                <a:cs typeface="Times New Roman"/>
              </a:rPr>
              <a:t>is: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09436" y="3278938"/>
            <a:ext cx="16486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MyDate: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4-7-1964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2111" y="834130"/>
            <a:ext cx="33198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89" dirty="0">
                <a:latin typeface="Courier New"/>
                <a:cs typeface="Courier New"/>
              </a:rPr>
              <a:t>this</a:t>
            </a:r>
            <a:r>
              <a:rPr spc="-1193" dirty="0">
                <a:latin typeface="Courier New"/>
                <a:cs typeface="Courier New"/>
              </a:rPr>
              <a:t> </a:t>
            </a:r>
            <a:r>
              <a:rPr spc="-14" dirty="0"/>
              <a:t>Reference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4945" y="1368136"/>
            <a:ext cx="7163377" cy="12196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50" dirty="0">
                <a:latin typeface="Times New Roman"/>
                <a:cs typeface="Times New Roman"/>
              </a:rPr>
              <a:t>Here </a:t>
            </a:r>
            <a:r>
              <a:rPr sz="1700" spc="14" dirty="0">
                <a:latin typeface="Times New Roman"/>
                <a:cs typeface="Times New Roman"/>
              </a:rPr>
              <a:t>are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50" dirty="0">
                <a:latin typeface="Times New Roman"/>
                <a:cs typeface="Times New Roman"/>
              </a:rPr>
              <a:t>few </a:t>
            </a:r>
            <a:r>
              <a:rPr sz="1700" spc="43" dirty="0">
                <a:latin typeface="Times New Roman"/>
                <a:cs typeface="Times New Roman"/>
              </a:rPr>
              <a:t>uses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-67" dirty="0">
                <a:latin typeface="Courier New"/>
                <a:cs typeface="Courier New"/>
              </a:rPr>
              <a:t>this</a:t>
            </a:r>
            <a:r>
              <a:rPr sz="1700" spc="-650" dirty="0">
                <a:latin typeface="Courier New"/>
                <a:cs typeface="Courier New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keyword:</a:t>
            </a:r>
            <a:endParaRPr sz="1700">
              <a:latin typeface="Times New Roman"/>
              <a:cs typeface="Times New Roman"/>
            </a:endParaRPr>
          </a:p>
          <a:p>
            <a:pPr marL="624603" marR="3608" indent="-275096">
              <a:lnSpc>
                <a:spcPts val="1847"/>
              </a:lnSpc>
              <a:spcBef>
                <a:spcPts val="1448"/>
              </a:spcBef>
              <a:buChar char="•"/>
              <a:tabLst>
                <a:tab pos="586270" algn="l"/>
                <a:tab pos="586721" algn="l"/>
              </a:tabLst>
            </a:pP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3" dirty="0">
                <a:latin typeface="Times New Roman"/>
                <a:cs typeface="Times New Roman"/>
              </a:rPr>
              <a:t>resolve </a:t>
            </a:r>
            <a:r>
              <a:rPr sz="1700" spc="75" dirty="0">
                <a:latin typeface="Times New Roman"/>
                <a:cs typeface="Times New Roman"/>
              </a:rPr>
              <a:t>ambiguity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67" dirty="0">
                <a:latin typeface="Times New Roman"/>
                <a:cs typeface="Times New Roman"/>
              </a:rPr>
              <a:t>parameters</a:t>
            </a:r>
            <a:endParaRPr sz="1700">
              <a:latin typeface="Times New Roman"/>
              <a:cs typeface="Times New Roman"/>
            </a:endParaRPr>
          </a:p>
          <a:p>
            <a:pPr marL="625054" marR="123117" indent="-275547">
              <a:lnSpc>
                <a:spcPts val="1847"/>
              </a:lnSpc>
              <a:spcBef>
                <a:spcPts val="568"/>
              </a:spcBef>
              <a:buChar char="•"/>
              <a:tabLst>
                <a:tab pos="586270" algn="l"/>
                <a:tab pos="586721" algn="l"/>
              </a:tabLst>
            </a:pP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57" dirty="0">
                <a:latin typeface="Times New Roman"/>
                <a:cs typeface="Times New Roman"/>
              </a:rPr>
              <a:t>pass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current </a:t>
            </a:r>
            <a:r>
              <a:rPr sz="1700" spc="14" dirty="0">
                <a:latin typeface="Times New Roman"/>
                <a:cs typeface="Times New Roman"/>
              </a:rPr>
              <a:t>object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67" dirty="0">
                <a:latin typeface="Times New Roman"/>
                <a:cs typeface="Times New Roman"/>
              </a:rPr>
              <a:t>parameter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78" dirty="0">
                <a:latin typeface="Times New Roman"/>
                <a:cs typeface="Times New Roman"/>
              </a:rPr>
              <a:t>another  method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89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constructor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8564" y="2213870"/>
            <a:ext cx="46043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0" dirty="0">
                <a:latin typeface="Courier New"/>
                <a:cs typeface="Courier New"/>
              </a:rPr>
              <a:t>public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3" dirty="0">
                <a:latin typeface="Courier New"/>
                <a:cs typeface="Courier New"/>
              </a:rPr>
              <a:t>MyDate(int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day,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month,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int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year)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378393"/>
            <a:ext cx="1750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this.day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day;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1764" y="2542915"/>
            <a:ext cx="1953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this.month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1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month;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764" y="2707438"/>
            <a:ext cx="1851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this.year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year;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8564" y="2871961"/>
            <a:ext cx="2877127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53" dirty="0">
                <a:latin typeface="Courier New"/>
                <a:cs typeface="Courier New"/>
              </a:rPr>
              <a:t>MyDate(MyDate </a:t>
            </a:r>
            <a:r>
              <a:rPr sz="1100" spc="-46" dirty="0">
                <a:latin typeface="Courier New"/>
                <a:cs typeface="Courier New"/>
              </a:rPr>
              <a:t>date)</a:t>
            </a:r>
            <a:r>
              <a:rPr sz="1100" spc="-290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1764" y="3201006"/>
            <a:ext cx="2258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this.day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53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date.day;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1764" y="3365529"/>
            <a:ext cx="2461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53" dirty="0">
                <a:latin typeface="Courier New"/>
                <a:cs typeface="Courier New"/>
              </a:rPr>
              <a:t>this.month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92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date.month;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1764" y="3530051"/>
            <a:ext cx="23598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81660" algn="l"/>
              </a:tabLst>
            </a:pPr>
            <a:r>
              <a:rPr sz="1100" spc="-53" dirty="0">
                <a:latin typeface="Courier New"/>
                <a:cs typeface="Courier New"/>
              </a:rPr>
              <a:t>this.year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4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date.year;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28" y="834129"/>
            <a:ext cx="5412509" cy="296632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64336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89" dirty="0">
                <a:latin typeface="Courier New"/>
                <a:cs typeface="Courier New"/>
              </a:rPr>
              <a:t>this</a:t>
            </a:r>
            <a:r>
              <a:rPr sz="2300" spc="-1193" dirty="0">
                <a:latin typeface="Courier New"/>
                <a:cs typeface="Courier New"/>
              </a:rPr>
              <a:t> </a:t>
            </a:r>
            <a:r>
              <a:rPr sz="2300" spc="-14" dirty="0">
                <a:latin typeface="Arial"/>
                <a:cs typeface="Arial"/>
              </a:rPr>
              <a:t>Reference</a:t>
            </a:r>
            <a:endParaRPr sz="2300">
              <a:latin typeface="Arial"/>
              <a:cs typeface="Arial"/>
            </a:endParaRPr>
          </a:p>
          <a:p>
            <a:pPr marL="9020">
              <a:lnSpc>
                <a:spcPts val="1356"/>
              </a:lnSpc>
              <a:spcBef>
                <a:spcPts val="1843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0" dirty="0">
                <a:latin typeface="Courier New"/>
                <a:cs typeface="Courier New"/>
              </a:rPr>
              <a:t>MyDate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 day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4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month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4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9020" marR="1825104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private </a:t>
            </a:r>
            <a:r>
              <a:rPr sz="1100" spc="-39" dirty="0">
                <a:latin typeface="Courier New"/>
                <a:cs typeface="Courier New"/>
              </a:rPr>
              <a:t>int </a:t>
            </a:r>
            <a:r>
              <a:rPr sz="1100" spc="-46" dirty="0">
                <a:latin typeface="Courier New"/>
                <a:cs typeface="Courier New"/>
              </a:rPr>
              <a:t>year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2000; 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11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12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13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14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15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8564" y="3694574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2111" y="834130"/>
            <a:ext cx="33198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89" dirty="0">
                <a:latin typeface="Courier New"/>
                <a:cs typeface="Courier New"/>
              </a:rPr>
              <a:t>this</a:t>
            </a:r>
            <a:r>
              <a:rPr sz="2300" spc="-1193" dirty="0">
                <a:latin typeface="Courier New"/>
                <a:cs typeface="Courier New"/>
              </a:rPr>
              <a:t> </a:t>
            </a:r>
            <a:r>
              <a:rPr sz="2300" spc="-14" dirty="0">
                <a:latin typeface="Arial"/>
                <a:cs typeface="Arial"/>
              </a:rPr>
              <a:t>Reference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1391256"/>
            <a:ext cx="226291" cy="10350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18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19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60" dirty="0">
                <a:latin typeface="Courier New"/>
                <a:cs typeface="Courier New"/>
              </a:rPr>
              <a:t>20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60" dirty="0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1555780"/>
            <a:ext cx="4595091" cy="849955"/>
          </a:xfrm>
          <a:prstGeom prst="rect">
            <a:avLst/>
          </a:prstGeom>
        </p:spPr>
        <p:txBody>
          <a:bodyPr vert="horz" wrap="square" lIns="0" tIns="16235" rIns="0" bIns="0" rtlCol="0">
            <a:spAutoFit/>
          </a:bodyPr>
          <a:lstStyle/>
          <a:p>
            <a:pPr marL="167763" marR="479840" indent="-158744">
              <a:lnSpc>
                <a:spcPts val="1349"/>
              </a:lnSpc>
              <a:spcBef>
                <a:spcPts val="128"/>
              </a:spcBef>
            </a:pPr>
            <a:r>
              <a:rPr sz="1100" spc="-50" dirty="0">
                <a:latin typeface="Courier New"/>
                <a:cs typeface="Courier New"/>
              </a:rPr>
              <a:t>public MyDate </a:t>
            </a:r>
            <a:r>
              <a:rPr sz="1100" spc="-53" dirty="0">
                <a:latin typeface="Courier New"/>
                <a:cs typeface="Courier New"/>
              </a:rPr>
              <a:t>addDays(int moreDays) </a:t>
            </a:r>
            <a:r>
              <a:rPr sz="1100" spc="-4" dirty="0">
                <a:latin typeface="Courier New"/>
                <a:cs typeface="Courier New"/>
              </a:rPr>
              <a:t>{  </a:t>
            </a:r>
            <a:r>
              <a:rPr sz="1100" spc="-50" dirty="0">
                <a:latin typeface="Courier New"/>
                <a:cs typeface="Courier New"/>
              </a:rPr>
              <a:t>MyDate newDate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60" dirty="0">
                <a:latin typeface="Courier New"/>
                <a:cs typeface="Courier New"/>
              </a:rPr>
              <a:t>MyDate(this);  </a:t>
            </a:r>
            <a:r>
              <a:rPr sz="1100" spc="-53" dirty="0">
                <a:latin typeface="Courier New"/>
                <a:cs typeface="Courier New"/>
              </a:rPr>
              <a:t>newDate.day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53" dirty="0">
                <a:latin typeface="Courier New"/>
                <a:cs typeface="Courier New"/>
              </a:rPr>
              <a:t>newDate.day </a:t>
            </a:r>
            <a:r>
              <a:rPr sz="1100" spc="-4" dirty="0">
                <a:latin typeface="Courier New"/>
                <a:cs typeface="Courier New"/>
              </a:rPr>
              <a:t>+</a:t>
            </a:r>
            <a:r>
              <a:rPr sz="1100" spc="-36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moreDays;</a:t>
            </a:r>
            <a:endParaRPr sz="1100">
              <a:latin typeface="Courier New"/>
              <a:cs typeface="Courier New"/>
            </a:endParaRPr>
          </a:p>
          <a:p>
            <a:pPr marL="167763" marR="3608">
              <a:lnSpc>
                <a:spcPts val="1349"/>
              </a:lnSpc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39" dirty="0">
                <a:latin typeface="Courier New"/>
                <a:cs typeface="Courier New"/>
              </a:rPr>
              <a:t>Not Yet </a:t>
            </a:r>
            <a:r>
              <a:rPr sz="1100" spc="-53" dirty="0">
                <a:latin typeface="Courier New"/>
                <a:cs typeface="Courier New"/>
              </a:rPr>
              <a:t>Implemented: </a:t>
            </a:r>
            <a:r>
              <a:rPr sz="1100" spc="-46" dirty="0">
                <a:latin typeface="Courier New"/>
                <a:cs typeface="Courier New"/>
              </a:rPr>
              <a:t>wrap </a:t>
            </a:r>
            <a:r>
              <a:rPr sz="1100" spc="-50" dirty="0">
                <a:latin typeface="Courier New"/>
                <a:cs typeface="Courier New"/>
              </a:rPr>
              <a:t>around</a:t>
            </a:r>
            <a:r>
              <a:rPr sz="1100" spc="-49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code...  </a:t>
            </a:r>
            <a:r>
              <a:rPr sz="1100" spc="-50" dirty="0">
                <a:latin typeface="Courier New"/>
                <a:cs typeface="Courier New"/>
              </a:rPr>
              <a:t>return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newDate;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2409" y="2414346"/>
          <a:ext cx="5248563" cy="1422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263236"/>
                <a:gridCol w="4647045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public String </a:t>
                      </a:r>
                      <a:r>
                        <a:rPr sz="1100" spc="-75" dirty="0">
                          <a:latin typeface="Courier New"/>
                          <a:cs typeface="Courier New"/>
                        </a:rPr>
                        <a:t>toString()</a:t>
                      </a:r>
                      <a:r>
                        <a:rPr sz="1100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7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""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day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"-"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month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"-"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year;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2111" y="834130"/>
            <a:ext cx="331989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dirty="0">
                <a:latin typeface="Arial"/>
                <a:cs typeface="Arial"/>
              </a:rPr>
              <a:t>The </a:t>
            </a:r>
            <a:r>
              <a:rPr sz="2300" spc="-89" dirty="0">
                <a:latin typeface="Courier New"/>
                <a:cs typeface="Courier New"/>
              </a:rPr>
              <a:t>this</a:t>
            </a:r>
            <a:r>
              <a:rPr sz="2300" spc="-1193" dirty="0">
                <a:latin typeface="Courier New"/>
                <a:cs typeface="Courier New"/>
              </a:rPr>
              <a:t> </a:t>
            </a:r>
            <a:r>
              <a:rPr sz="2300" spc="-14" dirty="0">
                <a:latin typeface="Arial"/>
                <a:cs typeface="Arial"/>
              </a:rPr>
              <a:t>Reference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1764" y="2378393"/>
            <a:ext cx="34774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60" dirty="0">
                <a:latin typeface="Courier New"/>
                <a:cs typeface="Courier New"/>
              </a:rPr>
              <a:t>System.out.println(the_next_week);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8564" y="2542915"/>
            <a:ext cx="133927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1555780"/>
            <a:ext cx="5213927" cy="121456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  <a:buAutoNum type="arabicPlain"/>
              <a:tabLst>
                <a:tab pos="333272" algn="l"/>
                <a:tab pos="333723" algn="l"/>
              </a:tabLst>
            </a:pP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class </a:t>
            </a:r>
            <a:r>
              <a:rPr sz="1100" spc="-53" dirty="0">
                <a:latin typeface="Courier New"/>
                <a:cs typeface="Courier New"/>
              </a:rPr>
              <a:t>TestMyDate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92467" indent="-483447">
              <a:lnSpc>
                <a:spcPts val="1349"/>
              </a:lnSpc>
              <a:buAutoNum type="arabicPlain"/>
              <a:tabLst>
                <a:tab pos="492016" algn="l"/>
                <a:tab pos="492467" algn="l"/>
              </a:tabLst>
            </a:pPr>
            <a:r>
              <a:rPr sz="1100" spc="-50" dirty="0">
                <a:latin typeface="Courier New"/>
                <a:cs typeface="Courier New"/>
              </a:rPr>
              <a:t>public static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main(String[] </a:t>
            </a:r>
            <a:r>
              <a:rPr sz="1100" spc="-46" dirty="0">
                <a:latin typeface="Courier New"/>
                <a:cs typeface="Courier New"/>
              </a:rPr>
              <a:t>args)</a:t>
            </a:r>
            <a:r>
              <a:rPr sz="1100" spc="-39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51211" indent="-642191">
              <a:lnSpc>
                <a:spcPts val="1349"/>
              </a:lnSpc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my_birth </a:t>
            </a:r>
            <a:r>
              <a:rPr sz="1100" spc="-4" dirty="0">
                <a:latin typeface="Courier New"/>
                <a:cs typeface="Courier New"/>
              </a:rPr>
              <a:t>= </a:t>
            </a:r>
            <a:r>
              <a:rPr sz="1100" spc="-39" dirty="0">
                <a:latin typeface="Courier New"/>
                <a:cs typeface="Courier New"/>
              </a:rPr>
              <a:t>new </a:t>
            </a:r>
            <a:r>
              <a:rPr sz="1100" spc="-53" dirty="0">
                <a:latin typeface="Courier New"/>
                <a:cs typeface="Courier New"/>
              </a:rPr>
              <a:t>MyDate(22, </a:t>
            </a:r>
            <a:r>
              <a:rPr sz="1100" spc="-32" dirty="0">
                <a:latin typeface="Courier New"/>
                <a:cs typeface="Courier New"/>
              </a:rPr>
              <a:t>7,</a:t>
            </a:r>
            <a:r>
              <a:rPr sz="1100" spc="-48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1964);</a:t>
            </a:r>
            <a:endParaRPr sz="1100">
              <a:latin typeface="Courier New"/>
              <a:cs typeface="Courier New"/>
            </a:endParaRPr>
          </a:p>
          <a:p>
            <a:pPr marL="9020" marR="3608">
              <a:lnSpc>
                <a:spcPts val="1349"/>
              </a:lnSpc>
              <a:spcBef>
                <a:spcPts val="50"/>
              </a:spcBef>
              <a:buAutoNum type="arabicPlain"/>
              <a:tabLst>
                <a:tab pos="650760" algn="l"/>
                <a:tab pos="651211" algn="l"/>
              </a:tabLst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53" dirty="0">
                <a:latin typeface="Courier New"/>
                <a:cs typeface="Courier New"/>
              </a:rPr>
              <a:t>the_next_week 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22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my_birth.addDays(7);  </a:t>
            </a:r>
            <a:r>
              <a:rPr sz="1100" spc="-4" dirty="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00"/>
              </a:lnSpc>
            </a:pP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  <a:tabLst>
                <a:tab pos="333272" algn="l"/>
              </a:tabLst>
            </a:pPr>
            <a:r>
              <a:rPr sz="1100" spc="-4" dirty="0">
                <a:latin typeface="Courier New"/>
                <a:cs typeface="Courier New"/>
              </a:rPr>
              <a:t>8	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5058" y="834130"/>
            <a:ext cx="6034232" cy="650015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1560831" marR="3608" indent="-1552263">
              <a:lnSpc>
                <a:spcPts val="2344"/>
              </a:lnSpc>
              <a:spcBef>
                <a:spcPts val="469"/>
              </a:spcBef>
            </a:pPr>
            <a:r>
              <a:rPr spc="-39" dirty="0"/>
              <a:t>Java </a:t>
            </a:r>
            <a:r>
              <a:rPr spc="-7" dirty="0"/>
              <a:t>Programming </a:t>
            </a:r>
            <a:r>
              <a:rPr spc="-4" dirty="0"/>
              <a:t>Language</a:t>
            </a:r>
            <a:r>
              <a:rPr spc="-483" dirty="0"/>
              <a:t> </a:t>
            </a:r>
            <a:r>
              <a:rPr spc="-4" dirty="0"/>
              <a:t>Coding  </a:t>
            </a:r>
            <a:r>
              <a:rPr spc="-14" dirty="0"/>
              <a:t>Conventions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551666"/>
            <a:ext cx="4656282" cy="2860918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0743" indent="-241724">
              <a:spcBef>
                <a:spcPts val="909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36" dirty="0">
                <a:latin typeface="Times New Roman"/>
                <a:cs typeface="Times New Roman"/>
              </a:rPr>
              <a:t>Packages: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com.example.domain;</a:t>
            </a:r>
            <a:endParaRPr sz="1100">
              <a:latin typeface="Courier New"/>
              <a:cs typeface="Courier New"/>
            </a:endParaRPr>
          </a:p>
          <a:p>
            <a:pPr marL="250292" indent="-241273">
              <a:spcBef>
                <a:spcPts val="366"/>
              </a:spcBef>
              <a:buChar char="•"/>
              <a:tabLst>
                <a:tab pos="250292" algn="l"/>
                <a:tab pos="250743" algn="l"/>
                <a:tab pos="2534942" algn="l"/>
              </a:tabLst>
            </a:pPr>
            <a:r>
              <a:rPr sz="1700" spc="32" dirty="0">
                <a:latin typeface="Times New Roman"/>
                <a:cs typeface="Times New Roman"/>
              </a:rPr>
              <a:t>Classes,</a:t>
            </a:r>
            <a:r>
              <a:rPr sz="1700" spc="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interfaces,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	</a:t>
            </a:r>
            <a:r>
              <a:rPr sz="1700" spc="-67" dirty="0">
                <a:latin typeface="Courier New"/>
                <a:cs typeface="Courier New"/>
              </a:rPr>
              <a:t>enum</a:t>
            </a:r>
            <a:r>
              <a:rPr sz="1700" spc="-682" dirty="0">
                <a:latin typeface="Courier New"/>
                <a:cs typeface="Courier New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types: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SavingsAccount</a:t>
            </a:r>
            <a:endParaRPr sz="1100">
              <a:latin typeface="Courier New"/>
              <a:cs typeface="Courier New"/>
            </a:endParaRPr>
          </a:p>
          <a:p>
            <a:pPr marL="251645" indent="-242626">
              <a:spcBef>
                <a:spcPts val="366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71" dirty="0">
                <a:latin typeface="Times New Roman"/>
                <a:cs typeface="Times New Roman"/>
              </a:rPr>
              <a:t>Methods: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getAccount()</a:t>
            </a:r>
            <a:endParaRPr sz="1100">
              <a:latin typeface="Courier New"/>
              <a:cs typeface="Courier New"/>
            </a:endParaRPr>
          </a:p>
          <a:p>
            <a:pPr marL="245782" indent="-236763">
              <a:spcBef>
                <a:spcPts val="366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36" dirty="0">
                <a:latin typeface="Times New Roman"/>
                <a:cs typeface="Times New Roman"/>
              </a:rPr>
              <a:t>Variables: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currentCustomer</a:t>
            </a:r>
            <a:endParaRPr sz="1100">
              <a:latin typeface="Courier New"/>
              <a:cs typeface="Courier New"/>
            </a:endParaRPr>
          </a:p>
          <a:p>
            <a:pPr marL="250292" indent="-241273">
              <a:spcBef>
                <a:spcPts val="366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60" dirty="0">
                <a:latin typeface="Times New Roman"/>
                <a:cs typeface="Times New Roman"/>
              </a:rPr>
              <a:t>Constants: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</a:pPr>
            <a:r>
              <a:rPr sz="1100" spc="-60" dirty="0">
                <a:latin typeface="Courier New"/>
                <a:cs typeface="Courier New"/>
              </a:rPr>
              <a:t>HEAD_COUNT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5058" y="834130"/>
            <a:ext cx="6034232" cy="650015"/>
          </a:xfrm>
          <a:prstGeom prst="rect">
            <a:avLst/>
          </a:prstGeom>
        </p:spPr>
        <p:txBody>
          <a:bodyPr vert="horz" wrap="square" lIns="0" tIns="59529" rIns="0" bIns="0" rtlCol="0">
            <a:spAutoFit/>
          </a:bodyPr>
          <a:lstStyle/>
          <a:p>
            <a:pPr marL="1560831" marR="3608" indent="-1552263">
              <a:lnSpc>
                <a:spcPts val="2344"/>
              </a:lnSpc>
              <a:spcBef>
                <a:spcPts val="469"/>
              </a:spcBef>
            </a:pPr>
            <a:r>
              <a:rPr spc="-39" dirty="0"/>
              <a:t>Java </a:t>
            </a:r>
            <a:r>
              <a:rPr spc="-7" dirty="0"/>
              <a:t>Programming </a:t>
            </a:r>
            <a:r>
              <a:rPr spc="-4" dirty="0"/>
              <a:t>Language</a:t>
            </a:r>
            <a:r>
              <a:rPr spc="-483" dirty="0"/>
              <a:t> </a:t>
            </a:r>
            <a:r>
              <a:rPr spc="-4" dirty="0"/>
              <a:t>Coding  </a:t>
            </a:r>
            <a:r>
              <a:rPr spc="-14" dirty="0"/>
              <a:t>Conventions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3, </a:t>
            </a:r>
            <a:r>
              <a:rPr dirty="0"/>
              <a:t>slide 37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551667"/>
            <a:ext cx="6606886" cy="3191778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50292" indent="-241273">
              <a:spcBef>
                <a:spcPts val="90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50" dirty="0">
                <a:latin typeface="Times New Roman"/>
                <a:cs typeface="Times New Roman"/>
              </a:rPr>
              <a:t>Control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structures: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356"/>
              </a:lnSpc>
              <a:spcBef>
                <a:spcPts val="558"/>
              </a:spcBef>
            </a:pPr>
            <a:r>
              <a:rPr sz="1100" spc="-32" dirty="0">
                <a:latin typeface="Courier New"/>
                <a:cs typeface="Courier New"/>
              </a:rPr>
              <a:t>if </a:t>
            </a:r>
            <a:r>
              <a:rPr sz="1100" spc="-4" dirty="0">
                <a:latin typeface="Courier New"/>
                <a:cs typeface="Courier New"/>
              </a:rPr>
              <a:t>( </a:t>
            </a:r>
            <a:r>
              <a:rPr sz="1100" i="1" spc="-53" dirty="0">
                <a:latin typeface="Courier New"/>
                <a:cs typeface="Courier New"/>
              </a:rPr>
              <a:t>condition </a:t>
            </a:r>
            <a:r>
              <a:rPr sz="1100" spc="-4" dirty="0">
                <a:latin typeface="Courier New"/>
                <a:cs typeface="Courier New"/>
              </a:rPr>
              <a:t>)</a:t>
            </a:r>
            <a:r>
              <a:rPr sz="1100" spc="-38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i="1" spc="-53" dirty="0">
                <a:latin typeface="Courier New"/>
                <a:cs typeface="Courier New"/>
              </a:rPr>
              <a:t>statement1</a:t>
            </a:r>
            <a:r>
              <a:rPr sz="1100" spc="-53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} </a:t>
            </a:r>
            <a:r>
              <a:rPr sz="1100" spc="-46" dirty="0">
                <a:latin typeface="Courier New"/>
                <a:cs typeface="Courier New"/>
              </a:rPr>
              <a:t>else</a:t>
            </a:r>
            <a:r>
              <a:rPr sz="1100" spc="-23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49"/>
              </a:lnSpc>
            </a:pPr>
            <a:r>
              <a:rPr sz="1100" i="1" spc="-53" dirty="0">
                <a:latin typeface="Courier New"/>
                <a:cs typeface="Courier New"/>
              </a:rPr>
              <a:t>statement2</a:t>
            </a:r>
            <a:r>
              <a:rPr sz="1100" spc="-53" dirty="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42175" indent="-233155">
              <a:spcBef>
                <a:spcPts val="366"/>
              </a:spcBef>
              <a:buChar char="•"/>
              <a:tabLst>
                <a:tab pos="242175" algn="l"/>
                <a:tab pos="242626" algn="l"/>
              </a:tabLst>
            </a:pPr>
            <a:r>
              <a:rPr sz="1700" spc="53" dirty="0">
                <a:latin typeface="Times New Roman"/>
                <a:cs typeface="Times New Roman"/>
              </a:rPr>
              <a:t>Spacing: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67" dirty="0">
                <a:latin typeface="Times New Roman"/>
                <a:cs typeface="Times New Roman"/>
              </a:rPr>
              <a:t>one </a:t>
            </a:r>
            <a:r>
              <a:rPr sz="1700" spc="71" dirty="0">
                <a:latin typeface="Times New Roman"/>
                <a:cs typeface="Times New Roman"/>
              </a:rPr>
              <a:t>statement </a:t>
            </a:r>
            <a:r>
              <a:rPr sz="1700" spc="64" dirty="0">
                <a:latin typeface="Times New Roman"/>
                <a:cs typeface="Times New Roman"/>
              </a:rPr>
              <a:t>per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line.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89" dirty="0">
                <a:latin typeface="Times New Roman"/>
                <a:cs typeface="Times New Roman"/>
              </a:rPr>
              <a:t>two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spc="75" dirty="0">
                <a:latin typeface="Times New Roman"/>
                <a:cs typeface="Times New Roman"/>
              </a:rPr>
              <a:t>four </a:t>
            </a:r>
            <a:r>
              <a:rPr sz="1700" spc="57" dirty="0">
                <a:latin typeface="Times New Roman"/>
                <a:cs typeface="Times New Roman"/>
              </a:rPr>
              <a:t>spaces </a:t>
            </a:r>
            <a:r>
              <a:rPr sz="1700" spc="25" dirty="0">
                <a:latin typeface="Times New Roman"/>
                <a:cs typeface="Times New Roman"/>
              </a:rPr>
              <a:t>for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indentation.</a:t>
            </a:r>
            <a:endParaRPr sz="1700">
              <a:latin typeface="Times New Roman"/>
              <a:cs typeface="Times New Roman"/>
            </a:endParaRPr>
          </a:p>
          <a:p>
            <a:pPr marL="250292" indent="-241273">
              <a:spcBef>
                <a:spcPts val="369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67" dirty="0">
                <a:latin typeface="Times New Roman"/>
                <a:cs typeface="Times New Roman"/>
              </a:rPr>
              <a:t>Comments: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46" dirty="0">
                <a:latin typeface="Courier New"/>
                <a:cs typeface="Courier New"/>
              </a:rPr>
              <a:t>//</a:t>
            </a:r>
            <a:r>
              <a:rPr sz="1700" spc="-909" dirty="0">
                <a:latin typeface="Courier New"/>
                <a:cs typeface="Courier New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81" dirty="0">
                <a:latin typeface="Times New Roman"/>
                <a:cs typeface="Times New Roman"/>
              </a:rPr>
              <a:t>comment </a:t>
            </a:r>
            <a:r>
              <a:rPr sz="1700" spc="53" dirty="0">
                <a:latin typeface="Times New Roman"/>
                <a:cs typeface="Times New Roman"/>
              </a:rPr>
              <a:t>inline </a:t>
            </a:r>
            <a:r>
              <a:rPr sz="1700" spc="64" dirty="0">
                <a:latin typeface="Times New Roman"/>
                <a:cs typeface="Times New Roman"/>
              </a:rPr>
              <a:t>code.</a:t>
            </a:r>
            <a:endParaRPr sz="1700">
              <a:latin typeface="Times New Roman"/>
              <a:cs typeface="Times New Roman"/>
            </a:endParaRPr>
          </a:p>
          <a:p>
            <a:pPr marL="527643" lvl="1" indent="-226390">
              <a:spcBef>
                <a:spcPts val="369"/>
              </a:spcBef>
              <a:buChar char="•"/>
              <a:tabLst>
                <a:tab pos="527643" algn="l"/>
                <a:tab pos="528094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60" dirty="0">
                <a:latin typeface="Courier New"/>
                <a:cs typeface="Courier New"/>
              </a:rPr>
              <a:t>/** </a:t>
            </a:r>
            <a:r>
              <a:rPr sz="1700" spc="-81" dirty="0">
                <a:latin typeface="Courier New"/>
                <a:cs typeface="Courier New"/>
              </a:rPr>
              <a:t>documentation </a:t>
            </a:r>
            <a:r>
              <a:rPr sz="1700" spc="-46" dirty="0">
                <a:latin typeface="Courier New"/>
                <a:cs typeface="Courier New"/>
              </a:rPr>
              <a:t>*/</a:t>
            </a:r>
            <a:r>
              <a:rPr sz="1700" spc="-518" dirty="0">
                <a:latin typeface="Courier New"/>
                <a:cs typeface="Courier New"/>
              </a:rPr>
              <a:t>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28" dirty="0">
                <a:latin typeface="Times New Roman"/>
                <a:cs typeface="Times New Roman"/>
              </a:rPr>
              <a:t>class </a:t>
            </a:r>
            <a:r>
              <a:rPr sz="1700" spc="64" dirty="0">
                <a:latin typeface="Times New Roman"/>
                <a:cs typeface="Times New Roman"/>
              </a:rPr>
              <a:t>members.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729" y="4918104"/>
            <a:ext cx="164349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i="1" spc="-11" dirty="0">
                <a:latin typeface="Arial"/>
                <a:cs typeface="Arial"/>
              </a:rPr>
              <a:t>Java™ </a:t>
            </a:r>
            <a:r>
              <a:rPr sz="700" i="1" spc="-4" dirty="0">
                <a:latin typeface="Arial"/>
                <a:cs typeface="Arial"/>
              </a:rPr>
              <a:t>Programming</a:t>
            </a:r>
            <a:r>
              <a:rPr sz="700" i="1" spc="-46" dirty="0">
                <a:latin typeface="Arial"/>
                <a:cs typeface="Arial"/>
              </a:rPr>
              <a:t> </a:t>
            </a:r>
            <a:r>
              <a:rPr sz="700" i="1" spc="-4" dirty="0">
                <a:latin typeface="Arial"/>
                <a:cs typeface="Arial"/>
              </a:rPr>
              <a:t>Language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6426" y="1278689"/>
            <a:ext cx="1961573" cy="43999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800" b="1" spc="64" dirty="0">
                <a:latin typeface="Times New Roman"/>
                <a:cs typeface="Times New Roman"/>
              </a:rPr>
              <a:t>Module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7988" y="2052205"/>
            <a:ext cx="5544705" cy="4092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600" dirty="0">
                <a:latin typeface="Arial"/>
                <a:cs typeface="Arial"/>
              </a:rPr>
              <a:t>Expressions </a:t>
            </a:r>
            <a:r>
              <a:rPr sz="2600" spc="-4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Flow</a:t>
            </a:r>
            <a:r>
              <a:rPr sz="2600" spc="-67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23102"/>
            <a:ext cx="6872432" cy="1777451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194" indent="-251194">
              <a:spcBef>
                <a:spcPts val="440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Distinguish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6" dirty="0">
                <a:latin typeface="Times New Roman"/>
                <a:cs typeface="Times New Roman"/>
              </a:rPr>
              <a:t>local</a:t>
            </a:r>
            <a:r>
              <a:rPr sz="1700" spc="142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251194" indent="-251194">
              <a:spcBef>
                <a:spcPts val="369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39" dirty="0">
                <a:latin typeface="Times New Roman"/>
                <a:cs typeface="Times New Roman"/>
              </a:rPr>
              <a:t>Describe </a:t>
            </a:r>
            <a:r>
              <a:rPr sz="1700" spc="78" dirty="0">
                <a:latin typeface="Times New Roman"/>
                <a:cs typeface="Times New Roman"/>
              </a:rPr>
              <a:t>how </a:t>
            </a:r>
            <a:r>
              <a:rPr sz="1700" spc="18" dirty="0">
                <a:latin typeface="Times New Roman"/>
                <a:cs typeface="Times New Roman"/>
              </a:rPr>
              <a:t>to </a:t>
            </a:r>
            <a:r>
              <a:rPr sz="1700" spc="46" dirty="0">
                <a:latin typeface="Times New Roman"/>
                <a:cs typeface="Times New Roman"/>
              </a:rPr>
              <a:t>initialize </a:t>
            </a:r>
            <a:r>
              <a:rPr sz="1700" spc="60" dirty="0">
                <a:latin typeface="Times New Roman"/>
                <a:cs typeface="Times New Roman"/>
              </a:rPr>
              <a:t>instance</a:t>
            </a:r>
            <a:r>
              <a:rPr sz="1700" spc="217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245782" marR="5412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  <a:tab pos="2381159" algn="l"/>
              </a:tabLst>
            </a:pPr>
            <a:r>
              <a:rPr sz="1700" spc="64" dirty="0">
                <a:latin typeface="Times New Roman"/>
                <a:cs typeface="Times New Roman"/>
              </a:rPr>
              <a:t>Identify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32" dirty="0">
                <a:latin typeface="Times New Roman"/>
                <a:cs typeface="Times New Roman"/>
              </a:rPr>
              <a:t>correct</a:t>
            </a:r>
            <a:r>
              <a:rPr sz="1700" spc="9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	</a:t>
            </a:r>
            <a:r>
              <a:rPr sz="1700" spc="-78" dirty="0">
                <a:latin typeface="Courier New"/>
                <a:cs typeface="Courier New"/>
              </a:rPr>
              <a:t>Possible reference</a:t>
            </a:r>
            <a:r>
              <a:rPr sz="1700" spc="-273" dirty="0">
                <a:latin typeface="Courier New"/>
                <a:cs typeface="Courier New"/>
              </a:rPr>
              <a:t> </a:t>
            </a:r>
            <a:r>
              <a:rPr sz="1700" spc="-89" dirty="0">
                <a:latin typeface="Courier New"/>
                <a:cs typeface="Courier New"/>
              </a:rPr>
              <a:t>before  </a:t>
            </a:r>
            <a:r>
              <a:rPr sz="1700" spc="-78" dirty="0">
                <a:latin typeface="Courier New"/>
                <a:cs typeface="Courier New"/>
              </a:rPr>
              <a:t>assignment</a:t>
            </a:r>
            <a:r>
              <a:rPr sz="1700" spc="-621" dirty="0">
                <a:latin typeface="Courier New"/>
                <a:cs typeface="Courier New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compiler </a:t>
            </a:r>
            <a:r>
              <a:rPr sz="1700" spc="53" dirty="0">
                <a:latin typeface="Times New Roman"/>
                <a:cs typeface="Times New Roman"/>
              </a:rPr>
              <a:t>error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Recognize, describe,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21" dirty="0">
                <a:latin typeface="Times New Roman"/>
                <a:cs typeface="Times New Roman"/>
              </a:rPr>
              <a:t>Java </a:t>
            </a:r>
            <a:r>
              <a:rPr sz="1700" spc="60" dirty="0">
                <a:latin typeface="Times New Roman"/>
                <a:cs typeface="Times New Roman"/>
              </a:rPr>
              <a:t>software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operators</a:t>
            </a:r>
            <a:endParaRPr sz="1700">
              <a:latin typeface="Times New Roman"/>
              <a:cs typeface="Times New Roman"/>
            </a:endParaRPr>
          </a:p>
          <a:p>
            <a:pPr marL="251194" marR="134391" indent="-251194">
              <a:lnSpc>
                <a:spcPts val="1847"/>
              </a:lnSpc>
              <a:spcBef>
                <a:spcPts val="597"/>
              </a:spcBef>
              <a:buChar char="•"/>
              <a:tabLst>
                <a:tab pos="251194" algn="l"/>
                <a:tab pos="251645" algn="l"/>
              </a:tabLst>
            </a:pPr>
            <a:r>
              <a:rPr sz="1700" spc="60" dirty="0">
                <a:latin typeface="Times New Roman"/>
                <a:cs typeface="Times New Roman"/>
              </a:rPr>
              <a:t>Distinguish </a:t>
            </a:r>
            <a:r>
              <a:rPr sz="1700" spc="67" dirty="0">
                <a:latin typeface="Times New Roman"/>
                <a:cs typeface="Times New Roman"/>
              </a:rPr>
              <a:t>between </a:t>
            </a:r>
            <a:r>
              <a:rPr sz="1700" spc="39" dirty="0">
                <a:latin typeface="Times New Roman"/>
                <a:cs typeface="Times New Roman"/>
              </a:rPr>
              <a:t>legal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2" dirty="0">
                <a:latin typeface="Times New Roman"/>
                <a:cs typeface="Times New Roman"/>
              </a:rPr>
              <a:t>illegal </a:t>
            </a:r>
            <a:r>
              <a:rPr sz="1700" spc="75" dirty="0">
                <a:latin typeface="Times New Roman"/>
                <a:cs typeface="Times New Roman"/>
              </a:rPr>
              <a:t>assignments </a:t>
            </a:r>
            <a:r>
              <a:rPr sz="1700" spc="18" dirty="0">
                <a:latin typeface="Times New Roman"/>
                <a:cs typeface="Times New Roman"/>
              </a:rPr>
              <a:t>of  </a:t>
            </a:r>
            <a:r>
              <a:rPr sz="1700" spc="67" dirty="0">
                <a:latin typeface="Times New Roman"/>
                <a:cs typeface="Times New Roman"/>
              </a:rPr>
              <a:t>primitive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19451" y="834130"/>
            <a:ext cx="41061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The </a:t>
            </a:r>
            <a:r>
              <a:rPr spc="-39" dirty="0"/>
              <a:t>Java </a:t>
            </a:r>
            <a:r>
              <a:rPr spc="11" dirty="0"/>
              <a:t>Virtual</a:t>
            </a:r>
            <a:r>
              <a:rPr spc="-490" dirty="0"/>
              <a:t> </a:t>
            </a:r>
            <a:r>
              <a:rPr dirty="0"/>
              <a:t>Machine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1,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3"/>
            <a:ext cx="6789304" cy="1695377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0743" indent="-250743">
              <a:spcBef>
                <a:spcPts val="440"/>
              </a:spcBef>
              <a:buChar char="•"/>
              <a:tabLst>
                <a:tab pos="250743" algn="l"/>
                <a:tab pos="251194" algn="l"/>
              </a:tabLst>
            </a:pPr>
            <a:r>
              <a:rPr sz="1700" spc="50" dirty="0">
                <a:latin typeface="Times New Roman"/>
                <a:cs typeface="Times New Roman"/>
              </a:rPr>
              <a:t>Provides </a:t>
            </a:r>
            <a:r>
              <a:rPr sz="1700" spc="81" dirty="0">
                <a:latin typeface="Times New Roman"/>
                <a:cs typeface="Times New Roman"/>
              </a:rPr>
              <a:t>hardware </a:t>
            </a:r>
            <a:r>
              <a:rPr sz="1700" spc="53" dirty="0">
                <a:latin typeface="Times New Roman"/>
                <a:cs typeface="Times New Roman"/>
              </a:rPr>
              <a:t>platform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specifications</a:t>
            </a:r>
            <a:endParaRPr sz="1700">
              <a:latin typeface="Times New Roman"/>
              <a:cs typeface="Times New Roman"/>
            </a:endParaRPr>
          </a:p>
          <a:p>
            <a:pPr marL="245782" marR="172092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71" dirty="0">
                <a:latin typeface="Times New Roman"/>
                <a:cs typeface="Times New Roman"/>
              </a:rPr>
              <a:t>Reads </a:t>
            </a:r>
            <a:r>
              <a:rPr sz="1700" spc="64" dirty="0">
                <a:latin typeface="Times New Roman"/>
                <a:cs typeface="Times New Roman"/>
              </a:rPr>
              <a:t>compiled </a:t>
            </a:r>
            <a:r>
              <a:rPr sz="1700" spc="32" dirty="0">
                <a:latin typeface="Times New Roman"/>
                <a:cs typeface="Times New Roman"/>
              </a:rPr>
              <a:t>byte </a:t>
            </a:r>
            <a:r>
              <a:rPr sz="1700" spc="64" dirty="0">
                <a:latin typeface="Times New Roman"/>
                <a:cs typeface="Times New Roman"/>
              </a:rPr>
              <a:t>codes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53" dirty="0">
                <a:latin typeface="Times New Roman"/>
                <a:cs typeface="Times New Roman"/>
              </a:rPr>
              <a:t>platform-in</a:t>
            </a:r>
            <a:r>
              <a:rPr sz="1700" spc="-266" dirty="0">
                <a:latin typeface="Times New Roman"/>
                <a:cs typeface="Times New Roman"/>
              </a:rPr>
              <a:t> </a:t>
            </a:r>
            <a:r>
              <a:rPr sz="1700" spc="103" dirty="0">
                <a:latin typeface="Times New Roman"/>
                <a:cs typeface="Times New Roman"/>
              </a:rPr>
              <a:t>dependent</a:t>
            </a:r>
            <a:endParaRPr sz="1700">
              <a:latin typeface="Times New Roman"/>
              <a:cs typeface="Times New Roman"/>
            </a:endParaRPr>
          </a:p>
          <a:p>
            <a:pPr marL="245782" indent="-236763">
              <a:spcBef>
                <a:spcPts val="34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Is </a:t>
            </a:r>
            <a:r>
              <a:rPr sz="1700" spc="81" dirty="0">
                <a:latin typeface="Times New Roman"/>
                <a:cs typeface="Times New Roman"/>
              </a:rPr>
              <a:t>implemented </a:t>
            </a:r>
            <a:r>
              <a:rPr sz="1700" spc="36" dirty="0">
                <a:latin typeface="Times New Roman"/>
                <a:cs typeface="Times New Roman"/>
              </a:rPr>
              <a:t>as </a:t>
            </a:r>
            <a:r>
              <a:rPr sz="1700" spc="60" dirty="0">
                <a:latin typeface="Times New Roman"/>
                <a:cs typeface="Times New Roman"/>
              </a:rPr>
              <a:t>software </a:t>
            </a:r>
            <a:r>
              <a:rPr sz="1700" spc="18" dirty="0">
                <a:latin typeface="Times New Roman"/>
                <a:cs typeface="Times New Roman"/>
              </a:rPr>
              <a:t>or</a:t>
            </a:r>
            <a:r>
              <a:rPr sz="1700" spc="206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hardware</a:t>
            </a:r>
            <a:endParaRPr sz="1700">
              <a:latin typeface="Times New Roman"/>
              <a:cs typeface="Times New Roman"/>
            </a:endParaRPr>
          </a:p>
          <a:p>
            <a:pPr marL="245782" marR="3608" indent="-245782">
              <a:lnSpc>
                <a:spcPts val="1847"/>
              </a:lnSpc>
              <a:spcBef>
                <a:spcPts val="597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14" dirty="0">
                <a:latin typeface="Times New Roman"/>
                <a:cs typeface="Times New Roman"/>
              </a:rPr>
              <a:t>Is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implemented</a:t>
            </a:r>
            <a:r>
              <a:rPr sz="1700" spc="-53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-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21" dirty="0">
                <a:latin typeface="Times New Roman"/>
                <a:cs typeface="Times New Roman"/>
              </a:rPr>
              <a:t>Java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technology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development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tool 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32" dirty="0">
                <a:latin typeface="Times New Roman"/>
                <a:cs typeface="Times New Roman"/>
              </a:rPr>
              <a:t>Web</a:t>
            </a:r>
            <a:r>
              <a:rPr sz="1700" spc="231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browser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01935" y="834130"/>
            <a:ext cx="174013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471">
              <a:spcBef>
                <a:spcPts val="71"/>
              </a:spcBef>
            </a:pPr>
            <a:r>
              <a:rPr dirty="0"/>
              <a:t>Objecti</a:t>
            </a:r>
            <a:r>
              <a:rPr spc="-57" dirty="0"/>
              <a:t>v</a:t>
            </a:r>
            <a:r>
              <a:rPr spc="-4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3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7"/>
            <a:ext cx="6953826" cy="1807967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245782" marR="93352" indent="-245782">
              <a:lnSpc>
                <a:spcPts val="1847"/>
              </a:lnSpc>
              <a:spcBef>
                <a:spcPts val="29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64" dirty="0">
                <a:latin typeface="Times New Roman"/>
                <a:cs typeface="Times New Roman"/>
              </a:rPr>
              <a:t>Identify </a:t>
            </a:r>
            <a:r>
              <a:rPr sz="1700" spc="-75" dirty="0">
                <a:latin typeface="Courier New"/>
                <a:cs typeface="Courier New"/>
              </a:rPr>
              <a:t>boolean </a:t>
            </a:r>
            <a:r>
              <a:rPr sz="1700" spc="64" dirty="0">
                <a:latin typeface="Times New Roman"/>
                <a:cs typeface="Times New Roman"/>
              </a:rPr>
              <a:t>expressions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60" dirty="0">
                <a:latin typeface="Times New Roman"/>
                <a:cs typeface="Times New Roman"/>
              </a:rPr>
              <a:t>their</a:t>
            </a:r>
            <a:r>
              <a:rPr sz="1700" spc="-227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requirements 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spc="53" dirty="0">
                <a:latin typeface="Times New Roman"/>
                <a:cs typeface="Times New Roman"/>
              </a:rPr>
              <a:t>control</a:t>
            </a:r>
            <a:r>
              <a:rPr sz="1700" spc="46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constructs</a:t>
            </a:r>
            <a:endParaRPr sz="1700">
              <a:latin typeface="Times New Roman"/>
              <a:cs typeface="Times New Roman"/>
            </a:endParaRPr>
          </a:p>
          <a:p>
            <a:pPr marL="245782" marR="82078" indent="-245782">
              <a:lnSpc>
                <a:spcPts val="1847"/>
              </a:lnSpc>
              <a:spcBef>
                <a:spcPts val="568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46" dirty="0">
                <a:latin typeface="Times New Roman"/>
                <a:cs typeface="Times New Roman"/>
              </a:rPr>
              <a:t>Recognize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assignment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compatibility</a:t>
            </a:r>
            <a:r>
              <a:rPr sz="1700" spc="-81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</a:t>
            </a:r>
            <a:r>
              <a:rPr sz="1700" spc="-78" dirty="0">
                <a:latin typeface="Times New Roman"/>
                <a:cs typeface="Times New Roman"/>
              </a:rPr>
              <a:t> </a:t>
            </a:r>
            <a:r>
              <a:rPr sz="1700" spc="81" dirty="0">
                <a:latin typeface="Times New Roman"/>
                <a:cs typeface="Times New Roman"/>
              </a:rPr>
              <a:t>required</a:t>
            </a:r>
            <a:r>
              <a:rPr sz="1700" spc="-131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casts  in </a:t>
            </a:r>
            <a:r>
              <a:rPr sz="1700" spc="96" dirty="0">
                <a:latin typeface="Times New Roman"/>
                <a:cs typeface="Times New Roman"/>
              </a:rPr>
              <a:t>fundamental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types</a:t>
            </a:r>
            <a:endParaRPr sz="1700">
              <a:latin typeface="Times New Roman"/>
              <a:cs typeface="Times New Roman"/>
            </a:endParaRPr>
          </a:p>
          <a:p>
            <a:pPr marL="251645" marR="3608" indent="-251645">
              <a:lnSpc>
                <a:spcPts val="1847"/>
              </a:lnSpc>
              <a:spcBef>
                <a:spcPts val="568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32" dirty="0">
                <a:latin typeface="Times New Roman"/>
                <a:cs typeface="Times New Roman"/>
              </a:rPr>
              <a:t>Use </a:t>
            </a:r>
            <a:r>
              <a:rPr sz="1700" spc="-60" dirty="0">
                <a:latin typeface="Courier New"/>
                <a:cs typeface="Courier New"/>
              </a:rPr>
              <a:t>if</a:t>
            </a:r>
            <a:r>
              <a:rPr sz="1700" spc="-60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switch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-67" dirty="0">
                <a:latin typeface="Courier New"/>
                <a:cs typeface="Courier New"/>
              </a:rPr>
              <a:t>for</a:t>
            </a:r>
            <a:r>
              <a:rPr sz="1700" spc="-67" dirty="0">
                <a:latin typeface="Times New Roman"/>
                <a:cs typeface="Times New Roman"/>
              </a:rPr>
              <a:t>, </a:t>
            </a:r>
            <a:r>
              <a:rPr sz="1700" spc="-75" dirty="0">
                <a:latin typeface="Courier New"/>
                <a:cs typeface="Courier New"/>
              </a:rPr>
              <a:t>while</a:t>
            </a:r>
            <a:r>
              <a:rPr sz="1700" spc="-75" dirty="0">
                <a:latin typeface="Times New Roman"/>
                <a:cs typeface="Times New Roman"/>
              </a:rPr>
              <a:t>,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46" dirty="0">
                <a:latin typeface="Courier New"/>
                <a:cs typeface="Courier New"/>
              </a:rPr>
              <a:t>do </a:t>
            </a:r>
            <a:r>
              <a:rPr sz="1700" spc="67" dirty="0">
                <a:latin typeface="Times New Roman"/>
                <a:cs typeface="Times New Roman"/>
              </a:rPr>
              <a:t>constructions</a:t>
            </a:r>
            <a:r>
              <a:rPr sz="1700" spc="11" dirty="0">
                <a:latin typeface="Times New Roman"/>
                <a:cs typeface="Times New Roman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labeled</a:t>
            </a:r>
            <a:r>
              <a:rPr sz="1700" spc="9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forms</a:t>
            </a:r>
            <a:r>
              <a:rPr sz="1700" spc="67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of</a:t>
            </a:r>
            <a:r>
              <a:rPr sz="1700" spc="128" dirty="0">
                <a:latin typeface="Times New Roman"/>
                <a:cs typeface="Times New Roman"/>
              </a:rPr>
              <a:t> </a:t>
            </a:r>
            <a:r>
              <a:rPr sz="1700" spc="-71" dirty="0">
                <a:latin typeface="Courier New"/>
                <a:cs typeface="Courier New"/>
              </a:rPr>
              <a:t>break</a:t>
            </a:r>
            <a:r>
              <a:rPr sz="1700" spc="-632" dirty="0">
                <a:latin typeface="Courier New"/>
                <a:cs typeface="Courier New"/>
              </a:rPr>
              <a:t>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-78" dirty="0">
                <a:latin typeface="Courier New"/>
                <a:cs typeface="Courier New"/>
              </a:rPr>
              <a:t>continue</a:t>
            </a:r>
            <a:r>
              <a:rPr sz="1700" spc="-635" dirty="0">
                <a:latin typeface="Courier New"/>
                <a:cs typeface="Courier New"/>
              </a:rPr>
              <a:t>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8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flow</a:t>
            </a:r>
            <a:endParaRPr sz="1700">
              <a:latin typeface="Times New Roman"/>
              <a:cs typeface="Times New Roman"/>
            </a:endParaRPr>
          </a:p>
          <a:p>
            <a:pPr marL="273292">
              <a:lnSpc>
                <a:spcPts val="1818"/>
              </a:lnSpc>
            </a:pPr>
            <a:r>
              <a:rPr sz="1700" spc="53" dirty="0">
                <a:latin typeface="Times New Roman"/>
                <a:cs typeface="Times New Roman"/>
              </a:rPr>
              <a:t>control </a:t>
            </a:r>
            <a:r>
              <a:rPr sz="1700" spc="75" dirty="0">
                <a:latin typeface="Times New Roman"/>
                <a:cs typeface="Times New Roman"/>
              </a:rPr>
              <a:t>structures </a:t>
            </a:r>
            <a:r>
              <a:rPr sz="1700" spc="39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3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program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98008" y="834130"/>
            <a:ext cx="1747982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Rel</a:t>
            </a:r>
            <a:r>
              <a:rPr spc="-71" dirty="0"/>
              <a:t>e</a:t>
            </a:r>
            <a:r>
              <a:rPr spc="-57" dirty="0"/>
              <a:t>v</a:t>
            </a:r>
            <a:r>
              <a:rPr spc="-4" dirty="0"/>
              <a:t>ance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4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7" y="1323102"/>
            <a:ext cx="6743700" cy="1382471"/>
          </a:xfrm>
          <a:prstGeom prst="rect">
            <a:avLst/>
          </a:prstGeom>
        </p:spPr>
        <p:txBody>
          <a:bodyPr vert="horz" wrap="square" lIns="0" tIns="55921" rIns="0" bIns="0" rtlCol="0">
            <a:spAutoFit/>
          </a:bodyPr>
          <a:lstStyle/>
          <a:p>
            <a:pPr marL="251645" indent="-251645">
              <a:spcBef>
                <a:spcPts val="440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39" dirty="0">
                <a:latin typeface="Times New Roman"/>
                <a:cs typeface="Times New Roman"/>
              </a:rPr>
              <a:t>variables are </a:t>
            </a:r>
            <a:r>
              <a:rPr sz="1700" spc="57" dirty="0">
                <a:latin typeface="Times New Roman"/>
                <a:cs typeface="Times New Roman"/>
              </a:rPr>
              <a:t>useful </a:t>
            </a:r>
            <a:r>
              <a:rPr sz="1700" spc="18" dirty="0">
                <a:latin typeface="Times New Roman"/>
                <a:cs typeface="Times New Roman"/>
              </a:rPr>
              <a:t>to</a:t>
            </a:r>
            <a:r>
              <a:rPr sz="1700" spc="308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programmers?</a:t>
            </a:r>
            <a:endParaRPr sz="1700">
              <a:latin typeface="Times New Roman"/>
              <a:cs typeface="Times New Roman"/>
            </a:endParaRPr>
          </a:p>
          <a:p>
            <a:pPr marL="250292" marR="301704" indent="-250292">
              <a:lnSpc>
                <a:spcPts val="1847"/>
              </a:lnSpc>
              <a:spcBef>
                <a:spcPts val="597"/>
              </a:spcBef>
              <a:buChar char="•"/>
              <a:tabLst>
                <a:tab pos="250292" algn="l"/>
                <a:tab pos="250743" algn="l"/>
              </a:tabLst>
            </a:pPr>
            <a:r>
              <a:rPr sz="1700" spc="46" dirty="0">
                <a:latin typeface="Times New Roman"/>
                <a:cs typeface="Times New Roman"/>
              </a:rPr>
              <a:t>Can </a:t>
            </a:r>
            <a:r>
              <a:rPr sz="1700" spc="60" dirty="0">
                <a:latin typeface="Times New Roman"/>
                <a:cs typeface="Times New Roman"/>
              </a:rPr>
              <a:t>multiple </a:t>
            </a:r>
            <a:r>
              <a:rPr sz="1700" spc="28" dirty="0">
                <a:latin typeface="Times New Roman"/>
                <a:cs typeface="Times New Roman"/>
              </a:rPr>
              <a:t>classes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60" dirty="0">
                <a:latin typeface="Times New Roman"/>
                <a:cs typeface="Times New Roman"/>
              </a:rPr>
              <a:t>with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81" dirty="0">
                <a:latin typeface="Times New Roman"/>
                <a:cs typeface="Times New Roman"/>
              </a:rPr>
              <a:t>same  </a:t>
            </a:r>
            <a:r>
              <a:rPr sz="1700" spc="92" dirty="0">
                <a:latin typeface="Times New Roman"/>
                <a:cs typeface="Times New Roman"/>
              </a:rPr>
              <a:t>name and, </a:t>
            </a:r>
            <a:r>
              <a:rPr sz="1700" spc="11" dirty="0">
                <a:latin typeface="Times New Roman"/>
                <a:cs typeface="Times New Roman"/>
              </a:rPr>
              <a:t>if </a:t>
            </a:r>
            <a:r>
              <a:rPr sz="1700" spc="18" dirty="0">
                <a:latin typeface="Times New Roman"/>
                <a:cs typeface="Times New Roman"/>
              </a:rPr>
              <a:t>so, </a:t>
            </a:r>
            <a:r>
              <a:rPr sz="1700" spc="81" dirty="0">
                <a:latin typeface="Times New Roman"/>
                <a:cs typeface="Times New Roman"/>
              </a:rPr>
              <a:t>what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0" dirty="0">
                <a:latin typeface="Times New Roman"/>
                <a:cs typeface="Times New Roman"/>
              </a:rPr>
              <a:t>their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scope?</a:t>
            </a:r>
            <a:endParaRPr sz="1700">
              <a:latin typeface="Times New Roman"/>
              <a:cs typeface="Times New Roman"/>
            </a:endParaRPr>
          </a:p>
          <a:p>
            <a:pPr marL="251645" indent="-251645">
              <a:lnSpc>
                <a:spcPts val="1946"/>
              </a:lnSpc>
              <a:spcBef>
                <a:spcPts val="341"/>
              </a:spcBef>
              <a:buChar char="•"/>
              <a:tabLst>
                <a:tab pos="251645" algn="l"/>
                <a:tab pos="252096" algn="l"/>
              </a:tabLst>
            </a:pP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60" dirty="0">
                <a:latin typeface="Times New Roman"/>
                <a:cs typeface="Times New Roman"/>
              </a:rPr>
              <a:t>types </a:t>
            </a:r>
            <a:r>
              <a:rPr sz="1700" spc="18" dirty="0">
                <a:latin typeface="Times New Roman"/>
                <a:cs typeface="Times New Roman"/>
              </a:rPr>
              <a:t>of </a:t>
            </a:r>
            <a:r>
              <a:rPr sz="1700" spc="53" dirty="0">
                <a:latin typeface="Times New Roman"/>
                <a:cs typeface="Times New Roman"/>
              </a:rPr>
              <a:t>control </a:t>
            </a:r>
            <a:r>
              <a:rPr sz="1700" spc="75" dirty="0">
                <a:latin typeface="Times New Roman"/>
                <a:cs typeface="Times New Roman"/>
              </a:rPr>
              <a:t>structures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39" dirty="0">
                <a:latin typeface="Times New Roman"/>
                <a:cs typeface="Times New Roman"/>
              </a:rPr>
              <a:t>in</a:t>
            </a:r>
            <a:r>
              <a:rPr sz="1700" spc="192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other</a:t>
            </a:r>
            <a:endParaRPr sz="1700">
              <a:latin typeface="Times New Roman"/>
              <a:cs typeface="Times New Roman"/>
            </a:endParaRPr>
          </a:p>
          <a:p>
            <a:pPr marL="273292" marR="3608">
              <a:lnSpc>
                <a:spcPts val="1847"/>
              </a:lnSpc>
              <a:spcBef>
                <a:spcPts val="128"/>
              </a:spcBef>
            </a:pPr>
            <a:r>
              <a:rPr sz="1700" spc="71" dirty="0">
                <a:latin typeface="Times New Roman"/>
                <a:cs typeface="Times New Roman"/>
              </a:rPr>
              <a:t>languages? </a:t>
            </a:r>
            <a:r>
              <a:rPr sz="1700" spc="67" dirty="0">
                <a:latin typeface="Times New Roman"/>
                <a:cs typeface="Times New Roman"/>
              </a:rPr>
              <a:t>What </a:t>
            </a:r>
            <a:r>
              <a:rPr sz="1700" spc="85" dirty="0">
                <a:latin typeface="Times New Roman"/>
                <a:cs typeface="Times New Roman"/>
              </a:rPr>
              <a:t>methods </a:t>
            </a:r>
            <a:r>
              <a:rPr sz="1700" spc="64" dirty="0">
                <a:latin typeface="Times New Roman"/>
                <a:cs typeface="Times New Roman"/>
              </a:rPr>
              <a:t>do </a:t>
            </a:r>
            <a:r>
              <a:rPr sz="1700" spc="53" dirty="0">
                <a:latin typeface="Times New Roman"/>
                <a:cs typeface="Times New Roman"/>
              </a:rPr>
              <a:t>these </a:t>
            </a:r>
            <a:r>
              <a:rPr sz="1700" spc="78" dirty="0">
                <a:latin typeface="Times New Roman"/>
                <a:cs typeface="Times New Roman"/>
              </a:rPr>
              <a:t>languages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39" dirty="0">
                <a:latin typeface="Times New Roman"/>
                <a:cs typeface="Times New Roman"/>
              </a:rPr>
              <a:t>to  </a:t>
            </a:r>
            <a:r>
              <a:rPr sz="1700" spc="53" dirty="0">
                <a:latin typeface="Times New Roman"/>
                <a:cs typeface="Times New Roman"/>
              </a:rPr>
              <a:t>control</a:t>
            </a:r>
            <a:r>
              <a:rPr sz="1700" spc="18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flow?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485" y="834130"/>
            <a:ext cx="3353377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21" dirty="0"/>
              <a:t>Variables </a:t>
            </a:r>
            <a:r>
              <a:rPr spc="-4" dirty="0"/>
              <a:t>and</a:t>
            </a:r>
            <a:r>
              <a:rPr spc="-361" dirty="0"/>
              <a:t> </a:t>
            </a:r>
            <a:r>
              <a:rPr dirty="0"/>
              <a:t>Scope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5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699" y="1368137"/>
            <a:ext cx="7269018" cy="259443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700" spc="32" dirty="0">
                <a:latin typeface="Times New Roman"/>
                <a:cs typeface="Times New Roman"/>
              </a:rPr>
              <a:t>Local </a:t>
            </a:r>
            <a:r>
              <a:rPr sz="1700" spc="39" dirty="0">
                <a:latin typeface="Times New Roman"/>
                <a:cs typeface="Times New Roman"/>
              </a:rPr>
              <a:t>variables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625956" marR="297194" indent="-264723">
              <a:lnSpc>
                <a:spcPts val="1847"/>
              </a:lnSpc>
              <a:spcBef>
                <a:spcPts val="144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0" dirty="0">
                <a:latin typeface="Times New Roman"/>
                <a:cs typeface="Times New Roman"/>
              </a:rPr>
              <a:t>defined </a:t>
            </a:r>
            <a:r>
              <a:rPr sz="1700" spc="71" dirty="0">
                <a:latin typeface="Times New Roman"/>
                <a:cs typeface="Times New Roman"/>
              </a:rPr>
              <a:t>inside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92" dirty="0">
                <a:latin typeface="Times New Roman"/>
                <a:cs typeface="Times New Roman"/>
              </a:rPr>
              <a:t>and </a:t>
            </a:r>
            <a:r>
              <a:rPr sz="1700" spc="39" dirty="0">
                <a:latin typeface="Times New Roman"/>
                <a:cs typeface="Times New Roman"/>
              </a:rPr>
              <a:t>are  </a:t>
            </a:r>
            <a:r>
              <a:rPr sz="1700" spc="43" dirty="0">
                <a:latin typeface="Times New Roman"/>
                <a:cs typeface="Times New Roman"/>
              </a:rPr>
              <a:t>called </a:t>
            </a:r>
            <a:r>
              <a:rPr sz="1700" i="1" spc="-46" dirty="0">
                <a:latin typeface="Times New Roman"/>
                <a:cs typeface="Times New Roman"/>
              </a:rPr>
              <a:t>local</a:t>
            </a:r>
            <a:r>
              <a:rPr sz="1700" spc="-46" dirty="0">
                <a:latin typeface="Times New Roman"/>
                <a:cs typeface="Times New Roman"/>
              </a:rPr>
              <a:t>, </a:t>
            </a:r>
            <a:r>
              <a:rPr sz="1700" i="1" spc="4" dirty="0">
                <a:latin typeface="Times New Roman"/>
                <a:cs typeface="Times New Roman"/>
              </a:rPr>
              <a:t>automatic</a:t>
            </a:r>
            <a:r>
              <a:rPr sz="1700" spc="4" dirty="0">
                <a:latin typeface="Times New Roman"/>
                <a:cs typeface="Times New Roman"/>
              </a:rPr>
              <a:t>, </a:t>
            </a:r>
            <a:r>
              <a:rPr sz="1700" i="1" spc="-7" dirty="0">
                <a:latin typeface="Times New Roman"/>
                <a:cs typeface="Times New Roman"/>
              </a:rPr>
              <a:t>temporary,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i="1" spc="-14" dirty="0">
                <a:latin typeface="Times New Roman"/>
                <a:cs typeface="Times New Roman"/>
              </a:rPr>
              <a:t>stack</a:t>
            </a:r>
            <a:r>
              <a:rPr sz="1700" i="1" spc="302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631819" marR="3608" indent="-270586">
              <a:lnSpc>
                <a:spcPts val="1847"/>
              </a:lnSpc>
              <a:spcBef>
                <a:spcPts val="568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9" dirty="0">
                <a:latin typeface="Times New Roman"/>
                <a:cs typeface="Times New Roman"/>
              </a:rPr>
              <a:t>Variables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that</a:t>
            </a:r>
            <a:r>
              <a:rPr sz="1700" spc="-57" dirty="0">
                <a:latin typeface="Times New Roman"/>
                <a:cs typeface="Times New Roman"/>
              </a:rPr>
              <a:t> </a:t>
            </a:r>
            <a:r>
              <a:rPr sz="1700" spc="39" dirty="0">
                <a:latin typeface="Times New Roman"/>
                <a:cs typeface="Times New Roman"/>
              </a:rPr>
              <a:t>are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created</a:t>
            </a:r>
            <a:r>
              <a:rPr sz="1700" spc="-7" dirty="0">
                <a:latin typeface="Times New Roman"/>
                <a:cs typeface="Times New Roman"/>
              </a:rPr>
              <a:t> </a:t>
            </a:r>
            <a:r>
              <a:rPr sz="1700" spc="89" dirty="0">
                <a:latin typeface="Times New Roman"/>
                <a:cs typeface="Times New Roman"/>
              </a:rPr>
              <a:t>when</a:t>
            </a:r>
            <a:r>
              <a:rPr sz="1700" spc="-67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-14" dirty="0">
                <a:latin typeface="Times New Roman"/>
                <a:cs typeface="Times New Roman"/>
              </a:rPr>
              <a:t> </a:t>
            </a:r>
            <a:r>
              <a:rPr sz="1700" spc="78" dirty="0">
                <a:latin typeface="Times New Roman"/>
                <a:cs typeface="Times New Roman"/>
              </a:rPr>
              <a:t>method</a:t>
            </a:r>
            <a:r>
              <a:rPr sz="1700" spc="-103" dirty="0">
                <a:latin typeface="Times New Roman"/>
                <a:cs typeface="Times New Roman"/>
              </a:rPr>
              <a:t>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executed  </a:t>
            </a:r>
            <a:r>
              <a:rPr sz="1700" spc="39" dirty="0">
                <a:latin typeface="Times New Roman"/>
                <a:cs typeface="Times New Roman"/>
              </a:rPr>
              <a:t>are </a:t>
            </a:r>
            <a:r>
              <a:rPr sz="1700" spc="60" dirty="0">
                <a:latin typeface="Times New Roman"/>
                <a:cs typeface="Times New Roman"/>
              </a:rPr>
              <a:t>destroyed </a:t>
            </a:r>
            <a:r>
              <a:rPr sz="1700" spc="89" dirty="0">
                <a:latin typeface="Times New Roman"/>
                <a:cs typeface="Times New Roman"/>
              </a:rPr>
              <a:t>when </a:t>
            </a:r>
            <a:r>
              <a:rPr sz="1700" spc="67" dirty="0">
                <a:latin typeface="Times New Roman"/>
                <a:cs typeface="Times New Roman"/>
              </a:rPr>
              <a:t>the </a:t>
            </a:r>
            <a:r>
              <a:rPr sz="1700" spc="78" dirty="0">
                <a:latin typeface="Times New Roman"/>
                <a:cs typeface="Times New Roman"/>
              </a:rPr>
              <a:t>method </a:t>
            </a:r>
            <a:r>
              <a:rPr sz="1700" spc="18" dirty="0">
                <a:latin typeface="Times New Roman"/>
                <a:cs typeface="Times New Roman"/>
              </a:rPr>
              <a:t>is</a:t>
            </a:r>
            <a:r>
              <a:rPr sz="1700" spc="352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exited</a:t>
            </a:r>
            <a:endParaRPr sz="1700">
              <a:latin typeface="Times New Roman"/>
              <a:cs typeface="Times New Roman"/>
            </a:endParaRPr>
          </a:p>
          <a:p>
            <a:pPr marL="9020">
              <a:spcBef>
                <a:spcPts val="1193"/>
              </a:spcBef>
            </a:pPr>
            <a:r>
              <a:rPr sz="1700" spc="21" dirty="0">
                <a:latin typeface="Times New Roman"/>
                <a:cs typeface="Times New Roman"/>
              </a:rPr>
              <a:t>Variable </a:t>
            </a:r>
            <a:r>
              <a:rPr sz="1700" spc="50" dirty="0">
                <a:latin typeface="Times New Roman"/>
                <a:cs typeface="Times New Roman"/>
              </a:rPr>
              <a:t>initialization </a:t>
            </a:r>
            <a:r>
              <a:rPr sz="1700" spc="60" dirty="0">
                <a:latin typeface="Times New Roman"/>
                <a:cs typeface="Times New Roman"/>
              </a:rPr>
              <a:t>comprises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7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1222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32" dirty="0">
                <a:latin typeface="Times New Roman"/>
                <a:cs typeface="Times New Roman"/>
              </a:rPr>
              <a:t>Local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75" dirty="0">
                <a:latin typeface="Times New Roman"/>
                <a:cs typeface="Times New Roman"/>
              </a:rPr>
              <a:t>require </a:t>
            </a:r>
            <a:r>
              <a:rPr sz="1700" spc="36" dirty="0">
                <a:latin typeface="Times New Roman"/>
                <a:cs typeface="Times New Roman"/>
              </a:rPr>
              <a:t>explicit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initialization.</a:t>
            </a:r>
            <a:endParaRPr sz="1700">
              <a:latin typeface="Times New Roman"/>
              <a:cs typeface="Times New Roman"/>
            </a:endParaRPr>
          </a:p>
          <a:p>
            <a:pPr marL="597996" indent="-236763">
              <a:spcBef>
                <a:spcPts val="369"/>
              </a:spcBef>
              <a:buChar char="•"/>
              <a:tabLst>
                <a:tab pos="597996" algn="l"/>
                <a:tab pos="598446" algn="l"/>
              </a:tabLst>
            </a:pPr>
            <a:r>
              <a:rPr sz="1700" spc="60" dirty="0">
                <a:latin typeface="Times New Roman"/>
                <a:cs typeface="Times New Roman"/>
              </a:rPr>
              <a:t>Instance </a:t>
            </a:r>
            <a:r>
              <a:rPr sz="1700" spc="39" dirty="0">
                <a:latin typeface="Times New Roman"/>
                <a:cs typeface="Times New Roman"/>
              </a:rPr>
              <a:t>variables are </a:t>
            </a:r>
            <a:r>
              <a:rPr sz="1700" spc="53" dirty="0">
                <a:latin typeface="Times New Roman"/>
                <a:cs typeface="Times New Roman"/>
              </a:rPr>
              <a:t>initialized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automatically.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454" y="1218075"/>
            <a:ext cx="2454564" cy="290799"/>
          </a:xfrm>
          <a:prstGeom prst="rect">
            <a:avLst/>
          </a:prstGeom>
        </p:spPr>
        <p:txBody>
          <a:bodyPr vert="horz" wrap="square" lIns="0" tIns="5412" rIns="0" bIns="0" rtlCol="0">
            <a:spAutoFit/>
          </a:bodyPr>
          <a:lstStyle/>
          <a:p>
            <a:pPr marL="149724" marR="3608" indent="-140705">
              <a:lnSpc>
                <a:spcPct val="102600"/>
              </a:lnSpc>
              <a:spcBef>
                <a:spcPts val="43"/>
              </a:spcBef>
            </a:pPr>
            <a:r>
              <a:rPr sz="900" spc="-4" dirty="0">
                <a:latin typeface="Courier New"/>
                <a:cs typeface="Courier New"/>
              </a:rPr>
              <a:t>public class ScopeExample {  private int</a:t>
            </a:r>
            <a:r>
              <a:rPr sz="900" spc="-11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i=1;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563" y="1633710"/>
            <a:ext cx="2454564" cy="290799"/>
          </a:xfrm>
          <a:prstGeom prst="rect">
            <a:avLst/>
          </a:prstGeom>
        </p:spPr>
        <p:txBody>
          <a:bodyPr vert="horz" wrap="square" lIns="0" tIns="5412" rIns="0" bIns="0" rtlCol="0">
            <a:spAutoFit/>
          </a:bodyPr>
          <a:lstStyle/>
          <a:p>
            <a:pPr marL="149724" marR="3608" indent="-140705">
              <a:lnSpc>
                <a:spcPct val="102600"/>
              </a:lnSpc>
              <a:spcBef>
                <a:spcPts val="43"/>
              </a:spcBef>
            </a:pPr>
            <a:r>
              <a:rPr sz="900" spc="-4" dirty="0">
                <a:latin typeface="Courier New"/>
                <a:cs typeface="Courier New"/>
              </a:rPr>
              <a:t>public void firstMethod() {  int i=4,</a:t>
            </a:r>
            <a:r>
              <a:rPr sz="900" spc="-11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j=5;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7563" y="2049345"/>
            <a:ext cx="2994890" cy="710466"/>
          </a:xfrm>
          <a:prstGeom prst="rect">
            <a:avLst/>
          </a:prstGeom>
        </p:spPr>
        <p:txBody>
          <a:bodyPr vert="horz" wrap="square" lIns="0" tIns="5412" rIns="0" bIns="0" rtlCol="0">
            <a:spAutoFit/>
          </a:bodyPr>
          <a:lstStyle/>
          <a:p>
            <a:pPr marL="149724" marR="1058894">
              <a:lnSpc>
                <a:spcPct val="102600"/>
              </a:lnSpc>
              <a:spcBef>
                <a:spcPts val="43"/>
              </a:spcBef>
            </a:pPr>
            <a:r>
              <a:rPr sz="900" spc="-4" dirty="0">
                <a:latin typeface="Courier New"/>
                <a:cs typeface="Courier New"/>
              </a:rPr>
              <a:t>this.i = i + j;  secondMethod(7);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28"/>
              </a:spcBef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49273" marR="3608" indent="-140705">
              <a:lnSpc>
                <a:spcPct val="102600"/>
              </a:lnSpc>
            </a:pPr>
            <a:r>
              <a:rPr sz="900" spc="-4" dirty="0">
                <a:latin typeface="Courier New"/>
                <a:cs typeface="Courier New"/>
              </a:rPr>
              <a:t>public void secondMethod(int i) {  int</a:t>
            </a:r>
            <a:r>
              <a:rPr sz="900" spc="-7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j=8;</a:t>
            </a:r>
            <a:endParaRPr sz="900">
              <a:latin typeface="Courier New"/>
              <a:cs typeface="Courier New"/>
            </a:endParaRPr>
          </a:p>
          <a:p>
            <a:pPr marL="149724">
              <a:spcBef>
                <a:spcPts val="28"/>
              </a:spcBef>
            </a:pPr>
            <a:r>
              <a:rPr sz="900" spc="-4" dirty="0">
                <a:latin typeface="Courier New"/>
                <a:cs typeface="Courier New"/>
              </a:rPr>
              <a:t>this.i = i +</a:t>
            </a:r>
            <a:r>
              <a:rPr sz="900" spc="-11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j;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7564" y="2880639"/>
            <a:ext cx="11314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456" y="3019188"/>
            <a:ext cx="113145" cy="14760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56" y="3434823"/>
            <a:ext cx="3985491" cy="1002329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900" spc="-4" dirty="0">
                <a:latin typeface="Courier New"/>
                <a:cs typeface="Courier New"/>
              </a:rPr>
              <a:t>public class TestScoping {</a:t>
            </a:r>
            <a:endParaRPr sz="900">
              <a:latin typeface="Courier New"/>
              <a:cs typeface="Courier New"/>
            </a:endParaRPr>
          </a:p>
          <a:p>
            <a:pPr marL="290429" marR="3608" indent="-140705">
              <a:lnSpc>
                <a:spcPct val="102600"/>
              </a:lnSpc>
            </a:pPr>
            <a:r>
              <a:rPr sz="900" spc="-4" dirty="0">
                <a:latin typeface="Courier New"/>
                <a:cs typeface="Courier New"/>
              </a:rPr>
              <a:t>public static void main(String[] args) {  ScopeExample scope = new</a:t>
            </a:r>
            <a:r>
              <a:rPr sz="900" spc="46" dirty="0">
                <a:latin typeface="Courier New"/>
                <a:cs typeface="Courier New"/>
              </a:rPr>
              <a:t> </a:t>
            </a:r>
            <a:r>
              <a:rPr sz="900" spc="-4" dirty="0">
                <a:latin typeface="Courier New"/>
                <a:cs typeface="Courier New"/>
              </a:rPr>
              <a:t>ScopeExample();</a:t>
            </a:r>
            <a:endParaRPr sz="900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000">
              <a:latin typeface="Times New Roman"/>
              <a:cs typeface="Times New Roman"/>
            </a:endParaRPr>
          </a:p>
          <a:p>
            <a:pPr marL="290429">
              <a:spcBef>
                <a:spcPts val="4"/>
              </a:spcBef>
            </a:pPr>
            <a:r>
              <a:rPr sz="900" spc="-4" dirty="0">
                <a:latin typeface="Courier New"/>
                <a:cs typeface="Courier New"/>
              </a:rPr>
              <a:t>scope.firstMethod();</a:t>
            </a:r>
            <a:endParaRPr sz="900">
              <a:latin typeface="Courier New"/>
              <a:cs typeface="Courier New"/>
            </a:endParaRPr>
          </a:p>
          <a:p>
            <a:pPr marL="149724">
              <a:spcBef>
                <a:spcPts val="28"/>
              </a:spcBef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020">
              <a:spcBef>
                <a:spcPts val="28"/>
              </a:spcBef>
            </a:pPr>
            <a:r>
              <a:rPr sz="900" spc="-4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22373" y="1598468"/>
            <a:ext cx="416791" cy="1844387"/>
          </a:xfrm>
          <a:custGeom>
            <a:avLst/>
            <a:gdLst/>
            <a:ahLst/>
            <a:cxnLst/>
            <a:rect l="l" t="t" r="r" b="b"/>
            <a:pathLst>
              <a:path w="458470" h="2705100">
                <a:moveTo>
                  <a:pt x="458469" y="0"/>
                </a:moveTo>
                <a:lnTo>
                  <a:pt x="458469" y="2705100"/>
                </a:lnTo>
                <a:lnTo>
                  <a:pt x="0" y="27051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2373" y="3254085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31508" y="3293659"/>
            <a:ext cx="300182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main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6600" y="2914391"/>
            <a:ext cx="785091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firstMethod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6526" y="2335011"/>
            <a:ext cx="92364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i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6526" y="2143384"/>
            <a:ext cx="92364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j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7326" y="2343151"/>
            <a:ext cx="854364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secondMethod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6526" y="2906251"/>
            <a:ext cx="92364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i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6526" y="2705967"/>
            <a:ext cx="92364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j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8708" y="3106536"/>
            <a:ext cx="300182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this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8708" y="2526636"/>
            <a:ext cx="300182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this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9436" y="3293659"/>
            <a:ext cx="36945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scope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40887" y="2066059"/>
            <a:ext cx="1616364" cy="1359477"/>
          </a:xfrm>
          <a:custGeom>
            <a:avLst/>
            <a:gdLst/>
            <a:ahLst/>
            <a:cxnLst/>
            <a:rect l="l" t="t" r="r" b="b"/>
            <a:pathLst>
              <a:path w="1778000" h="1993900">
                <a:moveTo>
                  <a:pt x="889000" y="0"/>
                </a:moveTo>
                <a:lnTo>
                  <a:pt x="843274" y="1298"/>
                </a:lnTo>
                <a:lnTo>
                  <a:pt x="798146" y="5150"/>
                </a:lnTo>
                <a:lnTo>
                  <a:pt x="753672" y="11493"/>
                </a:lnTo>
                <a:lnTo>
                  <a:pt x="709908" y="20266"/>
                </a:lnTo>
                <a:lnTo>
                  <a:pt x="666909" y="31404"/>
                </a:lnTo>
                <a:lnTo>
                  <a:pt x="624732" y="44845"/>
                </a:lnTo>
                <a:lnTo>
                  <a:pt x="583433" y="60526"/>
                </a:lnTo>
                <a:lnTo>
                  <a:pt x="543067" y="78385"/>
                </a:lnTo>
                <a:lnTo>
                  <a:pt x="503692" y="98358"/>
                </a:lnTo>
                <a:lnTo>
                  <a:pt x="465361" y="120383"/>
                </a:lnTo>
                <a:lnTo>
                  <a:pt x="428133" y="144397"/>
                </a:lnTo>
                <a:lnTo>
                  <a:pt x="392062" y="170338"/>
                </a:lnTo>
                <a:lnTo>
                  <a:pt x="357205" y="198142"/>
                </a:lnTo>
                <a:lnTo>
                  <a:pt x="323618" y="227746"/>
                </a:lnTo>
                <a:lnTo>
                  <a:pt x="291356" y="259088"/>
                </a:lnTo>
                <a:lnTo>
                  <a:pt x="260476" y="292106"/>
                </a:lnTo>
                <a:lnTo>
                  <a:pt x="231034" y="326736"/>
                </a:lnTo>
                <a:lnTo>
                  <a:pt x="203086" y="362915"/>
                </a:lnTo>
                <a:lnTo>
                  <a:pt x="176687" y="400580"/>
                </a:lnTo>
                <a:lnTo>
                  <a:pt x="151893" y="439670"/>
                </a:lnTo>
                <a:lnTo>
                  <a:pt x="128762" y="480121"/>
                </a:lnTo>
                <a:lnTo>
                  <a:pt x="107348" y="521870"/>
                </a:lnTo>
                <a:lnTo>
                  <a:pt x="87708" y="564854"/>
                </a:lnTo>
                <a:lnTo>
                  <a:pt x="69897" y="609011"/>
                </a:lnTo>
                <a:lnTo>
                  <a:pt x="53972" y="654278"/>
                </a:lnTo>
                <a:lnTo>
                  <a:pt x="39989" y="700592"/>
                </a:lnTo>
                <a:lnTo>
                  <a:pt x="28003" y="747891"/>
                </a:lnTo>
                <a:lnTo>
                  <a:pt x="18071" y="796111"/>
                </a:lnTo>
                <a:lnTo>
                  <a:pt x="10249" y="845189"/>
                </a:lnTo>
                <a:lnTo>
                  <a:pt x="4592" y="895064"/>
                </a:lnTo>
                <a:lnTo>
                  <a:pt x="1157" y="945672"/>
                </a:lnTo>
                <a:lnTo>
                  <a:pt x="0" y="996950"/>
                </a:lnTo>
                <a:lnTo>
                  <a:pt x="1157" y="1048227"/>
                </a:lnTo>
                <a:lnTo>
                  <a:pt x="4592" y="1098835"/>
                </a:lnTo>
                <a:lnTo>
                  <a:pt x="10249" y="1148710"/>
                </a:lnTo>
                <a:lnTo>
                  <a:pt x="18071" y="1197788"/>
                </a:lnTo>
                <a:lnTo>
                  <a:pt x="28003" y="1246008"/>
                </a:lnTo>
                <a:lnTo>
                  <a:pt x="39989" y="1293307"/>
                </a:lnTo>
                <a:lnTo>
                  <a:pt x="53972" y="1339621"/>
                </a:lnTo>
                <a:lnTo>
                  <a:pt x="69897" y="1384888"/>
                </a:lnTo>
                <a:lnTo>
                  <a:pt x="87708" y="1429045"/>
                </a:lnTo>
                <a:lnTo>
                  <a:pt x="107348" y="1472029"/>
                </a:lnTo>
                <a:lnTo>
                  <a:pt x="128762" y="1513778"/>
                </a:lnTo>
                <a:lnTo>
                  <a:pt x="151893" y="1554229"/>
                </a:lnTo>
                <a:lnTo>
                  <a:pt x="176687" y="1593319"/>
                </a:lnTo>
                <a:lnTo>
                  <a:pt x="203086" y="1630984"/>
                </a:lnTo>
                <a:lnTo>
                  <a:pt x="231034" y="1667163"/>
                </a:lnTo>
                <a:lnTo>
                  <a:pt x="260477" y="1701793"/>
                </a:lnTo>
                <a:lnTo>
                  <a:pt x="291356" y="1734811"/>
                </a:lnTo>
                <a:lnTo>
                  <a:pt x="323618" y="1766153"/>
                </a:lnTo>
                <a:lnTo>
                  <a:pt x="357205" y="1795757"/>
                </a:lnTo>
                <a:lnTo>
                  <a:pt x="392062" y="1823561"/>
                </a:lnTo>
                <a:lnTo>
                  <a:pt x="428133" y="1849502"/>
                </a:lnTo>
                <a:lnTo>
                  <a:pt x="465361" y="1873516"/>
                </a:lnTo>
                <a:lnTo>
                  <a:pt x="503692" y="1895541"/>
                </a:lnTo>
                <a:lnTo>
                  <a:pt x="543067" y="1915514"/>
                </a:lnTo>
                <a:lnTo>
                  <a:pt x="583433" y="1933373"/>
                </a:lnTo>
                <a:lnTo>
                  <a:pt x="624732" y="1949054"/>
                </a:lnTo>
                <a:lnTo>
                  <a:pt x="666909" y="1962495"/>
                </a:lnTo>
                <a:lnTo>
                  <a:pt x="709908" y="1973633"/>
                </a:lnTo>
                <a:lnTo>
                  <a:pt x="753672" y="1982406"/>
                </a:lnTo>
                <a:lnTo>
                  <a:pt x="798146" y="1988749"/>
                </a:lnTo>
                <a:lnTo>
                  <a:pt x="843274" y="1992601"/>
                </a:lnTo>
                <a:lnTo>
                  <a:pt x="889000" y="1993900"/>
                </a:lnTo>
                <a:lnTo>
                  <a:pt x="934725" y="1992601"/>
                </a:lnTo>
                <a:lnTo>
                  <a:pt x="979853" y="1988749"/>
                </a:lnTo>
                <a:lnTo>
                  <a:pt x="1024327" y="1982406"/>
                </a:lnTo>
                <a:lnTo>
                  <a:pt x="1068091" y="1973633"/>
                </a:lnTo>
                <a:lnTo>
                  <a:pt x="1111090" y="1962495"/>
                </a:lnTo>
                <a:lnTo>
                  <a:pt x="1153267" y="1949054"/>
                </a:lnTo>
                <a:lnTo>
                  <a:pt x="1194566" y="1933373"/>
                </a:lnTo>
                <a:lnTo>
                  <a:pt x="1234932" y="1915514"/>
                </a:lnTo>
                <a:lnTo>
                  <a:pt x="1274307" y="1895541"/>
                </a:lnTo>
                <a:lnTo>
                  <a:pt x="1312638" y="1873516"/>
                </a:lnTo>
                <a:lnTo>
                  <a:pt x="1349866" y="1849502"/>
                </a:lnTo>
                <a:lnTo>
                  <a:pt x="1385937" y="1823561"/>
                </a:lnTo>
                <a:lnTo>
                  <a:pt x="1420794" y="1795757"/>
                </a:lnTo>
                <a:lnTo>
                  <a:pt x="1454381" y="1766153"/>
                </a:lnTo>
                <a:lnTo>
                  <a:pt x="1486643" y="1734811"/>
                </a:lnTo>
                <a:lnTo>
                  <a:pt x="1517523" y="1701793"/>
                </a:lnTo>
                <a:lnTo>
                  <a:pt x="1546965" y="1667163"/>
                </a:lnTo>
                <a:lnTo>
                  <a:pt x="1574913" y="1630984"/>
                </a:lnTo>
                <a:lnTo>
                  <a:pt x="1601312" y="1593319"/>
                </a:lnTo>
                <a:lnTo>
                  <a:pt x="1626106" y="1554229"/>
                </a:lnTo>
                <a:lnTo>
                  <a:pt x="1649237" y="1513778"/>
                </a:lnTo>
                <a:lnTo>
                  <a:pt x="1670651" y="1472029"/>
                </a:lnTo>
                <a:lnTo>
                  <a:pt x="1690291" y="1429045"/>
                </a:lnTo>
                <a:lnTo>
                  <a:pt x="1708102" y="1384888"/>
                </a:lnTo>
                <a:lnTo>
                  <a:pt x="1724027" y="1339621"/>
                </a:lnTo>
                <a:lnTo>
                  <a:pt x="1738010" y="1293307"/>
                </a:lnTo>
                <a:lnTo>
                  <a:pt x="1749996" y="1246008"/>
                </a:lnTo>
                <a:lnTo>
                  <a:pt x="1759928" y="1197788"/>
                </a:lnTo>
                <a:lnTo>
                  <a:pt x="1767750" y="1148710"/>
                </a:lnTo>
                <a:lnTo>
                  <a:pt x="1773407" y="1098835"/>
                </a:lnTo>
                <a:lnTo>
                  <a:pt x="1776842" y="1048227"/>
                </a:lnTo>
                <a:lnTo>
                  <a:pt x="1778000" y="996950"/>
                </a:lnTo>
                <a:lnTo>
                  <a:pt x="1776842" y="945672"/>
                </a:lnTo>
                <a:lnTo>
                  <a:pt x="1773407" y="895064"/>
                </a:lnTo>
                <a:lnTo>
                  <a:pt x="1767750" y="845189"/>
                </a:lnTo>
                <a:lnTo>
                  <a:pt x="1759928" y="796111"/>
                </a:lnTo>
                <a:lnTo>
                  <a:pt x="1749996" y="747891"/>
                </a:lnTo>
                <a:lnTo>
                  <a:pt x="1738010" y="700592"/>
                </a:lnTo>
                <a:lnTo>
                  <a:pt x="1724027" y="654278"/>
                </a:lnTo>
                <a:lnTo>
                  <a:pt x="1708102" y="609011"/>
                </a:lnTo>
                <a:lnTo>
                  <a:pt x="1690291" y="564854"/>
                </a:lnTo>
                <a:lnTo>
                  <a:pt x="1670651" y="521870"/>
                </a:lnTo>
                <a:lnTo>
                  <a:pt x="1649237" y="480121"/>
                </a:lnTo>
                <a:lnTo>
                  <a:pt x="1626106" y="439670"/>
                </a:lnTo>
                <a:lnTo>
                  <a:pt x="1601312" y="400580"/>
                </a:lnTo>
                <a:lnTo>
                  <a:pt x="1574913" y="362915"/>
                </a:lnTo>
                <a:lnTo>
                  <a:pt x="1546965" y="326736"/>
                </a:lnTo>
                <a:lnTo>
                  <a:pt x="1517522" y="292106"/>
                </a:lnTo>
                <a:lnTo>
                  <a:pt x="1486643" y="259088"/>
                </a:lnTo>
                <a:lnTo>
                  <a:pt x="1454381" y="227746"/>
                </a:lnTo>
                <a:lnTo>
                  <a:pt x="1420794" y="198142"/>
                </a:lnTo>
                <a:lnTo>
                  <a:pt x="1385937" y="170338"/>
                </a:lnTo>
                <a:lnTo>
                  <a:pt x="1349866" y="144397"/>
                </a:lnTo>
                <a:lnTo>
                  <a:pt x="1312638" y="120383"/>
                </a:lnTo>
                <a:lnTo>
                  <a:pt x="1274307" y="98358"/>
                </a:lnTo>
                <a:lnTo>
                  <a:pt x="1234932" y="78385"/>
                </a:lnTo>
                <a:lnTo>
                  <a:pt x="1194566" y="60526"/>
                </a:lnTo>
                <a:lnTo>
                  <a:pt x="1153267" y="44845"/>
                </a:lnTo>
                <a:lnTo>
                  <a:pt x="1111090" y="31404"/>
                </a:lnTo>
                <a:lnTo>
                  <a:pt x="1068091" y="20266"/>
                </a:lnTo>
                <a:lnTo>
                  <a:pt x="1024327" y="11493"/>
                </a:lnTo>
                <a:lnTo>
                  <a:pt x="979853" y="5150"/>
                </a:lnTo>
                <a:lnTo>
                  <a:pt x="934725" y="1298"/>
                </a:lnTo>
                <a:lnTo>
                  <a:pt x="8890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83782" y="1936174"/>
            <a:ext cx="764309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700" b="1" spc="11" dirty="0">
                <a:latin typeface="Times New Roman"/>
                <a:cs typeface="Times New Roman"/>
              </a:rPr>
              <a:t>Heap</a:t>
            </a:r>
            <a:r>
              <a:rPr sz="700" b="1" spc="4" dirty="0">
                <a:latin typeface="Times New Roman"/>
                <a:cs typeface="Times New Roman"/>
              </a:rPr>
              <a:t> </a:t>
            </a:r>
            <a:r>
              <a:rPr sz="700" b="1" spc="7" dirty="0">
                <a:latin typeface="Times New Roman"/>
                <a:cs typeface="Times New Roman"/>
              </a:rPr>
              <a:t>Memory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43174" y="2750128"/>
            <a:ext cx="611909" cy="181841"/>
          </a:xfrm>
          <a:custGeom>
            <a:avLst/>
            <a:gdLst/>
            <a:ahLst/>
            <a:cxnLst/>
            <a:rect l="l" t="t" r="r" b="b"/>
            <a:pathLst>
              <a:path w="673100" h="266700">
                <a:moveTo>
                  <a:pt x="673100" y="0"/>
                </a:moveTo>
                <a:lnTo>
                  <a:pt x="673100" y="266700"/>
                </a:lnTo>
                <a:lnTo>
                  <a:pt x="0" y="2667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85001" y="2594265"/>
            <a:ext cx="891309" cy="30662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7882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ScopeExample</a:t>
            </a:r>
            <a:endParaRPr sz="700">
              <a:latin typeface="Courier New"/>
              <a:cs typeface="Courier New"/>
            </a:endParaRPr>
          </a:p>
          <a:p>
            <a:pPr marL="9020">
              <a:spcBef>
                <a:spcPts val="568"/>
              </a:spcBef>
              <a:tabLst>
                <a:tab pos="504643" algn="l"/>
              </a:tabLst>
            </a:pPr>
            <a:r>
              <a:rPr sz="700" spc="-4" dirty="0">
                <a:latin typeface="Courier New"/>
                <a:cs typeface="Courier New"/>
              </a:rPr>
              <a:t>i	</a:t>
            </a:r>
            <a:r>
              <a:rPr sz="1100" spc="-5" baseline="-5555" dirty="0">
                <a:latin typeface="Courier New"/>
                <a:cs typeface="Courier New"/>
              </a:rPr>
              <a:t>1</a:t>
            </a:r>
            <a:endParaRPr sz="1100" baseline="-5555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2373" y="2880013"/>
            <a:ext cx="416791" cy="1532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098" rIns="0" bIns="0" rtlCol="0">
            <a:spAutoFit/>
          </a:bodyPr>
          <a:lstStyle/>
          <a:p>
            <a:pPr marR="34725" algn="r">
              <a:spcBef>
                <a:spcPts val="355"/>
              </a:spcBef>
            </a:pPr>
            <a:r>
              <a:rPr sz="700" spc="-4" dirty="0"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28146" y="2732810"/>
            <a:ext cx="40524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R="30215" algn="r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2373" y="2318904"/>
            <a:ext cx="416791" cy="16054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313" rIns="0" bIns="0" rtlCol="0">
            <a:spAutoFit/>
          </a:bodyPr>
          <a:lstStyle/>
          <a:p>
            <a:pPr marR="34725" algn="r">
              <a:spcBef>
                <a:spcPts val="412"/>
              </a:spcBef>
            </a:pPr>
            <a:r>
              <a:rPr sz="700" spc="-4" dirty="0"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8146" y="2178628"/>
            <a:ext cx="405245" cy="116830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R="30215" algn="r">
              <a:spcBef>
                <a:spcPts val="71"/>
              </a:spcBef>
            </a:pPr>
            <a:r>
              <a:rPr sz="700" spc="-4" dirty="0"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22373" y="3067051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2373" y="2880013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2373" y="2692977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2373" y="2505940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22373" y="2131868"/>
            <a:ext cx="416791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846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84799" y="2145984"/>
            <a:ext cx="92364" cy="519545"/>
          </a:xfrm>
          <a:custGeom>
            <a:avLst/>
            <a:gdLst/>
            <a:ahLst/>
            <a:cxnLst/>
            <a:rect l="l" t="t" r="r" b="b"/>
            <a:pathLst>
              <a:path w="101600" h="762000">
                <a:moveTo>
                  <a:pt x="88900" y="761999"/>
                </a:moveTo>
                <a:lnTo>
                  <a:pt x="0" y="761999"/>
                </a:lnTo>
                <a:lnTo>
                  <a:pt x="0" y="0"/>
                </a:ln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84799" y="2717224"/>
            <a:ext cx="92364" cy="519545"/>
          </a:xfrm>
          <a:custGeom>
            <a:avLst/>
            <a:gdLst/>
            <a:ahLst/>
            <a:cxnLst/>
            <a:rect l="l" t="t" r="r" b="b"/>
            <a:pathLst>
              <a:path w="101600" h="762000">
                <a:moveTo>
                  <a:pt x="88900" y="762000"/>
                </a:moveTo>
                <a:lnTo>
                  <a:pt x="0" y="762000"/>
                </a:lnTo>
                <a:lnTo>
                  <a:pt x="0" y="0"/>
                </a:ln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84799" y="3269674"/>
            <a:ext cx="92364" cy="173181"/>
          </a:xfrm>
          <a:custGeom>
            <a:avLst/>
            <a:gdLst/>
            <a:ahLst/>
            <a:cxnLst/>
            <a:rect l="l" t="t" r="r" b="b"/>
            <a:pathLst>
              <a:path w="101600" h="254000">
                <a:moveTo>
                  <a:pt x="88900" y="254000"/>
                </a:moveTo>
                <a:lnTo>
                  <a:pt x="0" y="254000"/>
                </a:lnTo>
                <a:lnTo>
                  <a:pt x="0" y="0"/>
                </a:ln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77408" y="834130"/>
            <a:ext cx="3990109" cy="72725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R="3608" algn="r">
              <a:spcBef>
                <a:spcPts val="71"/>
              </a:spcBef>
            </a:pPr>
            <a:r>
              <a:rPr sz="2300" spc="-25" dirty="0">
                <a:latin typeface="Arial"/>
                <a:cs typeface="Arial"/>
              </a:rPr>
              <a:t>Variable </a:t>
            </a:r>
            <a:r>
              <a:rPr sz="2300" dirty="0">
                <a:latin typeface="Arial"/>
                <a:cs typeface="Arial"/>
              </a:rPr>
              <a:t>Scope</a:t>
            </a:r>
            <a:r>
              <a:rPr sz="2300" spc="-3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R="32019" algn="r">
              <a:spcBef>
                <a:spcPts val="1978"/>
              </a:spcBef>
            </a:pPr>
            <a:r>
              <a:rPr sz="700" b="1" spc="11" dirty="0">
                <a:latin typeface="Times New Roman"/>
                <a:cs typeface="Times New Roman"/>
              </a:rPr>
              <a:t>Execution</a:t>
            </a:r>
            <a:r>
              <a:rPr sz="700" b="1" spc="-25" dirty="0">
                <a:latin typeface="Times New Roman"/>
                <a:cs typeface="Times New Roman"/>
              </a:rPr>
              <a:t> </a:t>
            </a:r>
            <a:r>
              <a:rPr sz="700" b="1" spc="7" dirty="0">
                <a:latin typeface="Times New Roman"/>
                <a:cs typeface="Times New Roman"/>
              </a:rPr>
              <a:t>Stack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55676" y="2696874"/>
            <a:ext cx="121919" cy="53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7918" y="2587163"/>
            <a:ext cx="873991" cy="135948"/>
          </a:xfrm>
          <a:custGeom>
            <a:avLst/>
            <a:gdLst/>
            <a:ahLst/>
            <a:cxnLst/>
            <a:rect l="l" t="t" r="r" b="b"/>
            <a:pathLst>
              <a:path w="961390" h="199389">
                <a:moveTo>
                  <a:pt x="961390" y="19888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90542" y="2925216"/>
            <a:ext cx="122266" cy="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4100" y="2954744"/>
            <a:ext cx="865909" cy="203921"/>
          </a:xfrm>
          <a:custGeom>
            <a:avLst/>
            <a:gdLst/>
            <a:ahLst/>
            <a:cxnLst/>
            <a:rect l="l" t="t" r="r" b="b"/>
            <a:pathLst>
              <a:path w="952500" h="299085">
                <a:moveTo>
                  <a:pt x="952373" y="0"/>
                </a:moveTo>
                <a:lnTo>
                  <a:pt x="0" y="29908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06244" y="2962621"/>
            <a:ext cx="119726" cy="6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7191" y="3007042"/>
            <a:ext cx="864755" cy="351125"/>
          </a:xfrm>
          <a:custGeom>
            <a:avLst/>
            <a:gdLst/>
            <a:ahLst/>
            <a:cxnLst/>
            <a:rect l="l" t="t" r="r" b="b"/>
            <a:pathLst>
              <a:path w="951229" h="514985">
                <a:moveTo>
                  <a:pt x="950722" y="0"/>
                </a:moveTo>
                <a:lnTo>
                  <a:pt x="0" y="514476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6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9365" y="834130"/>
            <a:ext cx="3493077" cy="325102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113195">
              <a:spcBef>
                <a:spcPts val="71"/>
              </a:spcBef>
            </a:pPr>
            <a:r>
              <a:rPr sz="2300" spc="-25" dirty="0">
                <a:latin typeface="Arial"/>
                <a:cs typeface="Arial"/>
              </a:rPr>
              <a:t>Variable</a:t>
            </a:r>
            <a:r>
              <a:rPr sz="2300" spc="-213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Initialization</a:t>
            </a:r>
            <a:endParaRPr sz="2300">
              <a:latin typeface="Arial"/>
              <a:cs typeface="Arial"/>
            </a:endParaRPr>
          </a:p>
          <a:p>
            <a:pPr marL="13980">
              <a:spcBef>
                <a:spcPts val="2244"/>
              </a:spcBef>
              <a:tabLst>
                <a:tab pos="1617204" algn="l"/>
              </a:tabLst>
            </a:pPr>
            <a:r>
              <a:rPr sz="1400" b="1" spc="-7" dirty="0">
                <a:latin typeface="Times New Roman"/>
                <a:cs typeface="Times New Roman"/>
              </a:rPr>
              <a:t>Variable	</a:t>
            </a:r>
            <a:r>
              <a:rPr sz="1400" b="1" spc="-4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  <a:p>
            <a:pPr marL="9020">
              <a:spcBef>
                <a:spcPts val="614"/>
              </a:spcBef>
              <a:tabLst>
                <a:tab pos="1632086" algn="l"/>
              </a:tabLst>
            </a:pPr>
            <a:r>
              <a:rPr spc="-50" dirty="0">
                <a:latin typeface="Courier New"/>
                <a:cs typeface="Courier New"/>
              </a:rPr>
              <a:t>byte	</a:t>
            </a:r>
            <a:r>
              <a:rPr spc="-4"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3" dirty="0">
                <a:latin typeface="Courier New"/>
                <a:cs typeface="Courier New"/>
              </a:rPr>
              <a:t>short	</a:t>
            </a:r>
            <a:r>
              <a:rPr spc="-4"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46" dirty="0">
                <a:latin typeface="Courier New"/>
                <a:cs typeface="Courier New"/>
              </a:rPr>
              <a:t>int	</a:t>
            </a:r>
            <a:r>
              <a:rPr spc="-4"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0" dirty="0">
                <a:latin typeface="Courier New"/>
                <a:cs typeface="Courier New"/>
              </a:rPr>
              <a:t>long	</a:t>
            </a:r>
            <a:r>
              <a:rPr spc="-67" dirty="0">
                <a:latin typeface="Courier New"/>
                <a:cs typeface="Courier New"/>
              </a:rPr>
              <a:t>0L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3" dirty="0">
                <a:latin typeface="Courier New"/>
                <a:cs typeface="Courier New"/>
              </a:rPr>
              <a:t>float	</a:t>
            </a:r>
            <a:r>
              <a:rPr spc="-67" dirty="0">
                <a:latin typeface="Courier New"/>
                <a:cs typeface="Courier New"/>
              </a:rPr>
              <a:t>0.0F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7" dirty="0">
                <a:latin typeface="Courier New"/>
                <a:cs typeface="Courier New"/>
              </a:rPr>
              <a:t>double	</a:t>
            </a:r>
            <a:r>
              <a:rPr spc="-67" dirty="0">
                <a:latin typeface="Courier New"/>
                <a:cs typeface="Courier New"/>
              </a:rPr>
              <a:t>0.0D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0" dirty="0">
                <a:latin typeface="Courier New"/>
                <a:cs typeface="Courier New"/>
              </a:rPr>
              <a:t>char	</a:t>
            </a:r>
            <a:r>
              <a:rPr spc="-67" dirty="0">
                <a:latin typeface="Courier New"/>
                <a:cs typeface="Courier New"/>
              </a:rPr>
              <a:t>'\u0000'</a:t>
            </a:r>
            <a:endParaRPr>
              <a:latin typeface="Courier New"/>
              <a:cs typeface="Courier New"/>
            </a:endParaRPr>
          </a:p>
          <a:p>
            <a:pPr marL="9020">
              <a:spcBef>
                <a:spcPts val="455"/>
              </a:spcBef>
              <a:tabLst>
                <a:tab pos="1632086" algn="l"/>
              </a:tabLst>
            </a:pPr>
            <a:r>
              <a:rPr spc="-57" dirty="0">
                <a:latin typeface="Courier New"/>
                <a:cs typeface="Courier New"/>
              </a:rPr>
              <a:t>boolean	</a:t>
            </a:r>
            <a:r>
              <a:rPr spc="-67" dirty="0">
                <a:latin typeface="Courier New"/>
                <a:cs typeface="Courier New"/>
              </a:rPr>
              <a:t>false</a:t>
            </a:r>
            <a:endParaRPr>
              <a:latin typeface="Courier New"/>
              <a:cs typeface="Courier New"/>
            </a:endParaRPr>
          </a:p>
          <a:p>
            <a:pPr marL="13529">
              <a:spcBef>
                <a:spcPts val="455"/>
              </a:spcBef>
              <a:tabLst>
                <a:tab pos="1632086" algn="l"/>
              </a:tabLst>
            </a:pPr>
            <a:r>
              <a:rPr spc="14" dirty="0">
                <a:latin typeface="Times New Roman"/>
                <a:cs typeface="Times New Roman"/>
              </a:rPr>
              <a:t>All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reference</a:t>
            </a:r>
            <a:r>
              <a:rPr spc="64" dirty="0">
                <a:latin typeface="Times New Roman"/>
                <a:cs typeface="Times New Roman"/>
              </a:rPr>
              <a:t> </a:t>
            </a:r>
            <a:r>
              <a:rPr spc="43" dirty="0">
                <a:latin typeface="Times New Roman"/>
                <a:cs typeface="Times New Roman"/>
              </a:rPr>
              <a:t>types	</a:t>
            </a:r>
            <a:r>
              <a:rPr spc="-67" dirty="0">
                <a:latin typeface="Courier New"/>
                <a:cs typeface="Courier New"/>
              </a:rPr>
              <a:t>null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1638" y="143740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1638" y="143740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1638" y="173181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1638" y="173181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1638" y="391390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1638" y="3913909"/>
            <a:ext cx="3740727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7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1769" y="834130"/>
            <a:ext cx="534150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Initialization</a:t>
            </a:r>
            <a:r>
              <a:rPr spc="-178" dirty="0"/>
              <a:t> </a:t>
            </a:r>
            <a:r>
              <a:rPr spc="-14" dirty="0"/>
              <a:t>Before</a:t>
            </a:r>
            <a:r>
              <a:rPr spc="-178" dirty="0"/>
              <a:t> </a:t>
            </a:r>
            <a:r>
              <a:rPr spc="-4" dirty="0"/>
              <a:t>Use</a:t>
            </a:r>
            <a:r>
              <a:rPr spc="-174" dirty="0"/>
              <a:t> </a:t>
            </a:r>
            <a:r>
              <a:rPr dirty="0"/>
              <a:t>Principle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8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28" y="3486755"/>
            <a:ext cx="70334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b="1" spc="-4" dirty="0">
                <a:latin typeface="Courier New"/>
                <a:cs typeface="Courier New"/>
              </a:rPr>
              <a:t>javac TestInitBeforeUse.java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57" dirty="0">
                <a:latin typeface="Courier New"/>
                <a:cs typeface="Courier New"/>
              </a:rPr>
              <a:t>TestInitBeforeUse.java:10: </a:t>
            </a:r>
            <a:r>
              <a:rPr sz="1100" spc="-53" dirty="0">
                <a:latin typeface="Courier New"/>
                <a:cs typeface="Courier New"/>
              </a:rPr>
              <a:t>variable </a:t>
            </a:r>
            <a:r>
              <a:rPr sz="1100" spc="-4" dirty="0">
                <a:latin typeface="Courier New"/>
                <a:cs typeface="Courier New"/>
              </a:rPr>
              <a:t>y </a:t>
            </a:r>
            <a:r>
              <a:rPr sz="1100" spc="-46" dirty="0">
                <a:latin typeface="Courier New"/>
                <a:cs typeface="Courier New"/>
              </a:rPr>
              <a:t>might </a:t>
            </a:r>
            <a:r>
              <a:rPr sz="1100" spc="-39" dirty="0">
                <a:latin typeface="Courier New"/>
                <a:cs typeface="Courier New"/>
              </a:rPr>
              <a:t>not </a:t>
            </a:r>
            <a:r>
              <a:rPr sz="1100" spc="-46" dirty="0">
                <a:latin typeface="Courier New"/>
                <a:cs typeface="Courier New"/>
              </a:rPr>
              <a:t>have been</a:t>
            </a:r>
            <a:r>
              <a:rPr sz="1100" spc="-49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initialized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5328" y="3815801"/>
            <a:ext cx="3782291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100" spc="-32" dirty="0">
                <a:latin typeface="Courier New"/>
                <a:cs typeface="Courier New"/>
              </a:rPr>
              <a:t>// </a:t>
            </a:r>
            <a:r>
              <a:rPr sz="1100" spc="-53" dirty="0">
                <a:latin typeface="Courier New"/>
                <a:cs typeface="Courier New"/>
              </a:rPr>
              <a:t>Possible </a:t>
            </a:r>
            <a:r>
              <a:rPr sz="1100" spc="-39" dirty="0">
                <a:latin typeface="Courier New"/>
                <a:cs typeface="Courier New"/>
              </a:rPr>
              <a:t>use </a:t>
            </a:r>
            <a:r>
              <a:rPr sz="1100" spc="-50" dirty="0">
                <a:latin typeface="Courier New"/>
                <a:cs typeface="Courier New"/>
              </a:rPr>
              <a:t>before</a:t>
            </a:r>
            <a:r>
              <a:rPr sz="1100" spc="-320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initialization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8" y="3815802"/>
            <a:ext cx="1445491" cy="534893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317488" algn="ctr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z = y +</a:t>
            </a:r>
            <a:r>
              <a:rPr sz="1100" spc="-50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x;</a:t>
            </a:r>
            <a:endParaRPr sz="1100">
              <a:latin typeface="Courier New"/>
              <a:cs typeface="Courier New"/>
            </a:endParaRPr>
          </a:p>
          <a:p>
            <a:pPr marL="245331" algn="ctr">
              <a:lnSpc>
                <a:spcPts val="1349"/>
              </a:lnSpc>
            </a:pPr>
            <a:r>
              <a:rPr sz="1100" spc="-4" dirty="0">
                <a:latin typeface="Courier New"/>
                <a:cs typeface="Courier New"/>
              </a:rPr>
              <a:t>^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1</a:t>
            </a:r>
            <a:r>
              <a:rPr sz="1100" spc="-12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error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9" y="1368137"/>
            <a:ext cx="6579177" cy="666629"/>
          </a:xfrm>
          <a:prstGeom prst="rect">
            <a:avLst/>
          </a:prstGeom>
        </p:spPr>
        <p:txBody>
          <a:bodyPr vert="horz" wrap="square" lIns="0" tIns="37882" rIns="0" bIns="0" rtlCol="0">
            <a:spAutoFit/>
          </a:bodyPr>
          <a:lstStyle/>
          <a:p>
            <a:pPr marL="9020" marR="3608">
              <a:lnSpc>
                <a:spcPts val="1847"/>
              </a:lnSpc>
              <a:spcBef>
                <a:spcPts val="298"/>
              </a:spcBef>
            </a:pPr>
            <a:r>
              <a:rPr sz="1700" spc="57" dirty="0">
                <a:latin typeface="Times New Roman"/>
                <a:cs typeface="Times New Roman"/>
              </a:rPr>
              <a:t>The compiler </a:t>
            </a:r>
            <a:r>
              <a:rPr sz="1700" spc="32" dirty="0">
                <a:latin typeface="Times New Roman"/>
                <a:cs typeface="Times New Roman"/>
              </a:rPr>
              <a:t>will </a:t>
            </a:r>
            <a:r>
              <a:rPr sz="1700" spc="46" dirty="0">
                <a:latin typeface="Times New Roman"/>
                <a:cs typeface="Times New Roman"/>
              </a:rPr>
              <a:t>verify </a:t>
            </a:r>
            <a:r>
              <a:rPr sz="1700" spc="67" dirty="0">
                <a:latin typeface="Times New Roman"/>
                <a:cs typeface="Times New Roman"/>
              </a:rPr>
              <a:t>that </a:t>
            </a:r>
            <a:r>
              <a:rPr sz="1700" spc="36" dirty="0">
                <a:latin typeface="Times New Roman"/>
                <a:cs typeface="Times New Roman"/>
              </a:rPr>
              <a:t>local </a:t>
            </a:r>
            <a:r>
              <a:rPr sz="1700" spc="39" dirty="0">
                <a:latin typeface="Times New Roman"/>
                <a:cs typeface="Times New Roman"/>
              </a:rPr>
              <a:t>variables </a:t>
            </a:r>
            <a:r>
              <a:rPr sz="1700" spc="57" dirty="0">
                <a:latin typeface="Times New Roman"/>
                <a:cs typeface="Times New Roman"/>
              </a:rPr>
              <a:t>have </a:t>
            </a:r>
            <a:r>
              <a:rPr sz="1700" spc="50" dirty="0">
                <a:latin typeface="Times New Roman"/>
                <a:cs typeface="Times New Roman"/>
              </a:rPr>
              <a:t>been  </a:t>
            </a:r>
            <a:r>
              <a:rPr sz="1700" spc="53" dirty="0">
                <a:latin typeface="Times New Roman"/>
                <a:cs typeface="Times New Roman"/>
              </a:rPr>
              <a:t>initialized </a:t>
            </a:r>
            <a:r>
              <a:rPr sz="1700" spc="25" dirty="0">
                <a:latin typeface="Times New Roman"/>
                <a:cs typeface="Times New Roman"/>
              </a:rPr>
              <a:t>before</a:t>
            </a:r>
            <a:r>
              <a:rPr sz="1700" spc="199" dirty="0">
                <a:latin typeface="Times New Roman"/>
                <a:cs typeface="Times New Roman"/>
              </a:rPr>
              <a:t> </a:t>
            </a:r>
            <a:r>
              <a:rPr sz="1700" spc="71" dirty="0">
                <a:latin typeface="Times New Roman"/>
                <a:cs typeface="Times New Roman"/>
              </a:rPr>
              <a:t>used.</a:t>
            </a:r>
            <a:endParaRPr sz="1700">
              <a:latin typeface="Times New Roman"/>
              <a:cs typeface="Times New Roman"/>
            </a:endParaRPr>
          </a:p>
          <a:p>
            <a:pPr marL="9020">
              <a:lnSpc>
                <a:spcPts val="1324"/>
              </a:lnSpc>
              <a:tabLst>
                <a:tab pos="492016" algn="l"/>
              </a:tabLst>
            </a:pPr>
            <a:r>
              <a:rPr sz="1100" spc="-4" dirty="0">
                <a:latin typeface="Courier New"/>
                <a:cs typeface="Courier New"/>
              </a:rPr>
              <a:t>3	</a:t>
            </a:r>
            <a:r>
              <a:rPr sz="1100" spc="-50" dirty="0">
                <a:latin typeface="Courier New"/>
                <a:cs typeface="Courier New"/>
              </a:rPr>
              <a:t>public </a:t>
            </a:r>
            <a:r>
              <a:rPr sz="1100" spc="-46" dirty="0">
                <a:latin typeface="Courier New"/>
                <a:cs typeface="Courier New"/>
              </a:rPr>
              <a:t>void </a:t>
            </a:r>
            <a:r>
              <a:rPr sz="1100" spc="-53" dirty="0">
                <a:latin typeface="Courier New"/>
                <a:cs typeface="Courier New"/>
              </a:rPr>
              <a:t>doComputation()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10" y="2042004"/>
          <a:ext cx="6199909" cy="2286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882"/>
                <a:gridCol w="364836"/>
                <a:gridCol w="5395191"/>
              </a:tblGrid>
              <a:tr h="270933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05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 = </a:t>
                      </a:r>
                      <a:r>
                        <a:rPr sz="1100" spc="-80" dirty="0">
                          <a:latin typeface="Courier New"/>
                          <a:cs typeface="Courier New"/>
                        </a:rPr>
                        <a:t>(int)(Math.random()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6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100);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y;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5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z;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spc="-45" dirty="0">
                          <a:latin typeface="Courier New"/>
                          <a:cs typeface="Courier New"/>
                        </a:rPr>
                        <a:t>if (x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50)</a:t>
                      </a:r>
                      <a:r>
                        <a:rPr sz="1100" spc="-5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14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y =</a:t>
                      </a:r>
                      <a:r>
                        <a:rPr sz="1100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9;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20"/>
                        </a:lnSpc>
                        <a:tabLst>
                          <a:tab pos="1391285" algn="l"/>
                        </a:tabLst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z = y</a:t>
                      </a:r>
                      <a:r>
                        <a:rPr sz="1100" spc="-4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1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x;	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 Possible use before</a:t>
                      </a:r>
                      <a:r>
                        <a:rPr sz="1100" b="1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initialization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867">
                <a:tc>
                  <a:txBody>
                    <a:bodyPr/>
                    <a:lstStyle/>
                    <a:p>
                      <a:pPr marL="31750">
                        <a:lnSpc>
                          <a:spcPts val="1689"/>
                        </a:lnSpc>
                      </a:pPr>
                      <a:r>
                        <a:rPr sz="1100" spc="-8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689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/>
              <a:t>Sun</a:t>
            </a:r>
            <a:r>
              <a:rPr sz="1400" spc="-60" dirty="0"/>
              <a:t> </a:t>
            </a:r>
            <a:r>
              <a:rPr sz="1400" dirty="0"/>
              <a:t>Services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9125" y="834130"/>
            <a:ext cx="3526559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2300" spc="-7" dirty="0">
                <a:latin typeface="Arial"/>
                <a:cs typeface="Arial"/>
              </a:rPr>
              <a:t>Operator</a:t>
            </a:r>
            <a:r>
              <a:rPr sz="2300" spc="-202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Precedence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9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8388" y="1435245"/>
          <a:ext cx="7162799" cy="3203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8636"/>
                <a:gridCol w="1794163"/>
              </a:tblGrid>
              <a:tr h="27709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Operators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00" b="1" spc="50" dirty="0">
                          <a:latin typeface="Times New Roman"/>
                          <a:cs typeface="Times New Roman"/>
                        </a:rPr>
                        <a:t>Associative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125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581660" algn="l"/>
                          <a:tab pos="1826895" algn="l"/>
                          <a:tab pos="2694305" algn="l"/>
                        </a:tabLst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++	--</a:t>
                      </a:r>
                      <a:r>
                        <a:rPr sz="1200" spc="-1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200" spc="-6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5" dirty="0">
                          <a:latin typeface="Times New Roman"/>
                          <a:cs typeface="Times New Roman"/>
                        </a:rPr>
                        <a:t>unary	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200" spc="-6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5" dirty="0">
                          <a:latin typeface="Times New Roman"/>
                          <a:cs typeface="Times New Roman"/>
                        </a:rPr>
                        <a:t>unary	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~ !</a:t>
                      </a:r>
                      <a:r>
                        <a:rPr sz="120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i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&lt;data_type&gt;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455930" algn="l"/>
                          <a:tab pos="833119" algn="l"/>
                        </a:tabLst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*	/	%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455930" algn="l"/>
                        </a:tabLst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+	-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581660" algn="l"/>
                          <a:tab pos="1084580" algn="l"/>
                        </a:tabLst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&lt;&lt;	&gt;&gt;	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455930" algn="l"/>
                          <a:tab pos="833119" algn="l"/>
                          <a:tab pos="1336040" algn="l"/>
                        </a:tabLst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	&gt;	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&lt;=	&gt;=</a:t>
                      </a:r>
                      <a:r>
                        <a:rPr sz="1200" spc="-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instanceof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tabLst>
                          <a:tab pos="581660" algn="l"/>
                        </a:tabLst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!=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704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&amp;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^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&amp;&amp;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95" dirty="0">
                          <a:latin typeface="Courier New"/>
                          <a:cs typeface="Courier New"/>
                        </a:rPr>
                        <a:t>||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&lt;boolean_expr&gt;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? </a:t>
                      </a:r>
                      <a:r>
                        <a:rPr sz="1200" i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&lt;expr1&gt;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2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0000C4"/>
                          </a:solidFill>
                          <a:latin typeface="Courier New"/>
                          <a:cs typeface="Courier New"/>
                        </a:rPr>
                        <a:t>&lt;expr2&gt;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1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*=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/=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%=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2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-=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5" dirty="0">
                          <a:latin typeface="Courier New"/>
                          <a:cs typeface="Courier New"/>
                        </a:rPr>
                        <a:t>&lt;&lt;=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5" dirty="0">
                          <a:latin typeface="Courier New"/>
                          <a:cs typeface="Courier New"/>
                        </a:rPr>
                        <a:t>&gt;&gt;=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70" dirty="0">
                          <a:latin typeface="Courier New"/>
                          <a:cs typeface="Courier New"/>
                        </a:rPr>
                        <a:t>&gt;&gt;&gt;=</a:t>
                      </a:r>
                      <a:r>
                        <a:rPr sz="12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&amp;=</a:t>
                      </a:r>
                      <a:r>
                        <a:rPr sz="1200" spc="-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^=</a:t>
                      </a:r>
                      <a:r>
                        <a:rPr sz="1200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|=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7274" y="834130"/>
            <a:ext cx="2909455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Logical</a:t>
            </a:r>
            <a:r>
              <a:rPr spc="-199" dirty="0"/>
              <a:t> </a:t>
            </a:r>
            <a:r>
              <a:rPr spc="-7" dirty="0"/>
              <a:t>Operators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10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3687617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spcBef>
                <a:spcPts val="71"/>
              </a:spcBef>
              <a:buChar char="•"/>
              <a:tabLst>
                <a:tab pos="245782" algn="l"/>
                <a:tab pos="246233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-75" dirty="0">
                <a:latin typeface="Courier New"/>
                <a:cs typeface="Courier New"/>
              </a:rPr>
              <a:t>boolean</a:t>
            </a:r>
            <a:r>
              <a:rPr sz="1700" spc="-465" dirty="0">
                <a:latin typeface="Courier New"/>
                <a:cs typeface="Courier New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operators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436" y="1685666"/>
            <a:ext cx="734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! –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NOT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| –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7036" y="1685666"/>
            <a:ext cx="734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&amp; –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^ –</a:t>
            </a:r>
            <a:r>
              <a:rPr sz="1100" spc="-288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817" y="1958643"/>
            <a:ext cx="5253182" cy="1693932"/>
          </a:xfrm>
          <a:prstGeom prst="rect">
            <a:avLst/>
          </a:prstGeom>
        </p:spPr>
        <p:txBody>
          <a:bodyPr vert="horz" wrap="square" lIns="0" tIns="115450" rIns="0" bIns="0" rtlCol="0">
            <a:spAutoFit/>
          </a:bodyPr>
          <a:lstStyle/>
          <a:p>
            <a:pPr marL="245782" indent="-236763">
              <a:spcBef>
                <a:spcPts val="909"/>
              </a:spcBef>
              <a:buChar char="•"/>
              <a:tabLst>
                <a:tab pos="245782" algn="l"/>
                <a:tab pos="246233" algn="l"/>
                <a:tab pos="1913044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short-circuit	</a:t>
            </a:r>
            <a:r>
              <a:rPr sz="1700" spc="-75" dirty="0">
                <a:latin typeface="Courier New"/>
                <a:cs typeface="Courier New"/>
              </a:rPr>
              <a:t>boolean</a:t>
            </a:r>
            <a:r>
              <a:rPr sz="1700" spc="-657" dirty="0">
                <a:latin typeface="Courier New"/>
                <a:cs typeface="Courier New"/>
              </a:rPr>
              <a:t> </a:t>
            </a:r>
            <a:r>
              <a:rPr sz="1700" spc="64" dirty="0">
                <a:latin typeface="Times New Roman"/>
                <a:cs typeface="Times New Roman"/>
              </a:rPr>
              <a:t>operators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  <a:p>
            <a:pPr marL="273292">
              <a:spcBef>
                <a:spcPts val="558"/>
              </a:spcBef>
              <a:tabLst>
                <a:tab pos="1146384" algn="l"/>
              </a:tabLst>
            </a:pPr>
            <a:r>
              <a:rPr sz="1100" spc="-32" dirty="0">
                <a:latin typeface="Courier New"/>
                <a:cs typeface="Courier New"/>
              </a:rPr>
              <a:t>&amp;&amp;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–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AND	</a:t>
            </a:r>
            <a:r>
              <a:rPr sz="1100" spc="-32" dirty="0">
                <a:latin typeface="Courier New"/>
                <a:cs typeface="Courier New"/>
              </a:rPr>
              <a:t>|| </a:t>
            </a:r>
            <a:r>
              <a:rPr sz="1100" spc="-4" dirty="0">
                <a:latin typeface="Courier New"/>
                <a:cs typeface="Courier New"/>
              </a:rPr>
              <a:t>–</a:t>
            </a:r>
            <a:r>
              <a:rPr sz="1100" spc="-20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  <a:p>
            <a:pPr marL="239469" indent="-230449">
              <a:spcBef>
                <a:spcPts val="366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36" dirty="0">
                <a:latin typeface="Times New Roman"/>
                <a:cs typeface="Times New Roman"/>
              </a:rPr>
              <a:t>You </a:t>
            </a:r>
            <a:r>
              <a:rPr sz="1700" spc="53" dirty="0">
                <a:latin typeface="Times New Roman"/>
                <a:cs typeface="Times New Roman"/>
              </a:rPr>
              <a:t>can </a:t>
            </a:r>
            <a:r>
              <a:rPr sz="1700" spc="46" dirty="0">
                <a:latin typeface="Times New Roman"/>
                <a:cs typeface="Times New Roman"/>
              </a:rPr>
              <a:t>use </a:t>
            </a:r>
            <a:r>
              <a:rPr sz="1700" spc="53" dirty="0">
                <a:latin typeface="Times New Roman"/>
                <a:cs typeface="Times New Roman"/>
              </a:rPr>
              <a:t>these </a:t>
            </a:r>
            <a:r>
              <a:rPr sz="1700" spc="64" dirty="0">
                <a:latin typeface="Times New Roman"/>
                <a:cs typeface="Times New Roman"/>
              </a:rPr>
              <a:t>operators </a:t>
            </a:r>
            <a:r>
              <a:rPr sz="1700" spc="36" dirty="0">
                <a:latin typeface="Times New Roman"/>
                <a:cs typeface="Times New Roman"/>
              </a:rPr>
              <a:t>as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follows:</a:t>
            </a:r>
            <a:endParaRPr sz="1700">
              <a:latin typeface="Times New Roman"/>
              <a:cs typeface="Times New Roman"/>
            </a:endParaRPr>
          </a:p>
          <a:p>
            <a:pPr marL="273292" marR="490663">
              <a:lnSpc>
                <a:spcPts val="1349"/>
              </a:lnSpc>
              <a:spcBef>
                <a:spcPts val="614"/>
              </a:spcBef>
            </a:pPr>
            <a:r>
              <a:rPr sz="1100" spc="-50" dirty="0">
                <a:latin typeface="Courier New"/>
                <a:cs typeface="Courier New"/>
              </a:rPr>
              <a:t>MyDate </a:t>
            </a:r>
            <a:r>
              <a:rPr sz="1100" spc="-4" dirty="0">
                <a:latin typeface="Courier New"/>
                <a:cs typeface="Courier New"/>
              </a:rPr>
              <a:t>d =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reservation.getDepartureDate();  </a:t>
            </a:r>
            <a:r>
              <a:rPr sz="1100" spc="-32" dirty="0">
                <a:latin typeface="Courier New"/>
                <a:cs typeface="Courier New"/>
              </a:rPr>
              <a:t>if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(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(d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!=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6" dirty="0">
                <a:latin typeface="Courier New"/>
                <a:cs typeface="Courier New"/>
              </a:rPr>
              <a:t>null)</a:t>
            </a:r>
            <a:r>
              <a:rPr sz="1100" spc="-121" dirty="0">
                <a:latin typeface="Courier New"/>
                <a:cs typeface="Courier New"/>
              </a:rPr>
              <a:t> </a:t>
            </a:r>
            <a:r>
              <a:rPr sz="1100" spc="-32" dirty="0">
                <a:latin typeface="Courier New"/>
                <a:cs typeface="Courier New"/>
              </a:rPr>
              <a:t>&amp;&amp;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(d.day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&gt;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39" dirty="0">
                <a:latin typeface="Courier New"/>
                <a:cs typeface="Courier New"/>
              </a:rPr>
              <a:t>31)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432036">
              <a:lnSpc>
                <a:spcPts val="1300"/>
              </a:lnSpc>
            </a:pPr>
            <a:r>
              <a:rPr sz="1100" spc="-32" dirty="0">
                <a:latin typeface="Courier New"/>
                <a:cs typeface="Courier New"/>
              </a:rPr>
              <a:t>// do </a:t>
            </a:r>
            <a:r>
              <a:rPr sz="1100" spc="-53" dirty="0">
                <a:latin typeface="Courier New"/>
                <a:cs typeface="Courier New"/>
              </a:rPr>
              <a:t>something </a:t>
            </a:r>
            <a:r>
              <a:rPr sz="1100" spc="-46" dirty="0">
                <a:latin typeface="Courier New"/>
                <a:cs typeface="Courier New"/>
              </a:rPr>
              <a:t>with</a:t>
            </a:r>
            <a:r>
              <a:rPr sz="1100" spc="-355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273292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93704" y="834130"/>
            <a:ext cx="4156941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dirty="0"/>
              <a:t>Bitwise </a:t>
            </a:r>
            <a:r>
              <a:rPr spc="-4" dirty="0"/>
              <a:t>Logical</a:t>
            </a:r>
            <a:r>
              <a:rPr spc="-361" dirty="0"/>
              <a:t> </a:t>
            </a:r>
            <a:r>
              <a:rPr spc="-7" dirty="0"/>
              <a:t>Operators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368136"/>
            <a:ext cx="4341668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45782" indent="-236763">
              <a:spcBef>
                <a:spcPts val="71"/>
              </a:spcBef>
              <a:buChar char="•"/>
              <a:tabLst>
                <a:tab pos="245782" algn="l"/>
                <a:tab pos="246233" algn="l"/>
                <a:tab pos="141291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</a:t>
            </a:r>
            <a:r>
              <a:rPr sz="1700" spc="36" dirty="0">
                <a:latin typeface="Times New Roman"/>
                <a:cs typeface="Times New Roman"/>
              </a:rPr>
              <a:t> </a:t>
            </a:r>
            <a:r>
              <a:rPr sz="1700" spc="46" dirty="0">
                <a:latin typeface="Times New Roman"/>
                <a:cs typeface="Times New Roman"/>
              </a:rPr>
              <a:t>integer	</a:t>
            </a:r>
            <a:r>
              <a:rPr sz="1700" i="1" spc="7" dirty="0">
                <a:latin typeface="Times New Roman"/>
                <a:cs typeface="Times New Roman"/>
              </a:rPr>
              <a:t>bitwise </a:t>
            </a:r>
            <a:r>
              <a:rPr sz="1700" spc="64" dirty="0">
                <a:latin typeface="Times New Roman"/>
                <a:cs typeface="Times New Roman"/>
              </a:rPr>
              <a:t>operators</a:t>
            </a:r>
            <a:r>
              <a:rPr sz="1700" spc="78" dirty="0">
                <a:latin typeface="Times New Roman"/>
                <a:cs typeface="Times New Roman"/>
              </a:rPr>
              <a:t> </a:t>
            </a:r>
            <a:r>
              <a:rPr sz="1700" spc="28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436" y="1685666"/>
            <a:ext cx="14454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~ –</a:t>
            </a:r>
            <a:r>
              <a:rPr sz="1100" spc="-259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Complement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^ –</a:t>
            </a:r>
            <a:r>
              <a:rPr sz="1100" spc="-2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XOR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5018" y="1685666"/>
            <a:ext cx="734291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lnSpc>
                <a:spcPts val="1356"/>
              </a:lnSpc>
              <a:spcBef>
                <a:spcPts val="71"/>
              </a:spcBef>
            </a:pPr>
            <a:r>
              <a:rPr sz="1100" spc="-4" dirty="0">
                <a:latin typeface="Courier New"/>
                <a:cs typeface="Courier New"/>
              </a:rPr>
              <a:t>&amp; –</a:t>
            </a:r>
            <a:r>
              <a:rPr sz="1100" spc="-284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  <a:p>
            <a:pPr marL="9020">
              <a:lnSpc>
                <a:spcPts val="1356"/>
              </a:lnSpc>
            </a:pPr>
            <a:r>
              <a:rPr sz="1100" spc="-4" dirty="0">
                <a:latin typeface="Courier New"/>
                <a:cs typeface="Courier New"/>
              </a:rPr>
              <a:t>| –</a:t>
            </a:r>
            <a:r>
              <a:rPr sz="1100" spc="-266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818" y="2060864"/>
            <a:ext cx="3837709" cy="270718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239469" indent="-230449">
              <a:spcBef>
                <a:spcPts val="71"/>
              </a:spcBef>
              <a:buChar char="•"/>
              <a:tabLst>
                <a:tab pos="239469" algn="l"/>
                <a:tab pos="239920" algn="l"/>
              </a:tabLst>
            </a:pPr>
            <a:r>
              <a:rPr sz="1700" spc="46" dirty="0">
                <a:latin typeface="Times New Roman"/>
                <a:cs typeface="Times New Roman"/>
              </a:rPr>
              <a:t>Byte-sized </a:t>
            </a:r>
            <a:r>
              <a:rPr sz="1700" spc="60" dirty="0">
                <a:latin typeface="Times New Roman"/>
                <a:cs typeface="Times New Roman"/>
              </a:rPr>
              <a:t>examples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53" dirty="0">
                <a:latin typeface="Times New Roman"/>
                <a:cs typeface="Times New Roman"/>
              </a:rPr>
              <a:t>include: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75479" y="2695142"/>
          <a:ext cx="1662544" cy="1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15586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75479" y="2961582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53975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182086" y="2691936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~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88660" y="2471825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088660" y="2690121"/>
          <a:ext cx="1662544" cy="1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15586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088660" y="2961582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906814" y="2691941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&amp;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088660" y="3569884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88660" y="3788006"/>
          <a:ext cx="1662544" cy="1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15586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872187" y="3783160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|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88660" y="4052802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375479" y="3561225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375479" y="3779348"/>
          <a:ext cx="1662544" cy="1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15586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375479" y="4052802"/>
          <a:ext cx="1662544" cy="270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  <a:gridCol w="207818"/>
              </a:tblGrid>
              <a:tr h="270933">
                <a:tc>
                  <a:txBody>
                    <a:bodyPr/>
                    <a:lstStyle/>
                    <a:p>
                      <a:pPr marL="666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20"/>
                        </a:lnSpc>
                      </a:pPr>
                      <a:r>
                        <a:rPr sz="900" b="1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193632" y="3783160"/>
            <a:ext cx="120073" cy="162996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000" b="1" spc="-4" dirty="0">
                <a:latin typeface="Courier New"/>
                <a:cs typeface="Courier New"/>
              </a:rPr>
              <a:t>^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72183" y="2901401"/>
            <a:ext cx="1881909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20701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2183" y="3992533"/>
            <a:ext cx="1881909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20701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59001" y="3992533"/>
            <a:ext cx="1881909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20700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59001" y="2901401"/>
            <a:ext cx="1881909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20700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11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3183" y="409835"/>
            <a:ext cx="1383723" cy="224552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z="1400" dirty="0">
                <a:latin typeface="Arial"/>
                <a:cs typeface="Arial"/>
              </a:rPr>
              <a:t>Sun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619" y="710045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2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903478" y="86105"/>
                </a:move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lnTo>
                  <a:pt x="903478" y="8610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68" y="378749"/>
            <a:ext cx="821459" cy="178377"/>
          </a:xfrm>
          <a:custGeom>
            <a:avLst/>
            <a:gdLst/>
            <a:ahLst/>
            <a:cxnLst/>
            <a:rect l="l" t="t" r="r" b="b"/>
            <a:pathLst>
              <a:path w="903605" h="261619">
                <a:moveTo>
                  <a:pt x="452881" y="261365"/>
                </a:moveTo>
                <a:lnTo>
                  <a:pt x="903478" y="86105"/>
                </a:lnTo>
                <a:lnTo>
                  <a:pt x="516890" y="0"/>
                </a:lnTo>
                <a:lnTo>
                  <a:pt x="0" y="172211"/>
                </a:lnTo>
                <a:lnTo>
                  <a:pt x="452881" y="2613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711326" y="86741"/>
                </a:move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12" y="502661"/>
            <a:ext cx="647123" cy="148071"/>
          </a:xfrm>
          <a:custGeom>
            <a:avLst/>
            <a:gdLst/>
            <a:ahLst/>
            <a:cxnLst/>
            <a:rect l="l" t="t" r="r" b="b"/>
            <a:pathLst>
              <a:path w="711835" h="217169">
                <a:moveTo>
                  <a:pt x="47117" y="58801"/>
                </a:moveTo>
                <a:lnTo>
                  <a:pt x="0" y="139319"/>
                </a:lnTo>
                <a:lnTo>
                  <a:pt x="37718" y="126873"/>
                </a:lnTo>
                <a:lnTo>
                  <a:pt x="68325" y="120650"/>
                </a:lnTo>
                <a:lnTo>
                  <a:pt x="131825" y="114554"/>
                </a:lnTo>
                <a:lnTo>
                  <a:pt x="193166" y="126873"/>
                </a:lnTo>
                <a:lnTo>
                  <a:pt x="247268" y="154813"/>
                </a:lnTo>
                <a:lnTo>
                  <a:pt x="318007" y="195072"/>
                </a:lnTo>
                <a:lnTo>
                  <a:pt x="358012" y="216662"/>
                </a:lnTo>
                <a:lnTo>
                  <a:pt x="421639" y="154813"/>
                </a:lnTo>
                <a:lnTo>
                  <a:pt x="471042" y="123825"/>
                </a:lnTo>
                <a:lnTo>
                  <a:pt x="529971" y="92837"/>
                </a:lnTo>
                <a:lnTo>
                  <a:pt x="584199" y="80518"/>
                </a:lnTo>
                <a:lnTo>
                  <a:pt x="645413" y="77343"/>
                </a:lnTo>
                <a:lnTo>
                  <a:pt x="711326" y="86741"/>
                </a:lnTo>
                <a:lnTo>
                  <a:pt x="676021" y="0"/>
                </a:lnTo>
                <a:lnTo>
                  <a:pt x="358012" y="117602"/>
                </a:lnTo>
                <a:lnTo>
                  <a:pt x="47117" y="58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24" y="425508"/>
            <a:ext cx="87052" cy="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96" y="517813"/>
            <a:ext cx="0" cy="171883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251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8464" y="834130"/>
            <a:ext cx="5334000" cy="36305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</a:pPr>
            <a:r>
              <a:rPr spc="-4" dirty="0"/>
              <a:t>Right-Shift</a:t>
            </a:r>
            <a:r>
              <a:rPr spc="-167" dirty="0"/>
              <a:t> </a:t>
            </a:r>
            <a:r>
              <a:rPr spc="-7" dirty="0"/>
              <a:t>Operators</a:t>
            </a:r>
            <a:r>
              <a:rPr spc="-163" dirty="0"/>
              <a:t> </a:t>
            </a:r>
            <a:r>
              <a:rPr spc="-60" dirty="0">
                <a:latin typeface="Courier New"/>
                <a:cs typeface="Courier New"/>
              </a:rPr>
              <a:t>&gt;&gt;</a:t>
            </a:r>
            <a:r>
              <a:rPr spc="-1008" dirty="0">
                <a:latin typeface="Courier New"/>
                <a:cs typeface="Courier New"/>
              </a:rPr>
              <a:t> </a:t>
            </a:r>
            <a:r>
              <a:rPr spc="-4" dirty="0"/>
              <a:t>and</a:t>
            </a:r>
            <a:r>
              <a:rPr spc="-163" dirty="0"/>
              <a:t> </a:t>
            </a:r>
            <a:r>
              <a:rPr spc="-117" dirty="0">
                <a:latin typeface="Courier New"/>
                <a:cs typeface="Courier New"/>
              </a:rPr>
              <a:t>&gt;&gt;&gt;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819728" y="4906391"/>
            <a:ext cx="3609109" cy="200055"/>
          </a:xfrm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9020">
              <a:spcBef>
                <a:spcPts val="4"/>
              </a:spcBef>
            </a:pPr>
            <a:r>
              <a:rPr spc="-11" dirty="0"/>
              <a:t>Java™ </a:t>
            </a:r>
            <a:r>
              <a:rPr spc="-4" dirty="0"/>
              <a:t>Programming</a:t>
            </a:r>
            <a:r>
              <a:rPr dirty="0"/>
              <a:t> </a:t>
            </a:r>
            <a:r>
              <a:rPr spc="-4" dirty="0"/>
              <a:t>Language</a:t>
            </a:r>
          </a:p>
          <a:p>
            <a:pPr marL="9020">
              <a:spcBef>
                <a:spcPts val="46"/>
              </a:spcBef>
            </a:pPr>
            <a:r>
              <a:rPr sz="600" i="0" spc="-4" dirty="0"/>
              <a:t>Copyright 2006 </a:t>
            </a:r>
            <a:r>
              <a:rPr sz="600" i="0" dirty="0"/>
              <a:t>Sun </a:t>
            </a:r>
            <a:r>
              <a:rPr sz="600" i="0" spc="-4" dirty="0"/>
              <a:t>Microsystems, </a:t>
            </a:r>
            <a:r>
              <a:rPr sz="600" i="0" dirty="0"/>
              <a:t>Inc. All </a:t>
            </a:r>
            <a:r>
              <a:rPr sz="600" i="0" spc="-4" dirty="0"/>
              <a:t>Rights Reserved. </a:t>
            </a:r>
            <a:r>
              <a:rPr sz="600" i="0" dirty="0"/>
              <a:t>Sun Services, </a:t>
            </a:r>
            <a:r>
              <a:rPr sz="600" i="0" spc="-4" dirty="0"/>
              <a:t>Revision</a:t>
            </a:r>
            <a:r>
              <a:rPr sz="600" i="0" dirty="0"/>
              <a:t> </a:t>
            </a:r>
            <a:r>
              <a:rPr sz="600" i="0" spc="-28" dirty="0"/>
              <a:t>F.1</a:t>
            </a:r>
            <a:endParaRPr sz="6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1" rIns="0" bIns="0" rtlCol="0">
            <a:spAutoFit/>
          </a:bodyPr>
          <a:lstStyle/>
          <a:p>
            <a:pPr marL="59078">
              <a:spcBef>
                <a:spcPts val="4"/>
              </a:spcBef>
            </a:pPr>
            <a:r>
              <a:rPr dirty="0"/>
              <a:t>Module </a:t>
            </a:r>
            <a:r>
              <a:rPr spc="-4" dirty="0"/>
              <a:t>4, </a:t>
            </a:r>
            <a:r>
              <a:rPr dirty="0"/>
              <a:t>slide 12 </a:t>
            </a:r>
            <a:r>
              <a:rPr spc="-4" dirty="0"/>
              <a:t>of</a:t>
            </a:r>
            <a:r>
              <a:rPr spc="-67" dirty="0"/>
              <a:t> </a:t>
            </a:r>
            <a:r>
              <a:rPr spc="-4" dirty="0"/>
              <a:t>31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818" y="1257292"/>
            <a:ext cx="5810250" cy="706849"/>
          </a:xfrm>
          <a:prstGeom prst="rect">
            <a:avLst/>
          </a:prstGeom>
        </p:spPr>
        <p:txBody>
          <a:bodyPr vert="horz" wrap="square" lIns="0" tIns="52313" rIns="0" bIns="0" rtlCol="0">
            <a:spAutoFit/>
          </a:bodyPr>
          <a:lstStyle/>
          <a:p>
            <a:pPr marL="285468" indent="-276449">
              <a:spcBef>
                <a:spcPts val="412"/>
              </a:spcBef>
              <a:buFont typeface="Times New Roman"/>
              <a:buChar char="•"/>
              <a:tabLst>
                <a:tab pos="285468" algn="l"/>
                <a:tab pos="285919" algn="l"/>
              </a:tabLst>
            </a:pPr>
            <a:r>
              <a:rPr sz="1700" i="1" spc="21" dirty="0">
                <a:latin typeface="Times New Roman"/>
                <a:cs typeface="Times New Roman"/>
              </a:rPr>
              <a:t>Arithmetic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i="1" spc="-4" dirty="0">
                <a:latin typeface="Times New Roman"/>
                <a:cs typeface="Times New Roman"/>
              </a:rPr>
              <a:t>signed </a:t>
            </a:r>
            <a:r>
              <a:rPr sz="1700" spc="64" dirty="0">
                <a:latin typeface="Times New Roman"/>
                <a:cs typeface="Times New Roman"/>
              </a:rPr>
              <a:t>right </a:t>
            </a:r>
            <a:r>
              <a:rPr sz="1700" spc="43" dirty="0">
                <a:latin typeface="Times New Roman"/>
                <a:cs typeface="Times New Roman"/>
              </a:rPr>
              <a:t>shift </a:t>
            </a:r>
            <a:r>
              <a:rPr sz="1700" spc="-57" dirty="0">
                <a:latin typeface="Times New Roman"/>
                <a:cs typeface="Times New Roman"/>
              </a:rPr>
              <a:t>(</a:t>
            </a:r>
            <a:r>
              <a:rPr sz="2300" spc="-57" dirty="0">
                <a:latin typeface="Courier New"/>
                <a:cs typeface="Courier New"/>
              </a:rPr>
              <a:t>&gt;&gt;</a:t>
            </a:r>
            <a:r>
              <a:rPr sz="1700" spc="-57" dirty="0">
                <a:latin typeface="Times New Roman"/>
                <a:cs typeface="Times New Roman"/>
              </a:rPr>
              <a:t>)</a:t>
            </a:r>
            <a:r>
              <a:rPr sz="1700" spc="17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operator: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256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3" dirty="0">
                <a:latin typeface="Times New Roman"/>
                <a:cs typeface="Times New Roman"/>
              </a:rPr>
              <a:t>Examples</a:t>
            </a:r>
            <a:r>
              <a:rPr sz="1700" spc="71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are: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636" y="1980075"/>
            <a:ext cx="2535382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802288" algn="l"/>
                <a:tab pos="1516636" algn="l"/>
              </a:tabLst>
            </a:pPr>
            <a:r>
              <a:rPr sz="1100" spc="-60" dirty="0">
                <a:latin typeface="Courier New"/>
                <a:cs typeface="Courier New"/>
              </a:rPr>
              <a:t>12</a:t>
            </a:r>
            <a:r>
              <a:rPr sz="1100" spc="-4" dirty="0">
                <a:latin typeface="Courier New"/>
                <a:cs typeface="Courier New"/>
              </a:rPr>
              <a:t>8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&gt;</a:t>
            </a:r>
            <a:r>
              <a:rPr sz="1100" spc="-4" dirty="0">
                <a:latin typeface="Courier New"/>
                <a:cs typeface="Courier New"/>
              </a:rPr>
              <a:t>&gt;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return</a:t>
            </a:r>
            <a:r>
              <a:rPr sz="1100" spc="-4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128/2</a:t>
            </a:r>
            <a:r>
              <a:rPr b="1" spc="16" baseline="28888" dirty="0">
                <a:latin typeface="Times New Roman"/>
                <a:cs typeface="Times New Roman"/>
              </a:rPr>
              <a:t>1</a:t>
            </a:r>
            <a:endParaRPr baseline="288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6638" y="1980075"/>
            <a:ext cx="3256395" cy="368181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R="3608" algn="r">
              <a:lnSpc>
                <a:spcPts val="1356"/>
              </a:lnSpc>
              <a:spcBef>
                <a:spcPts val="71"/>
              </a:spcBef>
              <a:tabLst>
                <a:tab pos="238116" algn="l"/>
              </a:tabLst>
            </a:pPr>
            <a:r>
              <a:rPr sz="1100" spc="-4" dirty="0">
                <a:latin typeface="Courier New"/>
                <a:cs typeface="Courier New"/>
              </a:rPr>
              <a:t>=	</a:t>
            </a:r>
            <a:r>
              <a:rPr sz="1100" spc="-60" dirty="0">
                <a:latin typeface="Courier New"/>
                <a:cs typeface="Courier New"/>
              </a:rPr>
              <a:t>6</a:t>
            </a:r>
            <a:r>
              <a:rPr sz="1100" spc="-4" dirty="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R="3608" algn="r">
              <a:lnSpc>
                <a:spcPts val="1356"/>
              </a:lnSpc>
              <a:tabLst>
                <a:tab pos="793269" algn="l"/>
                <a:tab pos="1507616" algn="l"/>
                <a:tab pos="2120945" algn="l"/>
                <a:tab pos="2359512" algn="l"/>
              </a:tabLst>
            </a:pPr>
            <a:r>
              <a:rPr sz="1100" spc="-60" dirty="0">
                <a:latin typeface="Courier New"/>
                <a:cs typeface="Courier New"/>
              </a:rPr>
              <a:t>25</a:t>
            </a:r>
            <a:r>
              <a:rPr sz="1100" spc="-4" dirty="0">
                <a:latin typeface="Courier New"/>
                <a:cs typeface="Courier New"/>
              </a:rPr>
              <a:t>6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&gt;</a:t>
            </a:r>
            <a:r>
              <a:rPr sz="1100" spc="-4" dirty="0">
                <a:latin typeface="Courier New"/>
                <a:cs typeface="Courier New"/>
              </a:rPr>
              <a:t>&gt;</a:t>
            </a:r>
            <a:r>
              <a:rPr sz="1100" spc="-117" dirty="0">
                <a:latin typeface="Courier New"/>
                <a:cs typeface="Courier New"/>
              </a:rPr>
              <a:t> </a:t>
            </a:r>
            <a:r>
              <a:rPr sz="1100" spc="-4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return</a:t>
            </a:r>
            <a:r>
              <a:rPr sz="1100" spc="-4" dirty="0">
                <a:latin typeface="Courier New"/>
                <a:cs typeface="Courier New"/>
              </a:rPr>
              <a:t>s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256/2</a:t>
            </a:r>
            <a:r>
              <a:rPr b="1" spc="16" baseline="28888" dirty="0">
                <a:latin typeface="Times New Roman"/>
                <a:cs typeface="Times New Roman"/>
              </a:rPr>
              <a:t>4</a:t>
            </a:r>
            <a:r>
              <a:rPr b="1" baseline="28888" dirty="0">
                <a:latin typeface="Times New Roman"/>
                <a:cs typeface="Times New Roman"/>
              </a:rPr>
              <a:t>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60" dirty="0">
                <a:latin typeface="Courier New"/>
                <a:cs typeface="Courier New"/>
              </a:rPr>
              <a:t>1</a:t>
            </a:r>
            <a:r>
              <a:rPr sz="1100" spc="-4" dirty="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636" y="2309121"/>
            <a:ext cx="3246582" cy="178385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9020">
              <a:spcBef>
                <a:spcPts val="71"/>
              </a:spcBef>
              <a:tabLst>
                <a:tab pos="2129964" algn="l"/>
              </a:tabLst>
            </a:pPr>
            <a:r>
              <a:rPr sz="1100" spc="-46" dirty="0">
                <a:latin typeface="Courier New"/>
                <a:cs typeface="Courier New"/>
              </a:rPr>
              <a:t>-256 </a:t>
            </a:r>
            <a:r>
              <a:rPr sz="1100" spc="-32" dirty="0">
                <a:latin typeface="Courier New"/>
                <a:cs typeface="Courier New"/>
              </a:rPr>
              <a:t>&gt;&gt; </a:t>
            </a:r>
            <a:r>
              <a:rPr sz="1100" spc="-4" dirty="0">
                <a:latin typeface="Courier New"/>
                <a:cs typeface="Courier New"/>
              </a:rPr>
              <a:t>4</a:t>
            </a:r>
            <a:r>
              <a:rPr sz="1100" spc="-249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returns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-256/2</a:t>
            </a:r>
            <a:r>
              <a:rPr b="1" spc="-74" baseline="28888" dirty="0">
                <a:latin typeface="Times New Roman"/>
                <a:cs typeface="Times New Roman"/>
              </a:rPr>
              <a:t>4	</a:t>
            </a:r>
            <a:r>
              <a:rPr sz="1100" spc="-4" dirty="0">
                <a:latin typeface="Courier New"/>
                <a:cs typeface="Courier New"/>
              </a:rPr>
              <a:t>=</a:t>
            </a:r>
            <a:r>
              <a:rPr sz="1100" spc="-167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-16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0819" y="2519797"/>
            <a:ext cx="5837959" cy="1199177"/>
          </a:xfrm>
          <a:prstGeom prst="rect">
            <a:avLst/>
          </a:prstGeom>
        </p:spPr>
        <p:txBody>
          <a:bodyPr vert="horz" wrap="square" lIns="0" tIns="9020" rIns="0" bIns="0" rtlCol="0">
            <a:spAutoFit/>
          </a:bodyPr>
          <a:lstStyle/>
          <a:p>
            <a:pPr marL="521780" indent="-220528">
              <a:lnSpc>
                <a:spcPts val="1946"/>
              </a:lnSpc>
              <a:spcBef>
                <a:spcPts val="71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sign </a:t>
            </a:r>
            <a:r>
              <a:rPr sz="1700" spc="28" dirty="0">
                <a:latin typeface="Times New Roman"/>
                <a:cs typeface="Times New Roman"/>
              </a:rPr>
              <a:t>bit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copied </a:t>
            </a:r>
            <a:r>
              <a:rPr sz="1700" spc="78" dirty="0">
                <a:latin typeface="Times New Roman"/>
                <a:cs typeface="Times New Roman"/>
              </a:rPr>
              <a:t>during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263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shift.</a:t>
            </a:r>
            <a:endParaRPr sz="1700">
              <a:latin typeface="Times New Roman"/>
              <a:cs typeface="Times New Roman"/>
            </a:endParaRPr>
          </a:p>
          <a:p>
            <a:pPr marL="273292" indent="-264273">
              <a:lnSpc>
                <a:spcPts val="2628"/>
              </a:lnSpc>
              <a:buFont typeface="Times New Roman"/>
              <a:buChar char="•"/>
              <a:tabLst>
                <a:tab pos="273292" algn="l"/>
                <a:tab pos="273743" algn="l"/>
              </a:tabLst>
            </a:pPr>
            <a:r>
              <a:rPr sz="1700" i="1" spc="-28" dirty="0">
                <a:latin typeface="Times New Roman"/>
                <a:cs typeface="Times New Roman"/>
              </a:rPr>
              <a:t>Logical </a:t>
            </a:r>
            <a:r>
              <a:rPr sz="1700" spc="18" dirty="0">
                <a:latin typeface="Times New Roman"/>
                <a:cs typeface="Times New Roman"/>
              </a:rPr>
              <a:t>or </a:t>
            </a:r>
            <a:r>
              <a:rPr sz="1700" i="1" spc="7" dirty="0">
                <a:latin typeface="Times New Roman"/>
                <a:cs typeface="Times New Roman"/>
              </a:rPr>
              <a:t>unsigned </a:t>
            </a:r>
            <a:r>
              <a:rPr sz="1700" i="1" spc="11" dirty="0">
                <a:latin typeface="Times New Roman"/>
                <a:cs typeface="Times New Roman"/>
              </a:rPr>
              <a:t>right-shift </a:t>
            </a:r>
            <a:r>
              <a:rPr sz="1700" spc="-71" dirty="0">
                <a:latin typeface="Times New Roman"/>
                <a:cs typeface="Times New Roman"/>
              </a:rPr>
              <a:t>(</a:t>
            </a:r>
            <a:r>
              <a:rPr sz="2300" spc="-71" dirty="0">
                <a:latin typeface="Courier New"/>
                <a:cs typeface="Courier New"/>
              </a:rPr>
              <a:t>&gt;&gt;&gt;</a:t>
            </a:r>
            <a:r>
              <a:rPr sz="1700" spc="-71" dirty="0">
                <a:latin typeface="Times New Roman"/>
                <a:cs typeface="Times New Roman"/>
              </a:rPr>
              <a:t>)</a:t>
            </a:r>
            <a:r>
              <a:rPr sz="1700" spc="241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operator: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255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43" dirty="0">
                <a:latin typeface="Times New Roman"/>
                <a:cs typeface="Times New Roman"/>
              </a:rPr>
              <a:t>This </a:t>
            </a:r>
            <a:r>
              <a:rPr sz="1700" spc="64" dirty="0">
                <a:latin typeface="Times New Roman"/>
                <a:cs typeface="Times New Roman"/>
              </a:rPr>
              <a:t>operator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67" dirty="0">
                <a:latin typeface="Times New Roman"/>
                <a:cs typeface="Times New Roman"/>
              </a:rPr>
              <a:t>used </a:t>
            </a:r>
            <a:r>
              <a:rPr sz="1700" spc="25" dirty="0">
                <a:latin typeface="Times New Roman"/>
                <a:cs typeface="Times New Roman"/>
              </a:rPr>
              <a:t>for </a:t>
            </a:r>
            <a:r>
              <a:rPr sz="1700" spc="28" dirty="0">
                <a:latin typeface="Times New Roman"/>
                <a:cs typeface="Times New Roman"/>
              </a:rPr>
              <a:t>bit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67" dirty="0">
                <a:latin typeface="Times New Roman"/>
                <a:cs typeface="Times New Roman"/>
              </a:rPr>
              <a:t>patterns.</a:t>
            </a:r>
            <a:endParaRPr sz="1700">
              <a:latin typeface="Times New Roman"/>
              <a:cs typeface="Times New Roman"/>
            </a:endParaRPr>
          </a:p>
          <a:p>
            <a:pPr marL="521780" lvl="1" indent="-220528">
              <a:spcBef>
                <a:spcPts val="369"/>
              </a:spcBef>
              <a:buChar char="•"/>
              <a:tabLst>
                <a:tab pos="521780" algn="l"/>
                <a:tab pos="522231" algn="l"/>
              </a:tabLst>
            </a:pPr>
            <a:r>
              <a:rPr sz="1700" spc="57" dirty="0">
                <a:latin typeface="Times New Roman"/>
                <a:cs typeface="Times New Roman"/>
              </a:rPr>
              <a:t>The </a:t>
            </a:r>
            <a:r>
              <a:rPr sz="1700" spc="50" dirty="0">
                <a:latin typeface="Times New Roman"/>
                <a:cs typeface="Times New Roman"/>
              </a:rPr>
              <a:t>sign </a:t>
            </a:r>
            <a:r>
              <a:rPr sz="1700" spc="28" dirty="0">
                <a:latin typeface="Times New Roman"/>
                <a:cs typeface="Times New Roman"/>
              </a:rPr>
              <a:t>bit </a:t>
            </a:r>
            <a:r>
              <a:rPr sz="1700" spc="18" dirty="0">
                <a:latin typeface="Times New Roman"/>
                <a:cs typeface="Times New Roman"/>
              </a:rPr>
              <a:t>is </a:t>
            </a:r>
            <a:r>
              <a:rPr sz="1700" spc="46" dirty="0">
                <a:latin typeface="Times New Roman"/>
                <a:cs typeface="Times New Roman"/>
              </a:rPr>
              <a:t>not </a:t>
            </a:r>
            <a:r>
              <a:rPr sz="1700" spc="67" dirty="0">
                <a:latin typeface="Times New Roman"/>
                <a:cs typeface="Times New Roman"/>
              </a:rPr>
              <a:t>copied </a:t>
            </a:r>
            <a:r>
              <a:rPr sz="1700" spc="78" dirty="0">
                <a:latin typeface="Times New Roman"/>
                <a:cs typeface="Times New Roman"/>
              </a:rPr>
              <a:t>during </a:t>
            </a:r>
            <a:r>
              <a:rPr sz="1700" spc="67" dirty="0">
                <a:latin typeface="Times New Roman"/>
                <a:cs typeface="Times New Roman"/>
              </a:rPr>
              <a:t>the</a:t>
            </a:r>
            <a:r>
              <a:rPr sz="1700" spc="326" dirty="0">
                <a:latin typeface="Times New Roman"/>
                <a:cs typeface="Times New Roman"/>
              </a:rPr>
              <a:t> </a:t>
            </a:r>
            <a:r>
              <a:rPr sz="1700" spc="43" dirty="0">
                <a:latin typeface="Times New Roman"/>
                <a:cs typeface="Times New Roman"/>
              </a:rPr>
              <a:t>shift.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184</TotalTime>
  <Words>31598</Words>
  <Application>Microsoft Office PowerPoint</Application>
  <PresentationFormat>On-screen Show (4:3)</PresentationFormat>
  <Paragraphs>7820</Paragraphs>
  <Slides>430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430</vt:i4>
      </vt:variant>
    </vt:vector>
  </HeadingPairs>
  <TitlesOfParts>
    <vt:vector size="431" baseType="lpstr">
      <vt:lpstr>Office Theme</vt:lpstr>
      <vt:lpstr>PowerPoint Presentation</vt:lpstr>
      <vt:lpstr>PowerPoint Presentation</vt:lpstr>
      <vt:lpstr>Objectives</vt:lpstr>
      <vt:lpstr>Relevance</vt:lpstr>
      <vt:lpstr>What Is the Java™ Technology?</vt:lpstr>
      <vt:lpstr>Primary Goals of the Java Technology</vt:lpstr>
      <vt:lpstr>Primary Goals of the Java Technology</vt:lpstr>
      <vt:lpstr>Primary Goals of the Java Technology</vt:lpstr>
      <vt:lpstr>The Java Virtual Machine</vt:lpstr>
      <vt:lpstr>The Java Virtual Machine</vt:lpstr>
      <vt:lpstr>The Java Virtual Machine</vt:lpstr>
      <vt:lpstr>Garbage Collection</vt:lpstr>
      <vt:lpstr>The Java Runtime Environment</vt:lpstr>
      <vt:lpstr>Sun Services</vt:lpstr>
      <vt:lpstr>JVM™ Tasks</vt:lpstr>
      <vt:lpstr>The Class Loader</vt:lpstr>
      <vt:lpstr>The Bytecode Verifier</vt:lpstr>
      <vt:lpstr>A Simple Java Application</vt:lpstr>
      <vt:lpstr>The TestGreeting Application</vt:lpstr>
      <vt:lpstr>The Greeting Class</vt:lpstr>
      <vt:lpstr>Compiling and Running the TestGreeting Program</vt:lpstr>
      <vt:lpstr>Compile-Time Errors</vt:lpstr>
      <vt:lpstr>Runtime Errors</vt:lpstr>
      <vt:lpstr>Sun Services</vt:lpstr>
      <vt:lpstr>PowerPoint Presentation</vt:lpstr>
      <vt:lpstr>Objectives</vt:lpstr>
      <vt:lpstr>Relevance</vt:lpstr>
      <vt:lpstr>Sun Services</vt:lpstr>
      <vt:lpstr>The Analysis and Design Phase</vt:lpstr>
      <vt:lpstr>Abstraction</vt:lpstr>
      <vt:lpstr>Classes as Blueprints for Objects</vt:lpstr>
      <vt:lpstr>Declaring Java Technology Classes</vt:lpstr>
      <vt:lpstr>Declaring Attributes</vt:lpstr>
      <vt:lpstr>Declaring Methods</vt:lpstr>
      <vt:lpstr>Accessing Object Members</vt:lpstr>
      <vt:lpstr>Information Hiding</vt:lpstr>
      <vt:lpstr>Information Hiding</vt:lpstr>
      <vt:lpstr>Encapsulation</vt:lpstr>
      <vt:lpstr>Declaring Constructors</vt:lpstr>
      <vt:lpstr>The Default Constructor</vt:lpstr>
      <vt:lpstr>Source File Layout</vt:lpstr>
      <vt:lpstr>Software Packages</vt:lpstr>
      <vt:lpstr>The package Statement</vt:lpstr>
      <vt:lpstr>The import Statement</vt:lpstr>
      <vt:lpstr>Directory Layout and Packages</vt:lpstr>
      <vt:lpstr>Sun Services</vt:lpstr>
      <vt:lpstr>Sun Services</vt:lpstr>
      <vt:lpstr>Terminology Recap</vt:lpstr>
      <vt:lpstr>Using the Java Technology API  Documentation</vt:lpstr>
      <vt:lpstr>Java Technology API</vt:lpstr>
      <vt:lpstr>PowerPoint Presentation</vt:lpstr>
      <vt:lpstr>Objectives</vt:lpstr>
      <vt:lpstr>Objectives</vt:lpstr>
      <vt:lpstr>Relevance</vt:lpstr>
      <vt:lpstr>Comments</vt:lpstr>
      <vt:lpstr>Semicolons, Blocks, and White Space</vt:lpstr>
      <vt:lpstr>Semicolons, Blocks, and White Space</vt:lpstr>
      <vt:lpstr>Semicolons, Blocks, and White Space</vt:lpstr>
      <vt:lpstr>Identifiers</vt:lpstr>
      <vt:lpstr>Java Programming Language Keywords</vt:lpstr>
      <vt:lpstr>Primitive Types</vt:lpstr>
      <vt:lpstr>Logical – boolean</vt:lpstr>
      <vt:lpstr>Textual – char</vt:lpstr>
      <vt:lpstr>Textual – String</vt:lpstr>
      <vt:lpstr>Integral – byte, short, int, and long</vt:lpstr>
      <vt:lpstr>Integral – byte, short, int, and long</vt:lpstr>
      <vt:lpstr>Floating Point – float and double</vt:lpstr>
      <vt:lpstr>Floating Point – float and double</vt:lpstr>
      <vt:lpstr>Variables, Declarations, and</vt:lpstr>
      <vt:lpstr>Java Reference Types</vt:lpstr>
      <vt:lpstr>Constructing and Initializing Objects</vt:lpstr>
      <vt:lpstr>Memory Allocation and Layout</vt:lpstr>
      <vt:lpstr>Explicit Attribute Initialization</vt:lpstr>
      <vt:lpstr>Executing the Constructor</vt:lpstr>
      <vt:lpstr>Assigning a Variable</vt:lpstr>
      <vt:lpstr>Assigning References</vt:lpstr>
      <vt:lpstr>Pass-by-Value</vt:lpstr>
      <vt:lpstr>Sun Services</vt:lpstr>
      <vt:lpstr>Pass-by-Value</vt:lpstr>
      <vt:lpstr>Pass-by-Value</vt:lpstr>
      <vt:lpstr>Sun Services</vt:lpstr>
      <vt:lpstr>The this Reference</vt:lpstr>
      <vt:lpstr>Sun Services</vt:lpstr>
      <vt:lpstr>Sun Services</vt:lpstr>
      <vt:lpstr>Sun Services</vt:lpstr>
      <vt:lpstr>Java Programming Language Coding  Conventions</vt:lpstr>
      <vt:lpstr>Java Programming Language Coding  Conventions</vt:lpstr>
      <vt:lpstr>PowerPoint Presentation</vt:lpstr>
      <vt:lpstr>Objectives</vt:lpstr>
      <vt:lpstr>Objectives</vt:lpstr>
      <vt:lpstr>Relevance</vt:lpstr>
      <vt:lpstr>Variables and Scope</vt:lpstr>
      <vt:lpstr>Sun Services</vt:lpstr>
      <vt:lpstr>Sun Services</vt:lpstr>
      <vt:lpstr>Initialization Before Use Principle</vt:lpstr>
      <vt:lpstr>Sun Services</vt:lpstr>
      <vt:lpstr>Logical Operators</vt:lpstr>
      <vt:lpstr>Bitwise Logical Operators</vt:lpstr>
      <vt:lpstr>Right-Shift Operators &gt;&gt; and &gt;&gt;&gt;</vt:lpstr>
      <vt:lpstr>Sun Services</vt:lpstr>
      <vt:lpstr>Sun Services</vt:lpstr>
      <vt:lpstr>String Concatenation With +</vt:lpstr>
      <vt:lpstr>Casting</vt:lpstr>
      <vt:lpstr>Promotion and Casting of Expressions</vt:lpstr>
      <vt:lpstr>Simple if, else Statements</vt:lpstr>
      <vt:lpstr>Complex if, else Statements</vt:lpstr>
      <vt:lpstr>Complex if, else Statements</vt:lpstr>
      <vt:lpstr>Switch Statements</vt:lpstr>
      <vt:lpstr>Switch Statements</vt:lpstr>
      <vt:lpstr>Switch Statements</vt:lpstr>
      <vt:lpstr>Looping Statements</vt:lpstr>
      <vt:lpstr>Looping Statements</vt:lpstr>
      <vt:lpstr>Looping Statements</vt:lpstr>
      <vt:lpstr>Special Loop Flow Control</vt:lpstr>
      <vt:lpstr>Sun Services</vt:lpstr>
      <vt:lpstr>Sun Services</vt:lpstr>
      <vt:lpstr>Sun Services</vt:lpstr>
      <vt:lpstr>Sun Services</vt:lpstr>
      <vt:lpstr>PowerPoint Presentation</vt:lpstr>
      <vt:lpstr>Objectives</vt:lpstr>
      <vt:lpstr>Relevance</vt:lpstr>
      <vt:lpstr>Declaring Arrays</vt:lpstr>
      <vt:lpstr>Creating Arrays</vt:lpstr>
      <vt:lpstr>Sun Services</vt:lpstr>
      <vt:lpstr>Creating Reference Arrays</vt:lpstr>
      <vt:lpstr>Sun Services</vt:lpstr>
      <vt:lpstr>Initializing Arrays</vt:lpstr>
      <vt:lpstr>Multidimensional Arrays</vt:lpstr>
      <vt:lpstr>Multidimensional Arrays</vt:lpstr>
      <vt:lpstr>Array Bounds</vt:lpstr>
      <vt:lpstr>Using the Enhanced for Loop</vt:lpstr>
      <vt:lpstr>Array Resizing</vt:lpstr>
      <vt:lpstr>Copying Arrays</vt:lpstr>
      <vt:lpstr>PowerPoint Presentation</vt:lpstr>
      <vt:lpstr>Objectives</vt:lpstr>
      <vt:lpstr>Relevance</vt:lpstr>
      <vt:lpstr>Subclassing</vt:lpstr>
      <vt:lpstr>Subclassing</vt:lpstr>
      <vt:lpstr>Sun Services</vt:lpstr>
      <vt:lpstr>Single Inheritance</vt:lpstr>
      <vt:lpstr>Sun Services</vt:lpstr>
      <vt:lpstr>Access Control</vt:lpstr>
      <vt:lpstr>Overriding Methods</vt:lpstr>
      <vt:lpstr>Sun Services</vt:lpstr>
      <vt:lpstr>Sun Services</vt:lpstr>
      <vt:lpstr>Invoking Overridden Methods</vt:lpstr>
      <vt:lpstr>Sun Services</vt:lpstr>
      <vt:lpstr>Polymorphism</vt:lpstr>
      <vt:lpstr>Sun Services</vt:lpstr>
      <vt:lpstr>Virtual Method Invocation</vt:lpstr>
      <vt:lpstr>Heterogeneous Collections</vt:lpstr>
      <vt:lpstr>Polymorphic Arguments</vt:lpstr>
      <vt:lpstr>Sun Services</vt:lpstr>
      <vt:lpstr>Sun Services</vt:lpstr>
      <vt:lpstr>Casting Objects</vt:lpstr>
      <vt:lpstr>Overloading Methods</vt:lpstr>
      <vt:lpstr>Methods Using Variable Arguments</vt:lpstr>
      <vt:lpstr>Overloading Constructors</vt:lpstr>
      <vt:lpstr>Sun Services</vt:lpstr>
      <vt:lpstr>Constructors Are Not Inherited</vt:lpstr>
      <vt:lpstr>Invoking Parent Class Constructors</vt:lpstr>
      <vt:lpstr>Sun Services</vt:lpstr>
      <vt:lpstr>Constructing and Initializing Objects: A Slight  Reprise</vt:lpstr>
      <vt:lpstr>Constructor and Initialization</vt:lpstr>
      <vt:lpstr>Sun Services</vt:lpstr>
      <vt:lpstr>Sun Services</vt:lpstr>
      <vt:lpstr>The Object Class</vt:lpstr>
      <vt:lpstr>The equals Method</vt:lpstr>
      <vt:lpstr>Sun Services</vt:lpstr>
      <vt:lpstr>Sun Services</vt:lpstr>
      <vt:lpstr>Sun Services</vt:lpstr>
      <vt:lpstr>An equals Example</vt:lpstr>
      <vt:lpstr>The toString Method</vt:lpstr>
      <vt:lpstr>Wrapper Classes</vt:lpstr>
      <vt:lpstr>Wrapper Classes</vt:lpstr>
      <vt:lpstr>Autoboxing of Primitive Types</vt:lpstr>
      <vt:lpstr>PowerPoint Presentation</vt:lpstr>
      <vt:lpstr>Objectives</vt:lpstr>
      <vt:lpstr>Relevance</vt:lpstr>
      <vt:lpstr>The static Keyword</vt:lpstr>
      <vt:lpstr>Class Attributes</vt:lpstr>
      <vt:lpstr>Class Attributes</vt:lpstr>
      <vt:lpstr>Class Methods</vt:lpstr>
      <vt:lpstr>Class Methods</vt:lpstr>
      <vt:lpstr>Class Methods</vt:lpstr>
      <vt:lpstr>Static Initializers</vt:lpstr>
      <vt:lpstr>Static Initializers</vt:lpstr>
      <vt:lpstr>The final Keyword</vt:lpstr>
      <vt:lpstr>Final Variables</vt:lpstr>
      <vt:lpstr>Sun Services</vt:lpstr>
      <vt:lpstr>Old-Style Enumerated Type Idiom</vt:lpstr>
      <vt:lpstr>Sun Services</vt:lpstr>
      <vt:lpstr>Old-Style Enumerated Type Idiom</vt:lpstr>
      <vt:lpstr>Old-Style Enumerated Type Idiom</vt:lpstr>
      <vt:lpstr>The New Enumerated Type</vt:lpstr>
      <vt:lpstr>The New Enumerated Type</vt:lpstr>
      <vt:lpstr>Sun Services</vt:lpstr>
      <vt:lpstr>The New Enumerated Type</vt:lpstr>
      <vt:lpstr>Advanced Enumerated Types</vt:lpstr>
      <vt:lpstr>Advanced Enumerated Types</vt:lpstr>
      <vt:lpstr>Static Imports</vt:lpstr>
      <vt:lpstr>Static Imports</vt:lpstr>
      <vt:lpstr>Abstract Classes</vt:lpstr>
      <vt:lpstr>Abstract Classes</vt:lpstr>
      <vt:lpstr>Sun Services</vt:lpstr>
      <vt:lpstr>Sun Services</vt:lpstr>
      <vt:lpstr>The Solution</vt:lpstr>
      <vt:lpstr>The Solution</vt:lpstr>
      <vt:lpstr>The Solution</vt:lpstr>
      <vt:lpstr>Interfaces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Uses of Interfaces</vt:lpstr>
      <vt:lpstr>PowerPoint Presentation</vt:lpstr>
      <vt:lpstr>Objectives</vt:lpstr>
      <vt:lpstr>Relevance</vt:lpstr>
      <vt:lpstr>Exceptions and Assertions</vt:lpstr>
      <vt:lpstr>Exceptions</vt:lpstr>
      <vt:lpstr>Sun Services</vt:lpstr>
      <vt:lpstr>Sun Services</vt:lpstr>
      <vt:lpstr>Sun Services</vt:lpstr>
      <vt:lpstr>The try-catch Statement</vt:lpstr>
      <vt:lpstr>Call Stack Mechanism</vt:lpstr>
      <vt:lpstr>The finally Clause</vt:lpstr>
      <vt:lpstr>Sun Services</vt:lpstr>
      <vt:lpstr>Common Exceptions</vt:lpstr>
      <vt:lpstr>The Handle or Declare Rule</vt:lpstr>
      <vt:lpstr>Method Overriding and Exceptions</vt:lpstr>
      <vt:lpstr>Sun Services</vt:lpstr>
      <vt:lpstr>Creating Your Own Exceptions</vt:lpstr>
      <vt:lpstr>Handling a User-Defined Exception</vt:lpstr>
      <vt:lpstr>Handling a User-Defined Exception</vt:lpstr>
      <vt:lpstr>Assertions</vt:lpstr>
      <vt:lpstr>Recommended Uses of Assertions</vt:lpstr>
      <vt:lpstr>Internal Invariants</vt:lpstr>
      <vt:lpstr>Control Flow Invariants</vt:lpstr>
      <vt:lpstr>Postconditions and Class Invariants</vt:lpstr>
      <vt:lpstr>Controlling Runtime Evaluation of Assertions</vt:lpstr>
      <vt:lpstr>PowerPoint Presentation</vt:lpstr>
      <vt:lpstr>Objectives</vt:lpstr>
      <vt:lpstr>Relevance</vt:lpstr>
      <vt:lpstr>Command-Line Arguments</vt:lpstr>
      <vt:lpstr>Command-Line Arguments</vt:lpstr>
      <vt:lpstr>System Properties</vt:lpstr>
      <vt:lpstr>The Properties Class</vt:lpstr>
      <vt:lpstr>Sun Services</vt:lpstr>
      <vt:lpstr>The Properties Class</vt:lpstr>
      <vt:lpstr>Console I/O</vt:lpstr>
      <vt:lpstr>Writing to Standard Output</vt:lpstr>
      <vt:lpstr>Sun Services</vt:lpstr>
      <vt:lpstr>Sun Services</vt:lpstr>
      <vt:lpstr>Simple Formatted Output</vt:lpstr>
      <vt:lpstr>Simple Formatted Input</vt:lpstr>
      <vt:lpstr>Files and File I/O</vt:lpstr>
      <vt:lpstr>Creating a New File Object</vt:lpstr>
      <vt:lpstr>The File Tests and Utilities</vt:lpstr>
      <vt:lpstr>The File Tests and Utilities</vt:lpstr>
      <vt:lpstr>File Stream I/O</vt:lpstr>
      <vt:lpstr>File Stream I/O</vt:lpstr>
      <vt:lpstr>Sun Services</vt:lpstr>
      <vt:lpstr>Sun Services</vt:lpstr>
      <vt:lpstr>Sun Services</vt:lpstr>
      <vt:lpstr>The Collections API</vt:lpstr>
      <vt:lpstr>Sun Services</vt:lpstr>
      <vt:lpstr>A Set Example</vt:lpstr>
      <vt:lpstr>A List Example</vt:lpstr>
      <vt:lpstr>Collections in JDK™ Version 1.1</vt:lpstr>
      <vt:lpstr>Generics</vt:lpstr>
      <vt:lpstr>Sun Services</vt:lpstr>
      <vt:lpstr>Sun Services</vt:lpstr>
      <vt:lpstr>Iterators</vt:lpstr>
      <vt:lpstr>Sun Services</vt:lpstr>
      <vt:lpstr>Enhanced for Loop</vt:lpstr>
      <vt:lpstr>Enhanced for Loop</vt:lpstr>
      <vt:lpstr>Enhanced for Loop</vt:lpstr>
      <vt:lpstr>PowerPoint Presentation</vt:lpstr>
      <vt:lpstr>Objectives</vt:lpstr>
      <vt:lpstr>Relevance</vt:lpstr>
      <vt:lpstr>Abstract Window Toolkit</vt:lpstr>
      <vt:lpstr>The java.awt Package</vt:lpstr>
      <vt:lpstr>Containers</vt:lpstr>
      <vt:lpstr>Positioning Components</vt:lpstr>
      <vt:lpstr>Frames</vt:lpstr>
      <vt:lpstr>Sun Services</vt:lpstr>
      <vt:lpstr>Sun Services</vt:lpstr>
      <vt:lpstr>Panels</vt:lpstr>
      <vt:lpstr>Sun Services</vt:lpstr>
      <vt:lpstr>Sun Services</vt:lpstr>
      <vt:lpstr>Sun Services</vt:lpstr>
      <vt:lpstr>Layout Managers</vt:lpstr>
      <vt:lpstr>Sun Services</vt:lpstr>
      <vt:lpstr>Sun Services</vt:lpstr>
      <vt:lpstr>Sun Services</vt:lpstr>
      <vt:lpstr>Sun Services</vt:lpstr>
      <vt:lpstr>The FlowLayout Manager</vt:lpstr>
      <vt:lpstr>Sun Services</vt:lpstr>
      <vt:lpstr>Sun Services</vt:lpstr>
      <vt:lpstr>Sun Services</vt:lpstr>
      <vt:lpstr>The BorderLayout Manager</vt:lpstr>
      <vt:lpstr>Sun Services</vt:lpstr>
      <vt:lpstr>Sun Services</vt:lpstr>
      <vt:lpstr>Sun Services</vt:lpstr>
      <vt:lpstr>Sun Services</vt:lpstr>
      <vt:lpstr>The GridLayout Manager</vt:lpstr>
      <vt:lpstr>Sun Services</vt:lpstr>
      <vt:lpstr>Sun Services</vt:lpstr>
      <vt:lpstr>Sun Services</vt:lpstr>
      <vt:lpstr>Sun Services</vt:lpstr>
      <vt:lpstr>Sun Services</vt:lpstr>
      <vt:lpstr>Sun Services</vt:lpstr>
      <vt:lpstr>Drawing in AWT</vt:lpstr>
      <vt:lpstr>Sun Services</vt:lpstr>
      <vt:lpstr>PowerPoint Presentation</vt:lpstr>
      <vt:lpstr>Objectives</vt:lpstr>
      <vt:lpstr>Relevance</vt:lpstr>
      <vt:lpstr>What Is an Event?</vt:lpstr>
      <vt:lpstr>Delegation Model</vt:lpstr>
      <vt:lpstr>Delegation Model</vt:lpstr>
      <vt:lpstr>Sun Services</vt:lpstr>
      <vt:lpstr>A Listener Example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Multiple Listeners</vt:lpstr>
      <vt:lpstr>Event Adapters</vt:lpstr>
      <vt:lpstr>Sun Services</vt:lpstr>
      <vt:lpstr>Sun Services</vt:lpstr>
      <vt:lpstr>Sun Services</vt:lpstr>
      <vt:lpstr>Sun Services</vt:lpstr>
      <vt:lpstr>PowerPoint Presentation</vt:lpstr>
      <vt:lpstr>Objectives</vt:lpstr>
      <vt:lpstr>Relevance</vt:lpstr>
      <vt:lpstr>Sun Services</vt:lpstr>
      <vt:lpstr>Sun Services</vt:lpstr>
      <vt:lpstr>Sun Services</vt:lpstr>
      <vt:lpstr>Sun Services</vt:lpstr>
      <vt:lpstr>Sun Services</vt:lpstr>
      <vt:lpstr>How to Create a Menu</vt:lpstr>
      <vt:lpstr>Sun Services</vt:lpstr>
      <vt:lpstr>Sun Services</vt:lpstr>
      <vt:lpstr>Sun Services</vt:lpstr>
      <vt:lpstr>Sun Services</vt:lpstr>
      <vt:lpstr>Sun Services</vt:lpstr>
      <vt:lpstr>Sun Services</vt:lpstr>
      <vt:lpstr>Sun Services</vt:lpstr>
      <vt:lpstr>Controlling Visual Aspects</vt:lpstr>
      <vt:lpstr>J.F.C./Swing Technology</vt:lpstr>
      <vt:lpstr>PowerPoint Presentation</vt:lpstr>
      <vt:lpstr>Objectives</vt:lpstr>
      <vt:lpstr>Relevance</vt:lpstr>
      <vt:lpstr>Threads</vt:lpstr>
      <vt:lpstr>Sun Services</vt:lpstr>
      <vt:lpstr>Creating the Thread</vt:lpstr>
      <vt:lpstr>Starting the Thread</vt:lpstr>
      <vt:lpstr>Thread Scheduling</vt:lpstr>
      <vt:lpstr>Sun Services</vt:lpstr>
      <vt:lpstr>Sun Services</vt:lpstr>
      <vt:lpstr>Sun Services</vt:lpstr>
      <vt:lpstr>Basic Control of Threads</vt:lpstr>
      <vt:lpstr>Sun Services</vt:lpstr>
      <vt:lpstr>Sun Services</vt:lpstr>
      <vt:lpstr>Selecting a Way to Create Threads</vt:lpstr>
      <vt:lpstr>Sun Services</vt:lpstr>
      <vt:lpstr>The Object Lock Flag</vt:lpstr>
      <vt:lpstr>The Object Lock Flag</vt:lpstr>
      <vt:lpstr>The Object Lock Flag</vt:lpstr>
      <vt:lpstr>Releasing the Lock Flag</vt:lpstr>
      <vt:lpstr>Using synchronized – Putting It Together</vt:lpstr>
      <vt:lpstr>Using synchronized – Putting It Together</vt:lpstr>
      <vt:lpstr>Thread State Diagram With Synchronization</vt:lpstr>
      <vt:lpstr>Deadlock</vt:lpstr>
      <vt:lpstr>Thread Interaction – wait and notify</vt:lpstr>
      <vt:lpstr>Thread Interaction</vt:lpstr>
      <vt:lpstr>Thread State Diagram With wait and notify</vt:lpstr>
      <vt:lpstr>Monitor Model for Synchronization</vt:lpstr>
      <vt:lpstr>Sun Services</vt:lpstr>
      <vt:lpstr>Sun Services</vt:lpstr>
      <vt:lpstr>Sun Services</vt:lpstr>
      <vt:lpstr>Sun Services</vt:lpstr>
      <vt:lpstr>The SyncStack Class</vt:lpstr>
      <vt:lpstr>Sun Services</vt:lpstr>
      <vt:lpstr>Sun Services</vt:lpstr>
      <vt:lpstr>Sun Services</vt:lpstr>
      <vt:lpstr>Sun Services</vt:lpstr>
      <vt:lpstr>PowerPoint Presentation</vt:lpstr>
      <vt:lpstr>Objectives</vt:lpstr>
      <vt:lpstr>Relevance</vt:lpstr>
      <vt:lpstr>I/O Fundamentals</vt:lpstr>
      <vt:lpstr>Sun Services</vt:lpstr>
      <vt:lpstr>Data Within Streams</vt:lpstr>
      <vt:lpstr>The InputStream Methods</vt:lpstr>
      <vt:lpstr>The OutputStream Methods</vt:lpstr>
      <vt:lpstr>The Reader Methods</vt:lpstr>
      <vt:lpstr>The Writer Methods</vt:lpstr>
      <vt:lpstr>Sun Services</vt:lpstr>
      <vt:lpstr>A Simple Example</vt:lpstr>
      <vt:lpstr>Sun Services</vt:lpstr>
      <vt:lpstr>Buffered Streams</vt:lpstr>
      <vt:lpstr>Sun Services</vt:lpstr>
      <vt:lpstr>I/O Stream Chaining</vt:lpstr>
      <vt:lpstr>Sun Services</vt:lpstr>
      <vt:lpstr>Sun Services</vt:lpstr>
      <vt:lpstr>Sun Services</vt:lpstr>
      <vt:lpstr>Sun Services</vt:lpstr>
      <vt:lpstr>Sun Services</vt:lpstr>
      <vt:lpstr>Sun Services</vt:lpstr>
      <vt:lpstr>PowerPoint Presentation</vt:lpstr>
      <vt:lpstr>Objectives</vt:lpstr>
      <vt:lpstr>Relevance</vt:lpstr>
      <vt:lpstr>Networking</vt:lpstr>
      <vt:lpstr>Sun Services</vt:lpstr>
      <vt:lpstr>Networking With Java Technology</vt:lpstr>
      <vt:lpstr>Sun Services</vt:lpstr>
      <vt:lpstr>Sun Services</vt:lpstr>
      <vt:lpstr>Sun Services</vt:lpstr>
      <vt:lpstr>Sun Services</vt:lpstr>
      <vt:lpstr>Sun Services</vt:lpstr>
      <vt:lpstr>Sun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Bhavesh_New</cp:lastModifiedBy>
  <cp:revision>12</cp:revision>
  <dcterms:created xsi:type="dcterms:W3CDTF">2018-02-01T07:49:11Z</dcterms:created>
  <dcterms:modified xsi:type="dcterms:W3CDTF">2018-02-12T14:41:09Z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2006-02-27T00:00:00Z</vt:filetime>
  </property>
  <property fmtid="{D5CDD505-2E9C-101B-9397-08002B2CF9AE}" pid="3" name="Creator">
    <vt:lpwstr>FrameMaker 7.0</vt:lpwstr>
  </property>
  <property fmtid="{D5CDD505-2E9C-101B-9397-08002B2CF9AE}" pid="4" name="LastSaved">
    <vt:filetime>2018-02-01T00:00:00Z</vt:filetime>
  </property>
</Properties>
</file>