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66CD31-0232-4F48-91DA-A3FA348E5EC3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5527B7-FE6B-4608-A526-3B36F39D9B5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5527B7-FE6B-4608-A526-3B36F39D9B51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58B92-0BE2-44E5-9460-6C8FB2414A21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DA25-52EC-4C1F-A7C1-BE916771C4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58B92-0BE2-44E5-9460-6C8FB2414A21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DA25-52EC-4C1F-A7C1-BE916771C4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58B92-0BE2-44E5-9460-6C8FB2414A21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DA25-52EC-4C1F-A7C1-BE916771C4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58B92-0BE2-44E5-9460-6C8FB2414A21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DA25-52EC-4C1F-A7C1-BE916771C4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58B92-0BE2-44E5-9460-6C8FB2414A21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DA25-52EC-4C1F-A7C1-BE916771C4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58B92-0BE2-44E5-9460-6C8FB2414A21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DA25-52EC-4C1F-A7C1-BE916771C4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58B92-0BE2-44E5-9460-6C8FB2414A21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DA25-52EC-4C1F-A7C1-BE916771C4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58B92-0BE2-44E5-9460-6C8FB2414A21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DA25-52EC-4C1F-A7C1-BE916771C4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58B92-0BE2-44E5-9460-6C8FB2414A21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DA25-52EC-4C1F-A7C1-BE916771C4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58B92-0BE2-44E5-9460-6C8FB2414A21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DA25-52EC-4C1F-A7C1-BE916771C4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58B92-0BE2-44E5-9460-6C8FB2414A21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DA25-52EC-4C1F-A7C1-BE916771C4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58B92-0BE2-44E5-9460-6C8FB2414A21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ADA25-52EC-4C1F-A7C1-BE916771C4E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Continuous Random Variable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Normal density function: (a) μ = 0, σ = 1; (b) arbitrary μ, σ2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676400"/>
            <a:ext cx="5334000" cy="4593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examples </a:t>
            </a:r>
            <a:r>
              <a:rPr lang="en-US" dirty="0"/>
              <a:t>of random phenomena obeying this behavior are the </a:t>
            </a:r>
            <a:endParaRPr lang="en-US" dirty="0" smtClean="0"/>
          </a:p>
          <a:p>
            <a:r>
              <a:rPr lang="en-US" dirty="0" smtClean="0"/>
              <a:t>height </a:t>
            </a:r>
            <a:r>
              <a:rPr lang="en-US" dirty="0"/>
              <a:t>of a </a:t>
            </a:r>
            <a:r>
              <a:rPr lang="en-US" dirty="0" smtClean="0"/>
              <a:t>man</a:t>
            </a:r>
            <a:endParaRPr lang="en-US" dirty="0"/>
          </a:p>
          <a:p>
            <a:r>
              <a:rPr lang="en-US" dirty="0"/>
              <a:t>velocity in any direction of a molecule in gas, and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error made in measuring </a:t>
            </a:r>
            <a:r>
              <a:rPr lang="en-US" dirty="0" smtClean="0"/>
              <a:t>a physical </a:t>
            </a:r>
            <a:r>
              <a:rPr lang="en-US" dirty="0"/>
              <a:t>quantity.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PMF of a binomial (</a:t>
            </a:r>
            <a:r>
              <a:rPr lang="en-US" dirty="0" err="1" smtClean="0"/>
              <a:t>n,p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1638" y="1519238"/>
            <a:ext cx="6487843" cy="427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X is a continuous† random variable if </a:t>
            </a:r>
            <a:r>
              <a:rPr lang="en-US" i="1" dirty="0" smtClean="0"/>
              <a:t>there </a:t>
            </a:r>
            <a:r>
              <a:rPr lang="en-US" dirty="0" smtClean="0"/>
              <a:t>exists </a:t>
            </a:r>
            <a:r>
              <a:rPr lang="en-US" dirty="0"/>
              <a:t>a nonnegative function </a:t>
            </a:r>
            <a:r>
              <a:rPr lang="en-US" i="1" dirty="0"/>
              <a:t>f , defined for all real x ∈ (−</a:t>
            </a:r>
            <a:r>
              <a:rPr lang="en-US" i="1" dirty="0" err="1"/>
              <a:t>q,q</a:t>
            </a:r>
            <a:r>
              <a:rPr lang="en-US" i="1" dirty="0"/>
              <a:t>), having the </a:t>
            </a:r>
            <a:r>
              <a:rPr lang="en-US" i="1" dirty="0" smtClean="0"/>
              <a:t>property </a:t>
            </a:r>
            <a:r>
              <a:rPr lang="en-US" dirty="0" smtClean="0"/>
              <a:t>that</a:t>
            </a:r>
            <a:r>
              <a:rPr lang="en-US" dirty="0"/>
              <a:t>, for any set </a:t>
            </a:r>
            <a:r>
              <a:rPr lang="en-US" i="1" dirty="0"/>
              <a:t>B of real numbers</a:t>
            </a:r>
            <a:r>
              <a:rPr lang="en-US" i="1" dirty="0" smtClean="0"/>
              <a:t>,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function </a:t>
            </a:r>
            <a:r>
              <a:rPr lang="en-US" i="1" dirty="0"/>
              <a:t>f is called the probability density function of the random variable X.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3657600"/>
            <a:ext cx="3155576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probability that </a:t>
            </a:r>
            <a:r>
              <a:rPr lang="en-US" i="1" dirty="0"/>
              <a:t>X will be in B may </a:t>
            </a:r>
            <a:r>
              <a:rPr lang="en-US" i="1" dirty="0" smtClean="0"/>
              <a:t>be </a:t>
            </a:r>
            <a:r>
              <a:rPr lang="en-US" dirty="0" smtClean="0"/>
              <a:t>obtained </a:t>
            </a:r>
            <a:r>
              <a:rPr lang="en-US" dirty="0"/>
              <a:t>by integrating the probability density function over the set </a:t>
            </a:r>
            <a:r>
              <a:rPr lang="en-US" i="1" dirty="0"/>
              <a:t>B. Since X </a:t>
            </a:r>
            <a:r>
              <a:rPr lang="en-US" i="1" dirty="0" smtClean="0"/>
              <a:t>must </a:t>
            </a:r>
            <a:r>
              <a:rPr lang="en-US" dirty="0" smtClean="0"/>
              <a:t>assume </a:t>
            </a:r>
            <a:r>
              <a:rPr lang="en-US" dirty="0"/>
              <a:t>some value, </a:t>
            </a:r>
            <a:r>
              <a:rPr lang="en-US" i="1" dirty="0"/>
              <a:t>f must </a:t>
            </a:r>
            <a:r>
              <a:rPr lang="en-US" i="1" dirty="0" smtClean="0"/>
              <a:t>satisfy</a:t>
            </a:r>
          </a:p>
          <a:p>
            <a:endParaRPr lang="en-US" i="1" dirty="0" smtClean="0"/>
          </a:p>
          <a:p>
            <a:endParaRPr lang="en-US" i="1" dirty="0"/>
          </a:p>
          <a:p>
            <a:r>
              <a:rPr lang="en-US" dirty="0"/>
              <a:t>letting </a:t>
            </a:r>
            <a:r>
              <a:rPr lang="en-US" i="1" dirty="0"/>
              <a:t>B = [a, b], we obtain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3886200"/>
            <a:ext cx="3946076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5486400"/>
            <a:ext cx="3170464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density function 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2133600"/>
            <a:ext cx="5720348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let </a:t>
            </a:r>
            <a:r>
              <a:rPr lang="en-US" i="1" dirty="0"/>
              <a:t>a = </a:t>
            </a:r>
            <a:r>
              <a:rPr lang="en-US" i="1" dirty="0" smtClean="0"/>
              <a:t>b, </a:t>
            </a:r>
            <a:r>
              <a:rPr lang="en-US" i="1" dirty="0"/>
              <a:t>we </a:t>
            </a:r>
            <a:r>
              <a:rPr lang="en-US" i="1" dirty="0" smtClean="0"/>
              <a:t>get</a:t>
            </a:r>
          </a:p>
          <a:p>
            <a:endParaRPr lang="en-US" i="1" dirty="0"/>
          </a:p>
          <a:p>
            <a:r>
              <a:rPr lang="en-US" dirty="0" smtClean="0"/>
              <a:t>In </a:t>
            </a:r>
            <a:r>
              <a:rPr lang="en-US" dirty="0"/>
              <a:t>words, this equation states that the probability that a continuous random </a:t>
            </a:r>
            <a:r>
              <a:rPr lang="en-US" dirty="0" smtClean="0"/>
              <a:t>variable will </a:t>
            </a:r>
            <a:r>
              <a:rPr lang="en-US" dirty="0"/>
              <a:t>assume any fixed value is zero. Hence, for a continuous random variable,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599" y="2285999"/>
            <a:ext cx="2980597" cy="685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5105400"/>
            <a:ext cx="6081059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Suppose that </a:t>
            </a:r>
            <a:r>
              <a:rPr lang="en-US" i="1" dirty="0"/>
              <a:t>X is a continuous random variable whose probability density </a:t>
            </a:r>
            <a:r>
              <a:rPr lang="en-US" i="1" dirty="0" smtClean="0"/>
              <a:t>function </a:t>
            </a:r>
            <a:r>
              <a:rPr lang="en-US" dirty="0" smtClean="0"/>
              <a:t>is </a:t>
            </a:r>
            <a:r>
              <a:rPr lang="en-US" dirty="0"/>
              <a:t>given by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/>
              <a:t>a) What is the value of </a:t>
            </a:r>
            <a:r>
              <a:rPr lang="en-US" i="1" dirty="0"/>
              <a:t>C?</a:t>
            </a:r>
          </a:p>
          <a:p>
            <a:r>
              <a:rPr lang="en-US" dirty="0"/>
              <a:t>(b) Find </a:t>
            </a:r>
            <a:r>
              <a:rPr lang="en-US" i="1" dirty="0"/>
              <a:t>P{X &gt; 1}.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3276600"/>
            <a:ext cx="4568142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EXPECTATION AND VARIANCE OF CONTINUOUS RANDOM VARIABLES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1905000"/>
            <a:ext cx="307730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3429000"/>
            <a:ext cx="3581400" cy="62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4876800"/>
            <a:ext cx="3810000" cy="539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UNIFORM RANDOM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random variable is said to be </a:t>
            </a:r>
            <a:r>
              <a:rPr lang="en-US" i="1" dirty="0"/>
              <a:t>uniformly distributed over the interval (0, 1) if </a:t>
            </a:r>
            <a:r>
              <a:rPr lang="en-US" i="1" dirty="0" smtClean="0"/>
              <a:t>its </a:t>
            </a:r>
            <a:r>
              <a:rPr lang="en-US" dirty="0" smtClean="0"/>
              <a:t>probability </a:t>
            </a:r>
            <a:r>
              <a:rPr lang="en-US" dirty="0"/>
              <a:t>density function is given </a:t>
            </a:r>
            <a:r>
              <a:rPr lang="en-US" dirty="0" smtClean="0"/>
              <a:t>by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3505200"/>
            <a:ext cx="463296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38400" y="4953000"/>
            <a:ext cx="482538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RANDOM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say that </a:t>
            </a:r>
            <a:r>
              <a:rPr lang="en-US" i="1" dirty="0"/>
              <a:t>X is a normal random variable, or simply that X is normally </a:t>
            </a:r>
            <a:r>
              <a:rPr lang="en-US" i="1" dirty="0" smtClean="0"/>
              <a:t>distributed, </a:t>
            </a:r>
            <a:r>
              <a:rPr lang="en-US" dirty="0" smtClean="0"/>
              <a:t>with </a:t>
            </a:r>
            <a:r>
              <a:rPr lang="en-US" dirty="0"/>
              <a:t>parameters </a:t>
            </a:r>
            <a:r>
              <a:rPr lang="en-US" i="1" dirty="0"/>
              <a:t>μ and σ2 if the density of X is given </a:t>
            </a:r>
            <a:r>
              <a:rPr lang="en-US" i="1" dirty="0" smtClean="0"/>
              <a:t>by</a:t>
            </a:r>
          </a:p>
          <a:p>
            <a:endParaRPr lang="en-US" i="1" dirty="0"/>
          </a:p>
          <a:p>
            <a:endParaRPr lang="en-US" i="1" dirty="0" smtClean="0"/>
          </a:p>
          <a:p>
            <a:r>
              <a:rPr lang="en-US" dirty="0"/>
              <a:t>This density function is a bell-shaped curve that is symmetric about </a:t>
            </a:r>
            <a:r>
              <a:rPr lang="en-US" i="1" dirty="0"/>
              <a:t>μ.</a:t>
            </a:r>
            <a:endParaRPr lang="en-US" i="1" dirty="0" smtClean="0"/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3657600"/>
            <a:ext cx="649877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321</Words>
  <Application>Microsoft Office PowerPoint</Application>
  <PresentationFormat>On-screen Show (4:3)</PresentationFormat>
  <Paragraphs>34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Continuous Random Variable</vt:lpstr>
      <vt:lpstr>Slide 2</vt:lpstr>
      <vt:lpstr>Slide 3</vt:lpstr>
      <vt:lpstr>Probability density function f</vt:lpstr>
      <vt:lpstr>Slide 5</vt:lpstr>
      <vt:lpstr>Slide 6</vt:lpstr>
      <vt:lpstr>EXPECTATION AND VARIANCE OF CONTINUOUS RANDOM VARIABLES</vt:lpstr>
      <vt:lpstr>THE UNIFORM RANDOM VARIABLE</vt:lpstr>
      <vt:lpstr>NORMAL RANDOM VARIABLES</vt:lpstr>
      <vt:lpstr>Normal density function: (a) μ = 0, σ = 1; (b) arbitrary μ, σ2</vt:lpstr>
      <vt:lpstr>Slide 11</vt:lpstr>
      <vt:lpstr>PMF of a binomial (n,p)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Continuous Random Variable</dc:title>
  <dc:creator>gaurav.Sharma</dc:creator>
  <cp:lastModifiedBy>gaurav.Sharma</cp:lastModifiedBy>
  <cp:revision>2</cp:revision>
  <dcterms:created xsi:type="dcterms:W3CDTF">2018-01-14T21:04:53Z</dcterms:created>
  <dcterms:modified xsi:type="dcterms:W3CDTF">2018-01-14T22:03:53Z</dcterms:modified>
</cp:coreProperties>
</file>