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57" r:id="rId5"/>
    <p:sldId id="271" r:id="rId6"/>
    <p:sldId id="270" r:id="rId7"/>
    <p:sldId id="258" r:id="rId8"/>
    <p:sldId id="259" r:id="rId9"/>
    <p:sldId id="260" r:id="rId10"/>
    <p:sldId id="262" r:id="rId11"/>
    <p:sldId id="261" r:id="rId12"/>
    <p:sldId id="263" r:id="rId13"/>
    <p:sldId id="264" r:id="rId14"/>
    <p:sldId id="265" r:id="rId15"/>
    <p:sldId id="266" r:id="rId16"/>
    <p:sldId id="26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88CF-0FC4-4ED4-B854-4762D24E26CD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25D4-9363-430E-9B6F-6FEDE2B21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88CF-0FC4-4ED4-B854-4762D24E26CD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25D4-9363-430E-9B6F-6FEDE2B21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88CF-0FC4-4ED4-B854-4762D24E26CD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25D4-9363-430E-9B6F-6FEDE2B21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88CF-0FC4-4ED4-B854-4762D24E26CD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25D4-9363-430E-9B6F-6FEDE2B21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88CF-0FC4-4ED4-B854-4762D24E26CD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25D4-9363-430E-9B6F-6FEDE2B21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88CF-0FC4-4ED4-B854-4762D24E26CD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25D4-9363-430E-9B6F-6FEDE2B21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88CF-0FC4-4ED4-B854-4762D24E26CD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25D4-9363-430E-9B6F-6FEDE2B21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88CF-0FC4-4ED4-B854-4762D24E26CD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25D4-9363-430E-9B6F-6FEDE2B21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88CF-0FC4-4ED4-B854-4762D24E26CD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25D4-9363-430E-9B6F-6FEDE2B21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88CF-0FC4-4ED4-B854-4762D24E26CD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25D4-9363-430E-9B6F-6FEDE2B21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388CF-0FC4-4ED4-B854-4762D24E26CD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B25D4-9363-430E-9B6F-6FEDE2B21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388CF-0FC4-4ED4-B854-4762D24E26CD}" type="datetimeFigureOut">
              <a:rPr lang="en-US" smtClean="0"/>
              <a:pPr/>
              <a:t>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B25D4-9363-430E-9B6F-6FEDE2B211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Entropy from information theory points of view is that it specifies the minimum number of bits of information needed to encode the classification of an arbitrary member of 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target attribute can take on c different values then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Where p</a:t>
            </a:r>
            <a:r>
              <a:rPr lang="en-US" baseline="-25000" dirty="0" smtClean="0"/>
              <a:t>i</a:t>
            </a:r>
            <a:r>
              <a:rPr lang="en-US" dirty="0" smtClean="0"/>
              <a:t> is the </a:t>
            </a:r>
            <a:r>
              <a:rPr lang="en-US" dirty="0" err="1" smtClean="0"/>
              <a:t>proportin</a:t>
            </a:r>
            <a:r>
              <a:rPr lang="en-US" dirty="0" smtClean="0"/>
              <a:t> of S belonging to class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1" y="2743201"/>
            <a:ext cx="5486400" cy="1378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Infromation</a:t>
            </a:r>
            <a:r>
              <a:rPr lang="en-US" dirty="0" smtClean="0"/>
              <a:t> gain(IG)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Measures the expected reduction in entropy.</a:t>
            </a:r>
          </a:p>
          <a:p>
            <a:r>
              <a:rPr lang="en-US" dirty="0" smtClean="0"/>
              <a:t>It is expected reduction in entropy caused by partitioning the examples according to this attribute.</a:t>
            </a:r>
          </a:p>
          <a:p>
            <a:r>
              <a:rPr lang="en-US" dirty="0" smtClean="0"/>
              <a:t>Gain(S,A) of an attribute A, is defined as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648201"/>
            <a:ext cx="8875461" cy="115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 Values(A) is the set of all possible values for attribute A, and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v</a:t>
            </a:r>
            <a:r>
              <a:rPr lang="en-US" dirty="0" smtClean="0"/>
              <a:t> is the subset of S for which attribute A has value v.</a:t>
            </a:r>
          </a:p>
          <a:p>
            <a:r>
              <a:rPr lang="en-US" dirty="0" smtClean="0"/>
              <a:t>Values(wind) = weak, strong</a:t>
            </a:r>
          </a:p>
          <a:p>
            <a:r>
              <a:rPr lang="en-US" dirty="0" smtClean="0"/>
              <a:t>S = [9+,5-]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WEAK</a:t>
            </a:r>
            <a:r>
              <a:rPr lang="en-US" dirty="0" smtClean="0"/>
              <a:t> = [6+,2-]</a:t>
            </a:r>
          </a:p>
          <a:p>
            <a:r>
              <a:rPr lang="en-US" dirty="0" smtClean="0"/>
              <a:t>S</a:t>
            </a:r>
            <a:r>
              <a:rPr lang="en-US" baseline="-25000" dirty="0" smtClean="0"/>
              <a:t>STRONG</a:t>
            </a:r>
            <a:r>
              <a:rPr lang="en-US" dirty="0" smtClean="0"/>
              <a:t> = [3+, 3-]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539" y="1828800"/>
            <a:ext cx="8875461" cy="115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value of Gain(S,A) is the number of bits saved when encoding the target value of an arbitrary member of S, by knowing the value of attribute A.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201275" cy="699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0873" y="152400"/>
            <a:ext cx="9204873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Hypothesis space search in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 space of DT is a complete space of finite </a:t>
            </a:r>
            <a:r>
              <a:rPr lang="en-US" dirty="0" err="1" smtClean="0"/>
              <a:t>discret</a:t>
            </a:r>
            <a:r>
              <a:rPr lang="en-US" dirty="0" smtClean="0"/>
              <a:t>-valued functions, relative to the available attributes.</a:t>
            </a:r>
          </a:p>
          <a:p>
            <a:r>
              <a:rPr lang="en-US" dirty="0" smtClean="0"/>
              <a:t>ID3 maintains only a single current </a:t>
            </a:r>
            <a:r>
              <a:rPr lang="en-US" dirty="0" err="1" smtClean="0"/>
              <a:t>hyposthesis</a:t>
            </a:r>
            <a:r>
              <a:rPr lang="en-US" dirty="0" smtClean="0"/>
              <a:t> as it searches through the space of decision tree.</a:t>
            </a:r>
          </a:p>
          <a:p>
            <a:r>
              <a:rPr lang="en-US" dirty="0" smtClean="0"/>
              <a:t>ID3 performs no back tracking.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DT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deeply to grow DT.</a:t>
            </a:r>
          </a:p>
          <a:p>
            <a:r>
              <a:rPr lang="en-US" dirty="0" smtClean="0"/>
              <a:t>Handling </a:t>
            </a:r>
            <a:r>
              <a:rPr lang="en-US" dirty="0" err="1" smtClean="0"/>
              <a:t>continous</a:t>
            </a:r>
            <a:r>
              <a:rPr lang="en-US" dirty="0" smtClean="0"/>
              <a:t> attributes.</a:t>
            </a:r>
          </a:p>
          <a:p>
            <a:r>
              <a:rPr lang="en-US" dirty="0" smtClean="0"/>
              <a:t>Choosing an </a:t>
            </a:r>
            <a:r>
              <a:rPr lang="en-US" dirty="0" err="1" smtClean="0"/>
              <a:t>appropraite</a:t>
            </a:r>
            <a:r>
              <a:rPr lang="en-US" dirty="0" smtClean="0"/>
              <a:t> attribute selection measure.</a:t>
            </a:r>
          </a:p>
          <a:p>
            <a:r>
              <a:rPr lang="en-US" dirty="0" smtClean="0"/>
              <a:t>Handling training data with missing </a:t>
            </a:r>
            <a:r>
              <a:rPr lang="en-US" dirty="0" err="1" smtClean="0"/>
              <a:t>att</a:t>
            </a:r>
            <a:r>
              <a:rPr lang="en-US" dirty="0" smtClean="0"/>
              <a:t> values.</a:t>
            </a:r>
          </a:p>
          <a:p>
            <a:r>
              <a:rPr lang="en-US" dirty="0" smtClean="0"/>
              <a:t>Improving computational cost.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</a:t>
            </a:r>
            <a:r>
              <a:rPr lang="en-US" dirty="0" err="1" smtClean="0"/>
              <a:t>overfitting</a:t>
            </a:r>
            <a:r>
              <a:rPr lang="en-US" dirty="0" smtClean="0"/>
              <a:t>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</a:t>
            </a:r>
            <a:r>
              <a:rPr lang="en-US" dirty="0" smtClean="0"/>
              <a:t>: Given a hypothesis space H, a hypothesis h </a:t>
            </a:r>
            <a:r>
              <a:rPr lang="en-US" dirty="0" smtClean="0"/>
              <a:t>belongs to </a:t>
            </a:r>
            <a:r>
              <a:rPr lang="en-US" dirty="0" smtClean="0"/>
              <a:t>H is said to </a:t>
            </a:r>
            <a:r>
              <a:rPr lang="en-US" dirty="0" err="1" smtClean="0"/>
              <a:t>overfit</a:t>
            </a:r>
            <a:r>
              <a:rPr lang="en-US" dirty="0" smtClean="0"/>
              <a:t> the training </a:t>
            </a:r>
            <a:r>
              <a:rPr lang="en-US" dirty="0" smtClean="0"/>
              <a:t>data if there exists some </a:t>
            </a:r>
            <a:r>
              <a:rPr lang="en-US" dirty="0" smtClean="0"/>
              <a:t>alternative hypothesis </a:t>
            </a:r>
            <a:r>
              <a:rPr lang="en-US" dirty="0" smtClean="0"/>
              <a:t>h' belongs to</a:t>
            </a:r>
            <a:r>
              <a:rPr lang="en-US" dirty="0" smtClean="0"/>
              <a:t> </a:t>
            </a:r>
            <a:r>
              <a:rPr lang="en-US" dirty="0" smtClean="0"/>
              <a:t>H, such that h </a:t>
            </a:r>
            <a:r>
              <a:rPr lang="en-US" dirty="0" smtClean="0"/>
              <a:t>has smaller </a:t>
            </a:r>
            <a:r>
              <a:rPr lang="en-US" dirty="0" smtClean="0"/>
              <a:t>error than h' over the training examples, but h' has a smaller error than </a:t>
            </a:r>
            <a:r>
              <a:rPr lang="en-US" dirty="0" smtClean="0"/>
              <a:t>h over </a:t>
            </a:r>
            <a:r>
              <a:rPr lang="en-US" dirty="0" smtClean="0"/>
              <a:t>the entire distribution of instances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Outlook =sunny, play=yes</a:t>
            </a:r>
          </a:p>
          <a:p>
            <a:r>
              <a:rPr lang="en-US" dirty="0" smtClean="0"/>
              <a:t>Outlook =rain, play=no</a:t>
            </a:r>
          </a:p>
          <a:p>
            <a:endParaRPr lang="en-US" dirty="0"/>
          </a:p>
          <a:p>
            <a:r>
              <a:rPr lang="en-US" dirty="0" smtClean="0"/>
              <a:t>Outlook=rain, play=?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9539"/>
            <a:ext cx="9450492" cy="575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of </a:t>
            </a:r>
            <a:r>
              <a:rPr lang="en-US" dirty="0" err="1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Noisy data</a:t>
            </a:r>
          </a:p>
          <a:p>
            <a:r>
              <a:rPr lang="en-US" dirty="0" smtClean="0"/>
              <a:t>insufficient training examples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avoid </a:t>
            </a:r>
            <a:r>
              <a:rPr lang="en-US" dirty="0" err="1" smtClean="0"/>
              <a:t>overfit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Approaches that stop growing tree earlier, before it reaches the point where it perfectly classifies the training data.</a:t>
            </a:r>
          </a:p>
          <a:p>
            <a:r>
              <a:rPr lang="en-US" dirty="0" smtClean="0"/>
              <a:t>Approaches that allow the tree to </a:t>
            </a:r>
            <a:r>
              <a:rPr lang="en-US" dirty="0" err="1" smtClean="0"/>
              <a:t>overfit</a:t>
            </a:r>
            <a:r>
              <a:rPr lang="en-US" dirty="0" smtClean="0"/>
              <a:t> the data and then post-prune the tree.</a:t>
            </a:r>
          </a:p>
          <a:p>
            <a:r>
              <a:rPr lang="en-US" dirty="0" smtClean="0"/>
              <a:t>Criteria- validation.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error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Consider each node to be candidates for pruning.</a:t>
            </a:r>
          </a:p>
          <a:p>
            <a:r>
              <a:rPr lang="en-US" dirty="0" smtClean="0"/>
              <a:t>Pruning a decision node consists </a:t>
            </a:r>
            <a:r>
              <a:rPr lang="en-US" dirty="0" smtClean="0"/>
              <a:t>of removing </a:t>
            </a:r>
            <a:r>
              <a:rPr lang="en-US" dirty="0" smtClean="0"/>
              <a:t>the </a:t>
            </a:r>
            <a:r>
              <a:rPr lang="en-US" dirty="0" err="1" smtClean="0"/>
              <a:t>subtree</a:t>
            </a:r>
            <a:r>
              <a:rPr lang="en-US" dirty="0" smtClean="0"/>
              <a:t> rooted at that node, making it a leaf node, and assigning </a:t>
            </a:r>
            <a:r>
              <a:rPr lang="en-US" dirty="0" smtClean="0"/>
              <a:t>it the </a:t>
            </a:r>
            <a:r>
              <a:rPr lang="en-US" dirty="0" smtClean="0"/>
              <a:t>most common classification of the training examples affiliated with that node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Nodes are removed only if the resulting pruned tree performs no worse </a:t>
            </a:r>
            <a:r>
              <a:rPr lang="en-US" dirty="0" smtClean="0"/>
              <a:t>than-the original over the validation set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has the effect that any leaf node added </a:t>
            </a:r>
            <a:r>
              <a:rPr lang="en-US" dirty="0" smtClean="0"/>
              <a:t>due to </a:t>
            </a:r>
            <a:r>
              <a:rPr lang="en-US" dirty="0" smtClean="0"/>
              <a:t>coincidental regularities in the training set is likely to be pruned because </a:t>
            </a:r>
            <a:r>
              <a:rPr lang="en-US" dirty="0" smtClean="0"/>
              <a:t>these same </a:t>
            </a:r>
            <a:r>
              <a:rPr lang="en-US" dirty="0" smtClean="0"/>
              <a:t>coincidences are unlikely to occur in the validation set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0488"/>
            <a:ext cx="9143999" cy="667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Outlook =sunny, temperature=hot, play=yes</a:t>
            </a:r>
          </a:p>
          <a:p>
            <a:r>
              <a:rPr lang="en-US" dirty="0" smtClean="0"/>
              <a:t>Outlook =rain, temp=hot, play=no</a:t>
            </a:r>
          </a:p>
          <a:p>
            <a:r>
              <a:rPr lang="en-US" dirty="0" smtClean="0"/>
              <a:t>Outlook =sunny, temperature=cool, play=yes</a:t>
            </a:r>
          </a:p>
          <a:p>
            <a:r>
              <a:rPr lang="en-US" dirty="0" smtClean="0"/>
              <a:t>Outlook =rain, temp=cool, play=no</a:t>
            </a:r>
          </a:p>
          <a:p>
            <a:endParaRPr lang="en-US" dirty="0"/>
          </a:p>
          <a:p>
            <a:r>
              <a:rPr lang="en-US" dirty="0" smtClean="0"/>
              <a:t>Outlook= rain, temp=hot, play=?</a:t>
            </a:r>
          </a:p>
          <a:p>
            <a:r>
              <a:rPr lang="en-US" dirty="0" smtClean="0"/>
              <a:t>Outlook= rain, temp=cool, play=?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function is represented by a decision tree.</a:t>
            </a:r>
          </a:p>
          <a:p>
            <a:r>
              <a:rPr lang="en-US" dirty="0" smtClean="0"/>
              <a:t>Re-represented as sets of if-then rules to improve human readability.</a:t>
            </a:r>
          </a:p>
          <a:p>
            <a:r>
              <a:rPr lang="en-US" dirty="0" smtClean="0"/>
              <a:t>Diagnose medical cases.</a:t>
            </a:r>
          </a:p>
          <a:p>
            <a:r>
              <a:rPr lang="en-US" dirty="0" smtClean="0"/>
              <a:t>Assess credit risk.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23838"/>
            <a:ext cx="9144000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 represents a disjunction of conjunctions of constraints on the attribute values of instances.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962400"/>
            <a:ext cx="868680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attribute is best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down greedy search through the space of possible decision tree.</a:t>
            </a:r>
          </a:p>
          <a:p>
            <a:r>
              <a:rPr lang="en-US" dirty="0" smtClean="0"/>
              <a:t>ID3, starts with deciding the best root for tree.</a:t>
            </a:r>
          </a:p>
          <a:p>
            <a:r>
              <a:rPr lang="en-US" dirty="0" smtClean="0"/>
              <a:t>Information gain measures how well a given attribute separates the training examples according to their target classification.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Measures homogeneity of examples.</a:t>
            </a:r>
          </a:p>
          <a:p>
            <a:r>
              <a:rPr lang="en-US" dirty="0" smtClean="0"/>
              <a:t>Characterizes the </a:t>
            </a:r>
            <a:r>
              <a:rPr lang="en-US" dirty="0" err="1" smtClean="0"/>
              <a:t>im</a:t>
            </a:r>
            <a:r>
              <a:rPr lang="en-US" dirty="0" smtClean="0"/>
              <a:t>(purity) of an arbitrary collection of examples.</a:t>
            </a:r>
          </a:p>
          <a:p>
            <a:r>
              <a:rPr lang="en-US" dirty="0" smtClean="0"/>
              <a:t>Given a collection S, containing positive and negative examples of some target concept, the entropy of S would be</a:t>
            </a:r>
          </a:p>
          <a:p>
            <a:r>
              <a:rPr lang="en-US" dirty="0" smtClean="0"/>
              <a:t>Entropy(S)= -(p</a:t>
            </a:r>
            <a:r>
              <a:rPr lang="en-US" baseline="-25000" dirty="0" smtClean="0"/>
              <a:t>+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p</a:t>
            </a:r>
            <a:r>
              <a:rPr lang="en-US" baseline="-25000" dirty="0" smtClean="0"/>
              <a:t>+</a:t>
            </a:r>
            <a:r>
              <a:rPr lang="en-US" dirty="0" smtClean="0"/>
              <a:t>)-(p</a:t>
            </a:r>
            <a:r>
              <a:rPr lang="en-US" baseline="-25000" dirty="0" smtClean="0"/>
              <a:t>-</a:t>
            </a:r>
            <a:r>
              <a:rPr lang="en-US" dirty="0" smtClean="0"/>
              <a:t>log</a:t>
            </a:r>
            <a:r>
              <a:rPr lang="en-US" baseline="-25000" dirty="0" smtClean="0"/>
              <a:t>2</a:t>
            </a:r>
            <a:r>
              <a:rPr lang="en-US" dirty="0" smtClean="0"/>
              <a:t>p</a:t>
            </a:r>
            <a:r>
              <a:rPr lang="en-US" baseline="-25000" dirty="0" smtClean="0"/>
              <a:t>-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P</a:t>
            </a:r>
            <a:r>
              <a:rPr lang="en-US" baseline="-25000" dirty="0" smtClean="0"/>
              <a:t>+</a:t>
            </a:r>
            <a:r>
              <a:rPr lang="en-US" dirty="0" smtClean="0"/>
              <a:t> is proportion of positive example and p</a:t>
            </a:r>
            <a:r>
              <a:rPr lang="en-US" baseline="-25000" dirty="0" smtClean="0"/>
              <a:t>-</a:t>
            </a:r>
            <a:r>
              <a:rPr lang="en-US" dirty="0" smtClean="0"/>
              <a:t> proportion of negative 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Entropy([9+, 5-]) = 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7466" y="2286000"/>
            <a:ext cx="4207622" cy="427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690</Words>
  <Application>Microsoft Office PowerPoint</Application>
  <PresentationFormat>On-screen Show (4:3)</PresentationFormat>
  <Paragraphs>71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Decision Tree learning</vt:lpstr>
      <vt:lpstr>Slide 2</vt:lpstr>
      <vt:lpstr>Slide 3</vt:lpstr>
      <vt:lpstr>Slide 4</vt:lpstr>
      <vt:lpstr>Slide 5</vt:lpstr>
      <vt:lpstr>Slide 6</vt:lpstr>
      <vt:lpstr>Which attribute is best classifier</vt:lpstr>
      <vt:lpstr>Entropy</vt:lpstr>
      <vt:lpstr>Slide 9</vt:lpstr>
      <vt:lpstr>Slide 10</vt:lpstr>
      <vt:lpstr>Slide 11</vt:lpstr>
      <vt:lpstr>Infromation gain(IG)</vt:lpstr>
      <vt:lpstr>Slide 13</vt:lpstr>
      <vt:lpstr>Slide 14</vt:lpstr>
      <vt:lpstr>Slide 15</vt:lpstr>
      <vt:lpstr>Slide 16</vt:lpstr>
      <vt:lpstr>Hypothesis space search in decision tree</vt:lpstr>
      <vt:lpstr>Issues in DT Learning</vt:lpstr>
      <vt:lpstr>Avoiding overfitting of data</vt:lpstr>
      <vt:lpstr>Slide 20</vt:lpstr>
      <vt:lpstr>Reason of overfitting</vt:lpstr>
      <vt:lpstr>How to avoid overfit</vt:lpstr>
      <vt:lpstr>Reduced error pruning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 learning</dc:title>
  <dc:creator>gaurav.Sharma</dc:creator>
  <cp:lastModifiedBy>gaurav.Sharma</cp:lastModifiedBy>
  <cp:revision>3</cp:revision>
  <dcterms:created xsi:type="dcterms:W3CDTF">2018-01-09T09:18:49Z</dcterms:created>
  <dcterms:modified xsi:type="dcterms:W3CDTF">2018-01-10T04:53:07Z</dcterms:modified>
</cp:coreProperties>
</file>