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1" r:id="rId10"/>
    <p:sldId id="269" r:id="rId11"/>
    <p:sldId id="264" r:id="rId12"/>
    <p:sldId id="265" r:id="rId13"/>
    <p:sldId id="266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71D2-764E-4BE4-A283-FCC8688287BD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FB15-46D9-48DF-A5E1-EC9B94D38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71D2-764E-4BE4-A283-FCC8688287BD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FB15-46D9-48DF-A5E1-EC9B94D38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71D2-764E-4BE4-A283-FCC8688287BD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FB15-46D9-48DF-A5E1-EC9B94D38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71D2-764E-4BE4-A283-FCC8688287BD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FB15-46D9-48DF-A5E1-EC9B94D38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71D2-764E-4BE4-A283-FCC8688287BD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FB15-46D9-48DF-A5E1-EC9B94D38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71D2-764E-4BE4-A283-FCC8688287BD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FB15-46D9-48DF-A5E1-EC9B94D38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71D2-764E-4BE4-A283-FCC8688287BD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FB15-46D9-48DF-A5E1-EC9B94D38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71D2-764E-4BE4-A283-FCC8688287BD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FB15-46D9-48DF-A5E1-EC9B94D38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71D2-764E-4BE4-A283-FCC8688287BD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FB15-46D9-48DF-A5E1-EC9B94D38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71D2-764E-4BE4-A283-FCC8688287BD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FB15-46D9-48DF-A5E1-EC9B94D38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71D2-764E-4BE4-A283-FCC8688287BD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FB15-46D9-48DF-A5E1-EC9B94D38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A71D2-764E-4BE4-A283-FCC8688287BD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3FB15-46D9-48DF-A5E1-EC9B94D38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Discrete </a:t>
            </a:r>
            <a:r>
              <a:rPr lang="en-US" smtClean="0"/>
              <a:t>Random Variable and Probabilities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Summarization of distribution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Expectation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Variance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expected value of </a:t>
            </a:r>
            <a:r>
              <a:rPr lang="en-US" i="1" dirty="0"/>
              <a:t>X is a weighted average of the possible values </a:t>
            </a:r>
            <a:r>
              <a:rPr lang="en-US" i="1" dirty="0" smtClean="0"/>
              <a:t>that X </a:t>
            </a:r>
            <a:r>
              <a:rPr lang="en-US" i="1" dirty="0"/>
              <a:t>can take on, each value being weighted by the probability that X assumes it</a:t>
            </a:r>
            <a:r>
              <a:rPr lang="en-US" i="1" dirty="0" smtClean="0"/>
              <a:t>.</a:t>
            </a: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4191000"/>
            <a:ext cx="353483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expectation of the random variable representing the sum when two dice are rolled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school class of 120 students is driven in 3 buses to a symphonic performance. </a:t>
            </a:r>
            <a:r>
              <a:rPr lang="en-US" dirty="0" smtClean="0"/>
              <a:t>There are </a:t>
            </a:r>
            <a:r>
              <a:rPr lang="en-US" dirty="0"/>
              <a:t>36 students in one of the buses, 40 in another, and 44 in the third bus. When </a:t>
            </a:r>
            <a:r>
              <a:rPr lang="en-US" dirty="0" smtClean="0"/>
              <a:t>the buses </a:t>
            </a:r>
            <a:r>
              <a:rPr lang="en-US" dirty="0"/>
              <a:t>arrive, one of the 120 students is randomly chosen. Let </a:t>
            </a:r>
            <a:r>
              <a:rPr lang="en-US" i="1" dirty="0"/>
              <a:t>X denote the </a:t>
            </a:r>
            <a:r>
              <a:rPr lang="en-US" i="1" dirty="0" smtClean="0"/>
              <a:t>number </a:t>
            </a:r>
            <a:r>
              <a:rPr lang="en-US" dirty="0" smtClean="0"/>
              <a:t>of </a:t>
            </a:r>
            <a:r>
              <a:rPr lang="en-US" dirty="0"/>
              <a:t>students on the bus of that randomly chosen student, and find </a:t>
            </a:r>
            <a:r>
              <a:rPr lang="en-US" i="1" dirty="0"/>
              <a:t>E[X].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Expectation is not enough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there are 3 random variables </a:t>
            </a:r>
            <a:r>
              <a:rPr lang="en-US" dirty="0" err="1" smtClean="0"/>
              <a:t>w,y,z</a:t>
            </a:r>
            <a:r>
              <a:rPr lang="en-US" dirty="0" smtClean="0"/>
              <a:t> with probability mass function determined by</a:t>
            </a:r>
          </a:p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895600"/>
            <a:ext cx="499872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although </a:t>
            </a:r>
            <a:r>
              <a:rPr lang="en-US" i="1" dirty="0"/>
              <a:t>E[X] yields the weighted average of the possible values </a:t>
            </a:r>
            <a:r>
              <a:rPr lang="en-US" i="1" dirty="0" smtClean="0"/>
              <a:t>of X</a:t>
            </a:r>
            <a:r>
              <a:rPr lang="en-US" i="1" dirty="0"/>
              <a:t>, it does not tell us anything about the variation, or spread, of these values.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Variance measures the </a:t>
            </a:r>
            <a:r>
              <a:rPr lang="en-US" dirty="0" err="1" smtClean="0"/>
              <a:t>spreadness</a:t>
            </a:r>
            <a:r>
              <a:rPr lang="en-US" dirty="0" smtClean="0"/>
              <a:t> of data around the mean</a:t>
            </a:r>
          </a:p>
          <a:p>
            <a:r>
              <a:rPr lang="en-US" dirty="0"/>
              <a:t>If </a:t>
            </a:r>
            <a:r>
              <a:rPr lang="en-US" i="1" dirty="0"/>
              <a:t>X is a random variable with mean μ, then the variance of X, denoted by </a:t>
            </a:r>
            <a:r>
              <a:rPr lang="en-US" i="1" dirty="0" err="1"/>
              <a:t>Var</a:t>
            </a:r>
            <a:r>
              <a:rPr lang="en-US" i="1" dirty="0"/>
              <a:t>(X</a:t>
            </a:r>
            <a:r>
              <a:rPr lang="en-US" i="1" dirty="0" smtClean="0"/>
              <a:t>), </a:t>
            </a:r>
            <a:r>
              <a:rPr lang="en-US" dirty="0" smtClean="0"/>
              <a:t>is </a:t>
            </a:r>
            <a:r>
              <a:rPr lang="en-US" dirty="0"/>
              <a:t>defined by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                         </a:t>
            </a:r>
            <a:r>
              <a:rPr lang="en-US" dirty="0" err="1" smtClean="0"/>
              <a:t>Var</a:t>
            </a:r>
            <a:r>
              <a:rPr lang="en-US" i="1" dirty="0" smtClean="0"/>
              <a:t>(X</a:t>
            </a:r>
            <a:r>
              <a:rPr lang="en-US" i="1" dirty="0"/>
              <a:t>) = E[(X − </a:t>
            </a:r>
            <a:r>
              <a:rPr lang="el-GR" i="1" dirty="0"/>
              <a:t>μ)</a:t>
            </a:r>
            <a:r>
              <a:rPr lang="el-GR" i="1" baseline="30000" dirty="0"/>
              <a:t>2</a:t>
            </a:r>
            <a:r>
              <a:rPr lang="el-GR" i="1" dirty="0"/>
              <a:t>]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76400"/>
            <a:ext cx="7375194" cy="421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</a:t>
            </a:r>
            <a:r>
              <a:rPr lang="en-US" dirty="0" err="1"/>
              <a:t>Var</a:t>
            </a:r>
            <a:r>
              <a:rPr lang="en-US" i="1" dirty="0"/>
              <a:t>(X) if X represents the outcome when a fair </a:t>
            </a:r>
            <a:r>
              <a:rPr lang="en-US" i="1" dirty="0" smtClean="0"/>
              <a:t>dice </a:t>
            </a:r>
            <a:r>
              <a:rPr lang="en-US" i="1" dirty="0"/>
              <a:t>is rolled.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BERNOULLI AND BINOMIAL 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Suppose that a trial, or an experiment, whose outcome can be classified as either </a:t>
            </a:r>
            <a:r>
              <a:rPr lang="en-US" dirty="0" smtClean="0"/>
              <a:t>a </a:t>
            </a:r>
            <a:r>
              <a:rPr lang="en-US" i="1" dirty="0" smtClean="0"/>
              <a:t>success </a:t>
            </a:r>
            <a:r>
              <a:rPr lang="en-US" i="1" dirty="0"/>
              <a:t>or a failure is performed. If we let X = 1 when the outcome is a success </a:t>
            </a:r>
            <a:r>
              <a:rPr lang="en-US" i="1" dirty="0" smtClean="0"/>
              <a:t>and X </a:t>
            </a:r>
            <a:r>
              <a:rPr lang="en-US" i="1" dirty="0"/>
              <a:t>= 0 when it is a failure, then the probability mass function of X is given </a:t>
            </a:r>
            <a:r>
              <a:rPr lang="en-US" i="1" dirty="0" smtClean="0"/>
              <a:t>by</a:t>
            </a:r>
          </a:p>
          <a:p>
            <a:r>
              <a:rPr lang="en-US" i="1" dirty="0" smtClean="0"/>
              <a:t>p(0</a:t>
            </a:r>
            <a:r>
              <a:rPr lang="en-US" i="1" dirty="0"/>
              <a:t>) = P{X = 0} = 1 − p</a:t>
            </a:r>
          </a:p>
          <a:p>
            <a:r>
              <a:rPr lang="en-US" i="1" dirty="0"/>
              <a:t>p(1) = P{X = 1} = p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where </a:t>
            </a:r>
            <a:r>
              <a:rPr lang="en-US" i="1" dirty="0"/>
              <a:t>p, 0 </a:t>
            </a:r>
            <a:r>
              <a:rPr lang="en-US" i="1" dirty="0" smtClean="0"/>
              <a:t>&lt;=p&lt;= </a:t>
            </a:r>
            <a:r>
              <a:rPr lang="en-US" i="1" dirty="0"/>
              <a:t>1, is the probability that the trial is a success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random variable </a:t>
            </a:r>
            <a:r>
              <a:rPr lang="en-US" i="1" dirty="0"/>
              <a:t>X is said to be a Bernoulli random </a:t>
            </a:r>
            <a:r>
              <a:rPr lang="en-US" i="1" dirty="0" smtClean="0"/>
              <a:t>variable </a:t>
            </a:r>
            <a:r>
              <a:rPr lang="en-US" dirty="0" smtClean="0"/>
              <a:t>if it follows above PMF.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Random variables allow us to assign numerical values to random events.</a:t>
            </a:r>
          </a:p>
          <a:p>
            <a:r>
              <a:rPr lang="en-US" dirty="0"/>
              <a:t>Frequently, when an experiment is performed, we are interested mainly in some </a:t>
            </a:r>
            <a:r>
              <a:rPr lang="en-US" dirty="0" smtClean="0"/>
              <a:t>function of </a:t>
            </a:r>
            <a:r>
              <a:rPr lang="en-US" dirty="0"/>
              <a:t>the outcome as opposed to the actual outcome itself</a:t>
            </a:r>
            <a:r>
              <a:rPr lang="en-US" dirty="0" smtClean="0"/>
              <a:t>. Ex:- sum is 7 in throwing 2 dice. These real-valued </a:t>
            </a:r>
            <a:r>
              <a:rPr lang="en-US" dirty="0"/>
              <a:t>functions defined on the sample space, are known as </a:t>
            </a:r>
            <a:r>
              <a:rPr lang="en-US" i="1" dirty="0"/>
              <a:t>random variables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Suppose now that </a:t>
            </a:r>
            <a:r>
              <a:rPr lang="en-US" i="1" dirty="0"/>
              <a:t>n independent trials, each of which results in a success with </a:t>
            </a:r>
            <a:r>
              <a:rPr lang="en-US" i="1" dirty="0" smtClean="0"/>
              <a:t>probability p </a:t>
            </a:r>
            <a:r>
              <a:rPr lang="en-US" i="1" dirty="0"/>
              <a:t>and in a failure with probability 1 − p, are to be performed. </a:t>
            </a:r>
            <a:endParaRPr lang="en-US" i="1" dirty="0" smtClean="0"/>
          </a:p>
          <a:p>
            <a:r>
              <a:rPr lang="en-US" i="1" dirty="0" smtClean="0"/>
              <a:t>If </a:t>
            </a:r>
            <a:r>
              <a:rPr lang="en-US" i="1" dirty="0"/>
              <a:t>X </a:t>
            </a:r>
            <a:r>
              <a:rPr lang="en-US" i="1" dirty="0" smtClean="0"/>
              <a:t>represents </a:t>
            </a:r>
            <a:r>
              <a:rPr lang="en-US" dirty="0" smtClean="0"/>
              <a:t>the </a:t>
            </a:r>
            <a:r>
              <a:rPr lang="en-US" dirty="0"/>
              <a:t>number of successes that occur in the </a:t>
            </a:r>
            <a:r>
              <a:rPr lang="en-US" i="1" dirty="0"/>
              <a:t>n trials, then X is said to be a </a:t>
            </a:r>
            <a:r>
              <a:rPr lang="en-US" i="1" dirty="0" smtClean="0"/>
              <a:t>binomial random </a:t>
            </a:r>
            <a:r>
              <a:rPr lang="en-US" i="1" dirty="0"/>
              <a:t>variable with parameters (n, p). </a:t>
            </a:r>
            <a:endParaRPr lang="en-US" i="1" dirty="0" smtClean="0"/>
          </a:p>
          <a:p>
            <a:r>
              <a:rPr lang="en-US" i="1" dirty="0" smtClean="0"/>
              <a:t>Thus</a:t>
            </a:r>
            <a:r>
              <a:rPr lang="en-US" i="1" dirty="0"/>
              <a:t>, a Bernoulli random variable is just </a:t>
            </a:r>
            <a:r>
              <a:rPr lang="en-US" i="1" dirty="0" smtClean="0"/>
              <a:t>a </a:t>
            </a:r>
            <a:r>
              <a:rPr lang="en-US" dirty="0" smtClean="0"/>
              <a:t>binomial </a:t>
            </a:r>
            <a:r>
              <a:rPr lang="en-US" dirty="0"/>
              <a:t>random variable with parameters (1, </a:t>
            </a:r>
            <a:r>
              <a:rPr lang="en-US" i="1" dirty="0"/>
              <a:t>p).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probability mass function of a binomial random variable having </a:t>
            </a:r>
            <a:r>
              <a:rPr lang="en-US" dirty="0" smtClean="0"/>
              <a:t>parameters (</a:t>
            </a:r>
            <a:r>
              <a:rPr lang="en-US" i="1" dirty="0" smtClean="0"/>
              <a:t>n</a:t>
            </a:r>
            <a:r>
              <a:rPr lang="en-US" i="1" dirty="0"/>
              <a:t>, p) is given </a:t>
            </a:r>
            <a:r>
              <a:rPr lang="en-US" i="1" dirty="0" smtClean="0"/>
              <a:t>by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886200"/>
            <a:ext cx="6812488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According to binomial theorem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971800"/>
            <a:ext cx="6779226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Five fair coins are flipped. If the outcomes are assumed independent, find the </a:t>
            </a:r>
            <a:r>
              <a:rPr lang="en-US" dirty="0" smtClean="0"/>
              <a:t>probability mass </a:t>
            </a:r>
            <a:r>
              <a:rPr lang="en-US" dirty="0"/>
              <a:t>function of the number of heads obtained.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known that screws produced by a certain company will be defective with </a:t>
            </a:r>
            <a:r>
              <a:rPr lang="en-US" dirty="0" smtClean="0"/>
              <a:t>probability .01</a:t>
            </a:r>
            <a:r>
              <a:rPr lang="en-US" dirty="0"/>
              <a:t>, independently of each other.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company sells the screws in packages </a:t>
            </a:r>
            <a:r>
              <a:rPr lang="en-US" dirty="0" smtClean="0"/>
              <a:t>of 10 </a:t>
            </a:r>
            <a:r>
              <a:rPr lang="en-US" dirty="0"/>
              <a:t>and offers a money-back guarantee that at most 1 of the 10 screws is defective.</a:t>
            </a:r>
          </a:p>
          <a:p>
            <a:r>
              <a:rPr lang="en-US" dirty="0"/>
              <a:t>What proportion of packages sold must the company replace?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Geometric Random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independent trials, each having a probability </a:t>
            </a:r>
            <a:r>
              <a:rPr lang="en-US" i="1" dirty="0"/>
              <a:t>p, 0 &lt; p &lt; 1, of being </a:t>
            </a:r>
            <a:r>
              <a:rPr lang="en-US" i="1" dirty="0" smtClean="0"/>
              <a:t>a </a:t>
            </a:r>
            <a:r>
              <a:rPr lang="en-US" dirty="0" smtClean="0"/>
              <a:t>success</a:t>
            </a:r>
            <a:r>
              <a:rPr lang="en-US" dirty="0"/>
              <a:t>, are performed until a success occurs. If we let </a:t>
            </a:r>
            <a:r>
              <a:rPr lang="en-US" i="1" dirty="0"/>
              <a:t>X equal the number of </a:t>
            </a:r>
            <a:r>
              <a:rPr lang="en-US" i="1" dirty="0" smtClean="0"/>
              <a:t>trials </a:t>
            </a:r>
            <a:r>
              <a:rPr lang="en-US" dirty="0" smtClean="0"/>
              <a:t>required</a:t>
            </a:r>
            <a:r>
              <a:rPr lang="en-US" dirty="0"/>
              <a:t>, </a:t>
            </a:r>
            <a:r>
              <a:rPr lang="en-US" dirty="0" smtClean="0"/>
              <a:t>then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4343400"/>
            <a:ext cx="7477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819400"/>
            <a:ext cx="644386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urn contains </a:t>
            </a:r>
            <a:r>
              <a:rPr lang="en-US" i="1" dirty="0"/>
              <a:t>N white and M black balls. Balls are randomly selected, one at </a:t>
            </a:r>
            <a:r>
              <a:rPr lang="en-US" i="1" dirty="0" smtClean="0"/>
              <a:t>a </a:t>
            </a:r>
            <a:r>
              <a:rPr lang="en-US" dirty="0" smtClean="0"/>
              <a:t>time</a:t>
            </a:r>
            <a:r>
              <a:rPr lang="en-US" dirty="0"/>
              <a:t>, until a black one is obtained. If we assume that each ball selected is </a:t>
            </a:r>
            <a:r>
              <a:rPr lang="en-US" dirty="0" smtClean="0"/>
              <a:t>replaced before </a:t>
            </a:r>
            <a:r>
              <a:rPr lang="en-US" dirty="0"/>
              <a:t>the next one is drawn, what is the probability that</a:t>
            </a:r>
          </a:p>
          <a:p>
            <a:r>
              <a:rPr lang="en-US" dirty="0"/>
              <a:t>(a) exactly </a:t>
            </a:r>
            <a:r>
              <a:rPr lang="en-US" i="1" dirty="0"/>
              <a:t>n draws are needed?</a:t>
            </a:r>
          </a:p>
          <a:p>
            <a:r>
              <a:rPr lang="en-US" dirty="0"/>
              <a:t>(b) at least </a:t>
            </a:r>
            <a:r>
              <a:rPr lang="en-US" i="1" dirty="0"/>
              <a:t>k draws are needed?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Hypergeometric</a:t>
            </a:r>
            <a:r>
              <a:rPr lang="en-US" dirty="0" smtClean="0"/>
              <a:t> Random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a sample of size </a:t>
            </a:r>
            <a:r>
              <a:rPr lang="en-US" i="1" dirty="0"/>
              <a:t>n is to be chosen randomly (without replacement) </a:t>
            </a:r>
            <a:r>
              <a:rPr lang="en-US" i="1" dirty="0" err="1" smtClean="0"/>
              <a:t>from</a:t>
            </a:r>
            <a:r>
              <a:rPr lang="en-US" dirty="0" err="1" smtClean="0"/>
              <a:t>an</a:t>
            </a:r>
            <a:r>
              <a:rPr lang="en-US" dirty="0" smtClean="0"/>
              <a:t> </a:t>
            </a:r>
            <a:r>
              <a:rPr lang="en-US" dirty="0"/>
              <a:t>urn containing </a:t>
            </a:r>
            <a:r>
              <a:rPr lang="en-US" i="1" dirty="0"/>
              <a:t>N balls, of which m are white and N − m are black. If we let </a:t>
            </a:r>
            <a:r>
              <a:rPr lang="en-US" i="1" dirty="0" smtClean="0"/>
              <a:t>X </a:t>
            </a:r>
            <a:r>
              <a:rPr lang="en-US" dirty="0" smtClean="0"/>
              <a:t>denote </a:t>
            </a:r>
            <a:r>
              <a:rPr lang="en-US" dirty="0"/>
              <a:t>the number of white balls selected, then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4495800"/>
            <a:ext cx="5715000" cy="152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Suppose that our experiment consists of tossing 3 fair coins. If we let </a:t>
            </a:r>
            <a:r>
              <a:rPr lang="en-US" i="1" dirty="0"/>
              <a:t>Y denote </a:t>
            </a:r>
            <a:r>
              <a:rPr lang="en-US" i="1" dirty="0" smtClean="0"/>
              <a:t>the </a:t>
            </a:r>
            <a:r>
              <a:rPr lang="en-US" dirty="0" smtClean="0"/>
              <a:t>number </a:t>
            </a:r>
            <a:r>
              <a:rPr lang="en-US" dirty="0"/>
              <a:t>of heads that appear, then </a:t>
            </a:r>
            <a:r>
              <a:rPr lang="en-US" i="1" dirty="0"/>
              <a:t>Y is a random variable taking on one of the </a:t>
            </a:r>
            <a:r>
              <a:rPr lang="en-US" i="1" dirty="0" smtClean="0"/>
              <a:t>values </a:t>
            </a:r>
            <a:r>
              <a:rPr lang="en-US" dirty="0" smtClean="0"/>
              <a:t>0</a:t>
            </a:r>
            <a:r>
              <a:rPr lang="en-US" dirty="0"/>
              <a:t>, 1, 2, and 3 with respective </a:t>
            </a:r>
            <a:r>
              <a:rPr lang="en-US" dirty="0" smtClean="0"/>
              <a:t>probabilities.</a:t>
            </a:r>
          </a:p>
          <a:p>
            <a:r>
              <a:rPr lang="en-US" i="1" dirty="0"/>
              <a:t>P{Y = 0} = P{(T, T, T)} = </a:t>
            </a:r>
            <a:r>
              <a:rPr lang="en-US" i="1" dirty="0" smtClean="0"/>
              <a:t>1/</a:t>
            </a:r>
            <a:r>
              <a:rPr lang="en-US" dirty="0" smtClean="0"/>
              <a:t>8</a:t>
            </a:r>
            <a:endParaRPr lang="en-US" dirty="0"/>
          </a:p>
          <a:p>
            <a:r>
              <a:rPr lang="en-US" i="1" dirty="0"/>
              <a:t>P{Y = 1} = P{(T, T,H), (T,H, T), (H, T, T)} = </a:t>
            </a:r>
            <a:r>
              <a:rPr lang="en-US" i="1" dirty="0" smtClean="0"/>
              <a:t>3/</a:t>
            </a:r>
            <a:r>
              <a:rPr lang="en-US" dirty="0" smtClean="0"/>
              <a:t>8</a:t>
            </a:r>
            <a:endParaRPr lang="en-US" dirty="0"/>
          </a:p>
          <a:p>
            <a:r>
              <a:rPr lang="pt-BR" i="1" dirty="0"/>
              <a:t>P{Y = 2} = P{(T,H,H), (H, T,H), (H,H, T)} = </a:t>
            </a:r>
            <a:r>
              <a:rPr lang="pt-BR" i="1" dirty="0" smtClean="0"/>
              <a:t>3/</a:t>
            </a:r>
            <a:r>
              <a:rPr lang="en-US" dirty="0" smtClean="0"/>
              <a:t>8</a:t>
            </a:r>
            <a:endParaRPr lang="en-US" dirty="0"/>
          </a:p>
          <a:p>
            <a:r>
              <a:rPr lang="pt-BR" i="1" dirty="0"/>
              <a:t>P{Y = 3} = P{(H,H,H)} = </a:t>
            </a:r>
            <a:r>
              <a:rPr lang="pt-BR" i="1" dirty="0" smtClean="0"/>
              <a:t>1/</a:t>
            </a:r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y must take one of the values 0 through 3, we must have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048000"/>
            <a:ext cx="460205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balls are to be randomly selected without replacement from an urn </a:t>
            </a:r>
            <a:r>
              <a:rPr lang="en-US" dirty="0" smtClean="0"/>
              <a:t>containing 20 </a:t>
            </a:r>
            <a:r>
              <a:rPr lang="en-US" dirty="0"/>
              <a:t>balls numbered 1 through 20. If we bet that at least one of the balls that </a:t>
            </a:r>
            <a:r>
              <a:rPr lang="en-US" dirty="0" smtClean="0"/>
              <a:t>are drawn </a:t>
            </a:r>
            <a:r>
              <a:rPr lang="en-US" dirty="0"/>
              <a:t>has a number as large as or larger than 17, what is the probability that </a:t>
            </a:r>
            <a:r>
              <a:rPr lang="en-US" dirty="0" smtClean="0"/>
              <a:t>we win </a:t>
            </a:r>
            <a:r>
              <a:rPr lang="en-US" dirty="0"/>
              <a:t>the bet?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Random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random variable that can take on at most a countable number of possible values </a:t>
            </a:r>
            <a:r>
              <a:rPr lang="en-US" dirty="0" smtClean="0"/>
              <a:t>is said </a:t>
            </a:r>
            <a:r>
              <a:rPr lang="en-US" dirty="0"/>
              <a:t>to be discrete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i="1" dirty="0"/>
              <a:t>probability </a:t>
            </a:r>
            <a:r>
              <a:rPr lang="en-US" i="1" dirty="0" smtClean="0"/>
              <a:t>mass function </a:t>
            </a:r>
            <a:r>
              <a:rPr lang="en-US" i="1" dirty="0"/>
              <a:t>p(a) of X </a:t>
            </a:r>
            <a:r>
              <a:rPr lang="en-US" i="1" dirty="0" smtClean="0"/>
              <a:t>is defined by</a:t>
            </a:r>
            <a:endParaRPr lang="en-US" i="1" dirty="0"/>
          </a:p>
          <a:p>
            <a:r>
              <a:rPr lang="en-US" i="1" dirty="0"/>
              <a:t>p(a) = P{X = a</a:t>
            </a:r>
            <a:r>
              <a:rPr lang="en-US" i="1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probability mass function </a:t>
            </a:r>
            <a:r>
              <a:rPr lang="en-US" i="1" dirty="0"/>
              <a:t>p(a) is positive for at most a countable number of </a:t>
            </a:r>
            <a:r>
              <a:rPr lang="en-US" i="1" dirty="0" smtClean="0"/>
              <a:t>values </a:t>
            </a:r>
            <a:r>
              <a:rPr lang="en-US" dirty="0" smtClean="0"/>
              <a:t>of </a:t>
            </a:r>
            <a:r>
              <a:rPr lang="en-US" i="1" dirty="0"/>
              <a:t>a. That is, if X must assume one of the values x1, x2, . . . , </a:t>
            </a:r>
            <a:r>
              <a:rPr lang="en-US" i="1" dirty="0" smtClean="0"/>
              <a:t>then </a:t>
            </a:r>
            <a:endParaRPr lang="en-US" i="1" dirty="0"/>
          </a:p>
          <a:p>
            <a:r>
              <a:rPr lang="en-US" i="1" dirty="0"/>
              <a:t>p(x</a:t>
            </a:r>
            <a:r>
              <a:rPr lang="en-US" i="1" baseline="-25000" dirty="0"/>
              <a:t>i</a:t>
            </a:r>
            <a:r>
              <a:rPr lang="en-US" i="1" dirty="0"/>
              <a:t>) </a:t>
            </a:r>
            <a:r>
              <a:rPr lang="en-US" i="1" dirty="0" smtClean="0"/>
              <a:t>&gt;=0 for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i="1" dirty="0"/>
              <a:t>= 1, 2, . . .</a:t>
            </a:r>
          </a:p>
          <a:p>
            <a:r>
              <a:rPr lang="en-US" i="1" dirty="0"/>
              <a:t>p(x) = 0 for all other values of x</a:t>
            </a:r>
          </a:p>
          <a:p>
            <a:r>
              <a:rPr lang="en-US" dirty="0"/>
              <a:t>Since </a:t>
            </a:r>
            <a:r>
              <a:rPr lang="en-US" i="1" dirty="0"/>
              <a:t>X must take on one of the values x</a:t>
            </a:r>
            <a:r>
              <a:rPr lang="en-US" i="1" baseline="-25000" dirty="0"/>
              <a:t>i</a:t>
            </a:r>
            <a:r>
              <a:rPr lang="en-US" i="1" dirty="0"/>
              <a:t>, we </a:t>
            </a:r>
            <a:r>
              <a:rPr lang="en-US" i="1" dirty="0" smtClean="0"/>
              <a:t>have</a:t>
            </a:r>
          </a:p>
          <a:p>
            <a:endParaRPr lang="en-US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5714999"/>
            <a:ext cx="1676400" cy="929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probability mass function of the random variable representing the sum </a:t>
            </a:r>
            <a:r>
              <a:rPr lang="en-US" dirty="0" smtClean="0"/>
              <a:t>when two </a:t>
            </a:r>
            <a:r>
              <a:rPr lang="en-US" dirty="0"/>
              <a:t>dice are rolled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895600"/>
            <a:ext cx="6235577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set of all possible outcomes and their probabilities is known as probability distribution.</a:t>
            </a:r>
          </a:p>
          <a:p>
            <a:r>
              <a:rPr lang="en-US" dirty="0" smtClean="0"/>
              <a:t>It tells how the total probability 1 is distributed over all possible outcomes.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1128</Words>
  <Application>Microsoft Office PowerPoint</Application>
  <PresentationFormat>On-screen Show (4:3)</PresentationFormat>
  <Paragraphs>64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Discrete Random Variable and Probabilities</vt:lpstr>
      <vt:lpstr>Random variable</vt:lpstr>
      <vt:lpstr>Example </vt:lpstr>
      <vt:lpstr>Slide 4</vt:lpstr>
      <vt:lpstr>Slide 5</vt:lpstr>
      <vt:lpstr>Discrete Random Variable</vt:lpstr>
      <vt:lpstr>Slide 7</vt:lpstr>
      <vt:lpstr>Slide 8</vt:lpstr>
      <vt:lpstr>Distribution function</vt:lpstr>
      <vt:lpstr>Summarization of distribution function</vt:lpstr>
      <vt:lpstr>Expected value</vt:lpstr>
      <vt:lpstr>Slide 12</vt:lpstr>
      <vt:lpstr>Slide 13</vt:lpstr>
      <vt:lpstr>Why Expectation is not enough</vt:lpstr>
      <vt:lpstr>Slide 15</vt:lpstr>
      <vt:lpstr>Variance</vt:lpstr>
      <vt:lpstr>Slide 17</vt:lpstr>
      <vt:lpstr>Slide 18</vt:lpstr>
      <vt:lpstr>THE BERNOULLI AND BINOMIAL RANDOM VARIABLES</vt:lpstr>
      <vt:lpstr>Slide 20</vt:lpstr>
      <vt:lpstr>Slide 21</vt:lpstr>
      <vt:lpstr>Slide 22</vt:lpstr>
      <vt:lpstr>Slide 23</vt:lpstr>
      <vt:lpstr>Slide 24</vt:lpstr>
      <vt:lpstr>The Geometric Random Variable</vt:lpstr>
      <vt:lpstr>Slide 26</vt:lpstr>
      <vt:lpstr>Slide 27</vt:lpstr>
      <vt:lpstr>The Hypergeometric Random Variable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Random Variable and Probabilities</dc:title>
  <dc:creator>gaurav.Sharma</dc:creator>
  <cp:lastModifiedBy>gaurav.Sharma</cp:lastModifiedBy>
  <cp:revision>2</cp:revision>
  <dcterms:created xsi:type="dcterms:W3CDTF">2018-01-14T18:24:23Z</dcterms:created>
  <dcterms:modified xsi:type="dcterms:W3CDTF">2018-01-16T10:23:03Z</dcterms:modified>
</cp:coreProperties>
</file>