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2837-17B2-4B0C-8BC6-AE284C1340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2C29-54C9-4C94-B0F8-A150AA2B21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reasonable method seems to be to make h(x) close to </a:t>
            </a:r>
            <a:r>
              <a:rPr lang="en-US" dirty="0" smtClean="0"/>
              <a:t>y.</a:t>
            </a:r>
          </a:p>
          <a:p>
            <a:r>
              <a:rPr lang="en-US" dirty="0" smtClean="0"/>
              <a:t>Cost function: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least square cost function. 	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899" y="3133724"/>
            <a:ext cx="3319039" cy="105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some initial guess of 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/>
              <a:t>and that </a:t>
            </a:r>
            <a:r>
              <a:rPr lang="en-US" dirty="0" smtClean="0"/>
              <a:t>repeatedly changes </a:t>
            </a:r>
            <a:r>
              <a:rPr lang="en-US" dirty="0"/>
              <a:t>θ to make J(θ) smaller, until hopefully we converge to a value </a:t>
            </a:r>
            <a:r>
              <a:rPr lang="en-US" dirty="0" smtClean="0"/>
              <a:t>of </a:t>
            </a:r>
            <a:r>
              <a:rPr lang="el-GR" dirty="0" smtClean="0"/>
              <a:t>θ </a:t>
            </a:r>
            <a:r>
              <a:rPr lang="en-US" dirty="0"/>
              <a:t>that minimizes J(</a:t>
            </a:r>
            <a:r>
              <a:rPr lang="el-GR" dirty="0"/>
              <a:t>θ)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some initial θ, and repeatedly performs </a:t>
            </a:r>
            <a:r>
              <a:rPr lang="en-US" dirty="0" smtClean="0"/>
              <a:t>the update: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α </a:t>
            </a:r>
            <a:r>
              <a:rPr lang="en-US" dirty="0"/>
              <a:t>is called the learning rate</a:t>
            </a:r>
            <a:r>
              <a:rPr lang="en-US" dirty="0" smtClean="0"/>
              <a:t>.</a:t>
            </a:r>
          </a:p>
          <a:p>
            <a:r>
              <a:rPr lang="en-US" dirty="0"/>
              <a:t>This is a very natural algorithm </a:t>
            </a:r>
            <a:r>
              <a:rPr lang="en-US" dirty="0" smtClean="0"/>
              <a:t>that repeatedly </a:t>
            </a:r>
            <a:r>
              <a:rPr lang="en-US" dirty="0"/>
              <a:t>takes a step in the direction of </a:t>
            </a:r>
            <a:r>
              <a:rPr lang="en-US" dirty="0" smtClean="0"/>
              <a:t>steepest decrease </a:t>
            </a:r>
            <a:r>
              <a:rPr lang="en-US" dirty="0"/>
              <a:t>of J.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90800"/>
            <a:ext cx="32304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only one training example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43200"/>
            <a:ext cx="63211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rule for single example 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magnitude </a:t>
            </a:r>
            <a:r>
              <a:rPr lang="en-US" dirty="0" smtClean="0"/>
              <a:t>of the </a:t>
            </a:r>
            <a:r>
              <a:rPr lang="en-US" dirty="0"/>
              <a:t>update is proportional to the error term (y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−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/>
              <a:t>)</a:t>
            </a:r>
            <a:r>
              <a:rPr lang="en-US" dirty="0"/>
              <a:t>));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4851823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as batch gradient descent.</a:t>
            </a:r>
          </a:p>
          <a:p>
            <a:r>
              <a:rPr lang="en-US" dirty="0" smtClean="0"/>
              <a:t>Gradient </a:t>
            </a:r>
            <a:r>
              <a:rPr lang="en-US" dirty="0"/>
              <a:t>descent can be </a:t>
            </a:r>
            <a:r>
              <a:rPr lang="en-US" dirty="0" smtClean="0"/>
              <a:t>susceptible to </a:t>
            </a:r>
            <a:r>
              <a:rPr lang="en-US" dirty="0"/>
              <a:t>local minima in general, </a:t>
            </a:r>
            <a:endParaRPr lang="en-US" dirty="0" smtClean="0"/>
          </a:p>
          <a:p>
            <a:r>
              <a:rPr lang="en-US" dirty="0" smtClean="0"/>
              <a:t>for this example </a:t>
            </a:r>
            <a:r>
              <a:rPr lang="en-US" dirty="0"/>
              <a:t>linear regression has only one </a:t>
            </a:r>
            <a:r>
              <a:rPr lang="en-US" dirty="0" smtClean="0"/>
              <a:t>global</a:t>
            </a:r>
            <a:r>
              <a:rPr lang="en-US" dirty="0"/>
              <a:t>.</a:t>
            </a:r>
          </a:p>
          <a:p>
            <a:r>
              <a:rPr lang="en-US" dirty="0"/>
              <a:t>gradient descent always converges (assuming the learning rate α is not </a:t>
            </a:r>
            <a:r>
              <a:rPr lang="en-US" dirty="0" smtClean="0"/>
              <a:t>too large</a:t>
            </a:r>
            <a:r>
              <a:rPr lang="en-US" dirty="0"/>
              <a:t>) to the global minimum.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556636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gradient descent </a:t>
            </a:r>
            <a:r>
              <a:rPr lang="en-US" dirty="0" smtClean="0"/>
              <a:t>or incremental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770929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374171" cy="31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– input variable</a:t>
            </a:r>
          </a:p>
          <a:p>
            <a:r>
              <a:rPr lang="en-US" dirty="0"/>
              <a:t>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output variable</a:t>
            </a:r>
          </a:p>
          <a:p>
            <a:r>
              <a:rPr lang="en-US" dirty="0" smtClean="0"/>
              <a:t>Pair(x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is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training example</a:t>
            </a:r>
          </a:p>
          <a:p>
            <a:r>
              <a:rPr lang="en-US" dirty="0" smtClean="0"/>
              <a:t>Total examples- m</a:t>
            </a:r>
          </a:p>
          <a:p>
            <a:r>
              <a:rPr lang="en-US" dirty="0" smtClean="0"/>
              <a:t>h(x) is the good predictor of y.</a:t>
            </a:r>
          </a:p>
          <a:p>
            <a:r>
              <a:rPr lang="en-US" dirty="0" smtClean="0"/>
              <a:t>And h is called as hypothesis.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0"/>
            <a:ext cx="4724400" cy="41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target variable that we’re trying to predict is continuous, </a:t>
            </a:r>
            <a:r>
              <a:rPr lang="en-US" dirty="0" smtClean="0"/>
              <a:t>such as </a:t>
            </a:r>
            <a:r>
              <a:rPr lang="en-US" dirty="0"/>
              <a:t>in our housing example, we call the learning problem a regression </a:t>
            </a:r>
            <a:r>
              <a:rPr lang="en-US" dirty="0" smtClean="0"/>
              <a:t>problem.</a:t>
            </a:r>
          </a:p>
          <a:p>
            <a:r>
              <a:rPr lang="en-US" dirty="0"/>
              <a:t>When y can take on only a small number of discrete values (such </a:t>
            </a:r>
            <a:r>
              <a:rPr lang="en-US" dirty="0" smtClean="0"/>
              <a:t>as if</a:t>
            </a:r>
            <a:r>
              <a:rPr lang="en-US" dirty="0"/>
              <a:t>, given the living area, we wanted to predict if a dwelling is a house or </a:t>
            </a:r>
            <a:r>
              <a:rPr lang="en-US" dirty="0" smtClean="0"/>
              <a:t>an apartment</a:t>
            </a:r>
            <a:r>
              <a:rPr lang="en-US" dirty="0"/>
              <a:t>, say), we call it a classification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4701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the </a:t>
            </a:r>
            <a:r>
              <a:rPr lang="en-US" dirty="0" err="1"/>
              <a:t>x’s</a:t>
            </a:r>
            <a:r>
              <a:rPr lang="en-US" dirty="0"/>
              <a:t> are two-dimensional vectors in </a:t>
            </a:r>
            <a:r>
              <a:rPr lang="en-US" dirty="0" smtClean="0"/>
              <a:t>R2.</a:t>
            </a:r>
          </a:p>
          <a:p>
            <a:r>
              <a:rPr lang="en-US" dirty="0" smtClean="0"/>
              <a:t>x1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living </a:t>
            </a:r>
            <a:r>
              <a:rPr lang="en-US" dirty="0"/>
              <a:t>area of the </a:t>
            </a:r>
            <a:r>
              <a:rPr lang="en-US" dirty="0" err="1"/>
              <a:t>i-th</a:t>
            </a:r>
            <a:r>
              <a:rPr lang="en-US" dirty="0"/>
              <a:t> house in the training set, </a:t>
            </a:r>
            <a:endParaRPr lang="en-US" dirty="0" smtClean="0"/>
          </a:p>
          <a:p>
            <a:r>
              <a:rPr lang="en-US" dirty="0" smtClean="0"/>
              <a:t>x2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its number </a:t>
            </a:r>
            <a:r>
              <a:rPr lang="en-US" dirty="0" smtClean="0"/>
              <a:t>of bedrooms.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 is linear function of x</a:t>
            </a:r>
          </a:p>
          <a:p>
            <a:r>
              <a:rPr lang="en-US" dirty="0" smtClean="0"/>
              <a:t>h</a:t>
            </a:r>
            <a:r>
              <a:rPr lang="el-GR" baseline="-25000" dirty="0" smtClean="0"/>
              <a:t>θ</a:t>
            </a:r>
            <a:r>
              <a:rPr lang="en-US" dirty="0" smtClean="0"/>
              <a:t>(x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l-GR" baseline="-25000" dirty="0"/>
              <a:t>0</a:t>
            </a:r>
            <a:r>
              <a:rPr lang="el-GR" dirty="0"/>
              <a:t> + θ</a:t>
            </a:r>
            <a:r>
              <a:rPr lang="el-GR" baseline="-25000" dirty="0"/>
              <a:t>1</a:t>
            </a:r>
            <a:r>
              <a:rPr lang="en-US" dirty="0"/>
              <a:t>x1 + </a:t>
            </a:r>
            <a:r>
              <a:rPr lang="el-GR" dirty="0"/>
              <a:t>θ</a:t>
            </a:r>
            <a:r>
              <a:rPr lang="el-GR" baseline="-25000" dirty="0"/>
              <a:t>2</a:t>
            </a:r>
            <a:r>
              <a:rPr lang="en-US" dirty="0" smtClean="0"/>
              <a:t>x2</a:t>
            </a:r>
          </a:p>
          <a:p>
            <a:r>
              <a:rPr lang="en-US" dirty="0"/>
              <a:t>Here, the </a:t>
            </a:r>
            <a:r>
              <a:rPr lang="en-US" dirty="0" err="1"/>
              <a:t>θi’s</a:t>
            </a:r>
            <a:r>
              <a:rPr lang="en-US" dirty="0"/>
              <a:t> are the parameters (also called weights) </a:t>
            </a:r>
            <a:r>
              <a:rPr lang="en-US" dirty="0" err="1"/>
              <a:t>parameterizing</a:t>
            </a:r>
            <a:r>
              <a:rPr lang="en-US" dirty="0"/>
              <a:t> </a:t>
            </a:r>
            <a:r>
              <a:rPr lang="en-US" dirty="0" smtClean="0"/>
              <a:t>the space </a:t>
            </a:r>
            <a:r>
              <a:rPr lang="en-US" dirty="0"/>
              <a:t>of linear functions mapping from X to </a:t>
            </a:r>
            <a:r>
              <a:rPr lang="en-US" dirty="0" smtClean="0"/>
              <a:t>Y.</a:t>
            </a:r>
          </a:p>
          <a:p>
            <a:r>
              <a:rPr lang="en-US" dirty="0"/>
              <a:t>h</a:t>
            </a:r>
            <a:r>
              <a:rPr lang="en-US" dirty="0" smtClean="0"/>
              <a:t>(x)=h</a:t>
            </a:r>
            <a:r>
              <a:rPr lang="el-GR" baseline="-25000" dirty="0" smtClean="0"/>
              <a:t>θ</a:t>
            </a:r>
            <a:r>
              <a:rPr lang="en-US" dirty="0" smtClean="0"/>
              <a:t>(x)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x</a:t>
            </a:r>
            <a:r>
              <a:rPr lang="en-US" baseline="-25000" dirty="0" smtClean="0"/>
              <a:t>0</a:t>
            </a:r>
            <a:r>
              <a:rPr lang="en-US" dirty="0" smtClean="0"/>
              <a:t>=1</a:t>
            </a:r>
          </a:p>
          <a:p>
            <a:r>
              <a:rPr lang="en-US" dirty="0" smtClean="0"/>
              <a:t>n is no of input variable</a:t>
            </a:r>
          </a:p>
          <a:p>
            <a:r>
              <a:rPr lang="en-US" dirty="0" smtClean="0"/>
              <a:t>Aim is to find the value of </a:t>
            </a:r>
            <a:r>
              <a:rPr lang="el-GR" dirty="0" smtClean="0"/>
              <a:t>θ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1752600"/>
            <a:ext cx="303469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416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Linear Regression</vt:lpstr>
      <vt:lpstr>Supervised learning</vt:lpstr>
      <vt:lpstr>Notations</vt:lpstr>
      <vt:lpstr>Slide 4</vt:lpstr>
      <vt:lpstr>Regression vs Classification</vt:lpstr>
      <vt:lpstr>Linear Regression</vt:lpstr>
      <vt:lpstr>Notation</vt:lpstr>
      <vt:lpstr>Slide 8</vt:lpstr>
      <vt:lpstr>Slide 9</vt:lpstr>
      <vt:lpstr>How to find θ</vt:lpstr>
      <vt:lpstr>LMS Algo</vt:lpstr>
      <vt:lpstr>Gradient descent algo</vt:lpstr>
      <vt:lpstr>Slide 13</vt:lpstr>
      <vt:lpstr>Slide 14</vt:lpstr>
      <vt:lpstr>For m examples </vt:lpstr>
      <vt:lpstr>stochastic gradient descent or incremental gradient descent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gaurav.Sharma</dc:creator>
  <cp:lastModifiedBy>gaurav.Sharma</cp:lastModifiedBy>
  <cp:revision>1</cp:revision>
  <dcterms:created xsi:type="dcterms:W3CDTF">2018-01-29T06:08:07Z</dcterms:created>
  <dcterms:modified xsi:type="dcterms:W3CDTF">2018-01-29T07:58:23Z</dcterms:modified>
</cp:coreProperties>
</file>