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erriweather Black"/>
      <p:bold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7.xml"/><Relationship Id="rId22" Type="http://schemas.openxmlformats.org/officeDocument/2006/relationships/font" Target="fonts/Merriweather-italic.fntdata"/><Relationship Id="rId10" Type="http://schemas.openxmlformats.org/officeDocument/2006/relationships/slide" Target="slides/slide6.xml"/><Relationship Id="rId21" Type="http://schemas.openxmlformats.org/officeDocument/2006/relationships/font" Target="fonts/Merriweather-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erriweatherBlack-boldItalic.fntdata"/><Relationship Id="rId6" Type="http://schemas.openxmlformats.org/officeDocument/2006/relationships/slide" Target="slides/slide2.xml"/><Relationship Id="rId18" Type="http://schemas.openxmlformats.org/officeDocument/2006/relationships/font" Target="fonts/MerriweatherBlack-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Manisha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Mohit</a:t>
            </a:r>
          </a:p>
          <a:p>
            <a:pPr lvl="0" rtl="0">
              <a:spcBef>
                <a:spcPts val="0"/>
              </a:spcBef>
              <a:buNone/>
            </a:pPr>
            <a:r>
              <a:rPr lang="en"/>
              <a:t>Raghav</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Run the mac_concept_length.py once (It’s on my github upload, it does most of what the paper asks). I’m not good at code if any of you can run it would be great. It does all what we need.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Paras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Manisha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Manisha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Manisha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Manisha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Manisha</a:t>
            </a:r>
          </a:p>
          <a:p>
            <a:pPr lvl="0">
              <a:spcBef>
                <a:spcPts val="0"/>
              </a:spcBef>
              <a:buNone/>
            </a:pPr>
            <a:r>
              <a:rPr lang="en"/>
              <a:t>Mohit</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Raghav</a:t>
            </a:r>
          </a:p>
          <a:p>
            <a:pPr lvl="0" rtl="0">
              <a:spcBef>
                <a:spcPts val="0"/>
              </a:spcBef>
              <a:buNone/>
            </a:pPr>
            <a:r>
              <a:rPr lang="en"/>
              <a:t>Paras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Paras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Mohit</a:t>
            </a:r>
          </a:p>
          <a:p>
            <a:pPr lvl="0">
              <a:spcBef>
                <a:spcPts val="0"/>
              </a:spcBef>
              <a:buNone/>
            </a:pPr>
            <a:r>
              <a:rPr lang="en"/>
              <a:t>Raghav</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ashoka-university/CS309-IR-Monsoon-2017-XX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462475"/>
            <a:ext cx="8520600" cy="2052600"/>
          </a:xfrm>
          <a:prstGeom prst="rect">
            <a:avLst/>
          </a:prstGeom>
        </p:spPr>
        <p:txBody>
          <a:bodyPr anchorCtr="0" anchor="b" bIns="91425" lIns="91425" rIns="91425" wrap="square" tIns="91425">
            <a:noAutofit/>
          </a:bodyPr>
          <a:lstStyle/>
          <a:p>
            <a:pPr lvl="0">
              <a:spcBef>
                <a:spcPts val="0"/>
              </a:spcBef>
              <a:buNone/>
            </a:pPr>
            <a:r>
              <a:rPr b="1" lang="en" sz="4600">
                <a:solidFill>
                  <a:srgbClr val="073763"/>
                </a:solidFill>
                <a:latin typeface="Merriweather"/>
                <a:ea typeface="Merriweather"/>
                <a:cs typeface="Merriweather"/>
                <a:sym typeface="Merriweather"/>
              </a:rPr>
              <a:t>Term Obfuscation in Adversarial Communication</a:t>
            </a:r>
          </a:p>
        </p:txBody>
      </p:sp>
      <p:sp>
        <p:nvSpPr>
          <p:cNvPr id="55" name="Shape 55"/>
          <p:cNvSpPr txBox="1"/>
          <p:nvPr>
            <p:ph idx="1" type="subTitle"/>
          </p:nvPr>
        </p:nvSpPr>
        <p:spPr>
          <a:xfrm>
            <a:off x="311700" y="2986525"/>
            <a:ext cx="8652300" cy="1106100"/>
          </a:xfrm>
          <a:prstGeom prst="rect">
            <a:avLst/>
          </a:prstGeom>
        </p:spPr>
        <p:txBody>
          <a:bodyPr anchorCtr="0" anchor="t" bIns="91425" lIns="91425" rIns="91425" wrap="square" tIns="91425">
            <a:noAutofit/>
          </a:bodyPr>
          <a:lstStyle/>
          <a:p>
            <a:pPr indent="457200" lvl="0" marL="2286000" algn="l">
              <a:spcBef>
                <a:spcPts val="0"/>
              </a:spcBef>
              <a:buNone/>
            </a:pPr>
            <a:r>
              <a:rPr lang="en">
                <a:solidFill>
                  <a:srgbClr val="741B47"/>
                </a:solidFill>
                <a:latin typeface="Merriweather Black"/>
                <a:ea typeface="Merriweather Black"/>
                <a:cs typeface="Merriweather Black"/>
                <a:sym typeface="Merriweather Black"/>
              </a:rPr>
              <a:t> </a:t>
            </a:r>
            <a:r>
              <a:rPr lang="en">
                <a:solidFill>
                  <a:srgbClr val="741B47"/>
                </a:solidFill>
                <a:latin typeface="Merriweather Black"/>
                <a:ea typeface="Merriweather Black"/>
                <a:cs typeface="Merriweather Black"/>
                <a:sym typeface="Merriweather Black"/>
              </a:rPr>
              <a:t>Team: XXX</a:t>
            </a:r>
          </a:p>
          <a:p>
            <a:pPr lvl="0">
              <a:spcBef>
                <a:spcPts val="0"/>
              </a:spcBef>
              <a:buNone/>
            </a:pPr>
            <a:r>
              <a:rPr lang="en">
                <a:solidFill>
                  <a:srgbClr val="741B47"/>
                </a:solidFill>
                <a:latin typeface="Merriweather Black"/>
                <a:ea typeface="Merriweather Black"/>
                <a:cs typeface="Merriweather Black"/>
                <a:sym typeface="Merriweather Black"/>
              </a:rPr>
              <a:t>Manisha, Mohit, Paras and Raghav</a:t>
            </a:r>
          </a:p>
        </p:txBody>
      </p:sp>
      <p:sp>
        <p:nvSpPr>
          <p:cNvPr id="56" name="Shape 56"/>
          <p:cNvSpPr txBox="1"/>
          <p:nvPr/>
        </p:nvSpPr>
        <p:spPr>
          <a:xfrm>
            <a:off x="7051075" y="4611850"/>
            <a:ext cx="1557900" cy="457500"/>
          </a:xfrm>
          <a:prstGeom prst="rect">
            <a:avLst/>
          </a:prstGeom>
          <a:noFill/>
          <a:ln>
            <a:noFill/>
          </a:ln>
        </p:spPr>
        <p:txBody>
          <a:bodyPr anchorCtr="0" anchor="t" bIns="91425" lIns="91425" rIns="91425" wrap="square" tIns="91425">
            <a:noAutofit/>
          </a:bodyPr>
          <a:lstStyle/>
          <a:p>
            <a:pPr lvl="0">
              <a:spcBef>
                <a:spcPts val="0"/>
              </a:spcBef>
              <a:buNone/>
            </a:pPr>
            <a:r>
              <a:rPr lang="en" sz="1600">
                <a:solidFill>
                  <a:srgbClr val="741B47"/>
                </a:solidFill>
                <a:latin typeface="Merriweather Black"/>
                <a:ea typeface="Merriweather Black"/>
                <a:cs typeface="Merriweather Black"/>
                <a:sym typeface="Merriweather Black"/>
              </a:rPr>
              <a:t>Nov 2,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2926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Methodology </a:t>
            </a:r>
          </a:p>
        </p:txBody>
      </p:sp>
      <p:sp>
        <p:nvSpPr>
          <p:cNvPr id="125" name="Shape 125"/>
          <p:cNvSpPr txBox="1"/>
          <p:nvPr>
            <p:ph idx="1" type="body"/>
          </p:nvPr>
        </p:nvSpPr>
        <p:spPr>
          <a:xfrm>
            <a:off x="311700" y="1152475"/>
            <a:ext cx="8520600" cy="3837000"/>
          </a:xfrm>
          <a:prstGeom prst="rect">
            <a:avLst/>
          </a:prstGeom>
        </p:spPr>
        <p:txBody>
          <a:bodyPr anchorCtr="0" anchor="t" bIns="91425" lIns="91425" rIns="91425" wrap="square" tIns="91425">
            <a:noAutofit/>
          </a:bodyPr>
          <a:lstStyle/>
          <a:p>
            <a:pPr indent="457200" lvl="0" marL="2743200" rtl="0">
              <a:spcBef>
                <a:spcPts val="0"/>
              </a:spcBef>
              <a:spcAft>
                <a:spcPts val="0"/>
              </a:spcAft>
              <a:buNone/>
            </a:pPr>
            <a:r>
              <a:rPr lang="en" u="sng">
                <a:solidFill>
                  <a:srgbClr val="741B47"/>
                </a:solidFill>
                <a:latin typeface="Merriweather Black"/>
                <a:ea typeface="Merriweather Black"/>
                <a:cs typeface="Merriweather Black"/>
                <a:sym typeface="Merriweather Black"/>
              </a:rPr>
              <a:t>PHASE B</a:t>
            </a:r>
          </a:p>
          <a:p>
            <a:pPr indent="0" lvl="0" marL="0" rtl="0">
              <a:spcBef>
                <a:spcPts val="0"/>
              </a:spcBef>
              <a:spcAft>
                <a:spcPts val="0"/>
              </a:spcAft>
              <a:buNone/>
            </a:pPr>
            <a:r>
              <a:rPr lang="en" u="sng">
                <a:solidFill>
                  <a:srgbClr val="741B47"/>
                </a:solidFill>
                <a:latin typeface="Merriweather Black"/>
                <a:ea typeface="Merriweather Black"/>
                <a:cs typeface="Merriweather Black"/>
                <a:sym typeface="Merriweather Black"/>
              </a:rPr>
              <a:t>	</a:t>
            </a:r>
          </a:p>
          <a:p>
            <a:pPr indent="-330200" lvl="1" marL="914400" rtl="0">
              <a:spcBef>
                <a:spcPts val="0"/>
              </a:spcBef>
              <a:spcAft>
                <a:spcPts val="1000"/>
              </a:spcAft>
              <a:buClr>
                <a:srgbClr val="741B47"/>
              </a:buClr>
              <a:buSzPct val="100000"/>
              <a:buFont typeface="Merriweather Black"/>
              <a:buAutoNum type="alphaLcPeriod"/>
            </a:pPr>
            <a:r>
              <a:rPr lang="en" sz="1600">
                <a:solidFill>
                  <a:srgbClr val="741B47"/>
                </a:solidFill>
                <a:latin typeface="Merriweather Black"/>
                <a:ea typeface="Merriweather Black"/>
                <a:cs typeface="Merriweather Black"/>
                <a:sym typeface="Merriweather Black"/>
              </a:rPr>
              <a:t>Conceptual Similarity</a:t>
            </a:r>
          </a:p>
          <a:p>
            <a:pPr indent="-330200" lvl="2" marL="1371600" rtl="0">
              <a:spcBef>
                <a:spcPts val="0"/>
              </a:spcBef>
              <a:spcAft>
                <a:spcPts val="1000"/>
              </a:spcAft>
              <a:buClr>
                <a:srgbClr val="741B47"/>
              </a:buClr>
              <a:buSzPct val="100000"/>
              <a:buFont typeface="Merriweather Black"/>
              <a:buAutoNum type="romanLcPeriod"/>
            </a:pPr>
            <a:r>
              <a:rPr lang="en" sz="1600">
                <a:solidFill>
                  <a:srgbClr val="741B47"/>
                </a:solidFill>
                <a:latin typeface="Merriweather Black"/>
                <a:ea typeface="Merriweather Black"/>
                <a:cs typeface="Merriweather Black"/>
                <a:sym typeface="Merriweather Black"/>
              </a:rPr>
              <a:t>Dijikstra’s Algorithm</a:t>
            </a:r>
          </a:p>
          <a:p>
            <a:pPr indent="-330200" lvl="2" marL="1371600" rtl="0">
              <a:spcBef>
                <a:spcPts val="0"/>
              </a:spcBef>
              <a:spcAft>
                <a:spcPts val="1000"/>
              </a:spcAft>
              <a:buClr>
                <a:srgbClr val="741B47"/>
              </a:buClr>
              <a:buSzPct val="100000"/>
              <a:buFont typeface="Merriweather Black"/>
              <a:buAutoNum type="romanLcPeriod"/>
            </a:pPr>
            <a:r>
              <a:rPr lang="en" sz="1600">
                <a:solidFill>
                  <a:srgbClr val="741B47"/>
                </a:solidFill>
                <a:latin typeface="Merriweather Black"/>
                <a:ea typeface="Merriweather Black"/>
                <a:cs typeface="Merriweather Black"/>
                <a:sym typeface="Merriweather Black"/>
              </a:rPr>
              <a:t>A*</a:t>
            </a:r>
          </a:p>
          <a:p>
            <a:pPr indent="-330200" lvl="2" marL="1371600" rtl="0">
              <a:spcBef>
                <a:spcPts val="0"/>
              </a:spcBef>
              <a:spcAft>
                <a:spcPts val="1000"/>
              </a:spcAft>
              <a:buClr>
                <a:srgbClr val="741B47"/>
              </a:buClr>
              <a:buSzPct val="100000"/>
              <a:buFont typeface="Merriweather Black"/>
              <a:buAutoNum type="romanLcPeriod"/>
            </a:pPr>
            <a:r>
              <a:rPr lang="en" sz="1600">
                <a:solidFill>
                  <a:srgbClr val="741B47"/>
                </a:solidFill>
                <a:latin typeface="Merriweather Black"/>
                <a:ea typeface="Merriweather Black"/>
                <a:cs typeface="Merriweather Black"/>
                <a:sym typeface="Merriweather Black"/>
              </a:rPr>
              <a:t>Shortest path  </a:t>
            </a:r>
          </a:p>
          <a:p>
            <a:pPr indent="-330200" lvl="1" marL="914400" rtl="0">
              <a:spcBef>
                <a:spcPts val="0"/>
              </a:spcBef>
              <a:spcAft>
                <a:spcPts val="1000"/>
              </a:spcAft>
              <a:buClr>
                <a:srgbClr val="741B47"/>
              </a:buClr>
              <a:buSzPct val="100000"/>
              <a:buFont typeface="Merriweather Black"/>
              <a:buAutoNum type="alphaLcPeriod"/>
            </a:pPr>
            <a:r>
              <a:rPr lang="en" sz="1600">
                <a:solidFill>
                  <a:srgbClr val="741B47"/>
                </a:solidFill>
                <a:latin typeface="Merriweather Black"/>
                <a:ea typeface="Merriweather Black"/>
                <a:cs typeface="Merriweather Black"/>
                <a:sym typeface="Merriweather Black"/>
              </a:rPr>
              <a:t>MACS Score(Mean average Conceptual Similarity)</a:t>
            </a:r>
          </a:p>
          <a:p>
            <a:pPr lvl="0" rtl="0">
              <a:lnSpc>
                <a:spcPct val="100000"/>
              </a:lnSpc>
              <a:spcBef>
                <a:spcPts val="0"/>
              </a:spcBef>
              <a:buNone/>
            </a:pPr>
            <a:br>
              <a:rPr lang="en">
                <a:solidFill>
                  <a:srgbClr val="741B47"/>
                </a:solidFill>
                <a:latin typeface="Merriweather Black"/>
                <a:ea typeface="Merriweather Black"/>
                <a:cs typeface="Merriweather Black"/>
                <a:sym typeface="Merriweather Black"/>
              </a:rPr>
            </a:br>
            <a:r>
              <a:rPr lang="en" sz="1100">
                <a:solidFill>
                  <a:srgbClr val="741B47"/>
                </a:solidFill>
                <a:latin typeface="Merriweather Black"/>
                <a:ea typeface="Merriweather Black"/>
                <a:cs typeface="Merriweather Black"/>
                <a:sym typeface="Merriweather Black"/>
              </a:rPr>
              <a:t>[5]S. Agarwal and A. Surekha. “Investigating the Application of Common-Sense Knowledge-Base for Identifying Term Obfuscation in Adversarial Communication”, 2017.</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Methodology</a:t>
            </a:r>
          </a:p>
        </p:txBody>
      </p:sp>
      <p:sp>
        <p:nvSpPr>
          <p:cNvPr id="131" name="Shape 131"/>
          <p:cNvSpPr txBox="1"/>
          <p:nvPr>
            <p:ph idx="1" type="body"/>
          </p:nvPr>
        </p:nvSpPr>
        <p:spPr>
          <a:xfrm>
            <a:off x="311700" y="1152475"/>
            <a:ext cx="8520600" cy="3837000"/>
          </a:xfrm>
          <a:prstGeom prst="rect">
            <a:avLst/>
          </a:prstGeom>
        </p:spPr>
        <p:txBody>
          <a:bodyPr anchorCtr="0" anchor="t" bIns="91425" lIns="91425" rIns="91425" wrap="square" tIns="91425">
            <a:noAutofit/>
          </a:bodyPr>
          <a:lstStyle/>
          <a:p>
            <a:pPr lvl="0">
              <a:spcBef>
                <a:spcPts val="0"/>
              </a:spcBef>
              <a:buNone/>
            </a:pPr>
            <a:r>
              <a:rPr lang="en">
                <a:solidFill>
                  <a:srgbClr val="741B47"/>
                </a:solidFill>
                <a:latin typeface="Merriweather Black"/>
                <a:ea typeface="Merriweather Black"/>
                <a:cs typeface="Merriweather Black"/>
                <a:sym typeface="Merriweather Black"/>
              </a:rPr>
              <a:t>				</a:t>
            </a:r>
          </a:p>
          <a:p>
            <a:pPr lvl="0">
              <a:spcBef>
                <a:spcPts val="0"/>
              </a:spcBef>
              <a:buNone/>
            </a:pPr>
            <a:r>
              <a:t/>
            </a:r>
            <a:endParaRPr>
              <a:solidFill>
                <a:srgbClr val="741B47"/>
              </a:solidFill>
              <a:latin typeface="Merriweather Black"/>
              <a:ea typeface="Merriweather Black"/>
              <a:cs typeface="Merriweather Black"/>
              <a:sym typeface="Merriweather Black"/>
            </a:endParaRPr>
          </a:p>
          <a:p>
            <a:pPr indent="457200" lvl="0" marL="3200400" rtl="0">
              <a:spcBef>
                <a:spcPts val="0"/>
              </a:spcBef>
              <a:buNone/>
            </a:pPr>
            <a:r>
              <a:rPr lang="en" sz="2400">
                <a:solidFill>
                  <a:srgbClr val="741B47"/>
                </a:solidFill>
                <a:latin typeface="Merriweather Black"/>
                <a:ea typeface="Merriweather Black"/>
                <a:cs typeface="Merriweather Black"/>
                <a:sym typeface="Merriweather Black"/>
              </a:rPr>
              <a:t>Demo</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GitHub Usage</a:t>
            </a:r>
          </a:p>
        </p:txBody>
      </p:sp>
      <p:sp>
        <p:nvSpPr>
          <p:cNvPr id="137" name="Shape 137"/>
          <p:cNvSpPr txBox="1"/>
          <p:nvPr>
            <p:ph idx="1" type="body"/>
          </p:nvPr>
        </p:nvSpPr>
        <p:spPr>
          <a:xfrm>
            <a:off x="311700" y="1152475"/>
            <a:ext cx="8520600" cy="3837000"/>
          </a:xfrm>
          <a:prstGeom prst="rect">
            <a:avLst/>
          </a:prstGeom>
        </p:spPr>
        <p:txBody>
          <a:bodyPr anchorCtr="0" anchor="t" bIns="91425" lIns="91425" rIns="91425" wrap="square" tIns="91425">
            <a:noAutofit/>
          </a:bodyPr>
          <a:lstStyle/>
          <a:p>
            <a:pPr lvl="0" algn="ctr">
              <a:spcBef>
                <a:spcPts val="0"/>
              </a:spcBef>
              <a:buNone/>
            </a:pPr>
            <a:r>
              <a:rPr lang="en">
                <a:solidFill>
                  <a:srgbClr val="741B47"/>
                </a:solidFill>
                <a:latin typeface="Merriweather Black"/>
                <a:ea typeface="Merriweather Black"/>
                <a:cs typeface="Merriweather Black"/>
                <a:sym typeface="Merriweather Black"/>
              </a:rPr>
              <a:t>GitHub Link:</a:t>
            </a:r>
          </a:p>
          <a:p>
            <a:pPr lvl="0" algn="ctr">
              <a:spcBef>
                <a:spcPts val="0"/>
              </a:spcBef>
              <a:buNone/>
            </a:pPr>
            <a:r>
              <a:rPr lang="en" u="sng">
                <a:solidFill>
                  <a:schemeClr val="hlink"/>
                </a:solidFill>
                <a:latin typeface="Merriweather Black"/>
                <a:ea typeface="Merriweather Black"/>
                <a:cs typeface="Merriweather Black"/>
                <a:sym typeface="Merriweather Black"/>
                <a:hlinkClick r:id="rId3"/>
              </a:rPr>
              <a:t>https://github.com/ashoka-university/CS309-IR-Monsoon-2017-XXX</a:t>
            </a:r>
          </a:p>
          <a:p>
            <a:pPr lvl="0" rtl="0">
              <a:spcBef>
                <a:spcPts val="0"/>
              </a:spcBef>
              <a:buNone/>
            </a:pPr>
            <a:r>
              <a:t/>
            </a:r>
            <a:endParaRPr>
              <a:solidFill>
                <a:srgbClr val="741B47"/>
              </a:solidFill>
              <a:latin typeface="Merriweather Black"/>
              <a:ea typeface="Merriweather Black"/>
              <a:cs typeface="Merriweather Black"/>
              <a:sym typeface="Merriweather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b="1" lang="en">
                <a:solidFill>
                  <a:srgbClr val="073763"/>
                </a:solidFill>
              </a:rPr>
              <a:t>Improvements</a:t>
            </a:r>
          </a:p>
        </p:txBody>
      </p:sp>
      <p:sp>
        <p:nvSpPr>
          <p:cNvPr id="143" name="Shape 14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lnSpc>
                <a:spcPct val="200000"/>
              </a:lnSpc>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Spelling mistakes </a:t>
            </a:r>
          </a:p>
          <a:p>
            <a:pPr indent="-342900" lvl="0" marL="457200" rtl="0">
              <a:lnSpc>
                <a:spcPct val="200000"/>
              </a:lnSpc>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Abbreviations.</a:t>
            </a:r>
          </a:p>
          <a:p>
            <a:pPr indent="-342900" lvl="0" marL="457200" rtl="0">
              <a:lnSpc>
                <a:spcPct val="200000"/>
              </a:lnSpc>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Catching voice messages for obfuscation.</a:t>
            </a:r>
          </a:p>
          <a:p>
            <a:pPr indent="-342900" lvl="0" marL="457200" rtl="0">
              <a:lnSpc>
                <a:spcPct val="200000"/>
              </a:lnSpc>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Model for multilingual messages.</a:t>
            </a:r>
          </a:p>
          <a:p>
            <a:pPr indent="-342900" lvl="0" marL="457200" rtl="0">
              <a:lnSpc>
                <a:spcPct val="200000"/>
              </a:lnSpc>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Working with more datasets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1647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Context: Adversarial Communication</a:t>
            </a:r>
          </a:p>
        </p:txBody>
      </p:sp>
      <p:sp>
        <p:nvSpPr>
          <p:cNvPr id="62" name="Shape 62"/>
          <p:cNvSpPr txBox="1"/>
          <p:nvPr>
            <p:ph idx="1" type="body"/>
          </p:nvPr>
        </p:nvSpPr>
        <p:spPr>
          <a:xfrm>
            <a:off x="182200" y="813625"/>
            <a:ext cx="8871600" cy="4335900"/>
          </a:xfrm>
          <a:prstGeom prst="rect">
            <a:avLst/>
          </a:prstGeom>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Message</a:t>
            </a:r>
          </a:p>
          <a:p>
            <a:pPr indent="-342900" lvl="1" marL="914400" rtl="0">
              <a:lnSpc>
                <a:spcPct val="115000"/>
              </a:lnSpc>
              <a:spcBef>
                <a:spcPts val="0"/>
              </a:spcBef>
              <a:spcAft>
                <a:spcPts val="0"/>
              </a:spcAft>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Direct Message</a:t>
            </a:r>
          </a:p>
          <a:p>
            <a:pPr indent="457200" lvl="0" marL="1371600" rtl="0">
              <a:lnSpc>
                <a:spcPct val="115000"/>
              </a:lnSpc>
              <a:spcBef>
                <a:spcPts val="0"/>
              </a:spcBef>
              <a:buNone/>
            </a:pPr>
            <a:r>
              <a:rPr lang="en" sz="1800"/>
              <a:t>“</a:t>
            </a:r>
            <a:r>
              <a:rPr b="1" lang="en" sz="1800">
                <a:solidFill>
                  <a:srgbClr val="CC0000"/>
                </a:solidFill>
              </a:rPr>
              <a:t>Bomb is planted at Red fort.”</a:t>
            </a:r>
          </a:p>
          <a:p>
            <a:pPr indent="-342900" lvl="1" marL="914400" rtl="0">
              <a:spcBef>
                <a:spcPts val="0"/>
              </a:spcBef>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Secret Message</a:t>
            </a:r>
          </a:p>
          <a:p>
            <a:pPr indent="-342900" lvl="2" marL="1371600" rtl="0">
              <a:lnSpc>
                <a:spcPct val="100000"/>
              </a:lnSpc>
              <a:spcBef>
                <a:spcPts val="0"/>
              </a:spcBef>
              <a:spcAft>
                <a:spcPts val="0"/>
              </a:spcAft>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Encryption</a:t>
            </a:r>
          </a:p>
          <a:p>
            <a:pPr indent="0" lvl="0" marL="914400" rtl="0">
              <a:lnSpc>
                <a:spcPct val="100000"/>
              </a:lnSpc>
              <a:spcBef>
                <a:spcPts val="0"/>
              </a:spcBef>
              <a:spcAft>
                <a:spcPts val="0"/>
              </a:spcAft>
              <a:buNone/>
            </a:pPr>
            <a:r>
              <a:t/>
            </a:r>
            <a:endParaRPr sz="1800">
              <a:solidFill>
                <a:srgbClr val="741B47"/>
              </a:solidFill>
              <a:latin typeface="Merriweather Black"/>
              <a:ea typeface="Merriweather Black"/>
              <a:cs typeface="Merriweather Black"/>
              <a:sym typeface="Merriweather Black"/>
            </a:endParaRPr>
          </a:p>
          <a:p>
            <a:pPr indent="0" lvl="0" marL="914400" rtl="0">
              <a:lnSpc>
                <a:spcPct val="100000"/>
              </a:lnSpc>
              <a:spcBef>
                <a:spcPts val="0"/>
              </a:spcBef>
              <a:spcAft>
                <a:spcPts val="0"/>
              </a:spcAft>
              <a:buNone/>
            </a:pPr>
            <a:r>
              <a:t/>
            </a:r>
            <a:endParaRPr sz="1800">
              <a:solidFill>
                <a:srgbClr val="741B47"/>
              </a:solidFill>
              <a:latin typeface="Merriweather Black"/>
              <a:ea typeface="Merriweather Black"/>
              <a:cs typeface="Merriweather Black"/>
              <a:sym typeface="Merriweather Black"/>
            </a:endParaRPr>
          </a:p>
          <a:p>
            <a:pPr indent="0" lvl="0" marL="914400" rtl="0">
              <a:lnSpc>
                <a:spcPct val="100000"/>
              </a:lnSpc>
              <a:spcBef>
                <a:spcPts val="0"/>
              </a:spcBef>
              <a:spcAft>
                <a:spcPts val="0"/>
              </a:spcAft>
              <a:buNone/>
            </a:pPr>
            <a:r>
              <a:t/>
            </a:r>
            <a:endParaRPr sz="1800">
              <a:solidFill>
                <a:srgbClr val="741B47"/>
              </a:solidFill>
              <a:latin typeface="Merriweather Black"/>
              <a:ea typeface="Merriweather Black"/>
              <a:cs typeface="Merriweather Black"/>
              <a:sym typeface="Merriweather Black"/>
            </a:endParaRPr>
          </a:p>
          <a:p>
            <a:pPr indent="0" lvl="0" marL="914400" rtl="0">
              <a:lnSpc>
                <a:spcPct val="100000"/>
              </a:lnSpc>
              <a:spcBef>
                <a:spcPts val="0"/>
              </a:spcBef>
              <a:spcAft>
                <a:spcPts val="0"/>
              </a:spcAft>
              <a:buNone/>
            </a:pPr>
            <a:r>
              <a:t/>
            </a:r>
            <a:endParaRPr sz="1800">
              <a:solidFill>
                <a:srgbClr val="741B47"/>
              </a:solidFill>
              <a:latin typeface="Merriweather Black"/>
              <a:ea typeface="Merriweather Black"/>
              <a:cs typeface="Merriweather Black"/>
              <a:sym typeface="Merriweather Black"/>
            </a:endParaRPr>
          </a:p>
          <a:p>
            <a:pPr lvl="0" rtl="0">
              <a:lnSpc>
                <a:spcPct val="100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lvl="0" rtl="0">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indent="-342900" lvl="2" marL="1371600" rtl="0">
              <a:lnSpc>
                <a:spcPct val="115000"/>
              </a:lnSpc>
              <a:spcBef>
                <a:spcPts val="0"/>
              </a:spcBef>
              <a:spcAft>
                <a:spcPts val="0"/>
              </a:spcAft>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Word Obfuscation</a:t>
            </a:r>
          </a:p>
          <a:p>
            <a:pPr indent="457200" lvl="0" marL="1371600" rtl="0">
              <a:lnSpc>
                <a:spcPct val="115000"/>
              </a:lnSpc>
              <a:spcBef>
                <a:spcPts val="0"/>
              </a:spcBef>
              <a:spcAft>
                <a:spcPts val="0"/>
              </a:spcAft>
              <a:buNone/>
            </a:pPr>
            <a:r>
              <a:rPr b="1" lang="en" sz="1800">
                <a:solidFill>
                  <a:srgbClr val="CC0000"/>
                </a:solidFill>
              </a:rPr>
              <a:t>“</a:t>
            </a:r>
            <a:r>
              <a:rPr b="1" lang="en" sz="1800" u="sng">
                <a:solidFill>
                  <a:srgbClr val="CC0000"/>
                </a:solidFill>
              </a:rPr>
              <a:t>Gift</a:t>
            </a:r>
            <a:r>
              <a:rPr b="1" lang="en" sz="1800">
                <a:solidFill>
                  <a:srgbClr val="CC0000"/>
                </a:solidFill>
              </a:rPr>
              <a:t> is delivered to Red fort.”</a:t>
            </a:r>
          </a:p>
          <a:p>
            <a:pPr indent="0" lvl="0" marL="0" rtl="0">
              <a:spcBef>
                <a:spcPts val="0"/>
              </a:spcBef>
              <a:buNone/>
            </a:pPr>
            <a:r>
              <a:t/>
            </a:r>
            <a:endParaRPr sz="1800"/>
          </a:p>
          <a:p>
            <a:pPr indent="0" lvl="0" marL="914400" rtl="0">
              <a:lnSpc>
                <a:spcPct val="100000"/>
              </a:lnSpc>
              <a:spcBef>
                <a:spcPts val="0"/>
              </a:spcBef>
              <a:spcAft>
                <a:spcPts val="0"/>
              </a:spcAft>
              <a:buNone/>
            </a:pPr>
            <a:r>
              <a:t/>
            </a:r>
            <a:endParaRPr/>
          </a:p>
          <a:p>
            <a:pPr indent="0" lvl="0" marL="914400" rtl="0">
              <a:spcBef>
                <a:spcPts val="0"/>
              </a:spcBef>
              <a:buNone/>
            </a:pPr>
            <a:r>
              <a:t/>
            </a:r>
            <a:endParaRPr sz="1400"/>
          </a:p>
          <a:p>
            <a:pPr indent="0" lvl="0" marL="914400" rtl="0">
              <a:spcBef>
                <a:spcPts val="0"/>
              </a:spcBef>
              <a:buNone/>
            </a:pPr>
            <a:r>
              <a:t/>
            </a:r>
            <a:endParaRPr sz="1400"/>
          </a:p>
          <a:p>
            <a:pPr indent="0" lvl="0" marL="0" rtl="0">
              <a:spcBef>
                <a:spcPts val="0"/>
              </a:spcBef>
              <a:buNone/>
            </a:pPr>
            <a:r>
              <a:t/>
            </a:r>
            <a:endParaRPr sz="1400"/>
          </a:p>
          <a:p>
            <a:pPr lvl="0" rtl="0">
              <a:spcBef>
                <a:spcPts val="0"/>
              </a:spcBef>
              <a:buNone/>
            </a:pPr>
            <a:r>
              <a:t/>
            </a:r>
            <a:endParaRPr/>
          </a:p>
          <a:p>
            <a:pPr lvl="0" rtl="0">
              <a:spcBef>
                <a:spcPts val="0"/>
              </a:spcBef>
              <a:buNone/>
            </a:pPr>
            <a:r>
              <a:t/>
            </a:r>
            <a:endParaRPr/>
          </a:p>
        </p:txBody>
      </p:sp>
      <p:pic>
        <p:nvPicPr>
          <p:cNvPr id="63" name="Shape 63"/>
          <p:cNvPicPr preferRelativeResize="0"/>
          <p:nvPr/>
        </p:nvPicPr>
        <p:blipFill>
          <a:blip r:embed="rId3">
            <a:alphaModFix/>
          </a:blip>
          <a:stretch>
            <a:fillRect/>
          </a:stretch>
        </p:blipFill>
        <p:spPr>
          <a:xfrm>
            <a:off x="2190150" y="2715213"/>
            <a:ext cx="2082200" cy="1386825"/>
          </a:xfrm>
          <a:prstGeom prst="rect">
            <a:avLst/>
          </a:prstGeom>
          <a:noFill/>
          <a:ln cap="flat" cmpd="sng" w="28575">
            <a:solidFill>
              <a:srgbClr val="CC0000"/>
            </a:solidFill>
            <a:prstDash val="solid"/>
            <a:round/>
            <a:headEnd len="med" w="med" type="none"/>
            <a:tailEnd len="med" w="med"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1647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Problem: Identification/red-flagged </a:t>
            </a:r>
          </a:p>
        </p:txBody>
      </p:sp>
      <p:sp>
        <p:nvSpPr>
          <p:cNvPr id="69" name="Shape 69"/>
          <p:cNvSpPr txBox="1"/>
          <p:nvPr>
            <p:ph idx="1" type="body"/>
          </p:nvPr>
        </p:nvSpPr>
        <p:spPr>
          <a:xfrm>
            <a:off x="182200" y="737425"/>
            <a:ext cx="8801400" cy="4266000"/>
          </a:xfrm>
          <a:prstGeom prst="rect">
            <a:avLst/>
          </a:prstGeom>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Message</a:t>
            </a:r>
          </a:p>
          <a:p>
            <a:pPr indent="-342900" lvl="1" marL="914400" rtl="0">
              <a:lnSpc>
                <a:spcPct val="100000"/>
              </a:lnSpc>
              <a:spcBef>
                <a:spcPts val="0"/>
              </a:spcBef>
              <a:spcAft>
                <a:spcPts val="0"/>
              </a:spcAft>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Direct Message</a:t>
            </a:r>
          </a:p>
          <a:p>
            <a:pPr indent="457200" lvl="0" marL="914400" rtl="0">
              <a:lnSpc>
                <a:spcPct val="100000"/>
              </a:lnSpc>
              <a:spcBef>
                <a:spcPts val="0"/>
              </a:spcBef>
              <a:buNone/>
            </a:pPr>
            <a:r>
              <a:rPr lang="en" sz="1800"/>
              <a:t>“</a:t>
            </a:r>
            <a:r>
              <a:rPr b="1" lang="en" sz="1800" u="sng">
                <a:solidFill>
                  <a:srgbClr val="CC0000"/>
                </a:solidFill>
              </a:rPr>
              <a:t>Bomb</a:t>
            </a:r>
            <a:r>
              <a:rPr b="1" lang="en" sz="1800">
                <a:solidFill>
                  <a:srgbClr val="CC0000"/>
                </a:solidFill>
              </a:rPr>
              <a:t> is planted at Red fort.” </a:t>
            </a:r>
          </a:p>
          <a:p>
            <a:pPr indent="-342900" lvl="1" marL="914400" rtl="0">
              <a:spcBef>
                <a:spcPts val="0"/>
              </a:spcBef>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Secret Message</a:t>
            </a:r>
          </a:p>
          <a:p>
            <a:pPr indent="-342900" lvl="2" marL="1371600" rtl="0">
              <a:lnSpc>
                <a:spcPct val="100000"/>
              </a:lnSpc>
              <a:spcBef>
                <a:spcPts val="0"/>
              </a:spcBef>
              <a:spcAft>
                <a:spcPts val="0"/>
              </a:spcAft>
              <a:buClr>
                <a:srgbClr val="741B47"/>
              </a:buClr>
              <a:buSzPct val="100000"/>
              <a:buFont typeface="Merriweather Black"/>
            </a:pPr>
            <a:r>
              <a:rPr lang="en" sz="1800">
                <a:solidFill>
                  <a:srgbClr val="741B47"/>
                </a:solidFill>
                <a:latin typeface="Merriweather Black"/>
                <a:ea typeface="Merriweather Black"/>
                <a:cs typeface="Merriweather Black"/>
                <a:sym typeface="Merriweather Black"/>
              </a:rPr>
              <a:t>Encryption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indent="-317500" lvl="2" marL="1371600" rtl="0">
              <a:spcBef>
                <a:spcPts val="0"/>
              </a:spcBef>
              <a:spcAft>
                <a:spcPts val="0"/>
              </a:spcAft>
              <a:buClr>
                <a:srgbClr val="741B47"/>
              </a:buClr>
              <a:buFont typeface="Merriweather Black"/>
            </a:pPr>
            <a:r>
              <a:rPr lang="en" sz="1800">
                <a:solidFill>
                  <a:srgbClr val="741B47"/>
                </a:solidFill>
                <a:latin typeface="Merriweather Black"/>
                <a:ea typeface="Merriweather Black"/>
                <a:cs typeface="Merriweather Black"/>
                <a:sym typeface="Merriweather Black"/>
              </a:rPr>
              <a:t>Word Obfuscation</a:t>
            </a:r>
          </a:p>
          <a:p>
            <a:pPr indent="457200" lvl="0" marL="914400" rtl="0">
              <a:spcBef>
                <a:spcPts val="0"/>
              </a:spcBef>
              <a:spcAft>
                <a:spcPts val="0"/>
              </a:spcAft>
              <a:buNone/>
            </a:pPr>
            <a:r>
              <a:rPr b="1" lang="en" sz="1800">
                <a:solidFill>
                  <a:srgbClr val="CC0000"/>
                </a:solidFill>
              </a:rPr>
              <a:t>“</a:t>
            </a:r>
            <a:r>
              <a:rPr b="1" lang="en" sz="1800" u="sng">
                <a:solidFill>
                  <a:srgbClr val="CC0000"/>
                </a:solidFill>
              </a:rPr>
              <a:t>Gift</a:t>
            </a:r>
            <a:r>
              <a:rPr b="1" lang="en" sz="1800">
                <a:solidFill>
                  <a:srgbClr val="CC0000"/>
                </a:solidFill>
              </a:rPr>
              <a:t> is delivered to Red fort.”</a:t>
            </a:r>
          </a:p>
          <a:p>
            <a:pPr indent="0" lvl="0" marL="0" rtl="0">
              <a:spcBef>
                <a:spcPts val="0"/>
              </a:spcBef>
              <a:buNone/>
            </a:pPr>
            <a:r>
              <a:t/>
            </a:r>
            <a:endParaRPr sz="1800"/>
          </a:p>
          <a:p>
            <a:pPr indent="0" lvl="0" marL="914400" rtl="0">
              <a:lnSpc>
                <a:spcPct val="100000"/>
              </a:lnSpc>
              <a:spcBef>
                <a:spcPts val="0"/>
              </a:spcBef>
              <a:spcAft>
                <a:spcPts val="0"/>
              </a:spcAft>
              <a:buNone/>
            </a:pPr>
            <a:r>
              <a:t/>
            </a:r>
            <a:endParaRPr/>
          </a:p>
          <a:p>
            <a:pPr indent="0" lvl="0" marL="914400" rtl="0">
              <a:spcBef>
                <a:spcPts val="0"/>
              </a:spcBef>
              <a:buNone/>
            </a:pPr>
            <a:r>
              <a:t/>
            </a:r>
            <a:endParaRPr sz="1400"/>
          </a:p>
          <a:p>
            <a:pPr indent="0" lvl="0" marL="914400" rtl="0">
              <a:spcBef>
                <a:spcPts val="0"/>
              </a:spcBef>
              <a:buNone/>
            </a:pPr>
            <a:r>
              <a:t/>
            </a:r>
            <a:endParaRPr sz="1400"/>
          </a:p>
          <a:p>
            <a:pPr indent="0" lvl="0" marL="0" rtl="0">
              <a:spcBef>
                <a:spcPts val="0"/>
              </a:spcBef>
              <a:buNone/>
            </a:pPr>
            <a:r>
              <a:t/>
            </a:r>
            <a:endParaRPr sz="1400"/>
          </a:p>
          <a:p>
            <a:pPr lvl="0" rtl="0">
              <a:spcBef>
                <a:spcPts val="0"/>
              </a:spcBef>
              <a:buNone/>
            </a:pPr>
            <a:r>
              <a:t/>
            </a:r>
            <a:endParaRPr/>
          </a:p>
          <a:p>
            <a:pPr lvl="0" rtl="0">
              <a:spcBef>
                <a:spcPts val="0"/>
              </a:spcBef>
              <a:buNone/>
            </a:pPr>
            <a:r>
              <a:t/>
            </a:r>
            <a:endParaRPr/>
          </a:p>
        </p:txBody>
      </p:sp>
      <p:pic>
        <p:nvPicPr>
          <p:cNvPr id="70" name="Shape 70"/>
          <p:cNvPicPr preferRelativeResize="0"/>
          <p:nvPr/>
        </p:nvPicPr>
        <p:blipFill>
          <a:blip r:embed="rId3">
            <a:alphaModFix/>
          </a:blip>
          <a:stretch>
            <a:fillRect/>
          </a:stretch>
        </p:blipFill>
        <p:spPr>
          <a:xfrm>
            <a:off x="1885350" y="2562813"/>
            <a:ext cx="2082200" cy="1386825"/>
          </a:xfrm>
          <a:prstGeom prst="rect">
            <a:avLst/>
          </a:prstGeom>
          <a:noFill/>
          <a:ln cap="flat" cmpd="sng" w="28575">
            <a:solidFill>
              <a:srgbClr val="CC0000"/>
            </a:solidFill>
            <a:prstDash val="solid"/>
            <a:round/>
            <a:headEnd len="med" w="med" type="none"/>
            <a:tailEnd len="med" w="med" type="none"/>
          </a:ln>
        </p:spPr>
      </p:pic>
      <p:pic>
        <p:nvPicPr>
          <p:cNvPr id="71" name="Shape 71"/>
          <p:cNvPicPr preferRelativeResize="0"/>
          <p:nvPr/>
        </p:nvPicPr>
        <p:blipFill>
          <a:blip r:embed="rId4">
            <a:alphaModFix/>
          </a:blip>
          <a:stretch>
            <a:fillRect/>
          </a:stretch>
        </p:blipFill>
        <p:spPr>
          <a:xfrm>
            <a:off x="5263075" y="979975"/>
            <a:ext cx="1386800" cy="1386800"/>
          </a:xfrm>
          <a:prstGeom prst="rect">
            <a:avLst/>
          </a:prstGeom>
          <a:noFill/>
          <a:ln>
            <a:noFill/>
          </a:ln>
        </p:spPr>
      </p:pic>
      <p:pic>
        <p:nvPicPr>
          <p:cNvPr id="72" name="Shape 72"/>
          <p:cNvPicPr preferRelativeResize="0"/>
          <p:nvPr/>
        </p:nvPicPr>
        <p:blipFill>
          <a:blip r:embed="rId4">
            <a:alphaModFix/>
          </a:blip>
          <a:stretch>
            <a:fillRect/>
          </a:stretch>
        </p:blipFill>
        <p:spPr>
          <a:xfrm>
            <a:off x="5339275" y="2503975"/>
            <a:ext cx="1386800" cy="138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1647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Problem:</a:t>
            </a:r>
            <a:r>
              <a:rPr b="1" lang="en">
                <a:solidFill>
                  <a:srgbClr val="073763"/>
                </a:solidFill>
              </a:rPr>
              <a:t>Identification/red-flagged </a:t>
            </a:r>
            <a:r>
              <a:rPr b="1" lang="en">
                <a:solidFill>
                  <a:srgbClr val="073763"/>
                </a:solidFill>
              </a:rPr>
              <a:t> </a:t>
            </a:r>
          </a:p>
        </p:txBody>
      </p:sp>
      <p:sp>
        <p:nvSpPr>
          <p:cNvPr id="78" name="Shape 78"/>
          <p:cNvSpPr txBox="1"/>
          <p:nvPr>
            <p:ph idx="1" type="body"/>
          </p:nvPr>
        </p:nvSpPr>
        <p:spPr>
          <a:xfrm>
            <a:off x="182200" y="737425"/>
            <a:ext cx="8801400" cy="4266000"/>
          </a:xfrm>
          <a:prstGeom prst="rect">
            <a:avLst/>
          </a:prstGeom>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indent="-330200" lvl="0" marL="457200" rtl="0">
              <a:spcBef>
                <a:spcPts val="0"/>
              </a:spcBef>
              <a:buClr>
                <a:srgbClr val="741B47"/>
              </a:buClr>
              <a:buSzPct val="100000"/>
              <a:buFont typeface="Merriweather Black"/>
            </a:pPr>
            <a:r>
              <a:rPr lang="en" sz="1600">
                <a:solidFill>
                  <a:srgbClr val="741B47"/>
                </a:solidFill>
                <a:latin typeface="Merriweather Black"/>
                <a:ea typeface="Merriweather Black"/>
                <a:cs typeface="Merriweather Black"/>
                <a:sym typeface="Merriweather Black"/>
              </a:rPr>
              <a:t>Message</a:t>
            </a:r>
          </a:p>
          <a:p>
            <a:pPr indent="-330200" lvl="1" marL="914400" rtl="0">
              <a:lnSpc>
                <a:spcPct val="100000"/>
              </a:lnSpc>
              <a:spcBef>
                <a:spcPts val="0"/>
              </a:spcBef>
              <a:spcAft>
                <a:spcPts val="0"/>
              </a:spcAft>
              <a:buClr>
                <a:srgbClr val="741B47"/>
              </a:buClr>
              <a:buSzPct val="100000"/>
              <a:buFont typeface="Merriweather Black"/>
            </a:pPr>
            <a:r>
              <a:rPr lang="en" sz="1600">
                <a:solidFill>
                  <a:srgbClr val="741B47"/>
                </a:solidFill>
                <a:latin typeface="Merriweather Black"/>
                <a:ea typeface="Merriweather Black"/>
                <a:cs typeface="Merriweather Black"/>
                <a:sym typeface="Merriweather Black"/>
              </a:rPr>
              <a:t>Direct Message</a:t>
            </a:r>
          </a:p>
          <a:p>
            <a:pPr indent="457200" lvl="0" marL="914400" rtl="0">
              <a:lnSpc>
                <a:spcPct val="100000"/>
              </a:lnSpc>
              <a:spcBef>
                <a:spcPts val="0"/>
              </a:spcBef>
              <a:spcAft>
                <a:spcPts val="0"/>
              </a:spcAft>
              <a:buNone/>
            </a:pPr>
            <a:r>
              <a:rPr lang="en" sz="1800"/>
              <a:t>“</a:t>
            </a:r>
            <a:r>
              <a:rPr b="1" lang="en" sz="1800">
                <a:solidFill>
                  <a:srgbClr val="CC0000"/>
                </a:solidFill>
              </a:rPr>
              <a:t>Bomb is planted at Red fort.” </a:t>
            </a:r>
          </a:p>
          <a:p>
            <a:pPr indent="-330200" lvl="1" marL="914400" rtl="0">
              <a:spcBef>
                <a:spcPts val="0"/>
              </a:spcBef>
              <a:buClr>
                <a:srgbClr val="741B47"/>
              </a:buClr>
              <a:buSzPct val="100000"/>
              <a:buFont typeface="Merriweather Black"/>
            </a:pPr>
            <a:r>
              <a:rPr lang="en" sz="1600">
                <a:solidFill>
                  <a:srgbClr val="741B47"/>
                </a:solidFill>
                <a:latin typeface="Merriweather Black"/>
                <a:ea typeface="Merriweather Black"/>
                <a:cs typeface="Merriweather Black"/>
                <a:sym typeface="Merriweather Black"/>
              </a:rPr>
              <a:t>Secret Message</a:t>
            </a:r>
          </a:p>
          <a:p>
            <a:pPr indent="-330200" lvl="2" marL="1371600" rtl="0">
              <a:lnSpc>
                <a:spcPct val="100000"/>
              </a:lnSpc>
              <a:spcBef>
                <a:spcPts val="0"/>
              </a:spcBef>
              <a:spcAft>
                <a:spcPts val="0"/>
              </a:spcAft>
              <a:buClr>
                <a:srgbClr val="741B47"/>
              </a:buClr>
              <a:buSzPct val="100000"/>
              <a:buFont typeface="Merriweather Black"/>
            </a:pPr>
            <a:r>
              <a:rPr lang="en" sz="1600">
                <a:solidFill>
                  <a:srgbClr val="741B47"/>
                </a:solidFill>
                <a:latin typeface="Merriweather Black"/>
                <a:ea typeface="Merriweather Black"/>
                <a:cs typeface="Merriweather Black"/>
                <a:sym typeface="Merriweather Black"/>
              </a:rPr>
              <a:t>Encryption</a:t>
            </a: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00000"/>
              </a:lnSpc>
              <a:spcBef>
                <a:spcPts val="0"/>
              </a:spcBef>
              <a:spcAft>
                <a:spcPts val="0"/>
              </a:spcAft>
              <a:buNone/>
            </a:pPr>
            <a:r>
              <a:t/>
            </a:r>
            <a:endParaRPr/>
          </a:p>
          <a:p>
            <a:pPr lvl="0" rtl="0">
              <a:lnSpc>
                <a:spcPct val="150000"/>
              </a:lnSpc>
              <a:spcBef>
                <a:spcPts val="0"/>
              </a:spcBef>
              <a:spcAft>
                <a:spcPts val="0"/>
              </a:spcAft>
              <a:buNone/>
            </a:pPr>
            <a:r>
              <a:t/>
            </a:r>
            <a:endParaRPr/>
          </a:p>
          <a:p>
            <a:pPr indent="-381000" lvl="2" marL="1371600" rtl="0">
              <a:lnSpc>
                <a:spcPct val="150000"/>
              </a:lnSpc>
              <a:spcBef>
                <a:spcPts val="0"/>
              </a:spcBef>
              <a:spcAft>
                <a:spcPts val="0"/>
              </a:spcAft>
              <a:buClr>
                <a:srgbClr val="741B47"/>
              </a:buClr>
              <a:buSzPct val="100000"/>
              <a:buFont typeface="Merriweather Black"/>
            </a:pPr>
            <a:r>
              <a:rPr lang="en" sz="2400">
                <a:solidFill>
                  <a:srgbClr val="741B47"/>
                </a:solidFill>
                <a:latin typeface="Merriweather Black"/>
                <a:ea typeface="Merriweather Black"/>
                <a:cs typeface="Merriweather Black"/>
                <a:sym typeface="Merriweather Black"/>
              </a:rPr>
              <a:t>Word Obfuscation</a:t>
            </a:r>
          </a:p>
          <a:p>
            <a:pPr indent="457200" lvl="0" marL="914400" rtl="0">
              <a:lnSpc>
                <a:spcPct val="150000"/>
              </a:lnSpc>
              <a:spcBef>
                <a:spcPts val="0"/>
              </a:spcBef>
              <a:spcAft>
                <a:spcPts val="0"/>
              </a:spcAft>
              <a:buNone/>
            </a:pPr>
            <a:r>
              <a:rPr b="1" lang="en" sz="2400">
                <a:solidFill>
                  <a:srgbClr val="CC0000"/>
                </a:solidFill>
              </a:rPr>
              <a:t>“</a:t>
            </a:r>
            <a:r>
              <a:rPr b="1" lang="en" sz="2400" u="sng">
                <a:solidFill>
                  <a:srgbClr val="CC0000"/>
                </a:solidFill>
              </a:rPr>
              <a:t>Gift</a:t>
            </a:r>
            <a:r>
              <a:rPr b="1" lang="en" sz="2400">
                <a:solidFill>
                  <a:srgbClr val="CC0000"/>
                </a:solidFill>
              </a:rPr>
              <a:t> is delivered to Red fort.”</a:t>
            </a:r>
          </a:p>
          <a:p>
            <a:pPr indent="0" lvl="0" marL="0" rtl="0">
              <a:lnSpc>
                <a:spcPct val="150000"/>
              </a:lnSpc>
              <a:spcBef>
                <a:spcPts val="0"/>
              </a:spcBef>
              <a:buNone/>
            </a:pPr>
            <a:r>
              <a:t/>
            </a:r>
            <a:endParaRPr sz="1800"/>
          </a:p>
          <a:p>
            <a:pPr indent="0" lvl="0" marL="914400" rtl="0">
              <a:lnSpc>
                <a:spcPct val="100000"/>
              </a:lnSpc>
              <a:spcBef>
                <a:spcPts val="0"/>
              </a:spcBef>
              <a:spcAft>
                <a:spcPts val="0"/>
              </a:spcAft>
              <a:buNone/>
            </a:pPr>
            <a:r>
              <a:t/>
            </a:r>
            <a:endParaRPr/>
          </a:p>
          <a:p>
            <a:pPr indent="0" lvl="0" marL="914400" rtl="0">
              <a:spcBef>
                <a:spcPts val="0"/>
              </a:spcBef>
              <a:buNone/>
            </a:pPr>
            <a:r>
              <a:t/>
            </a:r>
            <a:endParaRPr sz="1400"/>
          </a:p>
          <a:p>
            <a:pPr indent="0" lvl="0" marL="914400" rtl="0">
              <a:spcBef>
                <a:spcPts val="0"/>
              </a:spcBef>
              <a:buNone/>
            </a:pPr>
            <a:r>
              <a:t/>
            </a:r>
            <a:endParaRPr sz="1400"/>
          </a:p>
          <a:p>
            <a:pPr indent="0" lvl="0" marL="0" rtl="0">
              <a:spcBef>
                <a:spcPts val="0"/>
              </a:spcBef>
              <a:buNone/>
            </a:pPr>
            <a:r>
              <a:t/>
            </a:r>
            <a:endParaRPr sz="1400"/>
          </a:p>
          <a:p>
            <a:pPr lvl="0" rtl="0">
              <a:spcBef>
                <a:spcPts val="0"/>
              </a:spcBef>
              <a:buNone/>
            </a:pPr>
            <a:r>
              <a:t/>
            </a:r>
            <a:endParaRPr/>
          </a:p>
          <a:p>
            <a:pPr lvl="0" rtl="0">
              <a:spcBef>
                <a:spcPts val="0"/>
              </a:spcBef>
              <a:buNone/>
            </a:pPr>
            <a:r>
              <a:t/>
            </a:r>
            <a:endParaRPr/>
          </a:p>
        </p:txBody>
      </p:sp>
      <p:pic>
        <p:nvPicPr>
          <p:cNvPr id="79" name="Shape 79"/>
          <p:cNvPicPr preferRelativeResize="0"/>
          <p:nvPr/>
        </p:nvPicPr>
        <p:blipFill>
          <a:blip r:embed="rId3">
            <a:alphaModFix/>
          </a:blip>
          <a:stretch>
            <a:fillRect/>
          </a:stretch>
        </p:blipFill>
        <p:spPr>
          <a:xfrm>
            <a:off x="2097900" y="2334225"/>
            <a:ext cx="1149781" cy="765800"/>
          </a:xfrm>
          <a:prstGeom prst="rect">
            <a:avLst/>
          </a:prstGeom>
          <a:noFill/>
          <a:ln cap="flat" cmpd="sng" w="28575">
            <a:solidFill>
              <a:srgbClr val="CC0000"/>
            </a:solidFill>
            <a:prstDash val="solid"/>
            <a:round/>
            <a:headEnd len="med" w="med" type="none"/>
            <a:tailEnd len="med" w="med" type="none"/>
          </a:ln>
        </p:spPr>
      </p:pic>
      <p:pic>
        <p:nvPicPr>
          <p:cNvPr id="80" name="Shape 80"/>
          <p:cNvPicPr preferRelativeResize="0"/>
          <p:nvPr/>
        </p:nvPicPr>
        <p:blipFill>
          <a:blip r:embed="rId4">
            <a:alphaModFix/>
          </a:blip>
          <a:stretch>
            <a:fillRect/>
          </a:stretch>
        </p:blipFill>
        <p:spPr>
          <a:xfrm>
            <a:off x="5710125" y="1118425"/>
            <a:ext cx="572700" cy="572700"/>
          </a:xfrm>
          <a:prstGeom prst="rect">
            <a:avLst/>
          </a:prstGeom>
          <a:noFill/>
          <a:ln>
            <a:noFill/>
          </a:ln>
        </p:spPr>
      </p:pic>
      <p:pic>
        <p:nvPicPr>
          <p:cNvPr id="81" name="Shape 81"/>
          <p:cNvPicPr preferRelativeResize="0"/>
          <p:nvPr/>
        </p:nvPicPr>
        <p:blipFill>
          <a:blip r:embed="rId4">
            <a:alphaModFix/>
          </a:blip>
          <a:stretch>
            <a:fillRect/>
          </a:stretch>
        </p:blipFill>
        <p:spPr>
          <a:xfrm>
            <a:off x="5710125" y="2261425"/>
            <a:ext cx="648900" cy="648900"/>
          </a:xfrm>
          <a:prstGeom prst="rect">
            <a:avLst/>
          </a:prstGeom>
          <a:noFill/>
          <a:ln>
            <a:noFill/>
          </a:ln>
        </p:spPr>
      </p:pic>
      <p:pic>
        <p:nvPicPr>
          <p:cNvPr id="82" name="Shape 82"/>
          <p:cNvPicPr preferRelativeResize="0"/>
          <p:nvPr/>
        </p:nvPicPr>
        <p:blipFill>
          <a:blip r:embed="rId5">
            <a:alphaModFix/>
          </a:blip>
          <a:stretch>
            <a:fillRect/>
          </a:stretch>
        </p:blipFill>
        <p:spPr>
          <a:xfrm>
            <a:off x="6544975" y="3244353"/>
            <a:ext cx="1427075" cy="142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464100" y="445025"/>
            <a:ext cx="8520600" cy="572700"/>
          </a:xfrm>
          <a:prstGeom prst="rect">
            <a:avLst/>
          </a:prstGeom>
        </p:spPr>
        <p:txBody>
          <a:bodyPr anchorCtr="0" anchor="t" bIns="91425" lIns="91425" rIns="91425" wrap="square" tIns="91425">
            <a:noAutofit/>
          </a:bodyPr>
          <a:lstStyle/>
          <a:p>
            <a:pPr lvl="0">
              <a:spcBef>
                <a:spcPts val="0"/>
              </a:spcBef>
              <a:buNone/>
            </a:pPr>
            <a:r>
              <a:rPr b="1" lang="en">
                <a:solidFill>
                  <a:srgbClr val="073763"/>
                </a:solidFill>
              </a:rPr>
              <a:t>Problem Statement</a:t>
            </a:r>
          </a:p>
        </p:txBody>
      </p:sp>
      <p:sp>
        <p:nvSpPr>
          <p:cNvPr id="88" name="Shape 88"/>
          <p:cNvSpPr txBox="1"/>
          <p:nvPr>
            <p:ph type="title"/>
          </p:nvPr>
        </p:nvSpPr>
        <p:spPr>
          <a:xfrm>
            <a:off x="464100" y="27310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Objective</a:t>
            </a:r>
          </a:p>
        </p:txBody>
      </p:sp>
      <p:sp>
        <p:nvSpPr>
          <p:cNvPr id="89" name="Shape 89"/>
          <p:cNvSpPr txBox="1"/>
          <p:nvPr>
            <p:ph idx="1" type="body"/>
          </p:nvPr>
        </p:nvSpPr>
        <p:spPr>
          <a:xfrm>
            <a:off x="464100" y="3433500"/>
            <a:ext cx="5161500" cy="1349400"/>
          </a:xfrm>
          <a:prstGeom prst="rect">
            <a:avLst/>
          </a:prstGeom>
        </p:spPr>
        <p:txBody>
          <a:bodyPr anchorCtr="0" anchor="t" bIns="91425" lIns="91425" rIns="91425" wrap="square" tIns="91425">
            <a:noAutofit/>
          </a:bodyPr>
          <a:lstStyle/>
          <a:p>
            <a:pPr lvl="0">
              <a:spcBef>
                <a:spcPts val="0"/>
              </a:spcBef>
              <a:spcAft>
                <a:spcPts val="0"/>
              </a:spcAft>
              <a:buNone/>
            </a:pPr>
            <a:r>
              <a:rPr lang="en">
                <a:solidFill>
                  <a:srgbClr val="741B47"/>
                </a:solidFill>
                <a:latin typeface="Merriweather Black"/>
                <a:ea typeface="Merriweather Black"/>
                <a:cs typeface="Merriweather Black"/>
                <a:sym typeface="Merriweather Black"/>
              </a:rPr>
              <a:t>Make/Conceptualize a system to </a:t>
            </a:r>
          </a:p>
          <a:p>
            <a:pPr lvl="0" rtl="0">
              <a:spcBef>
                <a:spcPts val="0"/>
              </a:spcBef>
              <a:spcAft>
                <a:spcPts val="0"/>
              </a:spcAft>
              <a:buNone/>
            </a:pPr>
            <a:r>
              <a:rPr lang="en">
                <a:solidFill>
                  <a:srgbClr val="741B47"/>
                </a:solidFill>
                <a:latin typeface="Merriweather Black"/>
                <a:ea typeface="Merriweather Black"/>
                <a:cs typeface="Merriweather Black"/>
                <a:sym typeface="Merriweather Black"/>
              </a:rPr>
              <a:t>identify these sentences.</a:t>
            </a:r>
          </a:p>
        </p:txBody>
      </p:sp>
      <p:sp>
        <p:nvSpPr>
          <p:cNvPr id="90" name="Shape 90"/>
          <p:cNvSpPr txBox="1"/>
          <p:nvPr/>
        </p:nvSpPr>
        <p:spPr>
          <a:xfrm>
            <a:off x="464100" y="1098125"/>
            <a:ext cx="5544900" cy="16545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741B47"/>
                </a:solidFill>
                <a:latin typeface="Merriweather Black"/>
                <a:ea typeface="Merriweather Black"/>
                <a:cs typeface="Merriweather Black"/>
                <a:sym typeface="Merriweather Black"/>
              </a:rPr>
              <a:t>The system does not flag the sentences</a:t>
            </a:r>
          </a:p>
          <a:p>
            <a:pPr lvl="0">
              <a:spcBef>
                <a:spcPts val="0"/>
              </a:spcBef>
              <a:buNone/>
            </a:pPr>
            <a:r>
              <a:rPr lang="en" sz="1800">
                <a:solidFill>
                  <a:srgbClr val="741B47"/>
                </a:solidFill>
                <a:latin typeface="Merriweather Black"/>
                <a:ea typeface="Merriweather Black"/>
                <a:cs typeface="Merriweather Black"/>
                <a:sym typeface="Merriweather Black"/>
              </a:rPr>
              <a:t>which use</a:t>
            </a:r>
            <a:r>
              <a:rPr lang="en" sz="1800">
                <a:solidFill>
                  <a:srgbClr val="741B47"/>
                </a:solidFill>
                <a:latin typeface="Merriweather Black"/>
                <a:ea typeface="Merriweather Black"/>
                <a:cs typeface="Merriweather Black"/>
                <a:sym typeface="Merriweather Black"/>
              </a:rPr>
              <a:t> word substitution/term obfuscation during adversarial communication.</a:t>
            </a:r>
          </a:p>
        </p:txBody>
      </p:sp>
      <p:sp>
        <p:nvSpPr>
          <p:cNvPr id="91" name="Shape 91"/>
          <p:cNvSpPr txBox="1"/>
          <p:nvPr/>
        </p:nvSpPr>
        <p:spPr>
          <a:xfrm>
            <a:off x="5429625" y="1273225"/>
            <a:ext cx="3462000" cy="978900"/>
          </a:xfrm>
          <a:prstGeom prst="rect">
            <a:avLst/>
          </a:prstGeom>
          <a:noFill/>
          <a:ln>
            <a:noFill/>
          </a:ln>
        </p:spPr>
        <p:txBody>
          <a:bodyPr anchorCtr="0" anchor="ctr" bIns="91425" lIns="91425" rIns="91425" wrap="square" tIns="91425">
            <a:noAutofit/>
          </a:bodyPr>
          <a:lstStyle/>
          <a:p>
            <a:pPr indent="0" lvl="0" marL="0" rtl="0">
              <a:lnSpc>
                <a:spcPct val="150000"/>
              </a:lnSpc>
              <a:spcBef>
                <a:spcPts val="0"/>
              </a:spcBef>
              <a:buNone/>
            </a:pPr>
            <a:r>
              <a:rPr b="1" lang="en" sz="1800">
                <a:solidFill>
                  <a:srgbClr val="CC0000"/>
                </a:solidFill>
              </a:rPr>
              <a:t>“</a:t>
            </a:r>
            <a:r>
              <a:rPr b="1" lang="en" sz="1800" u="sng">
                <a:solidFill>
                  <a:srgbClr val="CC0000"/>
                </a:solidFill>
              </a:rPr>
              <a:t>Gift</a:t>
            </a:r>
            <a:r>
              <a:rPr b="1" lang="en" sz="1800">
                <a:solidFill>
                  <a:srgbClr val="CC0000"/>
                </a:solidFill>
              </a:rPr>
              <a:t> is delivered to Red fort.”</a:t>
            </a:r>
          </a:p>
        </p:txBody>
      </p:sp>
      <p:sp>
        <p:nvSpPr>
          <p:cNvPr id="92" name="Shape 92"/>
          <p:cNvSpPr txBox="1"/>
          <p:nvPr/>
        </p:nvSpPr>
        <p:spPr>
          <a:xfrm>
            <a:off x="5277225" y="3330625"/>
            <a:ext cx="3462000" cy="978900"/>
          </a:xfrm>
          <a:prstGeom prst="rect">
            <a:avLst/>
          </a:prstGeom>
          <a:noFill/>
          <a:ln>
            <a:noFill/>
          </a:ln>
        </p:spPr>
        <p:txBody>
          <a:bodyPr anchorCtr="0" anchor="ctr" bIns="91425" lIns="91425" rIns="91425" wrap="square" tIns="91425">
            <a:noAutofit/>
          </a:bodyPr>
          <a:lstStyle/>
          <a:p>
            <a:pPr indent="0" lvl="0" marL="0" rtl="0">
              <a:lnSpc>
                <a:spcPct val="150000"/>
              </a:lnSpc>
              <a:spcBef>
                <a:spcPts val="0"/>
              </a:spcBef>
              <a:buNone/>
            </a:pPr>
            <a:r>
              <a:rPr b="1" lang="en" sz="1800">
                <a:solidFill>
                  <a:srgbClr val="CC0000"/>
                </a:solidFill>
              </a:rPr>
              <a:t>“</a:t>
            </a:r>
            <a:r>
              <a:rPr b="1" lang="en" sz="1800" u="sng">
                <a:solidFill>
                  <a:srgbClr val="CC0000"/>
                </a:solidFill>
              </a:rPr>
              <a:t>Gift</a:t>
            </a:r>
            <a:r>
              <a:rPr b="1" lang="en" sz="1800">
                <a:solidFill>
                  <a:srgbClr val="CC0000"/>
                </a:solidFill>
              </a:rPr>
              <a:t> is delivered to Red fort.”</a:t>
            </a:r>
          </a:p>
        </p:txBody>
      </p:sp>
      <p:pic>
        <p:nvPicPr>
          <p:cNvPr id="93" name="Shape 93"/>
          <p:cNvPicPr preferRelativeResize="0"/>
          <p:nvPr/>
        </p:nvPicPr>
        <p:blipFill rotWithShape="1">
          <a:blip r:embed="rId3">
            <a:alphaModFix/>
          </a:blip>
          <a:srcRect b="0" l="0" r="11190" t="0"/>
          <a:stretch/>
        </p:blipFill>
        <p:spPr>
          <a:xfrm>
            <a:off x="8586925" y="3570775"/>
            <a:ext cx="445250" cy="501350"/>
          </a:xfrm>
          <a:prstGeom prst="rect">
            <a:avLst/>
          </a:prstGeom>
          <a:noFill/>
          <a:ln>
            <a:noFill/>
          </a:ln>
        </p:spPr>
      </p:pic>
      <p:pic>
        <p:nvPicPr>
          <p:cNvPr id="94" name="Shape 94"/>
          <p:cNvPicPr preferRelativeResize="0"/>
          <p:nvPr/>
        </p:nvPicPr>
        <p:blipFill>
          <a:blip r:embed="rId4">
            <a:alphaModFix/>
          </a:blip>
          <a:stretch>
            <a:fillRect/>
          </a:stretch>
        </p:blipFill>
        <p:spPr>
          <a:xfrm>
            <a:off x="8815425" y="1552401"/>
            <a:ext cx="299625" cy="2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64025"/>
            <a:ext cx="8520600" cy="572700"/>
          </a:xfrm>
          <a:prstGeom prst="rect">
            <a:avLst/>
          </a:prstGeom>
        </p:spPr>
        <p:txBody>
          <a:bodyPr anchorCtr="0" anchor="t" bIns="91425" lIns="91425" rIns="91425" wrap="square" tIns="91425">
            <a:noAutofit/>
          </a:bodyPr>
          <a:lstStyle/>
          <a:p>
            <a:pPr lvl="0">
              <a:spcBef>
                <a:spcPts val="0"/>
              </a:spcBef>
              <a:buNone/>
            </a:pPr>
            <a:r>
              <a:rPr b="1" lang="en">
                <a:solidFill>
                  <a:srgbClr val="073763"/>
                </a:solidFill>
              </a:rPr>
              <a:t>Previous Work:</a:t>
            </a:r>
          </a:p>
          <a:p>
            <a:pPr lvl="0">
              <a:spcBef>
                <a:spcPts val="0"/>
              </a:spcBef>
              <a:buNone/>
            </a:pPr>
            <a:r>
              <a:t/>
            </a:r>
            <a:endParaRPr b="1">
              <a:solidFill>
                <a:srgbClr val="073763"/>
              </a:solidFill>
            </a:endParaRPr>
          </a:p>
          <a:p>
            <a:pPr lvl="0">
              <a:spcBef>
                <a:spcPts val="0"/>
              </a:spcBef>
              <a:buNone/>
            </a:pPr>
            <a:r>
              <a:t/>
            </a:r>
            <a:endParaRPr b="1">
              <a:solidFill>
                <a:srgbClr val="073763"/>
              </a:solidFill>
            </a:endParaRPr>
          </a:p>
          <a:p>
            <a:pPr lvl="0" rtl="0">
              <a:spcBef>
                <a:spcPts val="0"/>
              </a:spcBef>
              <a:buNone/>
            </a:pPr>
            <a:r>
              <a:t/>
            </a:r>
            <a:endParaRPr b="1">
              <a:solidFill>
                <a:srgbClr val="073763"/>
              </a:solidFill>
            </a:endParaRPr>
          </a:p>
        </p:txBody>
      </p:sp>
      <p:sp>
        <p:nvSpPr>
          <p:cNvPr id="100" name="Shape 100"/>
          <p:cNvSpPr txBox="1"/>
          <p:nvPr>
            <p:ph idx="1" type="body"/>
          </p:nvPr>
        </p:nvSpPr>
        <p:spPr>
          <a:xfrm>
            <a:off x="408025" y="791300"/>
            <a:ext cx="8450100" cy="41559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741B47"/>
                </a:solidFill>
                <a:latin typeface="Merriweather Black"/>
                <a:ea typeface="Merriweather Black"/>
                <a:cs typeface="Merriweather Black"/>
                <a:sym typeface="Merriweather Black"/>
              </a:rPr>
              <a:t>Based on Word and Word Group Frequencies:</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K-Gram measure, </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Oddity measures, </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Hypernym measures [1]</a:t>
            </a:r>
          </a:p>
          <a:p>
            <a:pPr lvl="0" rtl="0">
              <a:spcBef>
                <a:spcPts val="0"/>
              </a:spcBef>
              <a:buNone/>
            </a:pPr>
            <a:br>
              <a:rPr lang="en">
                <a:solidFill>
                  <a:srgbClr val="741B47"/>
                </a:solidFill>
                <a:latin typeface="Merriweather Black"/>
                <a:ea typeface="Merriweather Black"/>
                <a:cs typeface="Merriweather Black"/>
                <a:sym typeface="Merriweather Black"/>
              </a:rPr>
            </a:br>
            <a:r>
              <a:rPr lang="en">
                <a:solidFill>
                  <a:srgbClr val="741B47"/>
                </a:solidFill>
                <a:latin typeface="Merriweather Black"/>
                <a:ea typeface="Merriweather Black"/>
                <a:cs typeface="Merriweather Black"/>
                <a:sym typeface="Merriweather Black"/>
              </a:rPr>
              <a:t>Measures on Sentences:</a:t>
            </a:r>
          </a:p>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Sentence Oddity,</a:t>
            </a:r>
          </a:p>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K-Gram Frequencies </a:t>
            </a:r>
          </a:p>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Hypernym Oddity</a:t>
            </a:r>
          </a:p>
          <a:p>
            <a:pPr indent="-342900" lvl="0" marL="457200" rtl="0">
              <a:spcBef>
                <a:spcPts val="0"/>
              </a:spcBef>
              <a:buClr>
                <a:srgbClr val="741B47"/>
              </a:buClr>
              <a:buFont typeface="Merriweather Black"/>
            </a:pPr>
            <a:r>
              <a:rPr lang="en">
                <a:solidFill>
                  <a:srgbClr val="741B47"/>
                </a:solidFill>
                <a:latin typeface="Merriweather Black"/>
                <a:ea typeface="Merriweather Black"/>
                <a:cs typeface="Merriweather Black"/>
                <a:sym typeface="Merriweather Black"/>
              </a:rPr>
              <a:t>Pointwise Mutual Information[2]</a:t>
            </a:r>
            <a:br>
              <a:rPr lang="en" sz="1100">
                <a:solidFill>
                  <a:srgbClr val="741B47"/>
                </a:solidFill>
                <a:latin typeface="Merriweather Black"/>
                <a:ea typeface="Merriweather Black"/>
                <a:cs typeface="Merriweather Black"/>
                <a:sym typeface="Merriweather Black"/>
              </a:rPr>
            </a:br>
            <a:r>
              <a:rPr lang="en" sz="1100">
                <a:solidFill>
                  <a:srgbClr val="741B47"/>
                </a:solidFill>
                <a:latin typeface="Merriweather Black"/>
                <a:ea typeface="Merriweather Black"/>
                <a:cs typeface="Merriweather Black"/>
                <a:sym typeface="Merriweather Black"/>
              </a:rPr>
              <a:t>[1]</a:t>
            </a:r>
            <a:r>
              <a:rPr lang="en">
                <a:solidFill>
                  <a:srgbClr val="741B47"/>
                </a:solidFill>
                <a:latin typeface="Merriweather Black"/>
                <a:ea typeface="Merriweather Black"/>
                <a:cs typeface="Merriweather Black"/>
                <a:sym typeface="Merriweather Black"/>
              </a:rPr>
              <a:t> </a:t>
            </a:r>
            <a:r>
              <a:rPr lang="en" sz="1100">
                <a:solidFill>
                  <a:srgbClr val="741B47"/>
                </a:solidFill>
                <a:latin typeface="Merriweather Black"/>
                <a:ea typeface="Merriweather Black"/>
                <a:cs typeface="Merriweather Black"/>
                <a:sym typeface="Merriweather Black"/>
              </a:rPr>
              <a:t>S. Fong, D. Skillicorn, and D. Roussinov, “Detecting word substitution in adversarial communication,” in 6th </a:t>
            </a:r>
            <a:r>
              <a:rPr lang="en" sz="1100">
                <a:solidFill>
                  <a:srgbClr val="741B47"/>
                </a:solidFill>
                <a:latin typeface="Merriweather Black"/>
                <a:ea typeface="Merriweather Black"/>
                <a:cs typeface="Merriweather Black"/>
                <a:sym typeface="Merriweather Black"/>
              </a:rPr>
              <a:t>S</a:t>
            </a:r>
            <a:r>
              <a:rPr lang="en" sz="1100">
                <a:solidFill>
                  <a:srgbClr val="741B47"/>
                </a:solidFill>
                <a:latin typeface="Merriweather Black"/>
                <a:ea typeface="Merriweather Black"/>
                <a:cs typeface="Merriweather Black"/>
                <a:sym typeface="Merriweather Black"/>
              </a:rPr>
              <a:t>IAM Conference on Data Mining. Bethesda, Maryland, 2006.</a:t>
            </a:r>
            <a:br>
              <a:rPr lang="en" sz="1100">
                <a:solidFill>
                  <a:srgbClr val="741B47"/>
                </a:solidFill>
                <a:latin typeface="Merriweather Black"/>
                <a:ea typeface="Merriweather Black"/>
                <a:cs typeface="Merriweather Black"/>
                <a:sym typeface="Merriweather Black"/>
              </a:rPr>
            </a:br>
            <a:r>
              <a:rPr lang="en" sz="1100">
                <a:solidFill>
                  <a:srgbClr val="741B47"/>
                </a:solidFill>
                <a:latin typeface="Merriweather Black"/>
                <a:ea typeface="Merriweather Black"/>
                <a:cs typeface="Merriweather Black"/>
                <a:sym typeface="Merriweather Black"/>
              </a:rPr>
              <a:t>[2] S.Fong, D. Roussinov, and D.Skillicorn, “Detecting word substitutions in text”, IEEE Transactions of Knowledge and Data Engineering vol. 20, no. 8, pp. 1067-1076, 2008.</a:t>
            </a:r>
          </a:p>
          <a:p>
            <a:pPr lvl="0" rtl="0">
              <a:spcBef>
                <a:spcPts val="0"/>
              </a:spcBef>
              <a:buNone/>
            </a:pPr>
            <a:r>
              <a:t/>
            </a:r>
            <a:endParaRPr sz="1100">
              <a:solidFill>
                <a:srgbClr val="741B47"/>
              </a:solidFill>
              <a:latin typeface="Merriweather Black"/>
              <a:ea typeface="Merriweather Black"/>
              <a:cs typeface="Merriweather Black"/>
              <a:sym typeface="Merriweather Black"/>
            </a:endParaRPr>
          </a:p>
          <a:p>
            <a:pPr lvl="0">
              <a:spcBef>
                <a:spcPts val="0"/>
              </a:spcBef>
              <a:spcAft>
                <a:spcPts val="0"/>
              </a:spcAft>
              <a:buNone/>
            </a:pPr>
            <a:r>
              <a:t/>
            </a:r>
            <a:endParaRPr sz="1100">
              <a:solidFill>
                <a:srgbClr val="741B47"/>
              </a:solidFill>
              <a:latin typeface="Merriweather Black"/>
              <a:ea typeface="Merriweather Black"/>
              <a:cs typeface="Merriweather Black"/>
              <a:sym typeface="Merriweather Black"/>
            </a:endParaRPr>
          </a:p>
          <a:p>
            <a:pPr lvl="0" rtl="0">
              <a:spcBef>
                <a:spcPts val="0"/>
              </a:spcBef>
              <a:spcAft>
                <a:spcPts val="0"/>
              </a:spcAft>
              <a:buNone/>
            </a:pPr>
            <a:r>
              <a:t/>
            </a:r>
            <a:endParaRPr sz="1100">
              <a:solidFill>
                <a:srgbClr val="741B47"/>
              </a:solidFill>
              <a:latin typeface="Merriweather Black"/>
              <a:ea typeface="Merriweather Black"/>
              <a:cs typeface="Merriweather Black"/>
              <a:sym typeface="Merriweather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640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Previous Work:</a:t>
            </a:r>
          </a:p>
          <a:p>
            <a:pPr lvl="0" rtl="0">
              <a:spcBef>
                <a:spcPts val="0"/>
              </a:spcBef>
              <a:buNone/>
            </a:pPr>
            <a:r>
              <a:t/>
            </a:r>
            <a:endParaRPr b="1">
              <a:solidFill>
                <a:srgbClr val="073763"/>
              </a:solidFill>
            </a:endParaRPr>
          </a:p>
          <a:p>
            <a:pPr lvl="0" rtl="0">
              <a:spcBef>
                <a:spcPts val="0"/>
              </a:spcBef>
              <a:buNone/>
            </a:pPr>
            <a:r>
              <a:t/>
            </a:r>
            <a:endParaRPr b="1">
              <a:solidFill>
                <a:srgbClr val="073763"/>
              </a:solidFill>
            </a:endParaRPr>
          </a:p>
          <a:p>
            <a:pPr lvl="0" rtl="0">
              <a:spcBef>
                <a:spcPts val="0"/>
              </a:spcBef>
              <a:buNone/>
            </a:pPr>
            <a:r>
              <a:t/>
            </a:r>
            <a:endParaRPr b="1">
              <a:solidFill>
                <a:srgbClr val="073763"/>
              </a:solidFill>
            </a:endParaRPr>
          </a:p>
        </p:txBody>
      </p:sp>
      <p:sp>
        <p:nvSpPr>
          <p:cNvPr id="106" name="Shape 106"/>
          <p:cNvSpPr txBox="1"/>
          <p:nvPr>
            <p:ph idx="1" type="body"/>
          </p:nvPr>
        </p:nvSpPr>
        <p:spPr>
          <a:xfrm>
            <a:off x="311475" y="840775"/>
            <a:ext cx="8520600" cy="42042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741B47"/>
                </a:solidFill>
                <a:latin typeface="Merriweather Black"/>
                <a:ea typeface="Merriweather Black"/>
                <a:cs typeface="Merriweather Black"/>
                <a:sym typeface="Merriweather Black"/>
              </a:rPr>
              <a:t>Based on Probabilistic model</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The Naive Bayes algorithm (multinomial model)</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Likelihood ratio hypothesis test</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Semantic similarity measure [3]</a:t>
            </a:r>
          </a:p>
          <a:p>
            <a:pPr lvl="0" rtl="0">
              <a:spcBef>
                <a:spcPts val="0"/>
              </a:spcBef>
              <a:spcAft>
                <a:spcPts val="1000"/>
              </a:spcAft>
              <a:buNone/>
            </a:pPr>
            <a:r>
              <a:t/>
            </a:r>
            <a:endParaRPr>
              <a:solidFill>
                <a:srgbClr val="741B47"/>
              </a:solidFill>
              <a:latin typeface="Merriweather Black"/>
              <a:ea typeface="Merriweather Black"/>
              <a:cs typeface="Merriweather Black"/>
              <a:sym typeface="Merriweather Black"/>
            </a:endParaRP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K-gram frequencies</a:t>
            </a:r>
          </a:p>
          <a:p>
            <a:pPr indent="-342900" lvl="0" marL="457200" rtl="0">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Measuring sentence oddity</a:t>
            </a:r>
          </a:p>
          <a:p>
            <a:pPr indent="-342900" lvl="0" marL="457200" rtl="0">
              <a:lnSpc>
                <a:spcPct val="115000"/>
              </a:lnSpc>
              <a:spcBef>
                <a:spcPts val="0"/>
              </a:spcBef>
              <a:spcAft>
                <a:spcPts val="0"/>
              </a:spcAft>
              <a:buClr>
                <a:srgbClr val="741B47"/>
              </a:buClr>
              <a:buFont typeface="Merriweather Black"/>
            </a:pPr>
            <a:r>
              <a:rPr lang="en">
                <a:solidFill>
                  <a:srgbClr val="741B47"/>
                </a:solidFill>
                <a:latin typeface="Merriweather Black"/>
                <a:ea typeface="Merriweather Black"/>
                <a:cs typeface="Merriweather Black"/>
                <a:sym typeface="Merriweather Black"/>
              </a:rPr>
              <a:t>Measuring Mean Average Conceptual Similarity [4]</a:t>
            </a:r>
          </a:p>
          <a:p>
            <a:pPr lvl="0" rtl="0">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lvl="0" rtl="0">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lvl="0" rtl="0">
              <a:lnSpc>
                <a:spcPct val="115000"/>
              </a:lnSpc>
              <a:spcBef>
                <a:spcPts val="0"/>
              </a:spcBef>
              <a:spcAft>
                <a:spcPts val="0"/>
              </a:spcAft>
              <a:buNone/>
            </a:pPr>
            <a:r>
              <a:rPr lang="en" sz="1100">
                <a:solidFill>
                  <a:srgbClr val="741B47"/>
                </a:solidFill>
                <a:latin typeface="Merriweather Black"/>
                <a:ea typeface="Merriweather Black"/>
                <a:cs typeface="Merriweather Black"/>
                <a:sym typeface="Merriweather Black"/>
              </a:rPr>
              <a:t>[2] </a:t>
            </a:r>
            <a:r>
              <a:rPr b="1" lang="en" sz="1100">
                <a:solidFill>
                  <a:srgbClr val="741B47"/>
                </a:solidFill>
                <a:latin typeface="Merriweather"/>
                <a:ea typeface="Merriweather"/>
                <a:cs typeface="Merriweather"/>
                <a:sym typeface="Merriweather"/>
              </a:rPr>
              <a:t>B. A. Sanaz Jabbari and L. Guthrie, “Using a probabilistic model of context to detect word obfuscation,”, 2008.</a:t>
            </a:r>
          </a:p>
          <a:p>
            <a:pPr lvl="0" rtl="0">
              <a:lnSpc>
                <a:spcPct val="115000"/>
              </a:lnSpc>
              <a:spcBef>
                <a:spcPts val="0"/>
              </a:spcBef>
              <a:spcAft>
                <a:spcPts val="0"/>
              </a:spcAft>
              <a:buClr>
                <a:schemeClr val="dk1"/>
              </a:buClr>
              <a:buSzPct val="100000"/>
              <a:buFont typeface="Arial"/>
              <a:buNone/>
            </a:pPr>
            <a:r>
              <a:rPr lang="en" sz="1100">
                <a:solidFill>
                  <a:srgbClr val="741B47"/>
                </a:solidFill>
                <a:latin typeface="Merriweather Black"/>
                <a:ea typeface="Merriweather Black"/>
                <a:cs typeface="Merriweather Black"/>
                <a:sym typeface="Merriweather Black"/>
              </a:rPr>
              <a:t>[</a:t>
            </a:r>
            <a:r>
              <a:rPr b="1" lang="en" sz="1100">
                <a:solidFill>
                  <a:srgbClr val="741B47"/>
                </a:solidFill>
                <a:latin typeface="Merriweather"/>
                <a:ea typeface="Merriweather"/>
                <a:cs typeface="Merriweather"/>
                <a:sym typeface="Merriweather"/>
              </a:rPr>
              <a:t>4]S. N. Deshmukh, R. R. Deshmukh, and S. N. Deshmukh, “Performance analysis of different sentence oddity measures applied on google and google news repository for detection of substitution,” International Refereed Journal of Engineering and Science (IRJES), 2014.</a:t>
            </a:r>
          </a:p>
          <a:p>
            <a:pPr lvl="0" rtl="0">
              <a:spcBef>
                <a:spcPts val="0"/>
              </a:spcBef>
              <a:spcAft>
                <a:spcPts val="0"/>
              </a:spcAft>
              <a:buNone/>
            </a:pPr>
            <a:r>
              <a:t/>
            </a:r>
            <a:endParaRPr sz="1100">
              <a:solidFill>
                <a:srgbClr val="741B47"/>
              </a:solidFill>
              <a:latin typeface="Merriweather Black"/>
              <a:ea typeface="Merriweather Black"/>
              <a:cs typeface="Merriweather Black"/>
              <a:sym typeface="Merriweather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87900" y="292625"/>
            <a:ext cx="6340200" cy="8286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Dataset. </a:t>
            </a:r>
          </a:p>
        </p:txBody>
      </p:sp>
      <p:sp>
        <p:nvSpPr>
          <p:cNvPr id="112" name="Shape 112"/>
          <p:cNvSpPr txBox="1"/>
          <p:nvPr>
            <p:ph idx="1" type="body"/>
          </p:nvPr>
        </p:nvSpPr>
        <p:spPr>
          <a:xfrm>
            <a:off x="259650" y="968825"/>
            <a:ext cx="8572500" cy="4020600"/>
          </a:xfrm>
          <a:prstGeom prst="rect">
            <a:avLst/>
          </a:prstGeom>
        </p:spPr>
        <p:txBody>
          <a:bodyPr anchorCtr="0" anchor="t" bIns="91425" lIns="91425" rIns="91425" wrap="square" tIns="91425">
            <a:noAutofit/>
          </a:bodyPr>
          <a:lstStyle/>
          <a:p>
            <a:pPr indent="-342900" lvl="0" marL="4572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Commonsense language base network : ConceptNet</a:t>
            </a:r>
          </a:p>
          <a:p>
            <a:pPr indent="-317500" lvl="1" marL="9144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Semantic Network (Directed graph as assertions of common sense)</a:t>
            </a:r>
          </a:p>
          <a:p>
            <a:pPr indent="-342900" lvl="0" marL="4572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Artificial Dataset</a:t>
            </a:r>
          </a:p>
          <a:p>
            <a:pPr indent="-342900" lvl="0" marL="4572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Short sentences (Few words.)</a:t>
            </a:r>
          </a:p>
          <a:p>
            <a:pPr indent="-342900" lvl="0" marL="45720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Incoherent sentences </a:t>
            </a:r>
          </a:p>
          <a:p>
            <a:pPr indent="-317500" lvl="1" marL="9144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Pen is delivered to shoot.  	</a:t>
            </a:r>
            <a:r>
              <a:rPr lang="en" sz="1600">
                <a:solidFill>
                  <a:srgbClr val="741B47"/>
                </a:solidFill>
                <a:latin typeface="Merriweather Black"/>
                <a:ea typeface="Merriweather Black"/>
                <a:cs typeface="Merriweather Black"/>
                <a:sym typeface="Merriweather Black"/>
              </a:rPr>
              <a:t>(Prone to error)</a:t>
            </a:r>
            <a:r>
              <a:rPr lang="en">
                <a:solidFill>
                  <a:srgbClr val="741B47"/>
                </a:solidFill>
                <a:latin typeface="Merriweather Black"/>
                <a:ea typeface="Merriweather Black"/>
                <a:cs typeface="Merriweather Black"/>
                <a:sym typeface="Merriweather Black"/>
              </a:rPr>
              <a:t>	</a:t>
            </a:r>
          </a:p>
          <a:p>
            <a:pPr indent="-317500" lvl="1" marL="9144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Gift is delivered, unpack at 12 pm.</a:t>
            </a:r>
          </a:p>
          <a:p>
            <a:pPr indent="-342900" lvl="0" marL="457200" rtl="0">
              <a:lnSpc>
                <a:spcPct val="150000"/>
              </a:lnSpc>
              <a:spcBef>
                <a:spcPts val="0"/>
              </a:spcBef>
              <a:spcAft>
                <a:spcPts val="1000"/>
              </a:spcAft>
              <a:buClr>
                <a:srgbClr val="741B47"/>
              </a:buClr>
              <a:buFont typeface="Merriweather Black"/>
            </a:pPr>
            <a:r>
              <a:rPr lang="en">
                <a:solidFill>
                  <a:srgbClr val="741B47"/>
                </a:solidFill>
                <a:latin typeface="Merriweather Black"/>
                <a:ea typeface="Merriweather Black"/>
                <a:cs typeface="Merriweather Black"/>
                <a:sym typeface="Merriweather Black"/>
              </a:rPr>
              <a:t>Entire sentence in one language.</a:t>
            </a:r>
          </a:p>
          <a:p>
            <a:pPr indent="0" lvl="0" marL="0" rtl="0">
              <a:lnSpc>
                <a:spcPct val="150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indent="0" lvl="0" marL="0" rtl="0">
              <a:spcBef>
                <a:spcPts val="0"/>
              </a:spcBef>
              <a:spcAft>
                <a:spcPts val="0"/>
              </a:spcAft>
              <a:buNone/>
            </a:pPr>
            <a:r>
              <a:t/>
            </a:r>
            <a:endParaRPr>
              <a:solidFill>
                <a:srgbClr val="741B47"/>
              </a:solidFill>
              <a:latin typeface="Merriweather Black"/>
              <a:ea typeface="Merriweather Black"/>
              <a:cs typeface="Merriweather Black"/>
              <a:sym typeface="Merriweather Black"/>
            </a:endParaRPr>
          </a:p>
        </p:txBody>
      </p:sp>
      <p:cxnSp>
        <p:nvCxnSpPr>
          <p:cNvPr id="113" name="Shape 113"/>
          <p:cNvCxnSpPr/>
          <p:nvPr/>
        </p:nvCxnSpPr>
        <p:spPr>
          <a:xfrm>
            <a:off x="1160225" y="4304475"/>
            <a:ext cx="32268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40225"/>
            <a:ext cx="8520600" cy="572700"/>
          </a:xfrm>
          <a:prstGeom prst="rect">
            <a:avLst/>
          </a:prstGeom>
        </p:spPr>
        <p:txBody>
          <a:bodyPr anchorCtr="0" anchor="t" bIns="91425" lIns="91425" rIns="91425" wrap="square" tIns="91425">
            <a:noAutofit/>
          </a:bodyPr>
          <a:lstStyle/>
          <a:p>
            <a:pPr lvl="0" rtl="0">
              <a:spcBef>
                <a:spcPts val="0"/>
              </a:spcBef>
              <a:buNone/>
            </a:pPr>
            <a:r>
              <a:rPr b="1" lang="en">
                <a:solidFill>
                  <a:srgbClr val="073763"/>
                </a:solidFill>
              </a:rPr>
              <a:t>Methodology </a:t>
            </a:r>
          </a:p>
        </p:txBody>
      </p:sp>
      <p:sp>
        <p:nvSpPr>
          <p:cNvPr id="119" name="Shape 119"/>
          <p:cNvSpPr txBox="1"/>
          <p:nvPr>
            <p:ph idx="1" type="body"/>
          </p:nvPr>
        </p:nvSpPr>
        <p:spPr>
          <a:xfrm>
            <a:off x="311700" y="789125"/>
            <a:ext cx="8520600" cy="4185600"/>
          </a:xfrm>
          <a:prstGeom prst="rect">
            <a:avLst/>
          </a:prstGeom>
        </p:spPr>
        <p:txBody>
          <a:bodyPr anchorCtr="0" anchor="t" bIns="91425" lIns="91425" rIns="91425" wrap="square" tIns="91425">
            <a:noAutofit/>
          </a:bodyPr>
          <a:lstStyle/>
          <a:p>
            <a:pPr lvl="0" rtl="0" algn="l">
              <a:spcBef>
                <a:spcPts val="0"/>
              </a:spcBef>
              <a:spcAft>
                <a:spcPts val="0"/>
              </a:spcAft>
              <a:buClr>
                <a:schemeClr val="dk1"/>
              </a:buClr>
              <a:buSzPct val="61111"/>
              <a:buFont typeface="Arial"/>
              <a:buNone/>
            </a:pPr>
            <a:r>
              <a:rPr lang="en">
                <a:solidFill>
                  <a:srgbClr val="741B47"/>
                </a:solidFill>
                <a:latin typeface="Merriweather Black"/>
                <a:ea typeface="Merriweather Black"/>
                <a:cs typeface="Merriweather Black"/>
                <a:sym typeface="Merriweather Black"/>
              </a:rPr>
              <a:t>Approach : Based on semantic Knowledge in ConceptNet. [5]</a:t>
            </a:r>
          </a:p>
          <a:p>
            <a:pPr indent="0" lvl="0" marL="0" rtl="0">
              <a:spcBef>
                <a:spcPts val="0"/>
              </a:spcBef>
              <a:spcAft>
                <a:spcPts val="0"/>
              </a:spcAft>
              <a:buNone/>
            </a:pPr>
            <a:r>
              <a:rPr lang="en" u="sng">
                <a:solidFill>
                  <a:srgbClr val="000000"/>
                </a:solidFill>
                <a:latin typeface="Merriweather Black"/>
                <a:ea typeface="Merriweather Black"/>
                <a:cs typeface="Merriweather Black"/>
                <a:sym typeface="Merriweather Black"/>
              </a:rPr>
              <a:t>PHASE A</a:t>
            </a:r>
          </a:p>
          <a:p>
            <a:pPr indent="0" lvl="0" marL="0" rtl="0">
              <a:spcBef>
                <a:spcPts val="0"/>
              </a:spcBef>
              <a:spcAft>
                <a:spcPts val="0"/>
              </a:spcAft>
              <a:buNone/>
            </a:pPr>
            <a:r>
              <a:rPr lang="en" u="sng">
                <a:solidFill>
                  <a:srgbClr val="741B47"/>
                </a:solidFill>
                <a:latin typeface="Merriweather Black"/>
                <a:ea typeface="Merriweather Black"/>
                <a:cs typeface="Merriweather Black"/>
                <a:sym typeface="Merriweather Black"/>
              </a:rPr>
              <a:t>	</a:t>
            </a:r>
            <a:r>
              <a:rPr lang="en" sz="1600">
                <a:solidFill>
                  <a:srgbClr val="000000"/>
                </a:solidFill>
                <a:latin typeface="Merriweather Black"/>
                <a:ea typeface="Merriweather Black"/>
                <a:cs typeface="Merriweather Black"/>
                <a:sym typeface="Merriweather Black"/>
              </a:rPr>
              <a:t>S</a:t>
            </a:r>
            <a:r>
              <a:rPr lang="en" sz="1600">
                <a:solidFill>
                  <a:srgbClr val="000000"/>
                </a:solidFill>
                <a:latin typeface="Merriweather Black"/>
                <a:ea typeface="Merriweather Black"/>
                <a:cs typeface="Merriweather Black"/>
                <a:sym typeface="Merriweather Black"/>
              </a:rPr>
              <a:t>: “</a:t>
            </a:r>
            <a:r>
              <a:rPr lang="en" sz="1600">
                <a:solidFill>
                  <a:srgbClr val="000000"/>
                </a:solidFill>
                <a:latin typeface="Merriweather Black"/>
                <a:ea typeface="Merriweather Black"/>
                <a:cs typeface="Merriweather Black"/>
                <a:sym typeface="Merriweather Black"/>
              </a:rPr>
              <a:t>We will attack the airport with </a:t>
            </a:r>
            <a:r>
              <a:rPr lang="en" sz="1600">
                <a:solidFill>
                  <a:srgbClr val="FF0000"/>
                </a:solidFill>
                <a:latin typeface="Merriweather Black"/>
                <a:ea typeface="Merriweather Black"/>
                <a:cs typeface="Merriweather Black"/>
                <a:sym typeface="Merriweather Black"/>
              </a:rPr>
              <a:t>Bomb</a:t>
            </a:r>
            <a:r>
              <a:rPr lang="en" sz="1600">
                <a:solidFill>
                  <a:srgbClr val="000000"/>
                </a:solidFill>
                <a:latin typeface="Merriweather Black"/>
                <a:ea typeface="Merriweather Black"/>
                <a:cs typeface="Merriweather Black"/>
                <a:sym typeface="Merriweather Black"/>
              </a:rPr>
              <a:t>”</a:t>
            </a:r>
          </a:p>
          <a:p>
            <a:pPr indent="0" lvl="0" marL="0" rtl="0">
              <a:spcBef>
                <a:spcPts val="0"/>
              </a:spcBef>
              <a:spcAft>
                <a:spcPts val="1000"/>
              </a:spcAft>
              <a:buNone/>
            </a:pPr>
            <a:r>
              <a:rPr lang="en">
                <a:solidFill>
                  <a:srgbClr val="000000"/>
                </a:solidFill>
                <a:latin typeface="Merriweather Black"/>
                <a:ea typeface="Merriweather Black"/>
                <a:cs typeface="Merriweather Black"/>
                <a:sym typeface="Merriweather Black"/>
              </a:rPr>
              <a:t>	</a:t>
            </a:r>
            <a:r>
              <a:rPr lang="en" sz="1600">
                <a:solidFill>
                  <a:srgbClr val="000000"/>
                </a:solidFill>
                <a:latin typeface="Merriweather Black"/>
                <a:ea typeface="Merriweather Black"/>
                <a:cs typeface="Merriweather Black"/>
                <a:sym typeface="Merriweather Black"/>
              </a:rPr>
              <a:t>S’: “</a:t>
            </a:r>
            <a:r>
              <a:rPr lang="en" sz="1600">
                <a:solidFill>
                  <a:srgbClr val="000000"/>
                </a:solidFill>
                <a:latin typeface="Merriweather Black"/>
                <a:ea typeface="Merriweather Black"/>
                <a:cs typeface="Merriweather Black"/>
                <a:sym typeface="Merriweather Black"/>
              </a:rPr>
              <a:t>We will attack the airport with </a:t>
            </a:r>
            <a:r>
              <a:rPr lang="en" sz="1600">
                <a:solidFill>
                  <a:srgbClr val="FF0000"/>
                </a:solidFill>
                <a:latin typeface="Merriweather Black"/>
                <a:ea typeface="Merriweather Black"/>
                <a:cs typeface="Merriweather Black"/>
                <a:sym typeface="Merriweather Black"/>
              </a:rPr>
              <a:t>flower</a:t>
            </a:r>
            <a:r>
              <a:rPr lang="en" sz="1600">
                <a:solidFill>
                  <a:srgbClr val="000000"/>
                </a:solidFill>
                <a:latin typeface="Merriweather Black"/>
                <a:ea typeface="Merriweather Black"/>
                <a:cs typeface="Merriweather Black"/>
                <a:sym typeface="Merriweather Black"/>
              </a:rPr>
              <a:t>”</a:t>
            </a:r>
          </a:p>
          <a:p>
            <a:pPr indent="-317500" lvl="1" marL="914400" rtl="0">
              <a:spcBef>
                <a:spcPts val="0"/>
              </a:spcBef>
              <a:spcAft>
                <a:spcPts val="1000"/>
              </a:spcAft>
              <a:buClr>
                <a:srgbClr val="741B47"/>
              </a:buClr>
              <a:buFont typeface="Merriweather Black"/>
              <a:buAutoNum type="alphaLcPeriod"/>
            </a:pPr>
            <a:r>
              <a:rPr lang="en">
                <a:solidFill>
                  <a:srgbClr val="741B47"/>
                </a:solidFill>
                <a:latin typeface="Merriweather Black"/>
                <a:ea typeface="Merriweather Black"/>
                <a:cs typeface="Merriweather Black"/>
                <a:sym typeface="Merriweather Black"/>
              </a:rPr>
              <a:t>Tokenize </a:t>
            </a:r>
          </a:p>
          <a:p>
            <a:pPr indent="-317500" lvl="1" marL="914400" rtl="0">
              <a:spcBef>
                <a:spcPts val="0"/>
              </a:spcBef>
              <a:spcAft>
                <a:spcPts val="1000"/>
              </a:spcAft>
              <a:buClr>
                <a:srgbClr val="741B47"/>
              </a:buClr>
              <a:buFont typeface="Merriweather Black"/>
              <a:buAutoNum type="alphaLcPeriod"/>
            </a:pPr>
            <a:r>
              <a:rPr lang="en">
                <a:solidFill>
                  <a:srgbClr val="741B47"/>
                </a:solidFill>
                <a:latin typeface="Merriweather Black"/>
                <a:ea typeface="Merriweather Black"/>
                <a:cs typeface="Merriweather Black"/>
                <a:sym typeface="Merriweather Black"/>
              </a:rPr>
              <a:t>NLTK  (Natural Language Toolkit)</a:t>
            </a:r>
          </a:p>
          <a:p>
            <a:pPr indent="-317500" lvl="2" marL="1371600" rtl="0">
              <a:spcBef>
                <a:spcPts val="0"/>
              </a:spcBef>
              <a:spcAft>
                <a:spcPts val="1000"/>
              </a:spcAft>
              <a:buClr>
                <a:srgbClr val="741B47"/>
              </a:buClr>
              <a:buFont typeface="Merriweather Black"/>
              <a:buAutoNum type="romanLcPeriod"/>
            </a:pPr>
            <a:r>
              <a:rPr lang="en">
                <a:solidFill>
                  <a:srgbClr val="741B47"/>
                </a:solidFill>
                <a:latin typeface="Merriweather Black"/>
                <a:ea typeface="Merriweather Black"/>
                <a:cs typeface="Merriweather Black"/>
                <a:sym typeface="Merriweather Black"/>
              </a:rPr>
              <a:t>Tag terms - Part-of-speech tagger </a:t>
            </a:r>
          </a:p>
          <a:p>
            <a:pPr indent="-317500" lvl="1" marL="914400" rtl="0">
              <a:spcBef>
                <a:spcPts val="0"/>
              </a:spcBef>
              <a:spcAft>
                <a:spcPts val="1000"/>
              </a:spcAft>
              <a:buClr>
                <a:srgbClr val="741B47"/>
              </a:buClr>
              <a:buFont typeface="Merriweather Black"/>
              <a:buAutoNum type="alphaLcPeriod"/>
            </a:pPr>
            <a:r>
              <a:rPr lang="en">
                <a:solidFill>
                  <a:srgbClr val="741B47"/>
                </a:solidFill>
                <a:latin typeface="Merriweather Black"/>
                <a:ea typeface="Merriweather Black"/>
                <a:cs typeface="Merriweather Black"/>
                <a:sym typeface="Merriweather Black"/>
              </a:rPr>
              <a:t>Exclude non-content bearing terms</a:t>
            </a:r>
          </a:p>
          <a:p>
            <a:pPr indent="-317500" lvl="2" marL="1371600" rtl="0">
              <a:spcBef>
                <a:spcPts val="0"/>
              </a:spcBef>
              <a:spcAft>
                <a:spcPts val="1000"/>
              </a:spcAft>
              <a:buClr>
                <a:srgbClr val="741B47"/>
              </a:buClr>
              <a:buFont typeface="Merriweather Black"/>
              <a:buAutoNum type="romanLcPeriod"/>
            </a:pPr>
            <a:r>
              <a:rPr lang="en">
                <a:solidFill>
                  <a:srgbClr val="741B47"/>
                </a:solidFill>
                <a:latin typeface="Merriweather Black"/>
                <a:ea typeface="Merriweather Black"/>
                <a:cs typeface="Merriweather Black"/>
                <a:sym typeface="Merriweather Black"/>
              </a:rPr>
              <a:t>Conjunctions</a:t>
            </a:r>
            <a:r>
              <a:rPr lang="en">
                <a:solidFill>
                  <a:srgbClr val="741B47"/>
                </a:solidFill>
                <a:latin typeface="Merriweather Black"/>
                <a:ea typeface="Merriweather Black"/>
                <a:cs typeface="Merriweather Black"/>
                <a:sym typeface="Merriweather Black"/>
              </a:rPr>
              <a:t> (and, but, because)</a:t>
            </a:r>
            <a:r>
              <a:rPr lang="en">
                <a:solidFill>
                  <a:srgbClr val="741B47"/>
                </a:solidFill>
                <a:latin typeface="Merriweather Black"/>
                <a:ea typeface="Merriweather Black"/>
                <a:cs typeface="Merriweather Black"/>
                <a:sym typeface="Merriweather Black"/>
              </a:rPr>
              <a:t>, Determiners (the, an, a), prepositions(on, in, at), Modals(may, could, should), Particles(along, away, up) &amp; base form of verbs.</a:t>
            </a:r>
          </a:p>
          <a:p>
            <a:pPr indent="-317500" lvl="1" marL="914400" rtl="0">
              <a:spcBef>
                <a:spcPts val="0"/>
              </a:spcBef>
              <a:spcAft>
                <a:spcPts val="1000"/>
              </a:spcAft>
              <a:buClr>
                <a:srgbClr val="741B47"/>
              </a:buClr>
              <a:buFont typeface="Merriweather Black"/>
              <a:buAutoNum type="alphaLcPeriod"/>
            </a:pPr>
            <a:r>
              <a:rPr lang="en">
                <a:solidFill>
                  <a:srgbClr val="741B47"/>
                </a:solidFill>
                <a:latin typeface="Merriweather Black"/>
                <a:ea typeface="Merriweather Black"/>
                <a:cs typeface="Merriweather Black"/>
                <a:sym typeface="Merriweather Black"/>
              </a:rPr>
              <a:t>Bag of words</a:t>
            </a:r>
          </a:p>
          <a:p>
            <a:pPr indent="0" lvl="0" marL="457200" rtl="0">
              <a:spcBef>
                <a:spcPts val="0"/>
              </a:spcBef>
              <a:spcAft>
                <a:spcPts val="1000"/>
              </a:spcAft>
              <a:buNone/>
            </a:pPr>
            <a:r>
              <a:t/>
            </a:r>
            <a:endParaRPr>
              <a:solidFill>
                <a:srgbClr val="741B47"/>
              </a:solidFill>
              <a:latin typeface="Merriweather Black"/>
              <a:ea typeface="Merriweather Black"/>
              <a:cs typeface="Merriweather Black"/>
              <a:sym typeface="Merriweather Black"/>
            </a:endParaRPr>
          </a:p>
          <a:p>
            <a:pPr indent="0" lvl="0" marL="0" rtl="0">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indent="0" lvl="0" marL="457200" marR="0" rtl="0" algn="l">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indent="0" lvl="0" marL="457200" marR="0" rtl="0" algn="l">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indent="0" lvl="0" marL="0" marR="0" rtl="0" algn="l">
              <a:lnSpc>
                <a:spcPct val="115000"/>
              </a:lnSpc>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lvl="0">
              <a:spcBef>
                <a:spcPts val="0"/>
              </a:spcBef>
              <a:spcAft>
                <a:spcPts val="0"/>
              </a:spcAft>
              <a:buNone/>
            </a:pPr>
            <a:r>
              <a:t/>
            </a:r>
            <a:endParaRPr>
              <a:solidFill>
                <a:srgbClr val="741B47"/>
              </a:solidFill>
              <a:latin typeface="Merriweather Black"/>
              <a:ea typeface="Merriweather Black"/>
              <a:cs typeface="Merriweather Black"/>
              <a:sym typeface="Merriweather Black"/>
            </a:endParaRPr>
          </a:p>
          <a:p>
            <a:pPr lvl="0">
              <a:spcBef>
                <a:spcPts val="0"/>
              </a:spcBef>
              <a:buNone/>
            </a:pPr>
            <a:r>
              <a:t/>
            </a:r>
            <a:endParaRPr>
              <a:solidFill>
                <a:srgbClr val="741B47"/>
              </a:solidFill>
              <a:latin typeface="Merriweather Black"/>
              <a:ea typeface="Merriweather Black"/>
              <a:cs typeface="Merriweather Black"/>
              <a:sym typeface="Merriweather Black"/>
            </a:endParaRPr>
          </a:p>
          <a:p>
            <a:pPr lvl="0" rtl="0">
              <a:lnSpc>
                <a:spcPct val="100000"/>
              </a:lnSpc>
              <a:spcBef>
                <a:spcPts val="0"/>
              </a:spcBef>
              <a:buNone/>
            </a:pPr>
            <a:br>
              <a:rPr lang="en">
                <a:solidFill>
                  <a:srgbClr val="741B47"/>
                </a:solidFill>
                <a:latin typeface="Merriweather Black"/>
                <a:ea typeface="Merriweather Black"/>
                <a:cs typeface="Merriweather Black"/>
                <a:sym typeface="Merriweather Black"/>
              </a:rPr>
            </a:br>
            <a:r>
              <a:rPr lang="en" sz="1100">
                <a:solidFill>
                  <a:srgbClr val="741B47"/>
                </a:solidFill>
                <a:latin typeface="Merriweather Black"/>
                <a:ea typeface="Merriweather Black"/>
                <a:cs typeface="Merriweather Black"/>
                <a:sym typeface="Merriweather Black"/>
              </a:rPr>
              <a:t>[5]S. Agarwal and A. Surekha. “</a:t>
            </a:r>
            <a:r>
              <a:rPr lang="en" sz="1100">
                <a:solidFill>
                  <a:srgbClr val="741B47"/>
                </a:solidFill>
                <a:latin typeface="Merriweather Black"/>
                <a:ea typeface="Merriweather Black"/>
                <a:cs typeface="Merriweather Black"/>
                <a:sym typeface="Merriweather Black"/>
              </a:rPr>
              <a:t>Investigating the Application of Common-Sense Knowledge-Base for Identifying Term Obfuscation in Adversarial Communication”, 2017.</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