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2047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15" userDrawn="1">
          <p15:clr>
            <a:srgbClr val="A4A3A4"/>
          </p15:clr>
        </p15:guide>
        <p15:guide id="4" pos="7461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699" autoAdjust="0"/>
  </p:normalViewPr>
  <p:slideViewPr>
    <p:cSldViewPr snapToObjects="1">
      <p:cViewPr varScale="1">
        <p:scale>
          <a:sx n="75" d="100"/>
          <a:sy n="75" d="100"/>
        </p:scale>
        <p:origin x="168" y="67"/>
      </p:cViewPr>
      <p:guideLst>
        <p:guide orient="horz" pos="618"/>
        <p:guide orient="horz" pos="3618"/>
        <p:guide pos="215"/>
        <p:guide pos="7461"/>
        <p:guide orient="horz" pos="1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35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4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5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1" name="Linie"/>
          <p:cNvSpPr/>
          <p:nvPr userDrawn="1"/>
        </p:nvSpPr>
        <p:spPr>
          <a:xfrm>
            <a:off x="0" y="5642640"/>
            <a:ext cx="1220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91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9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93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94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103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363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9BA86843-7021-4364-95A8-67B8DA8C08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5FF74-3781-43FF-AEF9-0D906AE3F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Subtitle</a:t>
            </a:r>
            <a:endParaRPr lang="de-DE" dirty="0"/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0C0BA8ED-CCB3-486B-8F19-5044D014C96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32562"/>
            <a:ext cx="5751000" cy="3411014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4D5B154-C39F-43CB-89D2-D9846CFC3A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24000" y="2329144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1" name="Vertikaler Textplatzhalter 2">
            <a:extLst>
              <a:ext uri="{FF2B5EF4-FFF2-40B4-BE49-F238E27FC236}">
                <a16:creationId xmlns:a16="http://schemas.microsoft.com/office/drawing/2014/main" id="{16130734-495A-4D3B-BD5F-F50792BB3F9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7524000" y="5670879"/>
            <a:ext cx="4320000" cy="236537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6055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7">
          <p15:clr>
            <a:srgbClr val="FBAE40"/>
          </p15:clr>
        </p15:guide>
        <p15:guide id="5" pos="7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122047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9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35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2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6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1400" dirty="0"/>
          </a:p>
        </p:txBody>
      </p:sp>
      <p:grpSp>
        <p:nvGrpSpPr>
          <p:cNvPr id="67" name="Türmchen"/>
          <p:cNvGrpSpPr>
            <a:grpSpLocks noChangeAspect="1"/>
          </p:cNvGrpSpPr>
          <p:nvPr userDrawn="1"/>
        </p:nvGrpSpPr>
        <p:grpSpPr bwMode="auto">
          <a:xfrm>
            <a:off x="8696325" y="1035714"/>
            <a:ext cx="3508375" cy="4606925"/>
            <a:chOff x="3550" y="652"/>
            <a:chExt cx="2210" cy="2902"/>
          </a:xfrm>
        </p:grpSpPr>
        <p:sp>
          <p:nvSpPr>
            <p:cNvPr id="68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7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74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6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31" name="livng.knowledge">
            <a:extLst>
              <a:ext uri="{FF2B5EF4-FFF2-40B4-BE49-F238E27FC236}">
                <a16:creationId xmlns:a16="http://schemas.microsoft.com/office/drawing/2014/main" id="{B73DE3EF-896D-4971-8C8A-221E397EEDE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1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9727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2EF1D502-9C96-42B4-95AC-4CF059C623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E507C7A8-F812-426B-8C12-A4B5593AD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E6E8217F-7D64-4451-8277-0AF5A494DF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659FDFF9-C6F9-4AC7-9609-7E5702684F4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6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6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8280274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8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20000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7" name="Ecke">
            <a:extLst>
              <a:ext uri="{FF2B5EF4-FFF2-40B4-BE49-F238E27FC236}">
                <a16:creationId xmlns:a16="http://schemas.microsoft.com/office/drawing/2014/main" id="{BF4FD03E-506A-4342-BE88-6FF8E957ABC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21737" y="0"/>
            <a:ext cx="3382963" cy="6858000"/>
            <a:chOff x="1316" y="-660"/>
            <a:chExt cx="2131" cy="4320"/>
          </a:xfrm>
        </p:grpSpPr>
        <p:sp>
          <p:nvSpPr>
            <p:cNvPr id="28" name="Fläche">
              <a:extLst>
                <a:ext uri="{FF2B5EF4-FFF2-40B4-BE49-F238E27FC236}">
                  <a16:creationId xmlns:a16="http://schemas.microsoft.com/office/drawing/2014/main" id="{A5ECCA8D-81B9-4B76-9D69-01EDA47B7F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ONT">
              <a:extLst>
                <a:ext uri="{FF2B5EF4-FFF2-40B4-BE49-F238E27FC236}">
                  <a16:creationId xmlns:a16="http://schemas.microsoft.com/office/drawing/2014/main" id="{694903C5-B7B6-4C7E-BE6D-6A5E03CBCA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30" name="livng.knowledge">
            <a:extLst>
              <a:ext uri="{FF2B5EF4-FFF2-40B4-BE49-F238E27FC236}">
                <a16:creationId xmlns:a16="http://schemas.microsoft.com/office/drawing/2014/main" id="{C58224B1-0BCF-45BF-BD0B-E490931AAB1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81"/>
            <a:ext cx="12204700" cy="5654051"/>
          </a:xfrm>
          <a:prstGeom prst="rect">
            <a:avLst/>
          </a:prstGeom>
        </p:spPr>
      </p:pic>
      <p:sp>
        <p:nvSpPr>
          <p:cNvPr id="12" name="Linie"/>
          <p:cNvSpPr/>
          <p:nvPr userDrawn="1"/>
        </p:nvSpPr>
        <p:spPr>
          <a:xfrm>
            <a:off x="0" y="5642640"/>
            <a:ext cx="122047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4580000" cy="7776000"/>
            <a:chOff x="-1908000" y="-468000"/>
            <a:chExt cx="1458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1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Datumsplatzhalter 3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999" y="7020000"/>
            <a:ext cx="8280000" cy="360000"/>
          </a:xfrm>
        </p:spPr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12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59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6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1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3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3863471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</a:t>
            </a:r>
          </a:p>
        </p:txBody>
      </p:sp>
      <p:sp>
        <p:nvSpPr>
          <p:cNvPr id="64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8776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9" name="livng.knowledge">
            <a:extLst>
              <a:ext uri="{FF2B5EF4-FFF2-40B4-BE49-F238E27FC236}">
                <a16:creationId xmlns:a16="http://schemas.microsoft.com/office/drawing/2014/main" id="{9A159AA1-9B2C-4721-B871-37BB4C5069F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60000" y="6320880"/>
            <a:ext cx="1693440" cy="216000"/>
          </a:xfrm>
          <a:custGeom>
            <a:avLst/>
            <a:gdLst>
              <a:gd name="T0" fmla="*/ 0 w 4704"/>
              <a:gd name="T1" fmla="*/ 17 h 592"/>
              <a:gd name="T2" fmla="*/ 85 w 4704"/>
              <a:gd name="T3" fmla="*/ 421 h 592"/>
              <a:gd name="T4" fmla="*/ 1676 w 4704"/>
              <a:gd name="T5" fmla="*/ 413 h 592"/>
              <a:gd name="T6" fmla="*/ 1676 w 4704"/>
              <a:gd name="T7" fmla="*/ 413 h 592"/>
              <a:gd name="T8" fmla="*/ 4672 w 4704"/>
              <a:gd name="T9" fmla="*/ 393 h 592"/>
              <a:gd name="T10" fmla="*/ 4475 w 4704"/>
              <a:gd name="T11" fmla="*/ 183 h 592"/>
              <a:gd name="T12" fmla="*/ 4704 w 4704"/>
              <a:gd name="T13" fmla="*/ 328 h 592"/>
              <a:gd name="T14" fmla="*/ 4631 w 4704"/>
              <a:gd name="T15" fmla="*/ 276 h 592"/>
              <a:gd name="T16" fmla="*/ 4347 w 4704"/>
              <a:gd name="T17" fmla="*/ 252 h 592"/>
              <a:gd name="T18" fmla="*/ 4369 w 4704"/>
              <a:gd name="T19" fmla="*/ 486 h 592"/>
              <a:gd name="T20" fmla="*/ 4155 w 4704"/>
              <a:gd name="T21" fmla="*/ 470 h 592"/>
              <a:gd name="T22" fmla="*/ 4207 w 4704"/>
              <a:gd name="T23" fmla="*/ 444 h 592"/>
              <a:gd name="T24" fmla="*/ 4218 w 4704"/>
              <a:gd name="T25" fmla="*/ 140 h 592"/>
              <a:gd name="T26" fmla="*/ 4351 w 4704"/>
              <a:gd name="T27" fmla="*/ 199 h 592"/>
              <a:gd name="T28" fmla="*/ 4273 w 4704"/>
              <a:gd name="T29" fmla="*/ 248 h 592"/>
              <a:gd name="T30" fmla="*/ 3868 w 4704"/>
              <a:gd name="T31" fmla="*/ 477 h 592"/>
              <a:gd name="T32" fmla="*/ 3937 w 4704"/>
              <a:gd name="T33" fmla="*/ 118 h 592"/>
              <a:gd name="T34" fmla="*/ 4017 w 4704"/>
              <a:gd name="T35" fmla="*/ 470 h 592"/>
              <a:gd name="T36" fmla="*/ 3814 w 4704"/>
              <a:gd name="T37" fmla="*/ 311 h 592"/>
              <a:gd name="T38" fmla="*/ 3481 w 4704"/>
              <a:gd name="T39" fmla="*/ 328 h 592"/>
              <a:gd name="T40" fmla="*/ 3668 w 4704"/>
              <a:gd name="T41" fmla="*/ 435 h 592"/>
              <a:gd name="T42" fmla="*/ 3542 w 4704"/>
              <a:gd name="T43" fmla="*/ 140 h 592"/>
              <a:gd name="T44" fmla="*/ 3481 w 4704"/>
              <a:gd name="T45" fmla="*/ 328 h 592"/>
              <a:gd name="T46" fmla="*/ 3542 w 4704"/>
              <a:gd name="T47" fmla="*/ 193 h 592"/>
              <a:gd name="T48" fmla="*/ 3242 w 4704"/>
              <a:gd name="T49" fmla="*/ 17 h 592"/>
              <a:gd name="T50" fmla="*/ 3327 w 4704"/>
              <a:gd name="T51" fmla="*/ 421 h 592"/>
              <a:gd name="T52" fmla="*/ 3095 w 4704"/>
              <a:gd name="T53" fmla="*/ 471 h 592"/>
              <a:gd name="T54" fmla="*/ 2968 w 4704"/>
              <a:gd name="T55" fmla="*/ 235 h 592"/>
              <a:gd name="T56" fmla="*/ 2755 w 4704"/>
              <a:gd name="T57" fmla="*/ 152 h 592"/>
              <a:gd name="T58" fmla="*/ 2878 w 4704"/>
              <a:gd name="T59" fmla="*/ 383 h 592"/>
              <a:gd name="T60" fmla="*/ 3042 w 4704"/>
              <a:gd name="T61" fmla="*/ 293 h 592"/>
              <a:gd name="T62" fmla="*/ 3114 w 4704"/>
              <a:gd name="T63" fmla="*/ 148 h 592"/>
              <a:gd name="T64" fmla="*/ 2433 w 4704"/>
              <a:gd name="T65" fmla="*/ 309 h 592"/>
              <a:gd name="T66" fmla="*/ 2574 w 4704"/>
              <a:gd name="T67" fmla="*/ 193 h 592"/>
              <a:gd name="T68" fmla="*/ 2574 w 4704"/>
              <a:gd name="T69" fmla="*/ 193 h 592"/>
              <a:gd name="T70" fmla="*/ 2175 w 4704"/>
              <a:gd name="T71" fmla="*/ 236 h 592"/>
              <a:gd name="T72" fmla="*/ 2095 w 4704"/>
              <a:gd name="T73" fmla="*/ 157 h 592"/>
              <a:gd name="T74" fmla="*/ 2352 w 4704"/>
              <a:gd name="T75" fmla="*/ 229 h 592"/>
              <a:gd name="T76" fmla="*/ 1770 w 4704"/>
              <a:gd name="T77" fmla="*/ 95 h 592"/>
              <a:gd name="T78" fmla="*/ 1840 w 4704"/>
              <a:gd name="T79" fmla="*/ 470 h 592"/>
              <a:gd name="T80" fmla="*/ 1940 w 4704"/>
              <a:gd name="T81" fmla="*/ 148 h 592"/>
              <a:gd name="T82" fmla="*/ 1966 w 4704"/>
              <a:gd name="T83" fmla="*/ 470 h 592"/>
              <a:gd name="T84" fmla="*/ 1302 w 4704"/>
              <a:gd name="T85" fmla="*/ 351 h 592"/>
              <a:gd name="T86" fmla="*/ 1302 w 4704"/>
              <a:gd name="T87" fmla="*/ 592 h 592"/>
              <a:gd name="T88" fmla="*/ 1226 w 4704"/>
              <a:gd name="T89" fmla="*/ 492 h 592"/>
              <a:gd name="T90" fmla="*/ 1178 w 4704"/>
              <a:gd name="T91" fmla="*/ 395 h 592"/>
              <a:gd name="T92" fmla="*/ 1393 w 4704"/>
              <a:gd name="T93" fmla="*/ 157 h 592"/>
              <a:gd name="T94" fmla="*/ 1294 w 4704"/>
              <a:gd name="T95" fmla="*/ 193 h 592"/>
              <a:gd name="T96" fmla="*/ 1294 w 4704"/>
              <a:gd name="T97" fmla="*/ 193 h 592"/>
              <a:gd name="T98" fmla="*/ 908 w 4704"/>
              <a:gd name="T99" fmla="*/ 236 h 592"/>
              <a:gd name="T100" fmla="*/ 827 w 4704"/>
              <a:gd name="T101" fmla="*/ 157 h 592"/>
              <a:gd name="T102" fmla="*/ 1084 w 4704"/>
              <a:gd name="T103" fmla="*/ 229 h 592"/>
              <a:gd name="T104" fmla="*/ 657 w 4704"/>
              <a:gd name="T105" fmla="*/ 53 h 592"/>
              <a:gd name="T106" fmla="*/ 668 w 4704"/>
              <a:gd name="T107" fmla="*/ 470 h 592"/>
              <a:gd name="T108" fmla="*/ 668 w 4704"/>
              <a:gd name="T109" fmla="*/ 470 h 592"/>
              <a:gd name="T110" fmla="*/ 385 w 4704"/>
              <a:gd name="T111" fmla="*/ 140 h 592"/>
              <a:gd name="T112" fmla="*/ 481 w 4704"/>
              <a:gd name="T113" fmla="*/ 311 h 592"/>
              <a:gd name="T114" fmla="*/ 217 w 4704"/>
              <a:gd name="T115" fmla="*/ 100 h 592"/>
              <a:gd name="T116" fmla="*/ 217 w 4704"/>
              <a:gd name="T117" fmla="*/ 100 h 592"/>
              <a:gd name="T118" fmla="*/ 253 w 4704"/>
              <a:gd name="T119" fmla="*/ 47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04" h="592">
                <a:moveTo>
                  <a:pt x="77" y="477"/>
                </a:moveTo>
                <a:cubicBezTo>
                  <a:pt x="6" y="477"/>
                  <a:pt x="6" y="413"/>
                  <a:pt x="6" y="386"/>
                </a:cubicBezTo>
                <a:lnTo>
                  <a:pt x="6" y="111"/>
                </a:lnTo>
                <a:cubicBezTo>
                  <a:pt x="6" y="67"/>
                  <a:pt x="4" y="44"/>
                  <a:pt x="0" y="17"/>
                </a:cubicBezTo>
                <a:lnTo>
                  <a:pt x="72" y="1"/>
                </a:lnTo>
                <a:cubicBezTo>
                  <a:pt x="77" y="21"/>
                  <a:pt x="78" y="48"/>
                  <a:pt x="78" y="90"/>
                </a:cubicBezTo>
                <a:lnTo>
                  <a:pt x="78" y="363"/>
                </a:lnTo>
                <a:cubicBezTo>
                  <a:pt x="78" y="406"/>
                  <a:pt x="80" y="413"/>
                  <a:pt x="85" y="421"/>
                </a:cubicBezTo>
                <a:cubicBezTo>
                  <a:pt x="88" y="426"/>
                  <a:pt x="99" y="429"/>
                  <a:pt x="108" y="426"/>
                </a:cubicBezTo>
                <a:lnTo>
                  <a:pt x="119" y="469"/>
                </a:lnTo>
                <a:cubicBezTo>
                  <a:pt x="106" y="474"/>
                  <a:pt x="93" y="477"/>
                  <a:pt x="77" y="477"/>
                </a:cubicBezTo>
                <a:close/>
                <a:moveTo>
                  <a:pt x="1676" y="413"/>
                </a:moveTo>
                <a:cubicBezTo>
                  <a:pt x="1676" y="375"/>
                  <a:pt x="1644" y="344"/>
                  <a:pt x="1606" y="344"/>
                </a:cubicBezTo>
                <a:cubicBezTo>
                  <a:pt x="1568" y="344"/>
                  <a:pt x="1538" y="375"/>
                  <a:pt x="1538" y="413"/>
                </a:cubicBezTo>
                <a:cubicBezTo>
                  <a:pt x="1538" y="453"/>
                  <a:pt x="1569" y="485"/>
                  <a:pt x="1608" y="485"/>
                </a:cubicBezTo>
                <a:cubicBezTo>
                  <a:pt x="1644" y="485"/>
                  <a:pt x="1676" y="453"/>
                  <a:pt x="1676" y="413"/>
                </a:cubicBezTo>
                <a:close/>
                <a:moveTo>
                  <a:pt x="4512" y="328"/>
                </a:moveTo>
                <a:lnTo>
                  <a:pt x="4512" y="333"/>
                </a:lnTo>
                <a:cubicBezTo>
                  <a:pt x="4512" y="377"/>
                  <a:pt x="4528" y="424"/>
                  <a:pt x="4591" y="424"/>
                </a:cubicBezTo>
                <a:cubicBezTo>
                  <a:pt x="4621" y="424"/>
                  <a:pt x="4647" y="414"/>
                  <a:pt x="4672" y="393"/>
                </a:cubicBezTo>
                <a:lnTo>
                  <a:pt x="4699" y="435"/>
                </a:lnTo>
                <a:cubicBezTo>
                  <a:pt x="4665" y="464"/>
                  <a:pt x="4626" y="478"/>
                  <a:pt x="4583" y="478"/>
                </a:cubicBezTo>
                <a:cubicBezTo>
                  <a:pt x="4492" y="478"/>
                  <a:pt x="4435" y="412"/>
                  <a:pt x="4435" y="309"/>
                </a:cubicBezTo>
                <a:cubicBezTo>
                  <a:pt x="4435" y="253"/>
                  <a:pt x="4447" y="215"/>
                  <a:pt x="4475" y="183"/>
                </a:cubicBezTo>
                <a:cubicBezTo>
                  <a:pt x="4501" y="153"/>
                  <a:pt x="4533" y="140"/>
                  <a:pt x="4574" y="140"/>
                </a:cubicBezTo>
                <a:cubicBezTo>
                  <a:pt x="4605" y="140"/>
                  <a:pt x="4635" y="148"/>
                  <a:pt x="4662" y="173"/>
                </a:cubicBezTo>
                <a:cubicBezTo>
                  <a:pt x="4690" y="199"/>
                  <a:pt x="4704" y="238"/>
                  <a:pt x="4704" y="313"/>
                </a:cubicBezTo>
                <a:lnTo>
                  <a:pt x="4704" y="328"/>
                </a:lnTo>
                <a:lnTo>
                  <a:pt x="4512" y="328"/>
                </a:lnTo>
                <a:close/>
                <a:moveTo>
                  <a:pt x="4574" y="193"/>
                </a:moveTo>
                <a:cubicBezTo>
                  <a:pt x="4534" y="193"/>
                  <a:pt x="4513" y="224"/>
                  <a:pt x="4513" y="276"/>
                </a:cubicBezTo>
                <a:lnTo>
                  <a:pt x="4631" y="276"/>
                </a:lnTo>
                <a:cubicBezTo>
                  <a:pt x="4631" y="224"/>
                  <a:pt x="4609" y="193"/>
                  <a:pt x="4574" y="193"/>
                </a:cubicBezTo>
                <a:close/>
                <a:moveTo>
                  <a:pt x="4351" y="199"/>
                </a:moveTo>
                <a:cubicBezTo>
                  <a:pt x="4338" y="199"/>
                  <a:pt x="4328" y="197"/>
                  <a:pt x="4326" y="196"/>
                </a:cubicBezTo>
                <a:cubicBezTo>
                  <a:pt x="4328" y="198"/>
                  <a:pt x="4347" y="219"/>
                  <a:pt x="4347" y="252"/>
                </a:cubicBezTo>
                <a:cubicBezTo>
                  <a:pt x="4347" y="308"/>
                  <a:pt x="4301" y="351"/>
                  <a:pt x="4225" y="351"/>
                </a:cubicBezTo>
                <a:cubicBezTo>
                  <a:pt x="4202" y="359"/>
                  <a:pt x="4182" y="371"/>
                  <a:pt x="4182" y="381"/>
                </a:cubicBezTo>
                <a:cubicBezTo>
                  <a:pt x="4182" y="393"/>
                  <a:pt x="4186" y="394"/>
                  <a:pt x="4262" y="394"/>
                </a:cubicBezTo>
                <a:cubicBezTo>
                  <a:pt x="4314" y="394"/>
                  <a:pt x="4369" y="421"/>
                  <a:pt x="4369" y="486"/>
                </a:cubicBezTo>
                <a:cubicBezTo>
                  <a:pt x="4369" y="555"/>
                  <a:pt x="4312" y="592"/>
                  <a:pt x="4226" y="592"/>
                </a:cubicBezTo>
                <a:cubicBezTo>
                  <a:pt x="4142" y="592"/>
                  <a:pt x="4082" y="564"/>
                  <a:pt x="4082" y="504"/>
                </a:cubicBezTo>
                <a:cubicBezTo>
                  <a:pt x="4082" y="489"/>
                  <a:pt x="4088" y="470"/>
                  <a:pt x="4088" y="470"/>
                </a:cubicBezTo>
                <a:lnTo>
                  <a:pt x="4155" y="470"/>
                </a:lnTo>
                <a:cubicBezTo>
                  <a:pt x="4155" y="470"/>
                  <a:pt x="4149" y="482"/>
                  <a:pt x="4149" y="492"/>
                </a:cubicBezTo>
                <a:cubicBezTo>
                  <a:pt x="4149" y="522"/>
                  <a:pt x="4175" y="539"/>
                  <a:pt x="4220" y="539"/>
                </a:cubicBezTo>
                <a:cubicBezTo>
                  <a:pt x="4270" y="539"/>
                  <a:pt x="4296" y="519"/>
                  <a:pt x="4296" y="489"/>
                </a:cubicBezTo>
                <a:cubicBezTo>
                  <a:pt x="4296" y="454"/>
                  <a:pt x="4267" y="444"/>
                  <a:pt x="4207" y="444"/>
                </a:cubicBezTo>
                <a:cubicBezTo>
                  <a:pt x="4121" y="444"/>
                  <a:pt x="4102" y="427"/>
                  <a:pt x="4102" y="395"/>
                </a:cubicBezTo>
                <a:cubicBezTo>
                  <a:pt x="4102" y="363"/>
                  <a:pt x="4128" y="351"/>
                  <a:pt x="4163" y="340"/>
                </a:cubicBezTo>
                <a:cubicBezTo>
                  <a:pt x="4114" y="326"/>
                  <a:pt x="4090" y="295"/>
                  <a:pt x="4090" y="249"/>
                </a:cubicBezTo>
                <a:cubicBezTo>
                  <a:pt x="4090" y="183"/>
                  <a:pt x="4141" y="140"/>
                  <a:pt x="4218" y="140"/>
                </a:cubicBezTo>
                <a:cubicBezTo>
                  <a:pt x="4264" y="140"/>
                  <a:pt x="4290" y="157"/>
                  <a:pt x="4316" y="157"/>
                </a:cubicBezTo>
                <a:cubicBezTo>
                  <a:pt x="4337" y="157"/>
                  <a:pt x="4357" y="149"/>
                  <a:pt x="4375" y="134"/>
                </a:cubicBezTo>
                <a:lnTo>
                  <a:pt x="4407" y="178"/>
                </a:lnTo>
                <a:cubicBezTo>
                  <a:pt x="4389" y="193"/>
                  <a:pt x="4373" y="199"/>
                  <a:pt x="4351" y="199"/>
                </a:cubicBezTo>
                <a:close/>
                <a:moveTo>
                  <a:pt x="4218" y="193"/>
                </a:moveTo>
                <a:cubicBezTo>
                  <a:pt x="4182" y="193"/>
                  <a:pt x="4162" y="213"/>
                  <a:pt x="4162" y="249"/>
                </a:cubicBezTo>
                <a:cubicBezTo>
                  <a:pt x="4162" y="286"/>
                  <a:pt x="4183" y="303"/>
                  <a:pt x="4218" y="303"/>
                </a:cubicBezTo>
                <a:cubicBezTo>
                  <a:pt x="4254" y="303"/>
                  <a:pt x="4273" y="284"/>
                  <a:pt x="4273" y="248"/>
                </a:cubicBezTo>
                <a:cubicBezTo>
                  <a:pt x="4273" y="212"/>
                  <a:pt x="4254" y="193"/>
                  <a:pt x="4218" y="193"/>
                </a:cubicBezTo>
                <a:close/>
                <a:moveTo>
                  <a:pt x="3953" y="470"/>
                </a:moveTo>
                <a:cubicBezTo>
                  <a:pt x="3949" y="463"/>
                  <a:pt x="3949" y="458"/>
                  <a:pt x="3947" y="445"/>
                </a:cubicBezTo>
                <a:cubicBezTo>
                  <a:pt x="3925" y="466"/>
                  <a:pt x="3900" y="477"/>
                  <a:pt x="3868" y="477"/>
                </a:cubicBezTo>
                <a:cubicBezTo>
                  <a:pt x="3786" y="477"/>
                  <a:pt x="3736" y="412"/>
                  <a:pt x="3736" y="312"/>
                </a:cubicBezTo>
                <a:cubicBezTo>
                  <a:pt x="3736" y="211"/>
                  <a:pt x="3792" y="142"/>
                  <a:pt x="3870" y="142"/>
                </a:cubicBezTo>
                <a:cubicBezTo>
                  <a:pt x="3897" y="142"/>
                  <a:pt x="3920" y="151"/>
                  <a:pt x="3939" y="171"/>
                </a:cubicBezTo>
                <a:cubicBezTo>
                  <a:pt x="3939" y="171"/>
                  <a:pt x="3937" y="146"/>
                  <a:pt x="3937" y="118"/>
                </a:cubicBezTo>
                <a:lnTo>
                  <a:pt x="3937" y="1"/>
                </a:lnTo>
                <a:lnTo>
                  <a:pt x="4007" y="11"/>
                </a:lnTo>
                <a:lnTo>
                  <a:pt x="4007" y="358"/>
                </a:lnTo>
                <a:cubicBezTo>
                  <a:pt x="4007" y="421"/>
                  <a:pt x="4011" y="454"/>
                  <a:pt x="4017" y="470"/>
                </a:cubicBezTo>
                <a:lnTo>
                  <a:pt x="3953" y="470"/>
                </a:lnTo>
                <a:close/>
                <a:moveTo>
                  <a:pt x="3937" y="224"/>
                </a:moveTo>
                <a:cubicBezTo>
                  <a:pt x="3921" y="207"/>
                  <a:pt x="3902" y="198"/>
                  <a:pt x="3879" y="198"/>
                </a:cubicBezTo>
                <a:cubicBezTo>
                  <a:pt x="3834" y="198"/>
                  <a:pt x="3814" y="234"/>
                  <a:pt x="3814" y="311"/>
                </a:cubicBezTo>
                <a:cubicBezTo>
                  <a:pt x="3814" y="382"/>
                  <a:pt x="3828" y="418"/>
                  <a:pt x="3881" y="418"/>
                </a:cubicBezTo>
                <a:cubicBezTo>
                  <a:pt x="3907" y="418"/>
                  <a:pt x="3928" y="403"/>
                  <a:pt x="3937" y="387"/>
                </a:cubicBezTo>
                <a:lnTo>
                  <a:pt x="3937" y="224"/>
                </a:lnTo>
                <a:close/>
                <a:moveTo>
                  <a:pt x="3481" y="328"/>
                </a:moveTo>
                <a:lnTo>
                  <a:pt x="3481" y="333"/>
                </a:lnTo>
                <a:cubicBezTo>
                  <a:pt x="3481" y="377"/>
                  <a:pt x="3497" y="424"/>
                  <a:pt x="3560" y="424"/>
                </a:cubicBezTo>
                <a:cubicBezTo>
                  <a:pt x="3590" y="424"/>
                  <a:pt x="3616" y="414"/>
                  <a:pt x="3640" y="393"/>
                </a:cubicBezTo>
                <a:lnTo>
                  <a:pt x="3668" y="435"/>
                </a:lnTo>
                <a:cubicBezTo>
                  <a:pt x="3634" y="464"/>
                  <a:pt x="3595" y="478"/>
                  <a:pt x="3552" y="478"/>
                </a:cubicBezTo>
                <a:cubicBezTo>
                  <a:pt x="3461" y="478"/>
                  <a:pt x="3404" y="412"/>
                  <a:pt x="3404" y="309"/>
                </a:cubicBezTo>
                <a:cubicBezTo>
                  <a:pt x="3404" y="253"/>
                  <a:pt x="3416" y="215"/>
                  <a:pt x="3444" y="183"/>
                </a:cubicBezTo>
                <a:cubicBezTo>
                  <a:pt x="3470" y="153"/>
                  <a:pt x="3502" y="140"/>
                  <a:pt x="3542" y="140"/>
                </a:cubicBezTo>
                <a:cubicBezTo>
                  <a:pt x="3574" y="140"/>
                  <a:pt x="3603" y="148"/>
                  <a:pt x="3631" y="173"/>
                </a:cubicBezTo>
                <a:cubicBezTo>
                  <a:pt x="3659" y="199"/>
                  <a:pt x="3673" y="238"/>
                  <a:pt x="3673" y="313"/>
                </a:cubicBezTo>
                <a:lnTo>
                  <a:pt x="3673" y="328"/>
                </a:lnTo>
                <a:lnTo>
                  <a:pt x="3481" y="328"/>
                </a:lnTo>
                <a:close/>
                <a:moveTo>
                  <a:pt x="3542" y="193"/>
                </a:moveTo>
                <a:cubicBezTo>
                  <a:pt x="3503" y="193"/>
                  <a:pt x="3481" y="224"/>
                  <a:pt x="3481" y="276"/>
                </a:cubicBezTo>
                <a:lnTo>
                  <a:pt x="3600" y="276"/>
                </a:lnTo>
                <a:cubicBezTo>
                  <a:pt x="3600" y="224"/>
                  <a:pt x="3577" y="193"/>
                  <a:pt x="3542" y="193"/>
                </a:cubicBezTo>
                <a:close/>
                <a:moveTo>
                  <a:pt x="3319" y="477"/>
                </a:moveTo>
                <a:cubicBezTo>
                  <a:pt x="3249" y="477"/>
                  <a:pt x="3249" y="413"/>
                  <a:pt x="3249" y="386"/>
                </a:cubicBezTo>
                <a:lnTo>
                  <a:pt x="3249" y="111"/>
                </a:lnTo>
                <a:cubicBezTo>
                  <a:pt x="3249" y="67"/>
                  <a:pt x="3247" y="44"/>
                  <a:pt x="3242" y="17"/>
                </a:cubicBezTo>
                <a:lnTo>
                  <a:pt x="3314" y="1"/>
                </a:lnTo>
                <a:cubicBezTo>
                  <a:pt x="3319" y="21"/>
                  <a:pt x="3320" y="48"/>
                  <a:pt x="3320" y="90"/>
                </a:cubicBezTo>
                <a:lnTo>
                  <a:pt x="3320" y="363"/>
                </a:lnTo>
                <a:cubicBezTo>
                  <a:pt x="3320" y="406"/>
                  <a:pt x="3322" y="413"/>
                  <a:pt x="3327" y="421"/>
                </a:cubicBezTo>
                <a:cubicBezTo>
                  <a:pt x="3331" y="426"/>
                  <a:pt x="3342" y="429"/>
                  <a:pt x="3350" y="426"/>
                </a:cubicBezTo>
                <a:lnTo>
                  <a:pt x="3361" y="469"/>
                </a:lnTo>
                <a:cubicBezTo>
                  <a:pt x="3349" y="474"/>
                  <a:pt x="3335" y="477"/>
                  <a:pt x="3319" y="477"/>
                </a:cubicBezTo>
                <a:close/>
                <a:moveTo>
                  <a:pt x="3095" y="471"/>
                </a:moveTo>
                <a:lnTo>
                  <a:pt x="3030" y="471"/>
                </a:lnTo>
                <a:lnTo>
                  <a:pt x="2990" y="323"/>
                </a:lnTo>
                <a:cubicBezTo>
                  <a:pt x="2980" y="284"/>
                  <a:pt x="2969" y="235"/>
                  <a:pt x="2969" y="235"/>
                </a:cubicBezTo>
                <a:lnTo>
                  <a:pt x="2968" y="235"/>
                </a:lnTo>
                <a:cubicBezTo>
                  <a:pt x="2968" y="235"/>
                  <a:pt x="2963" y="267"/>
                  <a:pt x="2947" y="326"/>
                </a:cubicBezTo>
                <a:lnTo>
                  <a:pt x="2908" y="471"/>
                </a:lnTo>
                <a:lnTo>
                  <a:pt x="2843" y="471"/>
                </a:lnTo>
                <a:lnTo>
                  <a:pt x="2755" y="152"/>
                </a:lnTo>
                <a:lnTo>
                  <a:pt x="2824" y="143"/>
                </a:lnTo>
                <a:lnTo>
                  <a:pt x="2859" y="298"/>
                </a:lnTo>
                <a:cubicBezTo>
                  <a:pt x="2868" y="338"/>
                  <a:pt x="2876" y="383"/>
                  <a:pt x="2876" y="383"/>
                </a:cubicBezTo>
                <a:lnTo>
                  <a:pt x="2878" y="383"/>
                </a:lnTo>
                <a:cubicBezTo>
                  <a:pt x="2878" y="383"/>
                  <a:pt x="2884" y="341"/>
                  <a:pt x="2896" y="297"/>
                </a:cubicBezTo>
                <a:lnTo>
                  <a:pt x="2937" y="148"/>
                </a:lnTo>
                <a:lnTo>
                  <a:pt x="3006" y="148"/>
                </a:lnTo>
                <a:lnTo>
                  <a:pt x="3042" y="293"/>
                </a:lnTo>
                <a:cubicBezTo>
                  <a:pt x="3056" y="345"/>
                  <a:pt x="3063" y="384"/>
                  <a:pt x="3063" y="384"/>
                </a:cubicBezTo>
                <a:lnTo>
                  <a:pt x="3065" y="384"/>
                </a:lnTo>
                <a:cubicBezTo>
                  <a:pt x="3065" y="384"/>
                  <a:pt x="3072" y="335"/>
                  <a:pt x="3081" y="298"/>
                </a:cubicBezTo>
                <a:lnTo>
                  <a:pt x="3114" y="148"/>
                </a:lnTo>
                <a:lnTo>
                  <a:pt x="3186" y="148"/>
                </a:lnTo>
                <a:lnTo>
                  <a:pt x="3095" y="471"/>
                </a:lnTo>
                <a:close/>
                <a:moveTo>
                  <a:pt x="2575" y="478"/>
                </a:moveTo>
                <a:cubicBezTo>
                  <a:pt x="2487" y="478"/>
                  <a:pt x="2433" y="412"/>
                  <a:pt x="2433" y="309"/>
                </a:cubicBezTo>
                <a:cubicBezTo>
                  <a:pt x="2433" y="206"/>
                  <a:pt x="2488" y="140"/>
                  <a:pt x="2573" y="140"/>
                </a:cubicBezTo>
                <a:cubicBezTo>
                  <a:pt x="2665" y="140"/>
                  <a:pt x="2717" y="208"/>
                  <a:pt x="2717" y="310"/>
                </a:cubicBezTo>
                <a:cubicBezTo>
                  <a:pt x="2717" y="414"/>
                  <a:pt x="2662" y="478"/>
                  <a:pt x="2575" y="478"/>
                </a:cubicBezTo>
                <a:close/>
                <a:moveTo>
                  <a:pt x="2574" y="193"/>
                </a:moveTo>
                <a:cubicBezTo>
                  <a:pt x="2529" y="193"/>
                  <a:pt x="2510" y="226"/>
                  <a:pt x="2510" y="305"/>
                </a:cubicBezTo>
                <a:cubicBezTo>
                  <a:pt x="2510" y="398"/>
                  <a:pt x="2534" y="426"/>
                  <a:pt x="2576" y="426"/>
                </a:cubicBezTo>
                <a:cubicBezTo>
                  <a:pt x="2617" y="426"/>
                  <a:pt x="2640" y="392"/>
                  <a:pt x="2640" y="311"/>
                </a:cubicBezTo>
                <a:cubicBezTo>
                  <a:pt x="2640" y="220"/>
                  <a:pt x="2615" y="193"/>
                  <a:pt x="2574" y="193"/>
                </a:cubicBezTo>
                <a:close/>
                <a:moveTo>
                  <a:pt x="2283" y="470"/>
                </a:moveTo>
                <a:lnTo>
                  <a:pt x="2283" y="256"/>
                </a:lnTo>
                <a:cubicBezTo>
                  <a:pt x="2283" y="212"/>
                  <a:pt x="2273" y="200"/>
                  <a:pt x="2246" y="200"/>
                </a:cubicBezTo>
                <a:cubicBezTo>
                  <a:pt x="2226" y="200"/>
                  <a:pt x="2196" y="215"/>
                  <a:pt x="2175" y="236"/>
                </a:cubicBezTo>
                <a:lnTo>
                  <a:pt x="2175" y="470"/>
                </a:lnTo>
                <a:lnTo>
                  <a:pt x="2107" y="470"/>
                </a:lnTo>
                <a:lnTo>
                  <a:pt x="2107" y="233"/>
                </a:lnTo>
                <a:cubicBezTo>
                  <a:pt x="2107" y="199"/>
                  <a:pt x="2104" y="179"/>
                  <a:pt x="2095" y="157"/>
                </a:cubicBezTo>
                <a:lnTo>
                  <a:pt x="2158" y="139"/>
                </a:lnTo>
                <a:cubicBezTo>
                  <a:pt x="2166" y="153"/>
                  <a:pt x="2170" y="167"/>
                  <a:pt x="2170" y="185"/>
                </a:cubicBezTo>
                <a:cubicBezTo>
                  <a:pt x="2204" y="155"/>
                  <a:pt x="2234" y="140"/>
                  <a:pt x="2268" y="140"/>
                </a:cubicBezTo>
                <a:cubicBezTo>
                  <a:pt x="2318" y="140"/>
                  <a:pt x="2352" y="170"/>
                  <a:pt x="2352" y="229"/>
                </a:cubicBezTo>
                <a:lnTo>
                  <a:pt x="2352" y="470"/>
                </a:lnTo>
                <a:lnTo>
                  <a:pt x="2283" y="470"/>
                </a:lnTo>
                <a:close/>
                <a:moveTo>
                  <a:pt x="1770" y="470"/>
                </a:moveTo>
                <a:lnTo>
                  <a:pt x="1770" y="95"/>
                </a:lnTo>
                <a:cubicBezTo>
                  <a:pt x="1770" y="64"/>
                  <a:pt x="1768" y="42"/>
                  <a:pt x="1763" y="17"/>
                </a:cubicBezTo>
                <a:lnTo>
                  <a:pt x="1833" y="0"/>
                </a:lnTo>
                <a:cubicBezTo>
                  <a:pt x="1837" y="20"/>
                  <a:pt x="1840" y="52"/>
                  <a:pt x="1840" y="85"/>
                </a:cubicBezTo>
                <a:lnTo>
                  <a:pt x="1840" y="470"/>
                </a:lnTo>
                <a:lnTo>
                  <a:pt x="1770" y="470"/>
                </a:lnTo>
                <a:close/>
                <a:moveTo>
                  <a:pt x="1966" y="470"/>
                </a:moveTo>
                <a:lnTo>
                  <a:pt x="1845" y="288"/>
                </a:lnTo>
                <a:lnTo>
                  <a:pt x="1940" y="148"/>
                </a:lnTo>
                <a:lnTo>
                  <a:pt x="2025" y="148"/>
                </a:lnTo>
                <a:lnTo>
                  <a:pt x="1915" y="284"/>
                </a:lnTo>
                <a:lnTo>
                  <a:pt x="2051" y="470"/>
                </a:lnTo>
                <a:lnTo>
                  <a:pt x="1966" y="470"/>
                </a:lnTo>
                <a:close/>
                <a:moveTo>
                  <a:pt x="1428" y="199"/>
                </a:moveTo>
                <a:cubicBezTo>
                  <a:pt x="1415" y="199"/>
                  <a:pt x="1405" y="197"/>
                  <a:pt x="1403" y="196"/>
                </a:cubicBezTo>
                <a:cubicBezTo>
                  <a:pt x="1405" y="198"/>
                  <a:pt x="1424" y="219"/>
                  <a:pt x="1424" y="252"/>
                </a:cubicBezTo>
                <a:cubicBezTo>
                  <a:pt x="1424" y="308"/>
                  <a:pt x="1378" y="351"/>
                  <a:pt x="1302" y="351"/>
                </a:cubicBezTo>
                <a:cubicBezTo>
                  <a:pt x="1279" y="359"/>
                  <a:pt x="1259" y="371"/>
                  <a:pt x="1259" y="381"/>
                </a:cubicBezTo>
                <a:cubicBezTo>
                  <a:pt x="1259" y="393"/>
                  <a:pt x="1263" y="394"/>
                  <a:pt x="1339" y="394"/>
                </a:cubicBezTo>
                <a:cubicBezTo>
                  <a:pt x="1390" y="394"/>
                  <a:pt x="1446" y="421"/>
                  <a:pt x="1446" y="486"/>
                </a:cubicBezTo>
                <a:cubicBezTo>
                  <a:pt x="1446" y="555"/>
                  <a:pt x="1388" y="592"/>
                  <a:pt x="1302" y="592"/>
                </a:cubicBezTo>
                <a:cubicBezTo>
                  <a:pt x="1219" y="592"/>
                  <a:pt x="1159" y="564"/>
                  <a:pt x="1159" y="504"/>
                </a:cubicBezTo>
                <a:cubicBezTo>
                  <a:pt x="1159" y="489"/>
                  <a:pt x="1165" y="470"/>
                  <a:pt x="1165" y="470"/>
                </a:cubicBezTo>
                <a:lnTo>
                  <a:pt x="1231" y="470"/>
                </a:lnTo>
                <a:cubicBezTo>
                  <a:pt x="1231" y="470"/>
                  <a:pt x="1226" y="482"/>
                  <a:pt x="1226" y="492"/>
                </a:cubicBezTo>
                <a:cubicBezTo>
                  <a:pt x="1226" y="522"/>
                  <a:pt x="1252" y="539"/>
                  <a:pt x="1297" y="539"/>
                </a:cubicBezTo>
                <a:cubicBezTo>
                  <a:pt x="1346" y="539"/>
                  <a:pt x="1373" y="519"/>
                  <a:pt x="1373" y="489"/>
                </a:cubicBezTo>
                <a:cubicBezTo>
                  <a:pt x="1373" y="454"/>
                  <a:pt x="1344" y="444"/>
                  <a:pt x="1284" y="444"/>
                </a:cubicBezTo>
                <a:cubicBezTo>
                  <a:pt x="1198" y="444"/>
                  <a:pt x="1178" y="427"/>
                  <a:pt x="1178" y="395"/>
                </a:cubicBezTo>
                <a:cubicBezTo>
                  <a:pt x="1178" y="363"/>
                  <a:pt x="1205" y="351"/>
                  <a:pt x="1240" y="340"/>
                </a:cubicBezTo>
                <a:cubicBezTo>
                  <a:pt x="1191" y="326"/>
                  <a:pt x="1166" y="295"/>
                  <a:pt x="1166" y="249"/>
                </a:cubicBezTo>
                <a:cubicBezTo>
                  <a:pt x="1166" y="183"/>
                  <a:pt x="1218" y="140"/>
                  <a:pt x="1295" y="140"/>
                </a:cubicBezTo>
                <a:cubicBezTo>
                  <a:pt x="1341" y="140"/>
                  <a:pt x="1367" y="157"/>
                  <a:pt x="1393" y="157"/>
                </a:cubicBezTo>
                <a:cubicBezTo>
                  <a:pt x="1414" y="157"/>
                  <a:pt x="1434" y="149"/>
                  <a:pt x="1451" y="134"/>
                </a:cubicBezTo>
                <a:lnTo>
                  <a:pt x="1484" y="178"/>
                </a:lnTo>
                <a:cubicBezTo>
                  <a:pt x="1466" y="193"/>
                  <a:pt x="1449" y="199"/>
                  <a:pt x="1428" y="199"/>
                </a:cubicBezTo>
                <a:close/>
                <a:moveTo>
                  <a:pt x="1294" y="193"/>
                </a:moveTo>
                <a:cubicBezTo>
                  <a:pt x="1259" y="193"/>
                  <a:pt x="1239" y="213"/>
                  <a:pt x="1239" y="249"/>
                </a:cubicBezTo>
                <a:cubicBezTo>
                  <a:pt x="1239" y="286"/>
                  <a:pt x="1260" y="303"/>
                  <a:pt x="1294" y="303"/>
                </a:cubicBezTo>
                <a:cubicBezTo>
                  <a:pt x="1331" y="303"/>
                  <a:pt x="1350" y="284"/>
                  <a:pt x="1350" y="248"/>
                </a:cubicBezTo>
                <a:cubicBezTo>
                  <a:pt x="1350" y="212"/>
                  <a:pt x="1331" y="193"/>
                  <a:pt x="1294" y="193"/>
                </a:cubicBezTo>
                <a:close/>
                <a:moveTo>
                  <a:pt x="1015" y="470"/>
                </a:moveTo>
                <a:lnTo>
                  <a:pt x="1015" y="256"/>
                </a:lnTo>
                <a:cubicBezTo>
                  <a:pt x="1015" y="212"/>
                  <a:pt x="1005" y="200"/>
                  <a:pt x="978" y="200"/>
                </a:cubicBezTo>
                <a:cubicBezTo>
                  <a:pt x="958" y="200"/>
                  <a:pt x="929" y="215"/>
                  <a:pt x="908" y="236"/>
                </a:cubicBezTo>
                <a:lnTo>
                  <a:pt x="908" y="470"/>
                </a:lnTo>
                <a:lnTo>
                  <a:pt x="839" y="470"/>
                </a:lnTo>
                <a:lnTo>
                  <a:pt x="839" y="233"/>
                </a:lnTo>
                <a:cubicBezTo>
                  <a:pt x="839" y="199"/>
                  <a:pt x="836" y="179"/>
                  <a:pt x="827" y="157"/>
                </a:cubicBezTo>
                <a:lnTo>
                  <a:pt x="890" y="139"/>
                </a:lnTo>
                <a:cubicBezTo>
                  <a:pt x="898" y="153"/>
                  <a:pt x="902" y="167"/>
                  <a:pt x="902" y="185"/>
                </a:cubicBezTo>
                <a:cubicBezTo>
                  <a:pt x="936" y="155"/>
                  <a:pt x="966" y="140"/>
                  <a:pt x="1000" y="140"/>
                </a:cubicBezTo>
                <a:cubicBezTo>
                  <a:pt x="1050" y="140"/>
                  <a:pt x="1084" y="170"/>
                  <a:pt x="1084" y="229"/>
                </a:cubicBezTo>
                <a:lnTo>
                  <a:pt x="1084" y="470"/>
                </a:lnTo>
                <a:lnTo>
                  <a:pt x="1015" y="470"/>
                </a:lnTo>
                <a:close/>
                <a:moveTo>
                  <a:pt x="703" y="100"/>
                </a:moveTo>
                <a:cubicBezTo>
                  <a:pt x="677" y="100"/>
                  <a:pt x="657" y="79"/>
                  <a:pt x="657" y="53"/>
                </a:cubicBezTo>
                <a:cubicBezTo>
                  <a:pt x="657" y="27"/>
                  <a:pt x="678" y="6"/>
                  <a:pt x="704" y="6"/>
                </a:cubicBezTo>
                <a:cubicBezTo>
                  <a:pt x="729" y="6"/>
                  <a:pt x="750" y="27"/>
                  <a:pt x="750" y="53"/>
                </a:cubicBezTo>
                <a:cubicBezTo>
                  <a:pt x="750" y="79"/>
                  <a:pt x="729" y="100"/>
                  <a:pt x="703" y="100"/>
                </a:cubicBezTo>
                <a:close/>
                <a:moveTo>
                  <a:pt x="668" y="470"/>
                </a:moveTo>
                <a:lnTo>
                  <a:pt x="668" y="153"/>
                </a:lnTo>
                <a:lnTo>
                  <a:pt x="738" y="140"/>
                </a:lnTo>
                <a:lnTo>
                  <a:pt x="738" y="470"/>
                </a:lnTo>
                <a:lnTo>
                  <a:pt x="668" y="470"/>
                </a:lnTo>
                <a:close/>
                <a:moveTo>
                  <a:pt x="490" y="471"/>
                </a:moveTo>
                <a:lnTo>
                  <a:pt x="428" y="471"/>
                </a:lnTo>
                <a:lnTo>
                  <a:pt x="313" y="150"/>
                </a:lnTo>
                <a:lnTo>
                  <a:pt x="385" y="140"/>
                </a:lnTo>
                <a:lnTo>
                  <a:pt x="440" y="314"/>
                </a:lnTo>
                <a:cubicBezTo>
                  <a:pt x="451" y="347"/>
                  <a:pt x="460" y="386"/>
                  <a:pt x="460" y="386"/>
                </a:cubicBezTo>
                <a:lnTo>
                  <a:pt x="461" y="386"/>
                </a:lnTo>
                <a:cubicBezTo>
                  <a:pt x="461" y="386"/>
                  <a:pt x="468" y="347"/>
                  <a:pt x="481" y="311"/>
                </a:cubicBezTo>
                <a:lnTo>
                  <a:pt x="534" y="148"/>
                </a:lnTo>
                <a:lnTo>
                  <a:pt x="607" y="148"/>
                </a:lnTo>
                <a:lnTo>
                  <a:pt x="490" y="471"/>
                </a:lnTo>
                <a:close/>
                <a:moveTo>
                  <a:pt x="217" y="100"/>
                </a:moveTo>
                <a:cubicBezTo>
                  <a:pt x="192" y="100"/>
                  <a:pt x="172" y="79"/>
                  <a:pt x="172" y="53"/>
                </a:cubicBezTo>
                <a:cubicBezTo>
                  <a:pt x="172" y="27"/>
                  <a:pt x="192" y="6"/>
                  <a:pt x="218" y="6"/>
                </a:cubicBezTo>
                <a:cubicBezTo>
                  <a:pt x="243" y="6"/>
                  <a:pt x="264" y="27"/>
                  <a:pt x="264" y="53"/>
                </a:cubicBezTo>
                <a:cubicBezTo>
                  <a:pt x="264" y="79"/>
                  <a:pt x="243" y="100"/>
                  <a:pt x="217" y="100"/>
                </a:cubicBezTo>
                <a:close/>
                <a:moveTo>
                  <a:pt x="182" y="470"/>
                </a:moveTo>
                <a:lnTo>
                  <a:pt x="182" y="153"/>
                </a:lnTo>
                <a:lnTo>
                  <a:pt x="253" y="140"/>
                </a:lnTo>
                <a:lnTo>
                  <a:pt x="253" y="470"/>
                </a:lnTo>
                <a:lnTo>
                  <a:pt x="182" y="4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61" userDrawn="1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5224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4" y="2322513"/>
            <a:ext cx="11485225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2322513"/>
            <a:ext cx="11484000" cy="342106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3600000" y="388800"/>
            <a:ext cx="8244000" cy="360000"/>
          </a:xfrm>
        </p:spPr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5751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15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5751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7524000" y="1512000"/>
            <a:ext cx="4320000" cy="3240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7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7524000" y="4896000"/>
            <a:ext cx="4320000" cy="847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350962"/>
            <a:ext cx="11484000" cy="575329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5FF74-3781-43FF-AEF9-0D906AE3F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7" userDrawn="1">
          <p15:clr>
            <a:srgbClr val="FBAE40"/>
          </p15:clr>
        </p15:guide>
        <p15:guide id="5" pos="746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5696684" cy="7776001"/>
            <a:chOff x="-1908000" y="-468000"/>
            <a:chExt cx="15696684" cy="7776001"/>
          </a:xfrm>
        </p:grpSpPr>
        <p:grpSp>
          <p:nvGrpSpPr>
            <p:cNvPr id="32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53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54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6" name="Bild // Listenebene verringer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57" name="Bild // Listenebene erhöhen"/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5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39" name="Linie"/>
            <p:cNvCxnSpPr/>
            <p:nvPr userDrawn="1"/>
          </p:nvCxnSpPr>
          <p:spPr>
            <a:xfrm>
              <a:off x="1231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1231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ußzeile"/>
            <p:cNvSpPr txBox="1"/>
            <p:nvPr userDrawn="1"/>
          </p:nvSpPr>
          <p:spPr>
            <a:xfrm rot="10800000" flipH="1" flipV="1">
              <a:off x="1231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58" name="Titelplatzhalter 1"/>
          <p:cNvSpPr>
            <a:spLocks noGrp="1"/>
          </p:cNvSpPr>
          <p:nvPr>
            <p:ph type="title"/>
          </p:nvPr>
        </p:nvSpPr>
        <p:spPr>
          <a:xfrm>
            <a:off x="360000" y="1350962"/>
            <a:ext cx="11484000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idx="1"/>
          </p:nvPr>
        </p:nvSpPr>
        <p:spPr>
          <a:xfrm>
            <a:off x="360000" y="2322513"/>
            <a:ext cx="11484000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0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0" y="388800"/>
            <a:ext cx="824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/>
              <a:t>Data Analytics 2 - Case Study</a:t>
            </a:r>
            <a:endParaRPr lang="de-DE" dirty="0"/>
          </a:p>
        </p:txBody>
      </p:sp>
      <p:sp>
        <p:nvSpPr>
          <p:cNvPr id="6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99" y="6172447"/>
            <a:ext cx="842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6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2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63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4" name="Linie"/>
          <p:cNvSpPr/>
          <p:nvPr userDrawn="1"/>
        </p:nvSpPr>
        <p:spPr>
          <a:xfrm>
            <a:off x="0" y="6030720"/>
            <a:ext cx="1220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  <p:sldLayoutId id="2147483667" r:id="rId10"/>
  </p:sldLayoutIdLst>
  <p:hf hdr="0" dt="0"/>
  <p:txStyles>
    <p:titleStyle>
      <a:lvl1pPr marL="0" indent="0" algn="l" defTabSz="914299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3958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3942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3926" indent="-143988" algn="l" defTabSz="914299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9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8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7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6" algn="l" defTabSz="914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daptive.readthedocs.io/en/latest/docs.html" TargetMode="External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DE" dirty="0"/>
              <a:t>Data Analytics 2 - Case Study</a:t>
            </a:r>
            <a:br>
              <a:rPr lang="de-DE" dirty="0"/>
            </a:br>
            <a:r>
              <a:rPr lang="de-DE" dirty="0"/>
              <a:t>Multi-Objective Optimization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7</a:t>
            </a:r>
          </a:p>
          <a:p>
            <a:r>
              <a:rPr lang="de-DE" dirty="0"/>
              <a:t>10.07.2019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89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3BAA7-459E-40C8-B98A-93D58AB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E880F-AEDA-4A36-94B6-5DBC5F25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EC244B-4F14-48D5-B2D9-B19A9DE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we approached the optimization problem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7C0C1F3-9DA0-417D-869E-DBB6433E9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758" y="982259"/>
            <a:ext cx="9988872" cy="36000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 dirty="0"/>
              <a:t>Agenda</a:t>
            </a:r>
            <a:endParaRPr lang="de-DE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5F5CF4E-CA1E-4193-AB6E-E662B587B14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271481" y="2906974"/>
            <a:ext cx="1881450" cy="1507142"/>
          </a:xfrm>
          <a:custGeom>
            <a:avLst/>
            <a:gdLst>
              <a:gd name="T0" fmla="*/ 322 w 1286"/>
              <a:gd name="T1" fmla="*/ 1116 h 1116"/>
              <a:gd name="T2" fmla="*/ 0 w 1286"/>
              <a:gd name="T3" fmla="*/ 557 h 1116"/>
              <a:gd name="T4" fmla="*/ 322 w 1286"/>
              <a:gd name="T5" fmla="*/ 0 h 1116"/>
              <a:gd name="T6" fmla="*/ 965 w 1286"/>
              <a:gd name="T7" fmla="*/ 0 h 1116"/>
              <a:gd name="T8" fmla="*/ 1286 w 1286"/>
              <a:gd name="T9" fmla="*/ 557 h 1116"/>
              <a:gd name="T10" fmla="*/ 965 w 1286"/>
              <a:gd name="T11" fmla="*/ 1116 h 1116"/>
              <a:gd name="T12" fmla="*/ 322 w 1286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6">
                <a:moveTo>
                  <a:pt x="322" y="1116"/>
                </a:moveTo>
                <a:lnTo>
                  <a:pt x="0" y="557"/>
                </a:lnTo>
                <a:lnTo>
                  <a:pt x="322" y="0"/>
                </a:lnTo>
                <a:lnTo>
                  <a:pt x="965" y="0"/>
                </a:lnTo>
                <a:lnTo>
                  <a:pt x="1286" y="557"/>
                </a:lnTo>
                <a:lnTo>
                  <a:pt x="965" y="1116"/>
                </a:lnTo>
                <a:lnTo>
                  <a:pt x="322" y="1116"/>
                </a:lnTo>
                <a:close/>
              </a:path>
            </a:pathLst>
          </a:custGeom>
          <a:solidFill>
            <a:srgbClr val="860864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1" name="Text Box 13" descr="PresentationLoad.com">
            <a:extLst>
              <a:ext uri="{FF2B5EF4-FFF2-40B4-BE49-F238E27FC236}">
                <a16:creationId xmlns:a16="http://schemas.microsoft.com/office/drawing/2014/main" id="{CFA73B3C-7487-45EE-B0FF-2BA5613FBD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89635" y="3764558"/>
            <a:ext cx="1045142" cy="44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Surrogate Modeling</a:t>
            </a: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3C61766C-D330-4F01-AFEE-A2AC2C51759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72876" y="4442138"/>
            <a:ext cx="1881450" cy="1507142"/>
          </a:xfrm>
          <a:custGeom>
            <a:avLst/>
            <a:gdLst>
              <a:gd name="T0" fmla="*/ 321 w 1286"/>
              <a:gd name="T1" fmla="*/ 1116 h 1116"/>
              <a:gd name="T2" fmla="*/ 0 w 1286"/>
              <a:gd name="T3" fmla="*/ 557 h 1116"/>
              <a:gd name="T4" fmla="*/ 321 w 1286"/>
              <a:gd name="T5" fmla="*/ 0 h 1116"/>
              <a:gd name="T6" fmla="*/ 964 w 1286"/>
              <a:gd name="T7" fmla="*/ 0 h 1116"/>
              <a:gd name="T8" fmla="*/ 1286 w 1286"/>
              <a:gd name="T9" fmla="*/ 557 h 1116"/>
              <a:gd name="T10" fmla="*/ 964 w 1286"/>
              <a:gd name="T11" fmla="*/ 1116 h 1116"/>
              <a:gd name="T12" fmla="*/ 321 w 1286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6">
                <a:moveTo>
                  <a:pt x="321" y="1116"/>
                </a:moveTo>
                <a:lnTo>
                  <a:pt x="0" y="557"/>
                </a:lnTo>
                <a:lnTo>
                  <a:pt x="321" y="0"/>
                </a:lnTo>
                <a:lnTo>
                  <a:pt x="964" y="0"/>
                </a:lnTo>
                <a:lnTo>
                  <a:pt x="1286" y="557"/>
                </a:lnTo>
                <a:lnTo>
                  <a:pt x="964" y="1116"/>
                </a:lnTo>
                <a:lnTo>
                  <a:pt x="321" y="1116"/>
                </a:lnTo>
                <a:close/>
              </a:path>
            </a:pathLst>
          </a:custGeom>
          <a:solidFill>
            <a:srgbClr val="0F999C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5" name="Text Box 13" descr="PresentationLoad.com">
            <a:extLst>
              <a:ext uri="{FF2B5EF4-FFF2-40B4-BE49-F238E27FC236}">
                <a16:creationId xmlns:a16="http://schemas.microsoft.com/office/drawing/2014/main" id="{9E7DF16E-25E7-4D1F-9B18-415D431E15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89289" y="5296271"/>
            <a:ext cx="1048625" cy="448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Evaluation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F698452-02A8-4F4D-85AE-3BFBD2FC366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68622" y="2906974"/>
            <a:ext cx="1882913" cy="1507142"/>
          </a:xfrm>
          <a:custGeom>
            <a:avLst/>
            <a:gdLst>
              <a:gd name="T0" fmla="*/ 322 w 1287"/>
              <a:gd name="T1" fmla="*/ 1116 h 1116"/>
              <a:gd name="T2" fmla="*/ 0 w 1287"/>
              <a:gd name="T3" fmla="*/ 557 h 1116"/>
              <a:gd name="T4" fmla="*/ 322 w 1287"/>
              <a:gd name="T5" fmla="*/ 0 h 1116"/>
              <a:gd name="T6" fmla="*/ 965 w 1287"/>
              <a:gd name="T7" fmla="*/ 0 h 1116"/>
              <a:gd name="T8" fmla="*/ 1287 w 1287"/>
              <a:gd name="T9" fmla="*/ 557 h 1116"/>
              <a:gd name="T10" fmla="*/ 965 w 1287"/>
              <a:gd name="T11" fmla="*/ 1116 h 1116"/>
              <a:gd name="T12" fmla="*/ 322 w 1287"/>
              <a:gd name="T1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116">
                <a:moveTo>
                  <a:pt x="322" y="1116"/>
                </a:moveTo>
                <a:lnTo>
                  <a:pt x="0" y="557"/>
                </a:lnTo>
                <a:lnTo>
                  <a:pt x="322" y="0"/>
                </a:lnTo>
                <a:lnTo>
                  <a:pt x="965" y="0"/>
                </a:lnTo>
                <a:lnTo>
                  <a:pt x="1287" y="557"/>
                </a:lnTo>
                <a:lnTo>
                  <a:pt x="965" y="1116"/>
                </a:lnTo>
                <a:lnTo>
                  <a:pt x="322" y="1116"/>
                </a:lnTo>
                <a:close/>
              </a:path>
            </a:pathLst>
          </a:custGeom>
          <a:solidFill>
            <a:srgbClr val="69AFD3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7" name="Text Box 13" descr="PresentationLoad.com">
            <a:extLst>
              <a:ext uri="{FF2B5EF4-FFF2-40B4-BE49-F238E27FC236}">
                <a16:creationId xmlns:a16="http://schemas.microsoft.com/office/drawing/2014/main" id="{512FB1B0-4788-40A3-97AB-DD6E92F9A5C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608983" y="3733120"/>
            <a:ext cx="1202190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Research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04B9B816-3DFF-4DA6-BB8C-5CDB6E5E39D9}"/>
              </a:ext>
            </a:extLst>
          </p:cNvPr>
          <p:cNvSpPr>
            <a:spLocks noEditPoints="1"/>
          </p:cNvSpPr>
          <p:nvPr/>
        </p:nvSpPr>
        <p:spPr bwMode="white">
          <a:xfrm>
            <a:off x="9032064" y="4681280"/>
            <a:ext cx="363073" cy="410695"/>
          </a:xfrm>
          <a:custGeom>
            <a:avLst/>
            <a:gdLst>
              <a:gd name="T0" fmla="*/ 280 w 293"/>
              <a:gd name="T1" fmla="*/ 340 h 359"/>
              <a:gd name="T2" fmla="*/ 199 w 293"/>
              <a:gd name="T3" fmla="*/ 258 h 359"/>
              <a:gd name="T4" fmla="*/ 225 w 293"/>
              <a:gd name="T5" fmla="*/ 196 h 359"/>
              <a:gd name="T6" fmla="*/ 249 w 293"/>
              <a:gd name="T7" fmla="*/ 153 h 359"/>
              <a:gd name="T8" fmla="*/ 240 w 293"/>
              <a:gd name="T9" fmla="*/ 132 h 359"/>
              <a:gd name="T10" fmla="*/ 247 w 293"/>
              <a:gd name="T11" fmla="*/ 86 h 359"/>
              <a:gd name="T12" fmla="*/ 146 w 293"/>
              <a:gd name="T13" fmla="*/ 0 h 359"/>
              <a:gd name="T14" fmla="*/ 46 w 293"/>
              <a:gd name="T15" fmla="*/ 86 h 359"/>
              <a:gd name="T16" fmla="*/ 54 w 293"/>
              <a:gd name="T17" fmla="*/ 132 h 359"/>
              <a:gd name="T18" fmla="*/ 44 w 293"/>
              <a:gd name="T19" fmla="*/ 153 h 359"/>
              <a:gd name="T20" fmla="*/ 67 w 293"/>
              <a:gd name="T21" fmla="*/ 196 h 359"/>
              <a:gd name="T22" fmla="*/ 95 w 293"/>
              <a:gd name="T23" fmla="*/ 258 h 359"/>
              <a:gd name="T24" fmla="*/ 12 w 293"/>
              <a:gd name="T25" fmla="*/ 340 h 359"/>
              <a:gd name="T26" fmla="*/ 0 w 293"/>
              <a:gd name="T27" fmla="*/ 345 h 359"/>
              <a:gd name="T28" fmla="*/ 147 w 293"/>
              <a:gd name="T29" fmla="*/ 359 h 359"/>
              <a:gd name="T30" fmla="*/ 293 w 293"/>
              <a:gd name="T31" fmla="*/ 345 h 359"/>
              <a:gd name="T32" fmla="*/ 280 w 293"/>
              <a:gd name="T33" fmla="*/ 340 h 359"/>
              <a:gd name="T34" fmla="*/ 183 w 293"/>
              <a:gd name="T35" fmla="*/ 91 h 359"/>
              <a:gd name="T36" fmla="*/ 155 w 293"/>
              <a:gd name="T37" fmla="*/ 120 h 359"/>
              <a:gd name="T38" fmla="*/ 147 w 293"/>
              <a:gd name="T39" fmla="*/ 126 h 359"/>
              <a:gd name="T40" fmla="*/ 138 w 293"/>
              <a:gd name="T41" fmla="*/ 120 h 359"/>
              <a:gd name="T42" fmla="*/ 110 w 293"/>
              <a:gd name="T43" fmla="*/ 91 h 359"/>
              <a:gd name="T44" fmla="*/ 101 w 293"/>
              <a:gd name="T45" fmla="*/ 72 h 359"/>
              <a:gd name="T46" fmla="*/ 127 w 293"/>
              <a:gd name="T47" fmla="*/ 45 h 359"/>
              <a:gd name="T48" fmla="*/ 147 w 293"/>
              <a:gd name="T49" fmla="*/ 54 h 359"/>
              <a:gd name="T50" fmla="*/ 166 w 293"/>
              <a:gd name="T51" fmla="*/ 45 h 359"/>
              <a:gd name="T52" fmla="*/ 192 w 293"/>
              <a:gd name="T53" fmla="*/ 72 h 359"/>
              <a:gd name="T54" fmla="*/ 183 w 293"/>
              <a:gd name="T55" fmla="*/ 91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359">
                <a:moveTo>
                  <a:pt x="280" y="340"/>
                </a:moveTo>
                <a:cubicBezTo>
                  <a:pt x="218" y="318"/>
                  <a:pt x="199" y="299"/>
                  <a:pt x="199" y="258"/>
                </a:cubicBezTo>
                <a:cubicBezTo>
                  <a:pt x="199" y="233"/>
                  <a:pt x="218" y="242"/>
                  <a:pt x="225" y="196"/>
                </a:cubicBezTo>
                <a:cubicBezTo>
                  <a:pt x="229" y="177"/>
                  <a:pt x="245" y="195"/>
                  <a:pt x="249" y="153"/>
                </a:cubicBezTo>
                <a:cubicBezTo>
                  <a:pt x="249" y="136"/>
                  <a:pt x="240" y="132"/>
                  <a:pt x="240" y="132"/>
                </a:cubicBezTo>
                <a:cubicBezTo>
                  <a:pt x="240" y="132"/>
                  <a:pt x="244" y="107"/>
                  <a:pt x="247" y="86"/>
                </a:cubicBezTo>
                <a:cubicBezTo>
                  <a:pt x="249" y="62"/>
                  <a:pt x="233" y="0"/>
                  <a:pt x="146" y="0"/>
                </a:cubicBezTo>
                <a:cubicBezTo>
                  <a:pt x="61" y="0"/>
                  <a:pt x="45" y="62"/>
                  <a:pt x="46" y="86"/>
                </a:cubicBezTo>
                <a:cubicBezTo>
                  <a:pt x="49" y="107"/>
                  <a:pt x="54" y="132"/>
                  <a:pt x="54" y="132"/>
                </a:cubicBezTo>
                <a:cubicBezTo>
                  <a:pt x="54" y="132"/>
                  <a:pt x="44" y="136"/>
                  <a:pt x="44" y="153"/>
                </a:cubicBezTo>
                <a:cubicBezTo>
                  <a:pt x="47" y="195"/>
                  <a:pt x="64" y="177"/>
                  <a:pt x="67" y="196"/>
                </a:cubicBezTo>
                <a:cubicBezTo>
                  <a:pt x="76" y="242"/>
                  <a:pt x="95" y="233"/>
                  <a:pt x="95" y="258"/>
                </a:cubicBezTo>
                <a:cubicBezTo>
                  <a:pt x="95" y="299"/>
                  <a:pt x="75" y="318"/>
                  <a:pt x="12" y="340"/>
                </a:cubicBezTo>
                <a:cubicBezTo>
                  <a:pt x="8" y="342"/>
                  <a:pt x="4" y="343"/>
                  <a:pt x="0" y="345"/>
                </a:cubicBezTo>
                <a:cubicBezTo>
                  <a:pt x="46" y="354"/>
                  <a:pt x="95" y="359"/>
                  <a:pt x="147" y="359"/>
                </a:cubicBezTo>
                <a:cubicBezTo>
                  <a:pt x="198" y="359"/>
                  <a:pt x="247" y="354"/>
                  <a:pt x="293" y="345"/>
                </a:cubicBezTo>
                <a:cubicBezTo>
                  <a:pt x="289" y="344"/>
                  <a:pt x="285" y="342"/>
                  <a:pt x="280" y="340"/>
                </a:cubicBezTo>
                <a:close/>
                <a:moveTo>
                  <a:pt x="183" y="91"/>
                </a:moveTo>
                <a:cubicBezTo>
                  <a:pt x="155" y="120"/>
                  <a:pt x="155" y="120"/>
                  <a:pt x="155" y="120"/>
                </a:cubicBezTo>
                <a:cubicBezTo>
                  <a:pt x="152" y="123"/>
                  <a:pt x="150" y="126"/>
                  <a:pt x="147" y="126"/>
                </a:cubicBezTo>
                <a:cubicBezTo>
                  <a:pt x="144" y="126"/>
                  <a:pt x="141" y="123"/>
                  <a:pt x="138" y="120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4" y="87"/>
                  <a:pt x="101" y="80"/>
                  <a:pt x="101" y="72"/>
                </a:cubicBezTo>
                <a:cubicBezTo>
                  <a:pt x="101" y="57"/>
                  <a:pt x="113" y="45"/>
                  <a:pt x="127" y="45"/>
                </a:cubicBezTo>
                <a:cubicBezTo>
                  <a:pt x="135" y="45"/>
                  <a:pt x="142" y="49"/>
                  <a:pt x="147" y="54"/>
                </a:cubicBezTo>
                <a:cubicBezTo>
                  <a:pt x="151" y="49"/>
                  <a:pt x="158" y="45"/>
                  <a:pt x="166" y="45"/>
                </a:cubicBezTo>
                <a:cubicBezTo>
                  <a:pt x="180" y="45"/>
                  <a:pt x="192" y="57"/>
                  <a:pt x="192" y="72"/>
                </a:cubicBezTo>
                <a:cubicBezTo>
                  <a:pt x="192" y="80"/>
                  <a:pt x="189" y="87"/>
                  <a:pt x="183" y="9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12FF1FF-EA13-4007-AEDD-ADE74AA21FE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72179" y="3681400"/>
            <a:ext cx="1881450" cy="1503089"/>
          </a:xfrm>
          <a:custGeom>
            <a:avLst/>
            <a:gdLst>
              <a:gd name="T0" fmla="*/ 322 w 1286"/>
              <a:gd name="T1" fmla="*/ 1113 h 1113"/>
              <a:gd name="T2" fmla="*/ 0 w 1286"/>
              <a:gd name="T3" fmla="*/ 556 h 1113"/>
              <a:gd name="T4" fmla="*/ 322 w 1286"/>
              <a:gd name="T5" fmla="*/ 0 h 1113"/>
              <a:gd name="T6" fmla="*/ 965 w 1286"/>
              <a:gd name="T7" fmla="*/ 0 h 1113"/>
              <a:gd name="T8" fmla="*/ 1286 w 1286"/>
              <a:gd name="T9" fmla="*/ 556 h 1113"/>
              <a:gd name="T10" fmla="*/ 965 w 1286"/>
              <a:gd name="T11" fmla="*/ 1113 h 1113"/>
              <a:gd name="T12" fmla="*/ 322 w 1286"/>
              <a:gd name="T13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3">
                <a:moveTo>
                  <a:pt x="322" y="1113"/>
                </a:moveTo>
                <a:lnTo>
                  <a:pt x="0" y="556"/>
                </a:lnTo>
                <a:lnTo>
                  <a:pt x="322" y="0"/>
                </a:lnTo>
                <a:lnTo>
                  <a:pt x="965" y="0"/>
                </a:lnTo>
                <a:lnTo>
                  <a:pt x="1286" y="556"/>
                </a:lnTo>
                <a:lnTo>
                  <a:pt x="965" y="1113"/>
                </a:lnTo>
                <a:lnTo>
                  <a:pt x="322" y="1113"/>
                </a:lnTo>
                <a:close/>
              </a:path>
            </a:pathLst>
          </a:custGeom>
          <a:solidFill>
            <a:srgbClr val="FF6327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20" name="Text Box 13" descr="PresentationLoad.com">
            <a:extLst>
              <a:ext uri="{FF2B5EF4-FFF2-40B4-BE49-F238E27FC236}">
                <a16:creationId xmlns:a16="http://schemas.microsoft.com/office/drawing/2014/main" id="{37CD605A-2D34-4BA1-9C7C-86E6BE6019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2056" y="4548658"/>
            <a:ext cx="1281696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Optimization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20D643D-CF2B-4391-B7A9-C400E4112A0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70783" y="3681400"/>
            <a:ext cx="1881450" cy="1503089"/>
          </a:xfrm>
          <a:custGeom>
            <a:avLst/>
            <a:gdLst>
              <a:gd name="T0" fmla="*/ 322 w 1286"/>
              <a:gd name="T1" fmla="*/ 1113 h 1113"/>
              <a:gd name="T2" fmla="*/ 0 w 1286"/>
              <a:gd name="T3" fmla="*/ 556 h 1113"/>
              <a:gd name="T4" fmla="*/ 322 w 1286"/>
              <a:gd name="T5" fmla="*/ 0 h 1113"/>
              <a:gd name="T6" fmla="*/ 965 w 1286"/>
              <a:gd name="T7" fmla="*/ 0 h 1113"/>
              <a:gd name="T8" fmla="*/ 1286 w 1286"/>
              <a:gd name="T9" fmla="*/ 556 h 1113"/>
              <a:gd name="T10" fmla="*/ 965 w 1286"/>
              <a:gd name="T11" fmla="*/ 1113 h 1113"/>
              <a:gd name="T12" fmla="*/ 322 w 1286"/>
              <a:gd name="T13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6" h="1113">
                <a:moveTo>
                  <a:pt x="322" y="1113"/>
                </a:moveTo>
                <a:lnTo>
                  <a:pt x="0" y="556"/>
                </a:lnTo>
                <a:lnTo>
                  <a:pt x="322" y="0"/>
                </a:lnTo>
                <a:lnTo>
                  <a:pt x="965" y="0"/>
                </a:lnTo>
                <a:lnTo>
                  <a:pt x="1286" y="556"/>
                </a:lnTo>
                <a:lnTo>
                  <a:pt x="965" y="1113"/>
                </a:lnTo>
                <a:lnTo>
                  <a:pt x="322" y="1113"/>
                </a:lnTo>
                <a:close/>
              </a:path>
            </a:pathLst>
          </a:custGeom>
          <a:solidFill>
            <a:srgbClr val="00C37B"/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23" name="Text Box 13" descr="PresentationLoad.com">
            <a:extLst>
              <a:ext uri="{FF2B5EF4-FFF2-40B4-BE49-F238E27FC236}">
                <a16:creationId xmlns:a16="http://schemas.microsoft.com/office/drawing/2014/main" id="{2AB2EB77-7747-49CF-B252-1B81187AFB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50438" y="4534932"/>
            <a:ext cx="1122140" cy="227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801688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sym typeface="Calibri"/>
              </a:rPr>
              <a:t>Sampling</a:t>
            </a:r>
          </a:p>
        </p:txBody>
      </p:sp>
      <p:grpSp>
        <p:nvGrpSpPr>
          <p:cNvPr id="24" name="Gruppieren 20">
            <a:extLst>
              <a:ext uri="{FF2B5EF4-FFF2-40B4-BE49-F238E27FC236}">
                <a16:creationId xmlns:a16="http://schemas.microsoft.com/office/drawing/2014/main" id="{CDD20F91-7415-4A99-94C8-A8AF8C8C5CE6}"/>
              </a:ext>
            </a:extLst>
          </p:cNvPr>
          <p:cNvGrpSpPr/>
          <p:nvPr/>
        </p:nvGrpSpPr>
        <p:grpSpPr>
          <a:xfrm>
            <a:off x="7532956" y="3980359"/>
            <a:ext cx="359896" cy="350127"/>
            <a:chOff x="4993899" y="2083723"/>
            <a:chExt cx="514066" cy="541792"/>
          </a:xfrm>
          <a:noFill/>
        </p:grpSpPr>
        <p:sp>
          <p:nvSpPr>
            <p:cNvPr id="25" name="Freeform 1074">
              <a:extLst>
                <a:ext uri="{FF2B5EF4-FFF2-40B4-BE49-F238E27FC236}">
                  <a16:creationId xmlns:a16="http://schemas.microsoft.com/office/drawing/2014/main" id="{D5D71D42-ACDA-45BC-ACBF-5D1F26E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050" y="2252564"/>
              <a:ext cx="304915" cy="372951"/>
            </a:xfrm>
            <a:custGeom>
              <a:avLst/>
              <a:gdLst>
                <a:gd name="T0" fmla="*/ 52 w 169"/>
                <a:gd name="T1" fmla="*/ 207 h 207"/>
                <a:gd name="T2" fmla="*/ 0 w 169"/>
                <a:gd name="T3" fmla="*/ 207 h 207"/>
                <a:gd name="T4" fmla="*/ 2 w 169"/>
                <a:gd name="T5" fmla="*/ 185 h 207"/>
                <a:gd name="T6" fmla="*/ 13 w 169"/>
                <a:gd name="T7" fmla="*/ 129 h 207"/>
                <a:gd name="T8" fmla="*/ 78 w 169"/>
                <a:gd name="T9" fmla="*/ 42 h 207"/>
                <a:gd name="T10" fmla="*/ 104 w 169"/>
                <a:gd name="T11" fmla="*/ 27 h 207"/>
                <a:gd name="T12" fmla="*/ 93 w 169"/>
                <a:gd name="T13" fmla="*/ 0 h 207"/>
                <a:gd name="T14" fmla="*/ 169 w 169"/>
                <a:gd name="T15" fmla="*/ 30 h 207"/>
                <a:gd name="T16" fmla="*/ 135 w 169"/>
                <a:gd name="T17" fmla="*/ 104 h 207"/>
                <a:gd name="T18" fmla="*/ 123 w 169"/>
                <a:gd name="T19" fmla="*/ 76 h 207"/>
                <a:gd name="T20" fmla="*/ 104 w 169"/>
                <a:gd name="T21" fmla="*/ 89 h 207"/>
                <a:gd name="T22" fmla="*/ 57 w 169"/>
                <a:gd name="T23" fmla="*/ 167 h 207"/>
                <a:gd name="T24" fmla="*/ 52 w 169"/>
                <a:gd name="T2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07">
                  <a:moveTo>
                    <a:pt x="52" y="207"/>
                  </a:moveTo>
                  <a:cubicBezTo>
                    <a:pt x="35" y="207"/>
                    <a:pt x="18" y="207"/>
                    <a:pt x="0" y="207"/>
                  </a:cubicBezTo>
                  <a:cubicBezTo>
                    <a:pt x="0" y="199"/>
                    <a:pt x="1" y="192"/>
                    <a:pt x="2" y="185"/>
                  </a:cubicBezTo>
                  <a:cubicBezTo>
                    <a:pt x="4" y="166"/>
                    <a:pt x="7" y="147"/>
                    <a:pt x="13" y="129"/>
                  </a:cubicBezTo>
                  <a:cubicBezTo>
                    <a:pt x="25" y="92"/>
                    <a:pt x="46" y="63"/>
                    <a:pt x="78" y="42"/>
                  </a:cubicBezTo>
                  <a:cubicBezTo>
                    <a:pt x="86" y="37"/>
                    <a:pt x="95" y="32"/>
                    <a:pt x="104" y="27"/>
                  </a:cubicBezTo>
                  <a:cubicBezTo>
                    <a:pt x="100" y="19"/>
                    <a:pt x="97" y="10"/>
                    <a:pt x="93" y="0"/>
                  </a:cubicBezTo>
                  <a:cubicBezTo>
                    <a:pt x="118" y="10"/>
                    <a:pt x="143" y="20"/>
                    <a:pt x="169" y="30"/>
                  </a:cubicBezTo>
                  <a:cubicBezTo>
                    <a:pt x="157" y="55"/>
                    <a:pt x="146" y="79"/>
                    <a:pt x="135" y="104"/>
                  </a:cubicBezTo>
                  <a:cubicBezTo>
                    <a:pt x="131" y="95"/>
                    <a:pt x="127" y="86"/>
                    <a:pt x="123" y="76"/>
                  </a:cubicBezTo>
                  <a:cubicBezTo>
                    <a:pt x="117" y="81"/>
                    <a:pt x="110" y="84"/>
                    <a:pt x="104" y="89"/>
                  </a:cubicBezTo>
                  <a:cubicBezTo>
                    <a:pt x="77" y="108"/>
                    <a:pt x="63" y="135"/>
                    <a:pt x="57" y="167"/>
                  </a:cubicBezTo>
                  <a:cubicBezTo>
                    <a:pt x="55" y="180"/>
                    <a:pt x="54" y="193"/>
                    <a:pt x="52" y="2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6" name="Freeform 1075">
              <a:extLst>
                <a:ext uri="{FF2B5EF4-FFF2-40B4-BE49-F238E27FC236}">
                  <a16:creationId xmlns:a16="http://schemas.microsoft.com/office/drawing/2014/main" id="{07BD1A33-8856-43BD-A24E-47F8CD9BE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899" y="2252562"/>
              <a:ext cx="231835" cy="249473"/>
            </a:xfrm>
            <a:custGeom>
              <a:avLst/>
              <a:gdLst>
                <a:gd name="T0" fmla="*/ 46 w 129"/>
                <a:gd name="T1" fmla="*/ 76 h 138"/>
                <a:gd name="T2" fmla="*/ 34 w 129"/>
                <a:gd name="T3" fmla="*/ 103 h 138"/>
                <a:gd name="T4" fmla="*/ 0 w 129"/>
                <a:gd name="T5" fmla="*/ 28 h 138"/>
                <a:gd name="T6" fmla="*/ 77 w 129"/>
                <a:gd name="T7" fmla="*/ 0 h 138"/>
                <a:gd name="T8" fmla="*/ 66 w 129"/>
                <a:gd name="T9" fmla="*/ 27 h 138"/>
                <a:gd name="T10" fmla="*/ 83 w 129"/>
                <a:gd name="T11" fmla="*/ 37 h 138"/>
                <a:gd name="T12" fmla="*/ 127 w 129"/>
                <a:gd name="T13" fmla="*/ 75 h 138"/>
                <a:gd name="T14" fmla="*/ 128 w 129"/>
                <a:gd name="T15" fmla="*/ 79 h 138"/>
                <a:gd name="T16" fmla="*/ 104 w 129"/>
                <a:gd name="T17" fmla="*/ 136 h 138"/>
                <a:gd name="T18" fmla="*/ 103 w 129"/>
                <a:gd name="T19" fmla="*/ 138 h 138"/>
                <a:gd name="T20" fmla="*/ 46 w 129"/>
                <a:gd name="T21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38">
                  <a:moveTo>
                    <a:pt x="46" y="76"/>
                  </a:moveTo>
                  <a:cubicBezTo>
                    <a:pt x="42" y="85"/>
                    <a:pt x="38" y="94"/>
                    <a:pt x="34" y="103"/>
                  </a:cubicBezTo>
                  <a:cubicBezTo>
                    <a:pt x="23" y="78"/>
                    <a:pt x="11" y="53"/>
                    <a:pt x="0" y="28"/>
                  </a:cubicBezTo>
                  <a:cubicBezTo>
                    <a:pt x="25" y="19"/>
                    <a:pt x="51" y="9"/>
                    <a:pt x="77" y="0"/>
                  </a:cubicBezTo>
                  <a:cubicBezTo>
                    <a:pt x="73" y="9"/>
                    <a:pt x="69" y="18"/>
                    <a:pt x="66" y="27"/>
                  </a:cubicBezTo>
                  <a:cubicBezTo>
                    <a:pt x="71" y="30"/>
                    <a:pt x="77" y="33"/>
                    <a:pt x="83" y="37"/>
                  </a:cubicBezTo>
                  <a:cubicBezTo>
                    <a:pt x="100" y="47"/>
                    <a:pt x="115" y="60"/>
                    <a:pt x="127" y="75"/>
                  </a:cubicBezTo>
                  <a:cubicBezTo>
                    <a:pt x="128" y="76"/>
                    <a:pt x="129" y="77"/>
                    <a:pt x="128" y="79"/>
                  </a:cubicBezTo>
                  <a:cubicBezTo>
                    <a:pt x="117" y="97"/>
                    <a:pt x="109" y="116"/>
                    <a:pt x="104" y="136"/>
                  </a:cubicBezTo>
                  <a:cubicBezTo>
                    <a:pt x="104" y="136"/>
                    <a:pt x="104" y="137"/>
                    <a:pt x="103" y="138"/>
                  </a:cubicBezTo>
                  <a:cubicBezTo>
                    <a:pt x="92" y="110"/>
                    <a:pt x="72" y="90"/>
                    <a:pt x="46" y="7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7" name="Freeform 1076">
              <a:extLst>
                <a:ext uri="{FF2B5EF4-FFF2-40B4-BE49-F238E27FC236}">
                  <a16:creationId xmlns:a16="http://schemas.microsoft.com/office/drawing/2014/main" id="{37D5E78C-438E-4D58-9889-53ECB447F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130" y="2083723"/>
              <a:ext cx="201596" cy="274672"/>
            </a:xfrm>
            <a:custGeom>
              <a:avLst/>
              <a:gdLst>
                <a:gd name="T0" fmla="*/ 30 w 112"/>
                <a:gd name="T1" fmla="*/ 61 h 152"/>
                <a:gd name="T2" fmla="*/ 0 w 112"/>
                <a:gd name="T3" fmla="*/ 61 h 152"/>
                <a:gd name="T4" fmla="*/ 57 w 112"/>
                <a:gd name="T5" fmla="*/ 0 h 152"/>
                <a:gd name="T6" fmla="*/ 112 w 112"/>
                <a:gd name="T7" fmla="*/ 61 h 152"/>
                <a:gd name="T8" fmla="*/ 82 w 112"/>
                <a:gd name="T9" fmla="*/ 61 h 152"/>
                <a:gd name="T10" fmla="*/ 82 w 112"/>
                <a:gd name="T11" fmla="*/ 66 h 152"/>
                <a:gd name="T12" fmla="*/ 82 w 112"/>
                <a:gd name="T13" fmla="*/ 124 h 152"/>
                <a:gd name="T14" fmla="*/ 81 w 112"/>
                <a:gd name="T15" fmla="*/ 129 h 152"/>
                <a:gd name="T16" fmla="*/ 57 w 112"/>
                <a:gd name="T17" fmla="*/ 152 h 152"/>
                <a:gd name="T18" fmla="*/ 57 w 112"/>
                <a:gd name="T19" fmla="*/ 152 h 152"/>
                <a:gd name="T20" fmla="*/ 37 w 112"/>
                <a:gd name="T21" fmla="*/ 133 h 152"/>
                <a:gd name="T22" fmla="*/ 30 w 112"/>
                <a:gd name="T23" fmla="*/ 118 h 152"/>
                <a:gd name="T24" fmla="*/ 30 w 112"/>
                <a:gd name="T25" fmla="*/ 66 h 152"/>
                <a:gd name="T26" fmla="*/ 30 w 112"/>
                <a:gd name="T27" fmla="*/ 6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52">
                  <a:moveTo>
                    <a:pt x="30" y="61"/>
                  </a:moveTo>
                  <a:cubicBezTo>
                    <a:pt x="20" y="61"/>
                    <a:pt x="11" y="61"/>
                    <a:pt x="0" y="61"/>
                  </a:cubicBezTo>
                  <a:cubicBezTo>
                    <a:pt x="20" y="41"/>
                    <a:pt x="38" y="21"/>
                    <a:pt x="57" y="0"/>
                  </a:cubicBezTo>
                  <a:cubicBezTo>
                    <a:pt x="76" y="21"/>
                    <a:pt x="94" y="41"/>
                    <a:pt x="112" y="61"/>
                  </a:cubicBezTo>
                  <a:cubicBezTo>
                    <a:pt x="102" y="61"/>
                    <a:pt x="92" y="61"/>
                    <a:pt x="82" y="61"/>
                  </a:cubicBezTo>
                  <a:cubicBezTo>
                    <a:pt x="82" y="63"/>
                    <a:pt x="82" y="64"/>
                    <a:pt x="82" y="66"/>
                  </a:cubicBezTo>
                  <a:cubicBezTo>
                    <a:pt x="82" y="85"/>
                    <a:pt x="83" y="105"/>
                    <a:pt x="82" y="124"/>
                  </a:cubicBezTo>
                  <a:cubicBezTo>
                    <a:pt x="82" y="126"/>
                    <a:pt x="82" y="128"/>
                    <a:pt x="81" y="129"/>
                  </a:cubicBezTo>
                  <a:cubicBezTo>
                    <a:pt x="73" y="136"/>
                    <a:pt x="65" y="144"/>
                    <a:pt x="57" y="152"/>
                  </a:cubicBezTo>
                  <a:cubicBezTo>
                    <a:pt x="57" y="152"/>
                    <a:pt x="56" y="152"/>
                    <a:pt x="57" y="152"/>
                  </a:cubicBezTo>
                  <a:cubicBezTo>
                    <a:pt x="50" y="146"/>
                    <a:pt x="44" y="139"/>
                    <a:pt x="37" y="133"/>
                  </a:cubicBezTo>
                  <a:cubicBezTo>
                    <a:pt x="31" y="129"/>
                    <a:pt x="30" y="125"/>
                    <a:pt x="30" y="118"/>
                  </a:cubicBezTo>
                  <a:cubicBezTo>
                    <a:pt x="30" y="101"/>
                    <a:pt x="30" y="83"/>
                    <a:pt x="30" y="66"/>
                  </a:cubicBezTo>
                  <a:cubicBezTo>
                    <a:pt x="30" y="64"/>
                    <a:pt x="30" y="63"/>
                    <a:pt x="30" y="6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sp>
        <p:nvSpPr>
          <p:cNvPr id="51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AFE3CC1-6422-457F-80B8-60CC82112557}"/>
              </a:ext>
            </a:extLst>
          </p:cNvPr>
          <p:cNvSpPr txBox="1"/>
          <p:nvPr/>
        </p:nvSpPr>
        <p:spPr>
          <a:xfrm>
            <a:off x="605597" y="2606828"/>
            <a:ext cx="1901913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Conducted research to find especially a </a:t>
            </a:r>
            <a:r>
              <a:rPr lang="en-GB" sz="1400" b="1" dirty="0">
                <a:latin typeface="+mj-lt"/>
              </a:rPr>
              <a:t>sampling approach </a:t>
            </a:r>
            <a:r>
              <a:rPr lang="en-GB" sz="1400" dirty="0">
                <a:latin typeface="+mj-lt"/>
              </a:rPr>
              <a:t>fitting the problem</a:t>
            </a:r>
          </a:p>
        </p:txBody>
      </p:sp>
      <p:sp>
        <p:nvSpPr>
          <p:cNvPr id="52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A31E6A-5F98-4F17-8019-9EE15254FE98}"/>
              </a:ext>
            </a:extLst>
          </p:cNvPr>
          <p:cNvSpPr txBox="1"/>
          <p:nvPr/>
        </p:nvSpPr>
        <p:spPr>
          <a:xfrm>
            <a:off x="9870091" y="3960233"/>
            <a:ext cx="1729012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Sanity-checked the results and manually tuned </a:t>
            </a:r>
            <a:r>
              <a:rPr lang="en-GB" sz="1400" b="1" dirty="0">
                <a:latin typeface="+mj-lt"/>
              </a:rPr>
              <a:t>algorithm parameters</a:t>
            </a:r>
            <a:r>
              <a:rPr lang="en-GB" sz="1400" dirty="0">
                <a:latin typeface="+mj-lt"/>
              </a:rPr>
              <a:t> where necessary</a:t>
            </a:r>
          </a:p>
        </p:txBody>
      </p:sp>
      <p:sp>
        <p:nvSpPr>
          <p:cNvPr id="53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758F00-F993-4B87-8500-2263F3E2CE3F}"/>
              </a:ext>
            </a:extLst>
          </p:cNvPr>
          <p:cNvSpPr txBox="1"/>
          <p:nvPr/>
        </p:nvSpPr>
        <p:spPr>
          <a:xfrm>
            <a:off x="5070463" y="2115582"/>
            <a:ext cx="2272980" cy="1007416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Trained </a:t>
            </a:r>
            <a:r>
              <a:rPr lang="en-GB" sz="1400" b="1" dirty="0">
                <a:latin typeface="+mj-lt"/>
              </a:rPr>
              <a:t>models of several algorithms</a:t>
            </a:r>
            <a:r>
              <a:rPr lang="en-GB" sz="1400" dirty="0">
                <a:latin typeface="+mj-lt"/>
              </a:rPr>
              <a:t> to approximate the underlying functions</a:t>
            </a:r>
          </a:p>
        </p:txBody>
      </p:sp>
      <p:sp>
        <p:nvSpPr>
          <p:cNvPr id="54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8D31966-C158-43A3-A8C8-5818C56762DB}"/>
              </a:ext>
            </a:extLst>
          </p:cNvPr>
          <p:cNvSpPr txBox="1"/>
          <p:nvPr/>
        </p:nvSpPr>
        <p:spPr>
          <a:xfrm>
            <a:off x="2313450" y="4591787"/>
            <a:ext cx="1901913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Used </a:t>
            </a:r>
            <a:r>
              <a:rPr lang="en-GB" sz="1400" b="1" dirty="0">
                <a:latin typeface="+mj-lt"/>
              </a:rPr>
              <a:t>adaptive sampling</a:t>
            </a:r>
            <a:r>
              <a:rPr lang="en-GB" sz="1400" dirty="0">
                <a:latin typeface="+mj-lt"/>
              </a:rPr>
              <a:t> to request points from the API based on statistical uncertainty</a:t>
            </a:r>
          </a:p>
        </p:txBody>
      </p:sp>
      <p:sp>
        <p:nvSpPr>
          <p:cNvPr id="55" name="Textfeld 41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55B8DD6-9C65-4DDC-B231-1C138C76F43B}"/>
              </a:ext>
            </a:extLst>
          </p:cNvPr>
          <p:cNvSpPr txBox="1"/>
          <p:nvPr/>
        </p:nvSpPr>
        <p:spPr>
          <a:xfrm>
            <a:off x="7614109" y="2947150"/>
            <a:ext cx="2092104" cy="1198532"/>
          </a:xfrm>
          <a:prstGeom prst="rect">
            <a:avLst/>
          </a:prstGeom>
          <a:noFill/>
        </p:spPr>
        <p:txBody>
          <a:bodyPr wrap="square" lIns="91431" tIns="45715" rIns="91431" bIns="45715" rtlCol="0" anchor="t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GB" sz="1400" dirty="0">
                <a:latin typeface="+mj-lt"/>
              </a:rPr>
              <a:t>Implemented </a:t>
            </a:r>
            <a:r>
              <a:rPr lang="en-GB" sz="1400" b="1" dirty="0">
                <a:latin typeface="+mj-lt"/>
              </a:rPr>
              <a:t>NSGA II using Python</a:t>
            </a:r>
            <a:r>
              <a:rPr lang="en-GB" sz="1400" dirty="0">
                <a:latin typeface="+mj-lt"/>
              </a:rPr>
              <a:t> to generate Pareto-optimal set of points</a:t>
            </a:r>
          </a:p>
        </p:txBody>
      </p:sp>
      <p:grpSp>
        <p:nvGrpSpPr>
          <p:cNvPr id="12" name="Gruppieren 14">
            <a:extLst>
              <a:ext uri="{FF2B5EF4-FFF2-40B4-BE49-F238E27FC236}">
                <a16:creationId xmlns:a16="http://schemas.microsoft.com/office/drawing/2014/main" id="{E136ABD9-1778-4A1C-8DCF-A4934B2B8D63}"/>
              </a:ext>
            </a:extLst>
          </p:cNvPr>
          <p:cNvGrpSpPr/>
          <p:nvPr/>
        </p:nvGrpSpPr>
        <p:grpSpPr>
          <a:xfrm>
            <a:off x="3036839" y="3167999"/>
            <a:ext cx="346478" cy="395352"/>
            <a:chOff x="4183212" y="2471538"/>
            <a:chExt cx="377000" cy="428293"/>
          </a:xfrm>
          <a:noFill/>
        </p:grpSpPr>
        <p:sp>
          <p:nvSpPr>
            <p:cNvPr id="38" name="Freeform 1028">
              <a:extLst>
                <a:ext uri="{FF2B5EF4-FFF2-40B4-BE49-F238E27FC236}">
                  <a16:creationId xmlns:a16="http://schemas.microsoft.com/office/drawing/2014/main" id="{F9E299A3-077E-492A-A365-E74641967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293" y="2542923"/>
              <a:ext cx="220846" cy="258768"/>
            </a:xfrm>
            <a:custGeom>
              <a:avLst/>
              <a:gdLst>
                <a:gd name="T0" fmla="*/ 103 w 139"/>
                <a:gd name="T1" fmla="*/ 163 h 163"/>
                <a:gd name="T2" fmla="*/ 37 w 139"/>
                <a:gd name="T3" fmla="*/ 163 h 163"/>
                <a:gd name="T4" fmla="*/ 36 w 139"/>
                <a:gd name="T5" fmla="*/ 157 h 163"/>
                <a:gd name="T6" fmla="*/ 25 w 139"/>
                <a:gd name="T7" fmla="*/ 128 h 163"/>
                <a:gd name="T8" fmla="*/ 8 w 139"/>
                <a:gd name="T9" fmla="*/ 97 h 163"/>
                <a:gd name="T10" fmla="*/ 4 w 139"/>
                <a:gd name="T11" fmla="*/ 51 h 163"/>
                <a:gd name="T12" fmla="*/ 37 w 139"/>
                <a:gd name="T13" fmla="*/ 10 h 163"/>
                <a:gd name="T14" fmla="*/ 102 w 139"/>
                <a:gd name="T15" fmla="*/ 9 h 163"/>
                <a:gd name="T16" fmla="*/ 138 w 139"/>
                <a:gd name="T17" fmla="*/ 73 h 163"/>
                <a:gd name="T18" fmla="*/ 126 w 139"/>
                <a:gd name="T19" fmla="*/ 109 h 163"/>
                <a:gd name="T20" fmla="*/ 111 w 139"/>
                <a:gd name="T21" fmla="*/ 136 h 163"/>
                <a:gd name="T22" fmla="*/ 103 w 139"/>
                <a:gd name="T23" fmla="*/ 161 h 163"/>
                <a:gd name="T24" fmla="*/ 103 w 139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63">
                  <a:moveTo>
                    <a:pt x="103" y="163"/>
                  </a:moveTo>
                  <a:cubicBezTo>
                    <a:pt x="81" y="163"/>
                    <a:pt x="59" y="163"/>
                    <a:pt x="37" y="163"/>
                  </a:cubicBezTo>
                  <a:cubicBezTo>
                    <a:pt x="37" y="161"/>
                    <a:pt x="36" y="159"/>
                    <a:pt x="36" y="157"/>
                  </a:cubicBezTo>
                  <a:cubicBezTo>
                    <a:pt x="35" y="146"/>
                    <a:pt x="30" y="137"/>
                    <a:pt x="25" y="128"/>
                  </a:cubicBezTo>
                  <a:cubicBezTo>
                    <a:pt x="19" y="118"/>
                    <a:pt x="13" y="108"/>
                    <a:pt x="8" y="97"/>
                  </a:cubicBezTo>
                  <a:cubicBezTo>
                    <a:pt x="1" y="82"/>
                    <a:pt x="0" y="67"/>
                    <a:pt x="4" y="51"/>
                  </a:cubicBezTo>
                  <a:cubicBezTo>
                    <a:pt x="8" y="32"/>
                    <a:pt x="19" y="18"/>
                    <a:pt x="37" y="10"/>
                  </a:cubicBezTo>
                  <a:cubicBezTo>
                    <a:pt x="58" y="0"/>
                    <a:pt x="80" y="0"/>
                    <a:pt x="102" y="9"/>
                  </a:cubicBezTo>
                  <a:cubicBezTo>
                    <a:pt x="128" y="21"/>
                    <a:pt x="139" y="45"/>
                    <a:pt x="138" y="73"/>
                  </a:cubicBezTo>
                  <a:cubicBezTo>
                    <a:pt x="137" y="86"/>
                    <a:pt x="132" y="98"/>
                    <a:pt x="126" y="109"/>
                  </a:cubicBezTo>
                  <a:cubicBezTo>
                    <a:pt x="121" y="118"/>
                    <a:pt x="115" y="127"/>
                    <a:pt x="111" y="136"/>
                  </a:cubicBezTo>
                  <a:cubicBezTo>
                    <a:pt x="106" y="144"/>
                    <a:pt x="104" y="152"/>
                    <a:pt x="103" y="161"/>
                  </a:cubicBezTo>
                  <a:cubicBezTo>
                    <a:pt x="103" y="161"/>
                    <a:pt x="103" y="162"/>
                    <a:pt x="103" y="16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39" name="Freeform 1029">
              <a:extLst>
                <a:ext uri="{FF2B5EF4-FFF2-40B4-BE49-F238E27FC236}">
                  <a16:creationId xmlns:a16="http://schemas.microsoft.com/office/drawing/2014/main" id="{7B72A0C8-D320-4FA6-8484-052101B86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85" y="2815076"/>
              <a:ext cx="95923" cy="17846"/>
            </a:xfrm>
            <a:custGeom>
              <a:avLst/>
              <a:gdLst>
                <a:gd name="T0" fmla="*/ 30 w 60"/>
                <a:gd name="T1" fmla="*/ 12 h 12"/>
                <a:gd name="T2" fmla="*/ 8 w 60"/>
                <a:gd name="T3" fmla="*/ 12 h 12"/>
                <a:gd name="T4" fmla="*/ 0 w 60"/>
                <a:gd name="T5" fmla="*/ 6 h 12"/>
                <a:gd name="T6" fmla="*/ 8 w 60"/>
                <a:gd name="T7" fmla="*/ 0 h 12"/>
                <a:gd name="T8" fmla="*/ 52 w 60"/>
                <a:gd name="T9" fmla="*/ 0 h 12"/>
                <a:gd name="T10" fmla="*/ 59 w 60"/>
                <a:gd name="T11" fmla="*/ 7 h 12"/>
                <a:gd name="T12" fmla="*/ 52 w 60"/>
                <a:gd name="T13" fmla="*/ 12 h 12"/>
                <a:gd name="T14" fmla="*/ 50 w 60"/>
                <a:gd name="T15" fmla="*/ 12 h 12"/>
                <a:gd name="T16" fmla="*/ 30 w 6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">
                  <a:moveTo>
                    <a:pt x="30" y="12"/>
                  </a:moveTo>
                  <a:cubicBezTo>
                    <a:pt x="22" y="12"/>
                    <a:pt x="15" y="12"/>
                    <a:pt x="8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3" y="0"/>
                    <a:pt x="37" y="0"/>
                    <a:pt x="52" y="0"/>
                  </a:cubicBezTo>
                  <a:cubicBezTo>
                    <a:pt x="57" y="0"/>
                    <a:pt x="60" y="3"/>
                    <a:pt x="59" y="7"/>
                  </a:cubicBezTo>
                  <a:cubicBezTo>
                    <a:pt x="59" y="10"/>
                    <a:pt x="56" y="12"/>
                    <a:pt x="52" y="12"/>
                  </a:cubicBezTo>
                  <a:cubicBezTo>
                    <a:pt x="52" y="12"/>
                    <a:pt x="51" y="12"/>
                    <a:pt x="50" y="12"/>
                  </a:cubicBezTo>
                  <a:cubicBezTo>
                    <a:pt x="43" y="12"/>
                    <a:pt x="37" y="12"/>
                    <a:pt x="30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0" name="Freeform 1030">
              <a:extLst>
                <a:ext uri="{FF2B5EF4-FFF2-40B4-BE49-F238E27FC236}">
                  <a16:creationId xmlns:a16="http://schemas.microsoft.com/office/drawing/2014/main" id="{D0F751EE-E9B0-4EAB-8BF2-FD6D80BEE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17" y="2846306"/>
              <a:ext cx="89230" cy="20076"/>
            </a:xfrm>
            <a:custGeom>
              <a:avLst/>
              <a:gdLst>
                <a:gd name="T0" fmla="*/ 29 w 57"/>
                <a:gd name="T1" fmla="*/ 12 h 12"/>
                <a:gd name="T2" fmla="*/ 7 w 57"/>
                <a:gd name="T3" fmla="*/ 12 h 12"/>
                <a:gd name="T4" fmla="*/ 1 w 57"/>
                <a:gd name="T5" fmla="*/ 6 h 12"/>
                <a:gd name="T6" fmla="*/ 7 w 57"/>
                <a:gd name="T7" fmla="*/ 0 h 12"/>
                <a:gd name="T8" fmla="*/ 51 w 57"/>
                <a:gd name="T9" fmla="*/ 0 h 12"/>
                <a:gd name="T10" fmla="*/ 57 w 57"/>
                <a:gd name="T11" fmla="*/ 6 h 12"/>
                <a:gd name="T12" fmla="*/ 51 w 57"/>
                <a:gd name="T13" fmla="*/ 12 h 12"/>
                <a:gd name="T14" fmla="*/ 29 w 5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">
                  <a:moveTo>
                    <a:pt x="29" y="12"/>
                  </a:moveTo>
                  <a:cubicBezTo>
                    <a:pt x="22" y="12"/>
                    <a:pt x="14" y="12"/>
                    <a:pt x="7" y="12"/>
                  </a:cubicBezTo>
                  <a:cubicBezTo>
                    <a:pt x="3" y="12"/>
                    <a:pt x="0" y="10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2" y="0"/>
                    <a:pt x="36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10"/>
                    <a:pt x="55" y="12"/>
                    <a:pt x="51" y="12"/>
                  </a:cubicBezTo>
                  <a:cubicBezTo>
                    <a:pt x="43" y="12"/>
                    <a:pt x="36" y="12"/>
                    <a:pt x="29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1" name="Freeform 1031">
              <a:extLst>
                <a:ext uri="{FF2B5EF4-FFF2-40B4-BE49-F238E27FC236}">
                  <a16:creationId xmlns:a16="http://schemas.microsoft.com/office/drawing/2014/main" id="{6D43E589-EB33-4369-AF3B-81AD4576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135" y="2634385"/>
              <a:ext cx="49077" cy="24538"/>
            </a:xfrm>
            <a:custGeom>
              <a:avLst/>
              <a:gdLst>
                <a:gd name="T0" fmla="*/ 32 w 32"/>
                <a:gd name="T1" fmla="*/ 0 h 15"/>
                <a:gd name="T2" fmla="*/ 32 w 32"/>
                <a:gd name="T3" fmla="*/ 15 h 15"/>
                <a:gd name="T4" fmla="*/ 0 w 32"/>
                <a:gd name="T5" fmla="*/ 15 h 15"/>
                <a:gd name="T6" fmla="*/ 0 w 32"/>
                <a:gd name="T7" fmla="*/ 0 h 15"/>
                <a:gd name="T8" fmla="*/ 3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5"/>
                    <a:pt x="32" y="10"/>
                    <a:pt x="32" y="15"/>
                  </a:cubicBezTo>
                  <a:cubicBezTo>
                    <a:pt x="21" y="15"/>
                    <a:pt x="11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2" name="Freeform 1032">
              <a:extLst>
                <a:ext uri="{FF2B5EF4-FFF2-40B4-BE49-F238E27FC236}">
                  <a16:creationId xmlns:a16="http://schemas.microsoft.com/office/drawing/2014/main" id="{B3C55A23-2B12-4377-BB88-A43080874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12" y="2634385"/>
              <a:ext cx="53538" cy="24538"/>
            </a:xfrm>
            <a:custGeom>
              <a:avLst/>
              <a:gdLst>
                <a:gd name="T0" fmla="*/ 0 w 33"/>
                <a:gd name="T1" fmla="*/ 16 h 16"/>
                <a:gd name="T2" fmla="*/ 0 w 33"/>
                <a:gd name="T3" fmla="*/ 0 h 16"/>
                <a:gd name="T4" fmla="*/ 33 w 33"/>
                <a:gd name="T5" fmla="*/ 0 h 16"/>
                <a:gd name="T6" fmla="*/ 33 w 33"/>
                <a:gd name="T7" fmla="*/ 16 h 16"/>
                <a:gd name="T8" fmla="*/ 0 w 3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6">
                  <a:moveTo>
                    <a:pt x="0" y="16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6"/>
                    <a:pt x="33" y="11"/>
                    <a:pt x="33" y="16"/>
                  </a:cubicBezTo>
                  <a:cubicBezTo>
                    <a:pt x="22" y="16"/>
                    <a:pt x="12" y="16"/>
                    <a:pt x="0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3" name="Freeform 1033">
              <a:extLst>
                <a:ext uri="{FF2B5EF4-FFF2-40B4-BE49-F238E27FC236}">
                  <a16:creationId xmlns:a16="http://schemas.microsoft.com/office/drawing/2014/main" id="{FB2FCEE9-3F14-45FA-BF40-339648689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364" y="2540692"/>
              <a:ext cx="58000" cy="51307"/>
            </a:xfrm>
            <a:custGeom>
              <a:avLst/>
              <a:gdLst>
                <a:gd name="T0" fmla="*/ 10 w 36"/>
                <a:gd name="T1" fmla="*/ 32 h 32"/>
                <a:gd name="T2" fmla="*/ 0 w 36"/>
                <a:gd name="T3" fmla="*/ 19 h 32"/>
                <a:gd name="T4" fmla="*/ 26 w 36"/>
                <a:gd name="T5" fmla="*/ 0 h 32"/>
                <a:gd name="T6" fmla="*/ 36 w 36"/>
                <a:gd name="T7" fmla="*/ 13 h 32"/>
                <a:gd name="T8" fmla="*/ 10 w 3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10" y="32"/>
                  </a:moveTo>
                  <a:cubicBezTo>
                    <a:pt x="7" y="27"/>
                    <a:pt x="4" y="23"/>
                    <a:pt x="0" y="19"/>
                  </a:cubicBezTo>
                  <a:cubicBezTo>
                    <a:pt x="9" y="12"/>
                    <a:pt x="18" y="6"/>
                    <a:pt x="26" y="0"/>
                  </a:cubicBezTo>
                  <a:cubicBezTo>
                    <a:pt x="30" y="4"/>
                    <a:pt x="33" y="9"/>
                    <a:pt x="36" y="13"/>
                  </a:cubicBezTo>
                  <a:cubicBezTo>
                    <a:pt x="27" y="19"/>
                    <a:pt x="19" y="25"/>
                    <a:pt x="10" y="3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4" name="Freeform 1034">
              <a:extLst>
                <a:ext uri="{FF2B5EF4-FFF2-40B4-BE49-F238E27FC236}">
                  <a16:creationId xmlns:a16="http://schemas.microsoft.com/office/drawing/2014/main" id="{4E58B947-2A6D-445E-BC43-807BCE335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056" y="2705769"/>
              <a:ext cx="55769" cy="44615"/>
            </a:xfrm>
            <a:custGeom>
              <a:avLst/>
              <a:gdLst>
                <a:gd name="T0" fmla="*/ 6 w 36"/>
                <a:gd name="T1" fmla="*/ 28 h 28"/>
                <a:gd name="T2" fmla="*/ 0 w 36"/>
                <a:gd name="T3" fmla="*/ 13 h 28"/>
                <a:gd name="T4" fmla="*/ 29 w 36"/>
                <a:gd name="T5" fmla="*/ 0 h 28"/>
                <a:gd name="T6" fmla="*/ 36 w 36"/>
                <a:gd name="T7" fmla="*/ 15 h 28"/>
                <a:gd name="T8" fmla="*/ 6 w 3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6" y="28"/>
                  </a:moveTo>
                  <a:cubicBezTo>
                    <a:pt x="4" y="23"/>
                    <a:pt x="2" y="18"/>
                    <a:pt x="0" y="13"/>
                  </a:cubicBezTo>
                  <a:cubicBezTo>
                    <a:pt x="9" y="9"/>
                    <a:pt x="19" y="4"/>
                    <a:pt x="29" y="0"/>
                  </a:cubicBezTo>
                  <a:cubicBezTo>
                    <a:pt x="31" y="5"/>
                    <a:pt x="33" y="9"/>
                    <a:pt x="36" y="15"/>
                  </a:cubicBezTo>
                  <a:cubicBezTo>
                    <a:pt x="26" y="19"/>
                    <a:pt x="16" y="23"/>
                    <a:pt x="6" y="2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5" name="Freeform 1035">
              <a:extLst>
                <a:ext uri="{FF2B5EF4-FFF2-40B4-BE49-F238E27FC236}">
                  <a16:creationId xmlns:a16="http://schemas.microsoft.com/office/drawing/2014/main" id="{C25B13E2-B28B-4B55-B4D2-E1A486DD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516" y="2540692"/>
              <a:ext cx="55769" cy="51307"/>
            </a:xfrm>
            <a:custGeom>
              <a:avLst/>
              <a:gdLst>
                <a:gd name="T0" fmla="*/ 35 w 35"/>
                <a:gd name="T1" fmla="*/ 19 h 32"/>
                <a:gd name="T2" fmla="*/ 26 w 35"/>
                <a:gd name="T3" fmla="*/ 32 h 32"/>
                <a:gd name="T4" fmla="*/ 0 w 35"/>
                <a:gd name="T5" fmla="*/ 13 h 32"/>
                <a:gd name="T6" fmla="*/ 9 w 35"/>
                <a:gd name="T7" fmla="*/ 0 h 32"/>
                <a:gd name="T8" fmla="*/ 35 w 35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35" y="19"/>
                  </a:moveTo>
                  <a:cubicBezTo>
                    <a:pt x="32" y="23"/>
                    <a:pt x="29" y="27"/>
                    <a:pt x="26" y="32"/>
                  </a:cubicBezTo>
                  <a:cubicBezTo>
                    <a:pt x="17" y="26"/>
                    <a:pt x="9" y="19"/>
                    <a:pt x="0" y="13"/>
                  </a:cubicBezTo>
                  <a:cubicBezTo>
                    <a:pt x="3" y="9"/>
                    <a:pt x="6" y="4"/>
                    <a:pt x="9" y="0"/>
                  </a:cubicBezTo>
                  <a:cubicBezTo>
                    <a:pt x="18" y="6"/>
                    <a:pt x="26" y="12"/>
                    <a:pt x="35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6" name="Freeform 1036">
              <a:extLst>
                <a:ext uri="{FF2B5EF4-FFF2-40B4-BE49-F238E27FC236}">
                  <a16:creationId xmlns:a16="http://schemas.microsoft.com/office/drawing/2014/main" id="{DDA7B5CA-BE3C-4480-811D-B4F59A543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824" y="2705769"/>
              <a:ext cx="58000" cy="44615"/>
            </a:xfrm>
            <a:custGeom>
              <a:avLst/>
              <a:gdLst>
                <a:gd name="T0" fmla="*/ 0 w 36"/>
                <a:gd name="T1" fmla="*/ 15 h 27"/>
                <a:gd name="T2" fmla="*/ 7 w 36"/>
                <a:gd name="T3" fmla="*/ 0 h 27"/>
                <a:gd name="T4" fmla="*/ 36 w 36"/>
                <a:gd name="T5" fmla="*/ 12 h 27"/>
                <a:gd name="T6" fmla="*/ 30 w 36"/>
                <a:gd name="T7" fmla="*/ 27 h 27"/>
                <a:gd name="T8" fmla="*/ 0 w 3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0" y="15"/>
                  </a:moveTo>
                  <a:cubicBezTo>
                    <a:pt x="3" y="10"/>
                    <a:pt x="5" y="5"/>
                    <a:pt x="7" y="0"/>
                  </a:cubicBezTo>
                  <a:cubicBezTo>
                    <a:pt x="16" y="4"/>
                    <a:pt x="26" y="8"/>
                    <a:pt x="36" y="12"/>
                  </a:cubicBezTo>
                  <a:cubicBezTo>
                    <a:pt x="34" y="17"/>
                    <a:pt x="32" y="22"/>
                    <a:pt x="30" y="27"/>
                  </a:cubicBezTo>
                  <a:cubicBezTo>
                    <a:pt x="20" y="23"/>
                    <a:pt x="10" y="19"/>
                    <a:pt x="0" y="1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7" name="Freeform 1037">
              <a:extLst>
                <a:ext uri="{FF2B5EF4-FFF2-40B4-BE49-F238E27FC236}">
                  <a16:creationId xmlns:a16="http://schemas.microsoft.com/office/drawing/2014/main" id="{76FF452A-D93A-4DB3-805C-F20E608EB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827" y="2484923"/>
              <a:ext cx="44615" cy="55768"/>
            </a:xfrm>
            <a:custGeom>
              <a:avLst/>
              <a:gdLst>
                <a:gd name="T0" fmla="*/ 14 w 28"/>
                <a:gd name="T1" fmla="*/ 0 h 35"/>
                <a:gd name="T2" fmla="*/ 28 w 28"/>
                <a:gd name="T3" fmla="*/ 8 h 35"/>
                <a:gd name="T4" fmla="*/ 14 w 28"/>
                <a:gd name="T5" fmla="*/ 35 h 35"/>
                <a:gd name="T6" fmla="*/ 0 w 28"/>
                <a:gd name="T7" fmla="*/ 27 h 35"/>
                <a:gd name="T8" fmla="*/ 14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19" y="3"/>
                    <a:pt x="23" y="5"/>
                    <a:pt x="28" y="8"/>
                  </a:cubicBezTo>
                  <a:cubicBezTo>
                    <a:pt x="24" y="17"/>
                    <a:pt x="19" y="26"/>
                    <a:pt x="14" y="35"/>
                  </a:cubicBezTo>
                  <a:cubicBezTo>
                    <a:pt x="9" y="32"/>
                    <a:pt x="5" y="29"/>
                    <a:pt x="0" y="27"/>
                  </a:cubicBezTo>
                  <a:cubicBezTo>
                    <a:pt x="4" y="18"/>
                    <a:pt x="9" y="9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8" name="Freeform 1038">
              <a:extLst>
                <a:ext uri="{FF2B5EF4-FFF2-40B4-BE49-F238E27FC236}">
                  <a16:creationId xmlns:a16="http://schemas.microsoft.com/office/drawing/2014/main" id="{9C3C7722-7A12-4638-A01D-75D517679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206" y="2484923"/>
              <a:ext cx="46846" cy="55768"/>
            </a:xfrm>
            <a:custGeom>
              <a:avLst/>
              <a:gdLst>
                <a:gd name="T0" fmla="*/ 15 w 29"/>
                <a:gd name="T1" fmla="*/ 35 h 35"/>
                <a:gd name="T2" fmla="*/ 0 w 29"/>
                <a:gd name="T3" fmla="*/ 8 h 35"/>
                <a:gd name="T4" fmla="*/ 15 w 29"/>
                <a:gd name="T5" fmla="*/ 0 h 35"/>
                <a:gd name="T6" fmla="*/ 29 w 29"/>
                <a:gd name="T7" fmla="*/ 27 h 35"/>
                <a:gd name="T8" fmla="*/ 15 w 29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5">
                  <a:moveTo>
                    <a:pt x="15" y="35"/>
                  </a:moveTo>
                  <a:cubicBezTo>
                    <a:pt x="10" y="26"/>
                    <a:pt x="5" y="17"/>
                    <a:pt x="0" y="8"/>
                  </a:cubicBezTo>
                  <a:cubicBezTo>
                    <a:pt x="5" y="5"/>
                    <a:pt x="10" y="3"/>
                    <a:pt x="15" y="0"/>
                  </a:cubicBezTo>
                  <a:cubicBezTo>
                    <a:pt x="20" y="9"/>
                    <a:pt x="24" y="18"/>
                    <a:pt x="29" y="27"/>
                  </a:cubicBezTo>
                  <a:cubicBezTo>
                    <a:pt x="24" y="29"/>
                    <a:pt x="20" y="32"/>
                    <a:pt x="15" y="3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49" name="Freeform 1039">
              <a:extLst>
                <a:ext uri="{FF2B5EF4-FFF2-40B4-BE49-F238E27FC236}">
                  <a16:creationId xmlns:a16="http://schemas.microsoft.com/office/drawing/2014/main" id="{E39DAF8F-CD77-4A36-A4E1-B13803C9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666" y="2471538"/>
              <a:ext cx="24539" cy="46845"/>
            </a:xfrm>
            <a:custGeom>
              <a:avLst/>
              <a:gdLst>
                <a:gd name="T0" fmla="*/ 0 w 16"/>
                <a:gd name="T1" fmla="*/ 0 h 29"/>
                <a:gd name="T2" fmla="*/ 16 w 16"/>
                <a:gd name="T3" fmla="*/ 0 h 29"/>
                <a:gd name="T4" fmla="*/ 16 w 16"/>
                <a:gd name="T5" fmla="*/ 29 h 29"/>
                <a:gd name="T6" fmla="*/ 0 w 16"/>
                <a:gd name="T7" fmla="*/ 29 h 29"/>
                <a:gd name="T8" fmla="*/ 0 w 1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cubicBezTo>
                    <a:pt x="6" y="0"/>
                    <a:pt x="11" y="0"/>
                    <a:pt x="16" y="0"/>
                  </a:cubicBezTo>
                  <a:cubicBezTo>
                    <a:pt x="16" y="10"/>
                    <a:pt x="16" y="20"/>
                    <a:pt x="16" y="29"/>
                  </a:cubicBezTo>
                  <a:cubicBezTo>
                    <a:pt x="11" y="29"/>
                    <a:pt x="6" y="29"/>
                    <a:pt x="0" y="29"/>
                  </a:cubicBezTo>
                  <a:cubicBezTo>
                    <a:pt x="0" y="20"/>
                    <a:pt x="0" y="1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50" name="Freeform 1040">
              <a:extLst>
                <a:ext uri="{FF2B5EF4-FFF2-40B4-BE49-F238E27FC236}">
                  <a16:creationId xmlns:a16="http://schemas.microsoft.com/office/drawing/2014/main" id="{AEE5D0B6-2A2D-4EB6-900B-75062F062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354" y="2877523"/>
              <a:ext cx="69154" cy="22308"/>
            </a:xfrm>
            <a:custGeom>
              <a:avLst/>
              <a:gdLst>
                <a:gd name="T0" fmla="*/ 0 w 44"/>
                <a:gd name="T1" fmla="*/ 0 h 14"/>
                <a:gd name="T2" fmla="*/ 44 w 44"/>
                <a:gd name="T3" fmla="*/ 0 h 14"/>
                <a:gd name="T4" fmla="*/ 30 w 44"/>
                <a:gd name="T5" fmla="*/ 11 h 14"/>
                <a:gd name="T6" fmla="*/ 25 w 44"/>
                <a:gd name="T7" fmla="*/ 13 h 14"/>
                <a:gd name="T8" fmla="*/ 5 w 44"/>
                <a:gd name="T9" fmla="*/ 5 h 14"/>
                <a:gd name="T10" fmla="*/ 0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0" y="0"/>
                  </a:moveTo>
                  <a:cubicBezTo>
                    <a:pt x="15" y="0"/>
                    <a:pt x="29" y="0"/>
                    <a:pt x="44" y="0"/>
                  </a:cubicBezTo>
                  <a:cubicBezTo>
                    <a:pt x="39" y="4"/>
                    <a:pt x="35" y="8"/>
                    <a:pt x="30" y="11"/>
                  </a:cubicBezTo>
                  <a:cubicBezTo>
                    <a:pt x="29" y="13"/>
                    <a:pt x="27" y="12"/>
                    <a:pt x="25" y="13"/>
                  </a:cubicBezTo>
                  <a:cubicBezTo>
                    <a:pt x="17" y="14"/>
                    <a:pt x="10" y="11"/>
                    <a:pt x="5" y="5"/>
                  </a:cubicBezTo>
                  <a:cubicBezTo>
                    <a:pt x="4" y="4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21" name="Gruppieren 22">
            <a:extLst>
              <a:ext uri="{FF2B5EF4-FFF2-40B4-BE49-F238E27FC236}">
                <a16:creationId xmlns:a16="http://schemas.microsoft.com/office/drawing/2014/main" id="{FB079931-5BD7-4FE5-B13A-9940B97024B7}"/>
              </a:ext>
            </a:extLst>
          </p:cNvPr>
          <p:cNvGrpSpPr/>
          <p:nvPr/>
        </p:nvGrpSpPr>
        <p:grpSpPr bwMode="white">
          <a:xfrm>
            <a:off x="4551689" y="3966869"/>
            <a:ext cx="319638" cy="288862"/>
            <a:chOff x="6471289" y="2144024"/>
            <a:chExt cx="528634" cy="414879"/>
          </a:xfrm>
          <a:noFill/>
        </p:grpSpPr>
        <p:sp>
          <p:nvSpPr>
            <p:cNvPr id="28" name="Freeform 1150">
              <a:extLst>
                <a:ext uri="{FF2B5EF4-FFF2-40B4-BE49-F238E27FC236}">
                  <a16:creationId xmlns:a16="http://schemas.microsoft.com/office/drawing/2014/main" id="{152B4FC3-F86E-4960-92B5-B9EF3AB2D74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6471289" y="2144024"/>
              <a:ext cx="428263" cy="414879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9" name="Freeform 1151">
              <a:extLst>
                <a:ext uri="{FF2B5EF4-FFF2-40B4-BE49-F238E27FC236}">
                  <a16:creationId xmlns:a16="http://schemas.microsoft.com/office/drawing/2014/main" id="{BB3F55FC-27E5-49F2-BE4B-5320C2BDDC7A}"/>
                </a:ext>
              </a:extLst>
            </p:cNvPr>
            <p:cNvSpPr>
              <a:spLocks/>
            </p:cNvSpPr>
            <p:nvPr/>
          </p:nvSpPr>
          <p:spPr bwMode="white">
            <a:xfrm>
              <a:off x="6698801" y="2148486"/>
              <a:ext cx="301122" cy="214131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30" name="Freeform 1152">
              <a:extLst>
                <a:ext uri="{FF2B5EF4-FFF2-40B4-BE49-F238E27FC236}">
                  <a16:creationId xmlns:a16="http://schemas.microsoft.com/office/drawing/2014/main" id="{10DF2798-C011-4EB2-B4BE-DBFA6FE4FD24}"/>
                </a:ext>
              </a:extLst>
            </p:cNvPr>
            <p:cNvSpPr>
              <a:spLocks/>
            </p:cNvSpPr>
            <p:nvPr/>
          </p:nvSpPr>
          <p:spPr bwMode="white">
            <a:xfrm>
              <a:off x="6547126" y="2404992"/>
              <a:ext cx="149446" cy="153905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  <p:grpSp>
        <p:nvGrpSpPr>
          <p:cNvPr id="63" name="Groupe 338">
            <a:extLst>
              <a:ext uri="{FF2B5EF4-FFF2-40B4-BE49-F238E27FC236}">
                <a16:creationId xmlns:a16="http://schemas.microsoft.com/office/drawing/2014/main" id="{14F08C12-0A47-4380-94B9-26D0DE94998A}"/>
              </a:ext>
            </a:extLst>
          </p:cNvPr>
          <p:cNvGrpSpPr/>
          <p:nvPr/>
        </p:nvGrpSpPr>
        <p:grpSpPr>
          <a:xfrm>
            <a:off x="6026843" y="3158627"/>
            <a:ext cx="433513" cy="214158"/>
            <a:chOff x="3914775" y="4024313"/>
            <a:chExt cx="387350" cy="241300"/>
          </a:xfrm>
        </p:grpSpPr>
        <p:sp>
          <p:nvSpPr>
            <p:cNvPr id="64" name="Freeform 780">
              <a:extLst>
                <a:ext uri="{FF2B5EF4-FFF2-40B4-BE49-F238E27FC236}">
                  <a16:creationId xmlns:a16="http://schemas.microsoft.com/office/drawing/2014/main" id="{00DD1DF6-D53C-4C73-8566-8C3CAF6ED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538" y="4044950"/>
              <a:ext cx="360363" cy="22066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0" y="103"/>
                </a:cxn>
                <a:cxn ang="0">
                  <a:pos x="67" y="59"/>
                </a:cxn>
                <a:cxn ang="0">
                  <a:pos x="141" y="4"/>
                </a:cxn>
                <a:cxn ang="0">
                  <a:pos x="186" y="36"/>
                </a:cxn>
              </a:cxnLst>
              <a:rect l="0" t="0" r="r" b="b"/>
              <a:pathLst>
                <a:path w="186" h="114">
                  <a:moveTo>
                    <a:pt x="0" y="113"/>
                  </a:moveTo>
                  <a:cubicBezTo>
                    <a:pt x="11" y="114"/>
                    <a:pt x="22" y="110"/>
                    <a:pt x="30" y="103"/>
                  </a:cubicBezTo>
                  <a:cubicBezTo>
                    <a:pt x="45" y="91"/>
                    <a:pt x="56" y="75"/>
                    <a:pt x="67" y="59"/>
                  </a:cubicBezTo>
                  <a:cubicBezTo>
                    <a:pt x="84" y="34"/>
                    <a:pt x="106" y="0"/>
                    <a:pt x="141" y="4"/>
                  </a:cubicBezTo>
                  <a:cubicBezTo>
                    <a:pt x="160" y="6"/>
                    <a:pt x="176" y="21"/>
                    <a:pt x="186" y="36"/>
                  </a:cubicBezTo>
                </a:path>
              </a:pathLst>
            </a:custGeom>
            <a:noFill/>
            <a:ln w="9525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Freeform 781">
              <a:extLst>
                <a:ext uri="{FF2B5EF4-FFF2-40B4-BE49-F238E27FC236}">
                  <a16:creationId xmlns:a16="http://schemas.microsoft.com/office/drawing/2014/main" id="{3D18DA99-C77B-4625-9A1E-57306B55F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4024313"/>
              <a:ext cx="387350" cy="241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4" y="152"/>
                </a:cxn>
              </a:cxnLst>
              <a:rect l="0" t="0" r="r" b="b"/>
              <a:pathLst>
                <a:path w="244" h="152">
                  <a:moveTo>
                    <a:pt x="0" y="0"/>
                  </a:moveTo>
                  <a:lnTo>
                    <a:pt x="0" y="152"/>
                  </a:lnTo>
                  <a:lnTo>
                    <a:pt x="244" y="152"/>
                  </a:lnTo>
                </a:path>
              </a:pathLst>
            </a:custGeom>
            <a:noFill/>
            <a:ln w="9525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98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6B8E-5B4B-4F62-85D4-21DD5525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B55C-3BC6-49CA-A11B-7857B3C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2A3F91-20C8-4D38-B072-0BF68F0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the budget to sample relevant points is key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4432D-C1B2-4E3F-B12E-92A156B6D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Research</a:t>
            </a: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55395673-D7DD-4A7F-B8F3-D043811D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5" y="2332562"/>
            <a:ext cx="5311527" cy="3411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Research question: How to sample those points that are most relevant when fitting the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With homogenous sampling approaches, relevant areas might be underrepresented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Adaptive sampling is executed in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Adaptive sampling incorporates a learner that applies a measure of relevance to every point in the feature space and samples most relevant points in the next iteration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A9A7FD4-4B91-4888-A7ED-AA9D0EC89E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/>
          <a:stretch/>
        </p:blipFill>
        <p:spPr>
          <a:xfrm>
            <a:off x="6170350" y="2329144"/>
            <a:ext cx="5672320" cy="3240000"/>
          </a:xfrm>
        </p:spPr>
      </p:pic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6FF2584A-E9AD-4CF5-A852-F96862FFEE88}"/>
              </a:ext>
            </a:extLst>
          </p:cNvPr>
          <p:cNvSpPr>
            <a:spLocks noGrp="1"/>
          </p:cNvSpPr>
          <p:nvPr>
            <p:ph type="body" orient="vert" idx="15"/>
          </p:nvPr>
        </p:nvSpPr>
        <p:spPr>
          <a:xfrm>
            <a:off x="6170350" y="5670879"/>
            <a:ext cx="5673650" cy="236537"/>
          </a:xfrm>
        </p:spPr>
        <p:txBody>
          <a:bodyPr/>
          <a:lstStyle/>
          <a:p>
            <a:pPr algn="ctr"/>
            <a:r>
              <a:rPr lang="de-DE" dirty="0"/>
              <a:t>Source: </a:t>
            </a:r>
            <a:r>
              <a:rPr lang="de-DE" dirty="0">
                <a:hlinkClick r:id="rId8"/>
              </a:rPr>
              <a:t>https://adaptive.readthedocs.io/en/latest/docs.html</a:t>
            </a:r>
            <a:r>
              <a:rPr lang="de-DE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ACABD2-9045-4283-976F-CE47E1A8F7F8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3F04E38-2B7D-4FFD-A4F9-65687A0378ED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C1D25AB8-1007-4E83-8189-15661B9EDFA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1C6A5B6-99C9-4AFC-BC70-E1A9034BE83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69AFD3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78C61F28-6725-42E1-8854-43826433262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B82C0914-85F4-4C33-AA55-82952AC8FD7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0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5072-27E6-4805-97C2-C2E79384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4C91-F645-43F0-9242-61B2C6CE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6BA4B-4AF7-416B-AD65-F9031D6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 used confidence as measure of relevance in adaptive sampling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A2A6D7-1516-4513-89EA-7E76CCF32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043FE3-A69C-4B05-9759-FE7133046AD2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54500AA-ABE1-4B7C-A548-4E830B8B157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9" name="Freeform 64">
              <a:extLst>
                <a:ext uri="{FF2B5EF4-FFF2-40B4-BE49-F238E27FC236}">
                  <a16:creationId xmlns:a16="http://schemas.microsoft.com/office/drawing/2014/main" id="{3FF122F5-677D-4FD3-8B23-9734B26CB86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36497E8-0339-4B34-BDBB-B923AA0622B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B7C4A8-14DB-4E9D-8F53-F0649CC906F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C5A9D56-F5B8-4E1D-894F-DFF7AF70B3D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00C37B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17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E02B6-FE7A-45E1-86F5-A18B8DF342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Group 7: Felix Dörpmund, Oliver Lahrmann, Niclas Musies, Raghav Yellu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4AB1F-6B38-476A-924A-F89804F800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2EA03-1A28-4199-87DB-F3673968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 for your attention!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12221F-A633-40CD-9713-295CA3BFF147}"/>
              </a:ext>
            </a:extLst>
          </p:cNvPr>
          <p:cNvGrpSpPr>
            <a:grpSpLocks noChangeAspect="1"/>
          </p:cNvGrpSpPr>
          <p:nvPr/>
        </p:nvGrpSpPr>
        <p:grpSpPr>
          <a:xfrm>
            <a:off x="9894252" y="186170"/>
            <a:ext cx="1866250" cy="720000"/>
            <a:chOff x="2268622" y="2906974"/>
            <a:chExt cx="7885704" cy="304230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ADF2FD2-86DC-45AC-A7CE-F664E8669FAA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271481" y="2906974"/>
              <a:ext cx="1881450" cy="1507142"/>
            </a:xfrm>
            <a:custGeom>
              <a:avLst/>
              <a:gdLst>
                <a:gd name="T0" fmla="*/ 322 w 1286"/>
                <a:gd name="T1" fmla="*/ 1116 h 1116"/>
                <a:gd name="T2" fmla="*/ 0 w 1286"/>
                <a:gd name="T3" fmla="*/ 557 h 1116"/>
                <a:gd name="T4" fmla="*/ 322 w 1286"/>
                <a:gd name="T5" fmla="*/ 0 h 1116"/>
                <a:gd name="T6" fmla="*/ 965 w 1286"/>
                <a:gd name="T7" fmla="*/ 0 h 1116"/>
                <a:gd name="T8" fmla="*/ 1286 w 1286"/>
                <a:gd name="T9" fmla="*/ 557 h 1116"/>
                <a:gd name="T10" fmla="*/ 965 w 1286"/>
                <a:gd name="T11" fmla="*/ 1116 h 1116"/>
                <a:gd name="T12" fmla="*/ 322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860864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BFA4654-2A98-438E-BAAD-E732A62C3114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8272876" y="4442138"/>
              <a:ext cx="1881450" cy="1507142"/>
            </a:xfrm>
            <a:custGeom>
              <a:avLst/>
              <a:gdLst>
                <a:gd name="T0" fmla="*/ 321 w 1286"/>
                <a:gd name="T1" fmla="*/ 1116 h 1116"/>
                <a:gd name="T2" fmla="*/ 0 w 1286"/>
                <a:gd name="T3" fmla="*/ 557 h 1116"/>
                <a:gd name="T4" fmla="*/ 321 w 1286"/>
                <a:gd name="T5" fmla="*/ 0 h 1116"/>
                <a:gd name="T6" fmla="*/ 964 w 1286"/>
                <a:gd name="T7" fmla="*/ 0 h 1116"/>
                <a:gd name="T8" fmla="*/ 1286 w 1286"/>
                <a:gd name="T9" fmla="*/ 557 h 1116"/>
                <a:gd name="T10" fmla="*/ 964 w 1286"/>
                <a:gd name="T11" fmla="*/ 1116 h 1116"/>
                <a:gd name="T12" fmla="*/ 321 w 1286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6">
                  <a:moveTo>
                    <a:pt x="321" y="1116"/>
                  </a:moveTo>
                  <a:lnTo>
                    <a:pt x="0" y="557"/>
                  </a:lnTo>
                  <a:lnTo>
                    <a:pt x="321" y="0"/>
                  </a:lnTo>
                  <a:lnTo>
                    <a:pt x="964" y="0"/>
                  </a:lnTo>
                  <a:lnTo>
                    <a:pt x="1286" y="557"/>
                  </a:lnTo>
                  <a:lnTo>
                    <a:pt x="964" y="1116"/>
                  </a:lnTo>
                  <a:lnTo>
                    <a:pt x="321" y="1116"/>
                  </a:lnTo>
                  <a:close/>
                </a:path>
              </a:pathLst>
            </a:custGeom>
            <a:solidFill>
              <a:srgbClr val="0F999C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43716F8-5B0B-4AE3-A048-5B7ECD411BB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68622" y="2906974"/>
              <a:ext cx="1882913" cy="1507142"/>
            </a:xfrm>
            <a:custGeom>
              <a:avLst/>
              <a:gdLst>
                <a:gd name="T0" fmla="*/ 322 w 1287"/>
                <a:gd name="T1" fmla="*/ 1116 h 1116"/>
                <a:gd name="T2" fmla="*/ 0 w 1287"/>
                <a:gd name="T3" fmla="*/ 557 h 1116"/>
                <a:gd name="T4" fmla="*/ 322 w 1287"/>
                <a:gd name="T5" fmla="*/ 0 h 1116"/>
                <a:gd name="T6" fmla="*/ 965 w 1287"/>
                <a:gd name="T7" fmla="*/ 0 h 1116"/>
                <a:gd name="T8" fmla="*/ 1287 w 1287"/>
                <a:gd name="T9" fmla="*/ 557 h 1116"/>
                <a:gd name="T10" fmla="*/ 965 w 1287"/>
                <a:gd name="T11" fmla="*/ 1116 h 1116"/>
                <a:gd name="T12" fmla="*/ 322 w 1287"/>
                <a:gd name="T13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7" h="1116">
                  <a:moveTo>
                    <a:pt x="322" y="1116"/>
                  </a:moveTo>
                  <a:lnTo>
                    <a:pt x="0" y="557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7" y="557"/>
                  </a:lnTo>
                  <a:lnTo>
                    <a:pt x="965" y="1116"/>
                  </a:lnTo>
                  <a:lnTo>
                    <a:pt x="322" y="1116"/>
                  </a:lnTo>
                  <a:close/>
                </a:path>
              </a:pathLst>
            </a:custGeom>
            <a:solidFill>
              <a:srgbClr val="69AFD3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28F9DBF-406B-49BC-A668-92C330C2EC4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72179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FF6327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2027E05-157F-4233-870E-32A6D89ACC3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70783" y="3681400"/>
              <a:ext cx="1881450" cy="1503089"/>
            </a:xfrm>
            <a:custGeom>
              <a:avLst/>
              <a:gdLst>
                <a:gd name="T0" fmla="*/ 322 w 1286"/>
                <a:gd name="T1" fmla="*/ 1113 h 1113"/>
                <a:gd name="T2" fmla="*/ 0 w 1286"/>
                <a:gd name="T3" fmla="*/ 556 h 1113"/>
                <a:gd name="T4" fmla="*/ 322 w 1286"/>
                <a:gd name="T5" fmla="*/ 0 h 1113"/>
                <a:gd name="T6" fmla="*/ 965 w 1286"/>
                <a:gd name="T7" fmla="*/ 0 h 1113"/>
                <a:gd name="T8" fmla="*/ 1286 w 1286"/>
                <a:gd name="T9" fmla="*/ 556 h 1113"/>
                <a:gd name="T10" fmla="*/ 965 w 1286"/>
                <a:gd name="T11" fmla="*/ 1113 h 1113"/>
                <a:gd name="T12" fmla="*/ 322 w 1286"/>
                <a:gd name="T1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1113">
                  <a:moveTo>
                    <a:pt x="322" y="1113"/>
                  </a:moveTo>
                  <a:lnTo>
                    <a:pt x="0" y="556"/>
                  </a:lnTo>
                  <a:lnTo>
                    <a:pt x="322" y="0"/>
                  </a:lnTo>
                  <a:lnTo>
                    <a:pt x="965" y="0"/>
                  </a:lnTo>
                  <a:lnTo>
                    <a:pt x="1286" y="556"/>
                  </a:lnTo>
                  <a:lnTo>
                    <a:pt x="965" y="1113"/>
                  </a:lnTo>
                  <a:lnTo>
                    <a:pt x="322" y="1113"/>
                  </a:lnTo>
                  <a:close/>
                </a:path>
              </a:pathLst>
            </a:custGeom>
            <a:solidFill>
              <a:srgbClr val="00C37B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chemeClr val="bg1"/>
                </a:solidFill>
                <a:latin typeface="+mj-lt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84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6777215"/>
  <p:tag name="LINEFORESCHEMECOLOR" val="14"/>
</p:tagLst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16x9_02.potx" id="{4D6FD075-7A6A-49AF-9F12-E0D3C3A1D824}" vid="{3139306D-F639-4A8A-884A-B90BDA1ACFF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PPT_WWU_Var1_Meta_16x9_EN_01</Template>
  <TotalTime>0</TotalTime>
  <Words>256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Meta Offc Pro</vt:lpstr>
      <vt:lpstr>WWU Münster PowerPoint Master</vt:lpstr>
      <vt:lpstr>Data Analytics 2 - Case Study Multi-Objective Optimization</vt:lpstr>
      <vt:lpstr>How we approached the optimization problem</vt:lpstr>
      <vt:lpstr>Using the budget to sample relevant points is key</vt:lpstr>
      <vt:lpstr>We used confidence as measure of relevance in adaptive sampling</vt:lpstr>
      <vt:lpstr>Thank you for your attention!</vt:lpstr>
    </vt:vector>
  </TitlesOfParts>
  <Company>wir-lieben-office.de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Musies, Niclas</dc:creator>
  <cp:lastModifiedBy>Musies, Niclas</cp:lastModifiedBy>
  <cp:revision>10</cp:revision>
  <dcterms:created xsi:type="dcterms:W3CDTF">2019-07-05T15:19:05Z</dcterms:created>
  <dcterms:modified xsi:type="dcterms:W3CDTF">2019-07-05T16:55:37Z</dcterms:modified>
</cp:coreProperties>
</file>