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73" r:id="rId6"/>
    <p:sldId id="264" r:id="rId7"/>
    <p:sldId id="265" r:id="rId8"/>
    <p:sldId id="275" r:id="rId9"/>
    <p:sldId id="269" r:id="rId10"/>
    <p:sldId id="271" r:id="rId11"/>
    <p:sldId id="272" r:id="rId12"/>
    <p:sldId id="263" r:id="rId13"/>
    <p:sldId id="274" r:id="rId14"/>
    <p:sldId id="256" r:id="rId15"/>
  </p:sldIdLst>
  <p:sldSz cx="122047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15" userDrawn="1">
          <p15:clr>
            <a:srgbClr val="A4A3A4"/>
          </p15:clr>
        </p15:guide>
        <p15:guide id="4" pos="7461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6699" autoAdjust="0"/>
  </p:normalViewPr>
  <p:slideViewPr>
    <p:cSldViewPr snapToObjects="1">
      <p:cViewPr varScale="1">
        <p:scale>
          <a:sx n="97" d="100"/>
          <a:sy n="97" d="100"/>
        </p:scale>
        <p:origin x="800" y="424"/>
      </p:cViewPr>
      <p:guideLst>
        <p:guide orient="horz" pos="618"/>
        <p:guide orient="horz" pos="3618"/>
        <p:guide pos="215"/>
        <p:guide pos="7461"/>
        <p:guide orient="horz" pos="1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07.07.19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35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4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5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1" name="Linie"/>
          <p:cNvSpPr/>
          <p:nvPr userDrawn="1"/>
        </p:nvSpPr>
        <p:spPr>
          <a:xfrm>
            <a:off x="0" y="5642640"/>
            <a:ext cx="1220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91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9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93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94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103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363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9BA86843-7021-4364-95A8-67B8DA8C08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5FF74-3781-43FF-AEF9-0D906AE3F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Subtitle</a:t>
            </a:r>
            <a:endParaRPr lang="de-DE" dirty="0"/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0C0BA8ED-CCB3-486B-8F19-5044D014C96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332562"/>
            <a:ext cx="5751000" cy="3411014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4D5B154-C39F-43CB-89D2-D9846CFC3A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24000" y="2329144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1" name="Vertikaler Textplatzhalter 2">
            <a:extLst>
              <a:ext uri="{FF2B5EF4-FFF2-40B4-BE49-F238E27FC236}">
                <a16:creationId xmlns:a16="http://schemas.microsoft.com/office/drawing/2014/main" id="{16130734-495A-4D3B-BD5F-F50792BB3F9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7524000" y="5670879"/>
            <a:ext cx="4320000" cy="236537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6055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>
          <p15:clr>
            <a:srgbClr val="FBAE40"/>
          </p15:clr>
        </p15:guide>
        <p15:guide id="2" orient="horz" pos="3618">
          <p15:clr>
            <a:srgbClr val="FBAE40"/>
          </p15:clr>
        </p15:guide>
        <p15:guide id="3" orient="horz" pos="851">
          <p15:clr>
            <a:srgbClr val="FBAE40"/>
          </p15:clr>
        </p15:guide>
        <p15:guide id="4" pos="227">
          <p15:clr>
            <a:srgbClr val="FBAE40"/>
          </p15:clr>
        </p15:guide>
        <p15:guide id="5" pos="746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6D01A-0028-4663-B032-C98F02FDBD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5591" y="1122361"/>
            <a:ext cx="9153525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728746-18A8-44CF-9E67-4A0F2D03B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5591" y="3602041"/>
            <a:ext cx="9153525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9D357F-BF20-8146-B465-92077674419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4912-8CD4-9F4E-B900-2835CF02A045}" type="datetime1">
              <a:rPr lang="de-DE"/>
              <a:pPr>
                <a:defRPr/>
              </a:pPr>
              <a:t>07.07.19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D5D54-8C8E-3243-A327-0F74C48D323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FAACA-62DB-954E-B46E-0693C570577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07C79-0D09-2847-B101-4B67C807D718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7384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122047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9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35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2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6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grpSp>
        <p:nvGrpSpPr>
          <p:cNvPr id="67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68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7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74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6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31" name="livng.knowledge">
            <a:extLst>
              <a:ext uri="{FF2B5EF4-FFF2-40B4-BE49-F238E27FC236}">
                <a16:creationId xmlns:a16="http://schemas.microsoft.com/office/drawing/2014/main" id="{B73DE3EF-896D-4971-8C8A-221E397EEDE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1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19727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2EF1D502-9C96-42B4-95AC-4CF059C623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E507C7A8-F812-426B-8C12-A4B5593AD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E6E8217F-7D64-4451-8277-0AF5A494DF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659FDFF9-C6F9-4AC7-9609-7E5702684F4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8280274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20000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BF4FD03E-506A-4342-BE88-6FF8E957ABC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A5ECCA8D-81B9-4B76-9D69-01EDA47B7F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694903C5-B7B6-4C7E-BE6D-6A5E03CBCA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C58224B1-0BCF-45BF-BD0B-E490931AAB1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981"/>
            <a:ext cx="12204700" cy="5654051"/>
          </a:xfrm>
          <a:prstGeom prst="rect">
            <a:avLst/>
          </a:prstGeom>
        </p:spPr>
      </p:pic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1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9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966324" cy="4431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6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1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3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3863471" cy="4431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</a:t>
            </a:r>
          </a:p>
        </p:txBody>
      </p:sp>
      <p:sp>
        <p:nvSpPr>
          <p:cNvPr id="64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9" name="livng.knowledge">
            <a:extLst>
              <a:ext uri="{FF2B5EF4-FFF2-40B4-BE49-F238E27FC236}">
                <a16:creationId xmlns:a16="http://schemas.microsoft.com/office/drawing/2014/main" id="{9A159AA1-9B2C-4721-B871-37BB4C5069F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5224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4" y="2322513"/>
            <a:ext cx="11485225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2322513"/>
            <a:ext cx="11484000" cy="342106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3600000" y="3888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5751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15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5751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7524000" y="1512000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7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7524000" y="4896000"/>
            <a:ext cx="4320000" cy="847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5FF74-3781-43FF-AEF9-0D906AE3F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5696684" cy="7776001"/>
            <a:chOff x="-1908000" y="-468000"/>
            <a:chExt cx="15696684" cy="7776001"/>
          </a:xfrm>
        </p:grpSpPr>
        <p:grpSp>
          <p:nvGrpSpPr>
            <p:cNvPr id="32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53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54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6" name="Bild // Listenebene verringern"/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57" name="Bild // Listenebene erhöhen"/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5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39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ußzeile"/>
            <p:cNvSpPr txBox="1"/>
            <p:nvPr userDrawn="1"/>
          </p:nvSpPr>
          <p:spPr>
            <a:xfrm rot="10800000" flipH="1" flipV="1">
              <a:off x="1231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58" name="Titelplatzhalter 1"/>
          <p:cNvSpPr>
            <a:spLocks noGrp="1"/>
          </p:cNvSpPr>
          <p:nvPr>
            <p:ph type="title"/>
          </p:nvPr>
        </p:nvSpPr>
        <p:spPr>
          <a:xfrm>
            <a:off x="360000" y="1350962"/>
            <a:ext cx="11484000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59" name="Textplatzhalter 2"/>
          <p:cNvSpPr>
            <a:spLocks noGrp="1"/>
          </p:cNvSpPr>
          <p:nvPr>
            <p:ph type="body" idx="1"/>
          </p:nvPr>
        </p:nvSpPr>
        <p:spPr>
          <a:xfrm>
            <a:off x="360000" y="2322513"/>
            <a:ext cx="11484000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0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0" y="388800"/>
            <a:ext cx="824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6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99" y="6172447"/>
            <a:ext cx="842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2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63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4" name="Linie"/>
          <p:cNvSpPr/>
          <p:nvPr userDrawn="1"/>
        </p:nvSpPr>
        <p:spPr>
          <a:xfrm>
            <a:off x="0" y="6030720"/>
            <a:ext cx="1220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  <p:sldLayoutId id="2147483667" r:id="rId10"/>
    <p:sldLayoutId id="2147483668" r:id="rId11"/>
  </p:sldLayoutIdLst>
  <p:hf hdr="0" dt="0"/>
  <p:txStyles>
    <p:titleStyle>
      <a:lvl1pPr marL="0" indent="0" algn="l" defTabSz="914299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2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3958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394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daptive.readthedocs.io/en/latest/docs.html" TargetMode="External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DE" dirty="0"/>
              <a:t>Data Analytics 2 - Case Study</a:t>
            </a:r>
            <a:br>
              <a:rPr lang="de-DE" dirty="0"/>
            </a:br>
            <a:r>
              <a:rPr lang="de-DE" dirty="0"/>
              <a:t>Multi-Objective Optimization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7</a:t>
            </a:r>
          </a:p>
          <a:p>
            <a:r>
              <a:rPr lang="de-DE" dirty="0"/>
              <a:t>10.07.2019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8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4614C5-8C04-2A44-9651-8B7C340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FA824C-EC52-3B4B-9E0C-E9CBFDE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B490FAB-D325-2A47-9B8D-2A41CA6F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(slide for showing the pareto-front we received)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107E9ED-6387-EA4B-9A2D-1D876F313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8D6FC80-C13A-424C-9A3E-725E7FCA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0068242-86C8-4D4B-80C5-5A411F094B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Vertikaler Textplatzhalter 9">
            <a:extLst>
              <a:ext uri="{FF2B5EF4-FFF2-40B4-BE49-F238E27FC236}">
                <a16:creationId xmlns:a16="http://schemas.microsoft.com/office/drawing/2014/main" id="{4A0B1441-A601-8648-8A2D-7FF92057BE44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461B2528-0493-F24B-83AB-C65DEC7A895D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104327F-AB20-0147-8338-94DAC75C570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B733064E-D22F-AD48-B325-FB1F289C017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11D8EC2-6BBA-904E-AF96-88DA77F0828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726196C-5417-C34A-BFC6-F7CA69CDD373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FF6327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A972593-CA19-874A-A27D-2F973559DC44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3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4614C5-8C04-2A44-9651-8B7C340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FA824C-EC52-3B4B-9E0C-E9CBFDE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B490FAB-D325-2A47-9B8D-2A41CA6F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take away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107E9ED-6387-EA4B-9A2D-1D876F313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8D6FC80-C13A-424C-9A3E-725E7FCA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8774" y="2332562"/>
            <a:ext cx="11483999" cy="34110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Sampling more (3/4) observations of the more complex function 2 boosted the overall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Checking the presence of duplicates and out-of-bound observations is important during adaptive sampling and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of adaptive sampling and surrogate modelling is expensive as it requires retraining of all models after every additionally sampled observation but offers high potential for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actual target value as measure of relevance for sampling observations might improve the model predictions where local optima are located and thus the optimization results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3797AFFB-9E0B-5941-A6F8-6C6A0AAA8EC5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F7B7513-55A1-6241-B0D1-F780924C125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5201BA14-16F8-A64C-95D6-5DF46686771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rgbClr val="0F999C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60C8997-1F27-A544-8504-9D22B51E9451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D51646C-22B9-B74C-B788-DCC32FAA527E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A84BE59-A986-424C-B69C-B40E0E9E74D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53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E02B6-FE7A-45E1-86F5-A18B8DF342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4AB1F-6B38-476A-924A-F89804F800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2EA03-1A28-4199-87DB-F3673968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 for your attention!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12221F-A633-40CD-9713-295CA3BFF147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ADF2FD2-86DC-45AC-A7CE-F664E8669FAA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BFA4654-2A98-438E-BAAD-E732A62C3114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rgbClr val="0F999C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43716F8-5B0B-4AE3-A048-5B7ECD411BB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69AFD3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28F9DBF-406B-49BC-A668-92C330C2EC4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FF6327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2027E05-157F-4233-870E-32A6D89ACC3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00C37B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28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44D0EA0-38FE-F34D-B545-E86DD776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4BB34A-F826-F342-B48D-39CA8604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BB32ADE-366C-844C-BEFC-5BD17201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C33F40B-8177-0641-9B61-FBE3ADC00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3C9F411-2A7F-8C4D-9FCB-DF15C540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6" y="2348880"/>
            <a:ext cx="9846507" cy="2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hteck 3">
            <a:extLst>
              <a:ext uri="{FF2B5EF4-FFF2-40B4-BE49-F238E27FC236}">
                <a16:creationId xmlns:a16="http://schemas.microsoft.com/office/drawing/2014/main" id="{6B29E7AF-ECF4-D34C-8BD8-C7C558EC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0"/>
            <a:ext cx="6096000" cy="68580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FFFFF"/>
              </a:solidFill>
            </a:endParaRPr>
          </a:p>
        </p:txBody>
      </p:sp>
      <p:sp>
        <p:nvSpPr>
          <p:cNvPr id="2051" name="Textfeld 4">
            <a:extLst>
              <a:ext uri="{FF2B5EF4-FFF2-40B4-BE49-F238E27FC236}">
                <a16:creationId xmlns:a16="http://schemas.microsoft.com/office/drawing/2014/main" id="{54B7D256-73F2-B14E-9FAE-BE8E06D1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1" y="195264"/>
            <a:ext cx="4633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de-DE" b="1">
                <a:solidFill>
                  <a:srgbClr val="000000"/>
                </a:solidFill>
              </a:rPr>
              <a:t>Sampling (Online)</a:t>
            </a:r>
          </a:p>
        </p:txBody>
      </p:sp>
      <p:sp>
        <p:nvSpPr>
          <p:cNvPr id="2052" name="Textfeld 6">
            <a:extLst>
              <a:ext uri="{FF2B5EF4-FFF2-40B4-BE49-F238E27FC236}">
                <a16:creationId xmlns:a16="http://schemas.microsoft.com/office/drawing/2014/main" id="{134162CF-267B-004E-AB80-3706BA7B6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741363"/>
            <a:ext cx="2273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We first create a random sample</a:t>
            </a:r>
          </a:p>
        </p:txBody>
      </p:sp>
      <p:sp>
        <p:nvSpPr>
          <p:cNvPr id="2053" name="Textfeld 7">
            <a:extLst>
              <a:ext uri="{FF2B5EF4-FFF2-40B4-BE49-F238E27FC236}">
                <a16:creationId xmlns:a16="http://schemas.microsoft.com/office/drawing/2014/main" id="{501070D5-5500-6642-93E9-74CE0CEF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6" y="741363"/>
            <a:ext cx="286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We add the first response values from the API</a:t>
            </a:r>
          </a:p>
        </p:txBody>
      </p:sp>
      <p:sp>
        <p:nvSpPr>
          <p:cNvPr id="2054" name="Kreuz 9">
            <a:extLst>
              <a:ext uri="{FF2B5EF4-FFF2-40B4-BE49-F238E27FC236}">
                <a16:creationId xmlns:a16="http://schemas.microsoft.com/office/drawing/2014/main" id="{BDA1EB5D-643D-EF4F-A899-2427AB570140}"/>
              </a:ext>
            </a:extLst>
          </p:cNvPr>
          <p:cNvSpPr>
            <a:spLocks/>
          </p:cNvSpPr>
          <p:nvPr/>
        </p:nvSpPr>
        <p:spPr bwMode="auto">
          <a:xfrm>
            <a:off x="2732088" y="1416050"/>
            <a:ext cx="488950" cy="452438"/>
          </a:xfrm>
          <a:custGeom>
            <a:avLst/>
            <a:gdLst>
              <a:gd name="T0" fmla="*/ 244136 w 488271"/>
              <a:gd name="T1" fmla="*/ 0 h 452765"/>
              <a:gd name="T2" fmla="*/ 488271 w 488271"/>
              <a:gd name="T3" fmla="*/ 226383 h 452765"/>
              <a:gd name="T4" fmla="*/ 244136 w 488271"/>
              <a:gd name="T5" fmla="*/ 452765 h 452765"/>
              <a:gd name="T6" fmla="*/ 0 w 488271"/>
              <a:gd name="T7" fmla="*/ 226383 h 452765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488271"/>
              <a:gd name="T13" fmla="*/ 197333 h 452765"/>
              <a:gd name="T14" fmla="*/ 488271 w 488271"/>
              <a:gd name="T15" fmla="*/ 255432 h 4527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271" h="452765">
                <a:moveTo>
                  <a:pt x="0" y="197333"/>
                </a:moveTo>
                <a:lnTo>
                  <a:pt x="197333" y="197333"/>
                </a:lnTo>
                <a:lnTo>
                  <a:pt x="197333" y="0"/>
                </a:lnTo>
                <a:lnTo>
                  <a:pt x="290938" y="0"/>
                </a:lnTo>
                <a:lnTo>
                  <a:pt x="290938" y="197333"/>
                </a:lnTo>
                <a:lnTo>
                  <a:pt x="488271" y="197333"/>
                </a:lnTo>
                <a:lnTo>
                  <a:pt x="488271" y="255432"/>
                </a:lnTo>
                <a:lnTo>
                  <a:pt x="290938" y="255432"/>
                </a:lnTo>
                <a:lnTo>
                  <a:pt x="290938" y="452765"/>
                </a:lnTo>
                <a:lnTo>
                  <a:pt x="197333" y="452765"/>
                </a:lnTo>
                <a:lnTo>
                  <a:pt x="197333" y="255432"/>
                </a:lnTo>
                <a:lnTo>
                  <a:pt x="0" y="255432"/>
                </a:lnTo>
                <a:lnTo>
                  <a:pt x="0" y="197333"/>
                </a:ln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pic>
        <p:nvPicPr>
          <p:cNvPr id="2055" name="Grafik 12">
            <a:extLst>
              <a:ext uri="{FF2B5EF4-FFF2-40B4-BE49-F238E27FC236}">
                <a16:creationId xmlns:a16="http://schemas.microsoft.com/office/drawing/2014/main" id="{7388EFAF-090B-DE4F-B291-E33F84C4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2670176"/>
            <a:ext cx="525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feld 13">
            <a:extLst>
              <a:ext uri="{FF2B5EF4-FFF2-40B4-BE49-F238E27FC236}">
                <a16:creationId xmlns:a16="http://schemas.microsoft.com/office/drawing/2014/main" id="{E353E7D4-9C4E-C64B-81CF-2CBAD743A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800350"/>
            <a:ext cx="2274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For both targets we create models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4FE6A2C-C023-48C2-9B15-617997AB92EF}"/>
              </a:ext>
            </a:extLst>
          </p:cNvPr>
          <p:cNvGraphicFramePr>
            <a:graphicFrameLocks noGrp="1"/>
          </p:cNvGraphicFramePr>
          <p:nvPr/>
        </p:nvGraphicFramePr>
        <p:xfrm>
          <a:off x="155576" y="1069975"/>
          <a:ext cx="2139951" cy="109855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34988">
                  <a:extLst>
                    <a:ext uri="{9D8B030D-6E8A-4147-A177-3AD203B41FA5}">
                      <a16:colId xmlns:a16="http://schemas.microsoft.com/office/drawing/2014/main" val="1868701786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1029025524"/>
                    </a:ext>
                  </a:extLst>
                </a:gridCol>
                <a:gridCol w="533533">
                  <a:extLst>
                    <a:ext uri="{9D8B030D-6E8A-4147-A177-3AD203B41FA5}">
                      <a16:colId xmlns:a16="http://schemas.microsoft.com/office/drawing/2014/main" val="293373682"/>
                    </a:ext>
                  </a:extLst>
                </a:gridCol>
                <a:gridCol w="536442">
                  <a:extLst>
                    <a:ext uri="{9D8B030D-6E8A-4147-A177-3AD203B41FA5}">
                      <a16:colId xmlns:a16="http://schemas.microsoft.com/office/drawing/2014/main" val="516850789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X1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Seed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31123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567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5086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480345"/>
                  </a:ext>
                </a:extLst>
              </a:tr>
            </a:tbl>
          </a:graphicData>
        </a:graphic>
      </p:graphicFrame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51DAED3A-A1D2-480C-975E-C61331713237}"/>
              </a:ext>
            </a:extLst>
          </p:cNvPr>
          <p:cNvGraphicFramePr>
            <a:graphicFrameLocks noGrp="1"/>
          </p:cNvGraphicFramePr>
          <p:nvPr/>
        </p:nvGraphicFramePr>
        <p:xfrm>
          <a:off x="4129088" y="1096963"/>
          <a:ext cx="1452562" cy="109855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3102585327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22295023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Y1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Y2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8662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9783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>
                          <a:solidFill>
                            <a:srgbClr val="000000"/>
                          </a:solidFill>
                        </a:rPr>
                        <a:t>250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6016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200" b="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477122"/>
                  </a:ext>
                </a:extLst>
              </a:tr>
            </a:tbl>
          </a:graphicData>
        </a:graphic>
      </p:graphicFrame>
      <p:pic>
        <p:nvPicPr>
          <p:cNvPr id="2093" name="Grafik 12">
            <a:extLst>
              <a:ext uri="{FF2B5EF4-FFF2-40B4-BE49-F238E27FC236}">
                <a16:creationId xmlns:a16="http://schemas.microsoft.com/office/drawing/2014/main" id="{DF720BBF-17B2-CE45-AA27-3365C848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254635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4" name="Grafik 13">
            <a:extLst>
              <a:ext uri="{FF2B5EF4-FFF2-40B4-BE49-F238E27FC236}">
                <a16:creationId xmlns:a16="http://schemas.microsoft.com/office/drawing/2014/main" id="{A3AB0CB3-C4C3-A04A-A2B1-D5670A29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296068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5" name="Grafik 12">
            <a:extLst>
              <a:ext uri="{FF2B5EF4-FFF2-40B4-BE49-F238E27FC236}">
                <a16:creationId xmlns:a16="http://schemas.microsoft.com/office/drawing/2014/main" id="{E1F659A2-18C0-F64E-83FE-F293D19C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6" y="2538413"/>
            <a:ext cx="3016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6" name="Grafik 12">
            <a:extLst>
              <a:ext uri="{FF2B5EF4-FFF2-40B4-BE49-F238E27FC236}">
                <a16:creationId xmlns:a16="http://schemas.microsoft.com/office/drawing/2014/main" id="{35D4FC49-CA7B-6C4A-9B92-1B5408B1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6" y="2976563"/>
            <a:ext cx="3016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124623A-D61B-4E4F-97BE-0D09AC6C62E4}"/>
              </a:ext>
            </a:extLst>
          </p:cNvPr>
          <p:cNvCxnSpPr>
            <a:stCxn id="2056" idx="3"/>
            <a:endCxn id="2095" idx="1"/>
          </p:cNvCxnSpPr>
          <p:nvPr/>
        </p:nvCxnSpPr>
        <p:spPr>
          <a:xfrm flipV="1">
            <a:off x="2986089" y="2689225"/>
            <a:ext cx="896937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008C53A-16A1-448D-9213-DC203DF04E0C}"/>
              </a:ext>
            </a:extLst>
          </p:cNvPr>
          <p:cNvCxnSpPr>
            <a:stCxn id="2056" idx="3"/>
            <a:endCxn id="2096" idx="1"/>
          </p:cNvCxnSpPr>
          <p:nvPr/>
        </p:nvCxnSpPr>
        <p:spPr>
          <a:xfrm>
            <a:off x="2986089" y="2932113"/>
            <a:ext cx="896937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9" name="Textfeld 13">
            <a:extLst>
              <a:ext uri="{FF2B5EF4-FFF2-40B4-BE49-F238E27FC236}">
                <a16:creationId xmlns:a16="http://schemas.microsoft.com/office/drawing/2014/main" id="{4C98ED98-8D6E-8948-ADAF-A1AA10F3E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9" y="2568575"/>
            <a:ext cx="414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Y1</a:t>
            </a:r>
          </a:p>
        </p:txBody>
      </p:sp>
      <p:sp>
        <p:nvSpPr>
          <p:cNvPr id="2100" name="Textfeld 13">
            <a:extLst>
              <a:ext uri="{FF2B5EF4-FFF2-40B4-BE49-F238E27FC236}">
                <a16:creationId xmlns:a16="http://schemas.microsoft.com/office/drawing/2014/main" id="{166E3423-776B-234F-ABCF-77BBEBB4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9" y="2997200"/>
            <a:ext cx="4143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Y2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A28583-464D-4E68-BE26-8EE94B731761}"/>
              </a:ext>
            </a:extLst>
          </p:cNvPr>
          <p:cNvCxnSpPr>
            <a:stCxn id="2099" idx="3"/>
            <a:endCxn id="2093" idx="1"/>
          </p:cNvCxnSpPr>
          <p:nvPr/>
        </p:nvCxnSpPr>
        <p:spPr>
          <a:xfrm>
            <a:off x="4594225" y="2698750"/>
            <a:ext cx="261938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ABC62EE-C744-4959-BB61-1B95CF2BF161}"/>
              </a:ext>
            </a:extLst>
          </p:cNvPr>
          <p:cNvCxnSpPr>
            <a:cxnSpLocks/>
            <a:stCxn id="2100" idx="3"/>
            <a:endCxn id="2094" idx="1"/>
          </p:cNvCxnSpPr>
          <p:nvPr/>
        </p:nvCxnSpPr>
        <p:spPr>
          <a:xfrm flipV="1">
            <a:off x="4600575" y="3119439"/>
            <a:ext cx="255588" cy="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3" name="Textfeld 13">
            <a:extLst>
              <a:ext uri="{FF2B5EF4-FFF2-40B4-BE49-F238E27FC236}">
                <a16:creationId xmlns:a16="http://schemas.microsoft.com/office/drawing/2014/main" id="{932F9254-D423-9E4E-9B6E-2BBD4E03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784600"/>
            <a:ext cx="3562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 dirty="0" err="1">
                <a:solidFill>
                  <a:srgbClr val="000000"/>
                </a:solidFill>
              </a:rPr>
              <a:t>For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each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model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we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look</a:t>
            </a:r>
            <a:r>
              <a:rPr lang="de-DE" altLang="de-DE" sz="1100" dirty="0">
                <a:solidFill>
                  <a:srgbClr val="000000"/>
                </a:solidFill>
              </a:rPr>
              <a:t> at </a:t>
            </a:r>
            <a:r>
              <a:rPr lang="de-DE" altLang="de-DE" sz="1100" dirty="0" err="1">
                <a:solidFill>
                  <a:srgbClr val="000000"/>
                </a:solidFill>
              </a:rPr>
              <a:t>the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confidence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Intervals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for</a:t>
            </a:r>
            <a:r>
              <a:rPr lang="de-DE" altLang="de-DE" sz="1100" dirty="0">
                <a:solidFill>
                  <a:srgbClr val="000000"/>
                </a:solidFill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</a:rPr>
              <a:t>the</a:t>
            </a:r>
            <a:r>
              <a:rPr lang="de-DE" altLang="de-DE" sz="1100" dirty="0">
                <a:solidFill>
                  <a:srgbClr val="000000"/>
                </a:solidFill>
              </a:rPr>
              <a:t> different </a:t>
            </a:r>
            <a:r>
              <a:rPr lang="de-DE" altLang="de-DE" sz="1100" dirty="0" err="1">
                <a:solidFill>
                  <a:srgbClr val="000000"/>
                </a:solidFill>
              </a:rPr>
              <a:t>observations</a:t>
            </a:r>
            <a:endParaRPr lang="de-DE" altLang="de-DE" sz="1100" dirty="0">
              <a:solidFill>
                <a:srgbClr val="000000"/>
              </a:solidFill>
            </a:endParaRPr>
          </a:p>
        </p:txBody>
      </p:sp>
      <p:pic>
        <p:nvPicPr>
          <p:cNvPr id="2104" name="Grafik 42">
            <a:extLst>
              <a:ext uri="{FF2B5EF4-FFF2-40B4-BE49-F238E27FC236}">
                <a16:creationId xmlns:a16="http://schemas.microsoft.com/office/drawing/2014/main" id="{DA1E428B-BB2F-BD4A-B0E9-89E9B5D8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"/>
          <a:stretch>
            <a:fillRect/>
          </a:stretch>
        </p:blipFill>
        <p:spPr bwMode="auto">
          <a:xfrm>
            <a:off x="481014" y="4521200"/>
            <a:ext cx="313213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1470AFB7-529A-4F4F-8966-EE5D0A6E3ACF}"/>
              </a:ext>
            </a:extLst>
          </p:cNvPr>
          <p:cNvSpPr/>
          <p:nvPr/>
        </p:nvSpPr>
        <p:spPr>
          <a:xfrm rot="5400000">
            <a:off x="2930526" y="-561975"/>
            <a:ext cx="247650" cy="5895975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6" name="Geschweifte Klammer rechts 45">
            <a:extLst>
              <a:ext uri="{FF2B5EF4-FFF2-40B4-BE49-F238E27FC236}">
                <a16:creationId xmlns:a16="http://schemas.microsoft.com/office/drawing/2014/main" id="{CFB8BC02-91D6-40D5-B29B-4F8224F21B4D}"/>
              </a:ext>
            </a:extLst>
          </p:cNvPr>
          <p:cNvSpPr/>
          <p:nvPr/>
        </p:nvSpPr>
        <p:spPr>
          <a:xfrm rot="5400000">
            <a:off x="3161507" y="894557"/>
            <a:ext cx="187325" cy="5459412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E999DAA9-28BB-4AD4-BCCF-9E9793E93B64}"/>
              </a:ext>
            </a:extLst>
          </p:cNvPr>
          <p:cNvSpPr/>
          <p:nvPr/>
        </p:nvSpPr>
        <p:spPr>
          <a:xfrm>
            <a:off x="3711575" y="3784601"/>
            <a:ext cx="255588" cy="2716213"/>
          </a:xfrm>
          <a:prstGeom prst="rightBrace">
            <a:avLst>
              <a:gd name="adj1" fmla="val 28955"/>
              <a:gd name="adj2" fmla="val 4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8" name="Textfeld 13">
            <a:extLst>
              <a:ext uri="{FF2B5EF4-FFF2-40B4-BE49-F238E27FC236}">
                <a16:creationId xmlns:a16="http://schemas.microsoft.com/office/drawing/2014/main" id="{1EAB16AE-81AD-4A84-BB9D-AA2F1D594CEC}"/>
              </a:ext>
            </a:extLst>
          </p:cNvPr>
          <p:cNvSpPr txBox="1"/>
          <p:nvPr/>
        </p:nvSpPr>
        <p:spPr>
          <a:xfrm>
            <a:off x="3946525" y="3748089"/>
            <a:ext cx="2038350" cy="1616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sample 10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observations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observations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have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biggest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measure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uncertainty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apply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noise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selected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data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start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sampling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again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This will happen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until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constraint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9" name="Grafik 49">
            <a:extLst>
              <a:ext uri="{FF2B5EF4-FFF2-40B4-BE49-F238E27FC236}">
                <a16:creationId xmlns:a16="http://schemas.microsoft.com/office/drawing/2014/main" id="{3450477A-DBBD-DE4B-97EF-E35D62A9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6" y="2632076"/>
            <a:ext cx="411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0" name="Grafik 12">
            <a:extLst>
              <a:ext uri="{FF2B5EF4-FFF2-40B4-BE49-F238E27FC236}">
                <a16:creationId xmlns:a16="http://schemas.microsoft.com/office/drawing/2014/main" id="{23EBB1ED-0939-7F4D-AFB9-365581F2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5976939"/>
            <a:ext cx="525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Pfeil: gebogen 58">
            <a:extLst>
              <a:ext uri="{FF2B5EF4-FFF2-40B4-BE49-F238E27FC236}">
                <a16:creationId xmlns:a16="http://schemas.microsoft.com/office/drawing/2014/main" id="{CDB7C1D5-B352-4D57-B622-9C8B0C8DAF27}"/>
              </a:ext>
            </a:extLst>
          </p:cNvPr>
          <p:cNvSpPr/>
          <p:nvPr/>
        </p:nvSpPr>
        <p:spPr>
          <a:xfrm rot="16200000">
            <a:off x="631032" y="2850357"/>
            <a:ext cx="3405188" cy="4467225"/>
          </a:xfrm>
          <a:prstGeom prst="bentArrow">
            <a:avLst>
              <a:gd name="adj1" fmla="val 25000"/>
              <a:gd name="adj2" fmla="val 2315"/>
              <a:gd name="adj3" fmla="val 10168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112" name="Rechteck 3">
            <a:extLst>
              <a:ext uri="{FF2B5EF4-FFF2-40B4-BE49-F238E27FC236}">
                <a16:creationId xmlns:a16="http://schemas.microsoft.com/office/drawing/2014/main" id="{B04A9DA0-FCD0-0F47-ADEF-15E7EC591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0"/>
            <a:ext cx="6096000" cy="68580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FFFFF"/>
              </a:solidFill>
            </a:endParaRPr>
          </a:p>
        </p:txBody>
      </p:sp>
      <p:pic>
        <p:nvPicPr>
          <p:cNvPr id="63" name="Grafik 12">
            <a:extLst>
              <a:ext uri="{FF2B5EF4-FFF2-40B4-BE49-F238E27FC236}">
                <a16:creationId xmlns:a16="http://schemas.microsoft.com/office/drawing/2014/main" id="{DE4BD500-2E33-4346-92FD-C9C44B29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26368" y="5976676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DC782D69-356D-4546-A5DA-4490D393F627}"/>
              </a:ext>
            </a:extLst>
          </p:cNvPr>
          <p:cNvSpPr/>
          <p:nvPr/>
        </p:nvSpPr>
        <p:spPr>
          <a:xfrm rot="5400000">
            <a:off x="5070476" y="6169026"/>
            <a:ext cx="576263" cy="1762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5" name="Grafik 12">
            <a:extLst>
              <a:ext uri="{FF2B5EF4-FFF2-40B4-BE49-F238E27FC236}">
                <a16:creationId xmlns:a16="http://schemas.microsoft.com/office/drawing/2014/main" id="{60577AF3-C94F-4A91-A2AB-E92FD1F9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18575" y="609226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16" name="Textfeld 4">
            <a:extLst>
              <a:ext uri="{FF2B5EF4-FFF2-40B4-BE49-F238E27FC236}">
                <a16:creationId xmlns:a16="http://schemas.microsoft.com/office/drawing/2014/main" id="{A50A7E8F-519E-2B40-9D7C-2A2291A9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1" y="195264"/>
            <a:ext cx="4633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de-DE" b="1">
                <a:solidFill>
                  <a:srgbClr val="000000"/>
                </a:solidFill>
              </a:rPr>
              <a:t>Evolution (Offline)</a:t>
            </a:r>
          </a:p>
        </p:txBody>
      </p:sp>
      <p:sp>
        <p:nvSpPr>
          <p:cNvPr id="2117" name="Textfeld 13">
            <a:extLst>
              <a:ext uri="{FF2B5EF4-FFF2-40B4-BE49-F238E27FC236}">
                <a16:creationId xmlns:a16="http://schemas.microsoft.com/office/drawing/2014/main" id="{08DF3898-40E0-744F-A7DF-E4C343EB8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71501"/>
            <a:ext cx="2273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For both targets we create models (surrogates) that are then optimised using random search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26819C69-00AE-43F5-8E27-927677340C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20" y="485628"/>
            <a:ext cx="318012" cy="318012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EA4BF815-513B-4613-8D49-D92463D8C6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93" y="900103"/>
            <a:ext cx="318012" cy="318012"/>
          </a:xfrm>
          <a:prstGeom prst="rect">
            <a:avLst/>
          </a:prstGeom>
        </p:spPr>
      </p:pic>
      <p:pic>
        <p:nvPicPr>
          <p:cNvPr id="71" name="Grafik 12">
            <a:extLst>
              <a:ext uri="{FF2B5EF4-FFF2-40B4-BE49-F238E27FC236}">
                <a16:creationId xmlns:a16="http://schemas.microsoft.com/office/drawing/2014/main" id="{7696620B-39B8-4055-A40D-DDB7B39F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5338" y="477943"/>
            <a:ext cx="302669" cy="3026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2" name="Grafik 12">
            <a:extLst>
              <a:ext uri="{FF2B5EF4-FFF2-40B4-BE49-F238E27FC236}">
                <a16:creationId xmlns:a16="http://schemas.microsoft.com/office/drawing/2014/main" id="{E126DB57-A881-44EF-801C-D27AD210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5338" y="916496"/>
            <a:ext cx="302669" cy="30266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8A2025B-195A-4209-8959-1D2B18A401AC}"/>
              </a:ext>
            </a:extLst>
          </p:cNvPr>
          <p:cNvCxnSpPr>
            <a:stCxn id="2117" idx="3"/>
            <a:endCxn id="71" idx="1"/>
          </p:cNvCxnSpPr>
          <p:nvPr/>
        </p:nvCxnSpPr>
        <p:spPr>
          <a:xfrm flipV="1">
            <a:off x="9388475" y="628650"/>
            <a:ext cx="896938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71D0F8-CF30-43D8-B423-28305AA0E633}"/>
              </a:ext>
            </a:extLst>
          </p:cNvPr>
          <p:cNvCxnSpPr>
            <a:stCxn id="2117" idx="3"/>
            <a:endCxn id="72" idx="1"/>
          </p:cNvCxnSpPr>
          <p:nvPr/>
        </p:nvCxnSpPr>
        <p:spPr>
          <a:xfrm>
            <a:off x="9388475" y="871538"/>
            <a:ext cx="896938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4" name="Textfeld 13">
            <a:extLst>
              <a:ext uri="{FF2B5EF4-FFF2-40B4-BE49-F238E27FC236}">
                <a16:creationId xmlns:a16="http://schemas.microsoft.com/office/drawing/2014/main" id="{29F5BC17-9EEF-544B-8E06-8258A953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275" y="508000"/>
            <a:ext cx="414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Y1</a:t>
            </a:r>
          </a:p>
        </p:txBody>
      </p:sp>
      <p:sp>
        <p:nvSpPr>
          <p:cNvPr id="2125" name="Textfeld 13">
            <a:extLst>
              <a:ext uri="{FF2B5EF4-FFF2-40B4-BE49-F238E27FC236}">
                <a16:creationId xmlns:a16="http://schemas.microsoft.com/office/drawing/2014/main" id="{417880B4-992E-9C4A-97AE-FD72C09C9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25" y="936625"/>
            <a:ext cx="4143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100">
                <a:solidFill>
                  <a:srgbClr val="000000"/>
                </a:solidFill>
              </a:rPr>
              <a:t>Y2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76461AD-4E37-43CC-913D-3482D7699A00}"/>
              </a:ext>
            </a:extLst>
          </p:cNvPr>
          <p:cNvCxnSpPr>
            <a:stCxn id="2124" idx="3"/>
            <a:endCxn id="69" idx="1"/>
          </p:cNvCxnSpPr>
          <p:nvPr/>
        </p:nvCxnSpPr>
        <p:spPr>
          <a:xfrm>
            <a:off x="10996614" y="639763"/>
            <a:ext cx="261937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ECD6960-8B74-4EA3-B309-65E7256AE455}"/>
              </a:ext>
            </a:extLst>
          </p:cNvPr>
          <p:cNvCxnSpPr>
            <a:cxnSpLocks/>
            <a:stCxn id="2125" idx="3"/>
            <a:endCxn id="70" idx="1"/>
          </p:cNvCxnSpPr>
          <p:nvPr/>
        </p:nvCxnSpPr>
        <p:spPr>
          <a:xfrm flipV="1">
            <a:off x="11002964" y="1058864"/>
            <a:ext cx="255587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07ECD523-F320-4DCA-BABD-FB546B20B26D}"/>
              </a:ext>
            </a:extLst>
          </p:cNvPr>
          <p:cNvSpPr/>
          <p:nvPr/>
        </p:nvSpPr>
        <p:spPr>
          <a:xfrm rot="5400000">
            <a:off x="9039226" y="-1684338"/>
            <a:ext cx="247650" cy="5895975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0" name="Grafik 12">
            <a:extLst>
              <a:ext uri="{FF2B5EF4-FFF2-40B4-BE49-F238E27FC236}">
                <a16:creationId xmlns:a16="http://schemas.microsoft.com/office/drawing/2014/main" id="{93881945-E507-483B-B0E6-15371733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568" y="1466163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1" name="Textfeld 13">
            <a:extLst>
              <a:ext uri="{FF2B5EF4-FFF2-40B4-BE49-F238E27FC236}">
                <a16:creationId xmlns:a16="http://schemas.microsoft.com/office/drawing/2014/main" id="{8D0802B8-D0C5-4E4D-AD98-1B932F1243A9}"/>
              </a:ext>
            </a:extLst>
          </p:cNvPr>
          <p:cNvSpPr txBox="1"/>
          <p:nvPr/>
        </p:nvSpPr>
        <p:spPr>
          <a:xfrm>
            <a:off x="7115175" y="1390650"/>
            <a:ext cx="2273300" cy="769938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target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variables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evaluated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NSGA2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algorithm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This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includes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non-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dominated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sort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crowding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distance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Gleichschenkliges Dreieck 81">
            <a:extLst>
              <a:ext uri="{FF2B5EF4-FFF2-40B4-BE49-F238E27FC236}">
                <a16:creationId xmlns:a16="http://schemas.microsoft.com/office/drawing/2014/main" id="{72FBD97E-A081-4C6E-ABA5-B7F3BB1AE9BC}"/>
              </a:ext>
            </a:extLst>
          </p:cNvPr>
          <p:cNvSpPr/>
          <p:nvPr/>
        </p:nvSpPr>
        <p:spPr>
          <a:xfrm rot="5400000">
            <a:off x="9187657" y="1659732"/>
            <a:ext cx="577850" cy="1762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3" name="Textfeld 13">
            <a:extLst>
              <a:ext uri="{FF2B5EF4-FFF2-40B4-BE49-F238E27FC236}">
                <a16:creationId xmlns:a16="http://schemas.microsoft.com/office/drawing/2014/main" id="{70BAF20E-BDC8-43FE-A9AB-18E60EA69F83}"/>
              </a:ext>
            </a:extLst>
          </p:cNvPr>
          <p:cNvSpPr txBox="1"/>
          <p:nvPr/>
        </p:nvSpPr>
        <p:spPr>
          <a:xfrm>
            <a:off x="9704388" y="1441451"/>
            <a:ext cx="2273300" cy="600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50 target1/target2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pairs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chosen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their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performance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evaluation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step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A5E5A09A-6084-4959-B331-702A12CEF7C1}"/>
              </a:ext>
            </a:extLst>
          </p:cNvPr>
          <p:cNvSpPr/>
          <p:nvPr/>
        </p:nvSpPr>
        <p:spPr>
          <a:xfrm rot="5400000">
            <a:off x="9244014" y="-282575"/>
            <a:ext cx="300037" cy="5167313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5" name="Grafik 12">
            <a:extLst>
              <a:ext uri="{FF2B5EF4-FFF2-40B4-BE49-F238E27FC236}">
                <a16:creationId xmlns:a16="http://schemas.microsoft.com/office/drawing/2014/main" id="{654B3990-3362-46A5-91F2-AB2BD2366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6405719" y="1466163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6" name="Grafik 12">
            <a:extLst>
              <a:ext uri="{FF2B5EF4-FFF2-40B4-BE49-F238E27FC236}">
                <a16:creationId xmlns:a16="http://schemas.microsoft.com/office/drawing/2014/main" id="{78EF6B38-6E9F-4C00-8460-0C089C0338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9506" y="2575421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7" name="Grafik 12">
            <a:extLst>
              <a:ext uri="{FF2B5EF4-FFF2-40B4-BE49-F238E27FC236}">
                <a16:creationId xmlns:a16="http://schemas.microsoft.com/office/drawing/2014/main" id="{2D7E4E07-E800-4E18-B232-BE9A2D891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6942657" y="2575421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8" name="Textfeld 13">
            <a:extLst>
              <a:ext uri="{FF2B5EF4-FFF2-40B4-BE49-F238E27FC236}">
                <a16:creationId xmlns:a16="http://schemas.microsoft.com/office/drawing/2014/main" id="{A740CDBC-4567-41D5-AAFC-BF09039008A6}"/>
              </a:ext>
            </a:extLst>
          </p:cNvPr>
          <p:cNvSpPr txBox="1"/>
          <p:nvPr/>
        </p:nvSpPr>
        <p:spPr>
          <a:xfrm>
            <a:off x="7469189" y="2463800"/>
            <a:ext cx="2274887" cy="768350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subset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chosen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observations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carried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over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next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step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underlying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pareto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sets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(x1…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xN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)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extracted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Geschweifte Klammer rechts 88">
            <a:extLst>
              <a:ext uri="{FF2B5EF4-FFF2-40B4-BE49-F238E27FC236}">
                <a16:creationId xmlns:a16="http://schemas.microsoft.com/office/drawing/2014/main" id="{D968310D-1863-4D69-B8C5-96BB940F8BF0}"/>
              </a:ext>
            </a:extLst>
          </p:cNvPr>
          <p:cNvSpPr/>
          <p:nvPr/>
        </p:nvSpPr>
        <p:spPr>
          <a:xfrm rot="5400000">
            <a:off x="9281320" y="807245"/>
            <a:ext cx="300037" cy="5165725"/>
          </a:xfrm>
          <a:prstGeom prst="rightBrace">
            <a:avLst>
              <a:gd name="adj1" fmla="val 61923"/>
              <a:gd name="adj2" fmla="val 94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2" name="Textfeld 13">
            <a:extLst>
              <a:ext uri="{FF2B5EF4-FFF2-40B4-BE49-F238E27FC236}">
                <a16:creationId xmlns:a16="http://schemas.microsoft.com/office/drawing/2014/main" id="{22B451D9-C720-46B7-A877-7ED8C88828D1}"/>
              </a:ext>
            </a:extLst>
          </p:cNvPr>
          <p:cNvSpPr txBox="1"/>
          <p:nvPr/>
        </p:nvSpPr>
        <p:spPr>
          <a:xfrm>
            <a:off x="10133013" y="2500314"/>
            <a:ext cx="2273300" cy="600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pareto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mutation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performed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form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gaussian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mutation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Grafik 12">
            <a:extLst>
              <a:ext uri="{FF2B5EF4-FFF2-40B4-BE49-F238E27FC236}">
                <a16:creationId xmlns:a16="http://schemas.microsoft.com/office/drawing/2014/main" id="{00E3EF7C-F930-4D01-B28F-68E0A48C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4472" y="3674288"/>
            <a:ext cx="524774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Grafik 12">
            <a:extLst>
              <a:ext uri="{FF2B5EF4-FFF2-40B4-BE49-F238E27FC236}">
                <a16:creationId xmlns:a16="http://schemas.microsoft.com/office/drawing/2014/main" id="{47E3BFA8-B0C8-43AD-84FF-395805518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6937623" y="3674288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F91B3535-6B8F-4B37-888A-1ACB0141C3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7" y="3777569"/>
            <a:ext cx="318012" cy="318012"/>
          </a:xfrm>
          <a:prstGeom prst="rect">
            <a:avLst/>
          </a:prstGeom>
        </p:spPr>
      </p:pic>
      <p:sp>
        <p:nvSpPr>
          <p:cNvPr id="97" name="Textfeld 13">
            <a:extLst>
              <a:ext uri="{FF2B5EF4-FFF2-40B4-BE49-F238E27FC236}">
                <a16:creationId xmlns:a16="http://schemas.microsoft.com/office/drawing/2014/main" id="{63ABC31F-86B9-4DCB-BFC7-21C6F30FCF73}"/>
              </a:ext>
            </a:extLst>
          </p:cNvPr>
          <p:cNvSpPr txBox="1"/>
          <p:nvPr/>
        </p:nvSpPr>
        <p:spPr>
          <a:xfrm>
            <a:off x="7469189" y="3635376"/>
            <a:ext cx="2274887" cy="600075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mutated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set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features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(x1 …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xN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)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piped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fitted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models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target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1 and target2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respectively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4" name="Grafik 12">
            <a:extLst>
              <a:ext uri="{FF2B5EF4-FFF2-40B4-BE49-F238E27FC236}">
                <a16:creationId xmlns:a16="http://schemas.microsoft.com/office/drawing/2014/main" id="{A57597C2-B64F-8041-9F1F-2DCBDCB5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26" y="3683001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fik 12">
            <a:extLst>
              <a:ext uri="{FF2B5EF4-FFF2-40B4-BE49-F238E27FC236}">
                <a16:creationId xmlns:a16="http://schemas.microsoft.com/office/drawing/2014/main" id="{B8120FE0-1AE0-4920-96BA-55F0854F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32474"/>
          <a:stretch/>
        </p:blipFill>
        <p:spPr>
          <a:xfrm>
            <a:off x="10921848" y="3683361"/>
            <a:ext cx="354356" cy="52477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27D1B39-A754-4CEF-9086-5954E892F93C}"/>
              </a:ext>
            </a:extLst>
          </p:cNvPr>
          <p:cNvCxnSpPr>
            <a:stCxn id="97" idx="3"/>
            <a:endCxn id="96" idx="1"/>
          </p:cNvCxnSpPr>
          <p:nvPr/>
        </p:nvCxnSpPr>
        <p:spPr>
          <a:xfrm>
            <a:off x="9744076" y="3935414"/>
            <a:ext cx="36512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502D5C79-E0F7-4D74-8EEF-B322A505B47D}"/>
              </a:ext>
            </a:extLst>
          </p:cNvPr>
          <p:cNvCxnSpPr>
            <a:stCxn id="96" idx="3"/>
            <a:endCxn id="99" idx="1"/>
          </p:cNvCxnSpPr>
          <p:nvPr/>
        </p:nvCxnSpPr>
        <p:spPr>
          <a:xfrm>
            <a:off x="10426700" y="3937001"/>
            <a:ext cx="4953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Pfeil: gebogen 103">
            <a:extLst>
              <a:ext uri="{FF2B5EF4-FFF2-40B4-BE49-F238E27FC236}">
                <a16:creationId xmlns:a16="http://schemas.microsoft.com/office/drawing/2014/main" id="{2C7735D4-1E07-4531-9287-01B41E23E12D}"/>
              </a:ext>
            </a:extLst>
          </p:cNvPr>
          <p:cNvSpPr/>
          <p:nvPr/>
        </p:nvSpPr>
        <p:spPr>
          <a:xfrm rot="16200000">
            <a:off x="7507288" y="779463"/>
            <a:ext cx="2501900" cy="5000625"/>
          </a:xfrm>
          <a:prstGeom prst="bentArrow">
            <a:avLst>
              <a:gd name="adj1" fmla="val 25000"/>
              <a:gd name="adj2" fmla="val 2315"/>
              <a:gd name="adj3" fmla="val 10168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6" name="Textfeld 13">
            <a:extLst>
              <a:ext uri="{FF2B5EF4-FFF2-40B4-BE49-F238E27FC236}">
                <a16:creationId xmlns:a16="http://schemas.microsoft.com/office/drawing/2014/main" id="{9A30ECDA-CA8C-4B04-A637-6BB5C2FFC261}"/>
              </a:ext>
            </a:extLst>
          </p:cNvPr>
          <p:cNvSpPr txBox="1"/>
          <p:nvPr/>
        </p:nvSpPr>
        <p:spPr>
          <a:xfrm>
            <a:off x="6196013" y="4594225"/>
            <a:ext cx="2273300" cy="1785938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will do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until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stopping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criterion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met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there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no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further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advancement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evaluation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alibri"/>
              </a:rPr>
              <a:t>solutions</a:t>
            </a:r>
            <a:r>
              <a:rPr lang="de-DE" sz="1100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target1/target2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gradually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moving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towards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their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minimal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surrogate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100" kern="0" dirty="0" err="1">
                <a:solidFill>
                  <a:srgbClr val="000000"/>
                </a:solidFill>
                <a:latin typeface="Calibri"/>
              </a:rPr>
              <a:t>functions</a:t>
            </a:r>
            <a:r>
              <a:rPr lang="de-DE" sz="1100" kern="0" dirty="0">
                <a:solidFill>
                  <a:srgbClr val="000000"/>
                </a:solidFill>
                <a:latin typeface="Calibri"/>
              </a:rPr>
              <a:t>. </a:t>
            </a:r>
            <a:endParaRPr lang="de-DE" sz="11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4463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3BAA7-459E-40C8-B98A-93D58AB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E880F-AEDA-4A36-94B6-5DBC5F25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EC244B-4F14-48D5-B2D9-B19A9DE9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we approached the optimization problem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7C0C1F3-9DA0-417D-869E-DBB6433E9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Agenda</a:t>
            </a:r>
            <a:endParaRPr lang="de-DE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5F5CF4E-CA1E-4193-AB6E-E662B587B14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271481" y="2906974"/>
            <a:ext cx="1881450" cy="1507142"/>
          </a:xfrm>
          <a:custGeom>
            <a:avLst/>
            <a:gdLst>
              <a:gd name="T0" fmla="*/ 322 w 1286"/>
              <a:gd name="T1" fmla="*/ 1116 h 1116"/>
              <a:gd name="T2" fmla="*/ 0 w 1286"/>
              <a:gd name="T3" fmla="*/ 557 h 1116"/>
              <a:gd name="T4" fmla="*/ 322 w 1286"/>
              <a:gd name="T5" fmla="*/ 0 h 1116"/>
              <a:gd name="T6" fmla="*/ 965 w 1286"/>
              <a:gd name="T7" fmla="*/ 0 h 1116"/>
              <a:gd name="T8" fmla="*/ 1286 w 1286"/>
              <a:gd name="T9" fmla="*/ 557 h 1116"/>
              <a:gd name="T10" fmla="*/ 965 w 1286"/>
              <a:gd name="T11" fmla="*/ 1116 h 1116"/>
              <a:gd name="T12" fmla="*/ 322 w 1286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6">
                <a:moveTo>
                  <a:pt x="322" y="1116"/>
                </a:moveTo>
                <a:lnTo>
                  <a:pt x="0" y="557"/>
                </a:lnTo>
                <a:lnTo>
                  <a:pt x="322" y="0"/>
                </a:lnTo>
                <a:lnTo>
                  <a:pt x="965" y="0"/>
                </a:lnTo>
                <a:lnTo>
                  <a:pt x="1286" y="557"/>
                </a:lnTo>
                <a:lnTo>
                  <a:pt x="965" y="1116"/>
                </a:lnTo>
                <a:lnTo>
                  <a:pt x="322" y="1116"/>
                </a:lnTo>
                <a:close/>
              </a:path>
            </a:pathLst>
          </a:custGeom>
          <a:solidFill>
            <a:srgbClr val="860864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1" name="Text Box 13" descr="PresentationLoad.com">
            <a:extLst>
              <a:ext uri="{FF2B5EF4-FFF2-40B4-BE49-F238E27FC236}">
                <a16:creationId xmlns:a16="http://schemas.microsoft.com/office/drawing/2014/main" id="{CFA73B3C-7487-45EE-B0FF-2BA5613FBD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89635" y="3764558"/>
            <a:ext cx="1045142" cy="44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Surrogate Modeling</a:t>
            </a: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3C61766C-D330-4F01-AFEE-A2AC2C51759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72876" y="4442138"/>
            <a:ext cx="1881450" cy="1507142"/>
          </a:xfrm>
          <a:custGeom>
            <a:avLst/>
            <a:gdLst>
              <a:gd name="T0" fmla="*/ 321 w 1286"/>
              <a:gd name="T1" fmla="*/ 1116 h 1116"/>
              <a:gd name="T2" fmla="*/ 0 w 1286"/>
              <a:gd name="T3" fmla="*/ 557 h 1116"/>
              <a:gd name="T4" fmla="*/ 321 w 1286"/>
              <a:gd name="T5" fmla="*/ 0 h 1116"/>
              <a:gd name="T6" fmla="*/ 964 w 1286"/>
              <a:gd name="T7" fmla="*/ 0 h 1116"/>
              <a:gd name="T8" fmla="*/ 1286 w 1286"/>
              <a:gd name="T9" fmla="*/ 557 h 1116"/>
              <a:gd name="T10" fmla="*/ 964 w 1286"/>
              <a:gd name="T11" fmla="*/ 1116 h 1116"/>
              <a:gd name="T12" fmla="*/ 321 w 1286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6">
                <a:moveTo>
                  <a:pt x="321" y="1116"/>
                </a:moveTo>
                <a:lnTo>
                  <a:pt x="0" y="557"/>
                </a:lnTo>
                <a:lnTo>
                  <a:pt x="321" y="0"/>
                </a:lnTo>
                <a:lnTo>
                  <a:pt x="964" y="0"/>
                </a:lnTo>
                <a:lnTo>
                  <a:pt x="1286" y="557"/>
                </a:lnTo>
                <a:lnTo>
                  <a:pt x="964" y="1116"/>
                </a:lnTo>
                <a:lnTo>
                  <a:pt x="321" y="1116"/>
                </a:lnTo>
                <a:close/>
              </a:path>
            </a:pathLst>
          </a:custGeom>
          <a:solidFill>
            <a:srgbClr val="0F999C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5" name="Text Box 13" descr="PresentationLoad.com">
            <a:extLst>
              <a:ext uri="{FF2B5EF4-FFF2-40B4-BE49-F238E27FC236}">
                <a16:creationId xmlns:a16="http://schemas.microsoft.com/office/drawing/2014/main" id="{9E7DF16E-25E7-4D1F-9B18-415D431E15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89289" y="5296271"/>
            <a:ext cx="1048625" cy="44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Evaluation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F698452-02A8-4F4D-85AE-3BFBD2FC366C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268622" y="2906974"/>
            <a:ext cx="1882913" cy="1507142"/>
          </a:xfrm>
          <a:custGeom>
            <a:avLst/>
            <a:gdLst>
              <a:gd name="T0" fmla="*/ 322 w 1287"/>
              <a:gd name="T1" fmla="*/ 1116 h 1116"/>
              <a:gd name="T2" fmla="*/ 0 w 1287"/>
              <a:gd name="T3" fmla="*/ 557 h 1116"/>
              <a:gd name="T4" fmla="*/ 322 w 1287"/>
              <a:gd name="T5" fmla="*/ 0 h 1116"/>
              <a:gd name="T6" fmla="*/ 965 w 1287"/>
              <a:gd name="T7" fmla="*/ 0 h 1116"/>
              <a:gd name="T8" fmla="*/ 1287 w 1287"/>
              <a:gd name="T9" fmla="*/ 557 h 1116"/>
              <a:gd name="T10" fmla="*/ 965 w 1287"/>
              <a:gd name="T11" fmla="*/ 1116 h 1116"/>
              <a:gd name="T12" fmla="*/ 322 w 1287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116">
                <a:moveTo>
                  <a:pt x="322" y="1116"/>
                </a:moveTo>
                <a:lnTo>
                  <a:pt x="0" y="557"/>
                </a:lnTo>
                <a:lnTo>
                  <a:pt x="322" y="0"/>
                </a:lnTo>
                <a:lnTo>
                  <a:pt x="965" y="0"/>
                </a:lnTo>
                <a:lnTo>
                  <a:pt x="1287" y="557"/>
                </a:lnTo>
                <a:lnTo>
                  <a:pt x="965" y="1116"/>
                </a:lnTo>
                <a:lnTo>
                  <a:pt x="322" y="1116"/>
                </a:lnTo>
                <a:close/>
              </a:path>
            </a:pathLst>
          </a:custGeom>
          <a:solidFill>
            <a:srgbClr val="69AFD3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7" name="Text Box 13" descr="PresentationLoad.com">
            <a:extLst>
              <a:ext uri="{FF2B5EF4-FFF2-40B4-BE49-F238E27FC236}">
                <a16:creationId xmlns:a16="http://schemas.microsoft.com/office/drawing/2014/main" id="{512FB1B0-4788-40A3-97AB-DD6E92F9A5C2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608983" y="3733120"/>
            <a:ext cx="1202190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Research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04B9B816-3DFF-4DA6-BB8C-5CDB6E5E39D9}"/>
              </a:ext>
            </a:extLst>
          </p:cNvPr>
          <p:cNvSpPr>
            <a:spLocks noEditPoints="1"/>
          </p:cNvSpPr>
          <p:nvPr/>
        </p:nvSpPr>
        <p:spPr bwMode="white">
          <a:xfrm>
            <a:off x="9032064" y="4681280"/>
            <a:ext cx="363073" cy="410695"/>
          </a:xfrm>
          <a:custGeom>
            <a:avLst/>
            <a:gdLst>
              <a:gd name="T0" fmla="*/ 280 w 293"/>
              <a:gd name="T1" fmla="*/ 340 h 359"/>
              <a:gd name="T2" fmla="*/ 199 w 293"/>
              <a:gd name="T3" fmla="*/ 258 h 359"/>
              <a:gd name="T4" fmla="*/ 225 w 293"/>
              <a:gd name="T5" fmla="*/ 196 h 359"/>
              <a:gd name="T6" fmla="*/ 249 w 293"/>
              <a:gd name="T7" fmla="*/ 153 h 359"/>
              <a:gd name="T8" fmla="*/ 240 w 293"/>
              <a:gd name="T9" fmla="*/ 132 h 359"/>
              <a:gd name="T10" fmla="*/ 247 w 293"/>
              <a:gd name="T11" fmla="*/ 86 h 359"/>
              <a:gd name="T12" fmla="*/ 146 w 293"/>
              <a:gd name="T13" fmla="*/ 0 h 359"/>
              <a:gd name="T14" fmla="*/ 46 w 293"/>
              <a:gd name="T15" fmla="*/ 86 h 359"/>
              <a:gd name="T16" fmla="*/ 54 w 293"/>
              <a:gd name="T17" fmla="*/ 132 h 359"/>
              <a:gd name="T18" fmla="*/ 44 w 293"/>
              <a:gd name="T19" fmla="*/ 153 h 359"/>
              <a:gd name="T20" fmla="*/ 67 w 293"/>
              <a:gd name="T21" fmla="*/ 196 h 359"/>
              <a:gd name="T22" fmla="*/ 95 w 293"/>
              <a:gd name="T23" fmla="*/ 258 h 359"/>
              <a:gd name="T24" fmla="*/ 12 w 293"/>
              <a:gd name="T25" fmla="*/ 340 h 359"/>
              <a:gd name="T26" fmla="*/ 0 w 293"/>
              <a:gd name="T27" fmla="*/ 345 h 359"/>
              <a:gd name="T28" fmla="*/ 147 w 293"/>
              <a:gd name="T29" fmla="*/ 359 h 359"/>
              <a:gd name="T30" fmla="*/ 293 w 293"/>
              <a:gd name="T31" fmla="*/ 345 h 359"/>
              <a:gd name="T32" fmla="*/ 280 w 293"/>
              <a:gd name="T33" fmla="*/ 340 h 359"/>
              <a:gd name="T34" fmla="*/ 183 w 293"/>
              <a:gd name="T35" fmla="*/ 91 h 359"/>
              <a:gd name="T36" fmla="*/ 155 w 293"/>
              <a:gd name="T37" fmla="*/ 120 h 359"/>
              <a:gd name="T38" fmla="*/ 147 w 293"/>
              <a:gd name="T39" fmla="*/ 126 h 359"/>
              <a:gd name="T40" fmla="*/ 138 w 293"/>
              <a:gd name="T41" fmla="*/ 120 h 359"/>
              <a:gd name="T42" fmla="*/ 110 w 293"/>
              <a:gd name="T43" fmla="*/ 91 h 359"/>
              <a:gd name="T44" fmla="*/ 101 w 293"/>
              <a:gd name="T45" fmla="*/ 72 h 359"/>
              <a:gd name="T46" fmla="*/ 127 w 293"/>
              <a:gd name="T47" fmla="*/ 45 h 359"/>
              <a:gd name="T48" fmla="*/ 147 w 293"/>
              <a:gd name="T49" fmla="*/ 54 h 359"/>
              <a:gd name="T50" fmla="*/ 166 w 293"/>
              <a:gd name="T51" fmla="*/ 45 h 359"/>
              <a:gd name="T52" fmla="*/ 192 w 293"/>
              <a:gd name="T53" fmla="*/ 72 h 359"/>
              <a:gd name="T54" fmla="*/ 183 w 293"/>
              <a:gd name="T55" fmla="*/ 91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359">
                <a:moveTo>
                  <a:pt x="280" y="340"/>
                </a:moveTo>
                <a:cubicBezTo>
                  <a:pt x="218" y="318"/>
                  <a:pt x="199" y="299"/>
                  <a:pt x="199" y="258"/>
                </a:cubicBezTo>
                <a:cubicBezTo>
                  <a:pt x="199" y="233"/>
                  <a:pt x="218" y="242"/>
                  <a:pt x="225" y="196"/>
                </a:cubicBezTo>
                <a:cubicBezTo>
                  <a:pt x="229" y="177"/>
                  <a:pt x="245" y="195"/>
                  <a:pt x="249" y="153"/>
                </a:cubicBezTo>
                <a:cubicBezTo>
                  <a:pt x="249" y="136"/>
                  <a:pt x="240" y="132"/>
                  <a:pt x="240" y="132"/>
                </a:cubicBezTo>
                <a:cubicBezTo>
                  <a:pt x="240" y="132"/>
                  <a:pt x="244" y="107"/>
                  <a:pt x="247" y="86"/>
                </a:cubicBezTo>
                <a:cubicBezTo>
                  <a:pt x="249" y="62"/>
                  <a:pt x="233" y="0"/>
                  <a:pt x="146" y="0"/>
                </a:cubicBezTo>
                <a:cubicBezTo>
                  <a:pt x="61" y="0"/>
                  <a:pt x="45" y="62"/>
                  <a:pt x="46" y="86"/>
                </a:cubicBezTo>
                <a:cubicBezTo>
                  <a:pt x="49" y="107"/>
                  <a:pt x="54" y="132"/>
                  <a:pt x="54" y="132"/>
                </a:cubicBezTo>
                <a:cubicBezTo>
                  <a:pt x="54" y="132"/>
                  <a:pt x="44" y="136"/>
                  <a:pt x="44" y="153"/>
                </a:cubicBezTo>
                <a:cubicBezTo>
                  <a:pt x="47" y="195"/>
                  <a:pt x="64" y="177"/>
                  <a:pt x="67" y="196"/>
                </a:cubicBezTo>
                <a:cubicBezTo>
                  <a:pt x="76" y="242"/>
                  <a:pt x="95" y="233"/>
                  <a:pt x="95" y="258"/>
                </a:cubicBezTo>
                <a:cubicBezTo>
                  <a:pt x="95" y="299"/>
                  <a:pt x="75" y="318"/>
                  <a:pt x="12" y="340"/>
                </a:cubicBezTo>
                <a:cubicBezTo>
                  <a:pt x="8" y="342"/>
                  <a:pt x="4" y="343"/>
                  <a:pt x="0" y="345"/>
                </a:cubicBezTo>
                <a:cubicBezTo>
                  <a:pt x="46" y="354"/>
                  <a:pt x="95" y="359"/>
                  <a:pt x="147" y="359"/>
                </a:cubicBezTo>
                <a:cubicBezTo>
                  <a:pt x="198" y="359"/>
                  <a:pt x="247" y="354"/>
                  <a:pt x="293" y="345"/>
                </a:cubicBezTo>
                <a:cubicBezTo>
                  <a:pt x="289" y="344"/>
                  <a:pt x="285" y="342"/>
                  <a:pt x="280" y="340"/>
                </a:cubicBezTo>
                <a:close/>
                <a:moveTo>
                  <a:pt x="183" y="91"/>
                </a:moveTo>
                <a:cubicBezTo>
                  <a:pt x="155" y="120"/>
                  <a:pt x="155" y="120"/>
                  <a:pt x="155" y="120"/>
                </a:cubicBezTo>
                <a:cubicBezTo>
                  <a:pt x="152" y="123"/>
                  <a:pt x="150" y="126"/>
                  <a:pt x="147" y="126"/>
                </a:cubicBezTo>
                <a:cubicBezTo>
                  <a:pt x="144" y="126"/>
                  <a:pt x="141" y="123"/>
                  <a:pt x="138" y="120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4" y="87"/>
                  <a:pt x="101" y="80"/>
                  <a:pt x="101" y="72"/>
                </a:cubicBezTo>
                <a:cubicBezTo>
                  <a:pt x="101" y="57"/>
                  <a:pt x="113" y="45"/>
                  <a:pt x="127" y="45"/>
                </a:cubicBezTo>
                <a:cubicBezTo>
                  <a:pt x="135" y="45"/>
                  <a:pt x="142" y="49"/>
                  <a:pt x="147" y="54"/>
                </a:cubicBezTo>
                <a:cubicBezTo>
                  <a:pt x="151" y="49"/>
                  <a:pt x="158" y="45"/>
                  <a:pt x="166" y="45"/>
                </a:cubicBezTo>
                <a:cubicBezTo>
                  <a:pt x="180" y="45"/>
                  <a:pt x="192" y="57"/>
                  <a:pt x="192" y="72"/>
                </a:cubicBezTo>
                <a:cubicBezTo>
                  <a:pt x="192" y="80"/>
                  <a:pt x="189" y="87"/>
                  <a:pt x="183" y="9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12FF1FF-EA13-4007-AEDD-ADE74AA21FE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72179" y="3681400"/>
            <a:ext cx="1881450" cy="1503089"/>
          </a:xfrm>
          <a:custGeom>
            <a:avLst/>
            <a:gdLst>
              <a:gd name="T0" fmla="*/ 322 w 1286"/>
              <a:gd name="T1" fmla="*/ 1113 h 1113"/>
              <a:gd name="T2" fmla="*/ 0 w 1286"/>
              <a:gd name="T3" fmla="*/ 556 h 1113"/>
              <a:gd name="T4" fmla="*/ 322 w 1286"/>
              <a:gd name="T5" fmla="*/ 0 h 1113"/>
              <a:gd name="T6" fmla="*/ 965 w 1286"/>
              <a:gd name="T7" fmla="*/ 0 h 1113"/>
              <a:gd name="T8" fmla="*/ 1286 w 1286"/>
              <a:gd name="T9" fmla="*/ 556 h 1113"/>
              <a:gd name="T10" fmla="*/ 965 w 1286"/>
              <a:gd name="T11" fmla="*/ 1113 h 1113"/>
              <a:gd name="T12" fmla="*/ 322 w 1286"/>
              <a:gd name="T13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3">
                <a:moveTo>
                  <a:pt x="322" y="1113"/>
                </a:moveTo>
                <a:lnTo>
                  <a:pt x="0" y="556"/>
                </a:lnTo>
                <a:lnTo>
                  <a:pt x="322" y="0"/>
                </a:lnTo>
                <a:lnTo>
                  <a:pt x="965" y="0"/>
                </a:lnTo>
                <a:lnTo>
                  <a:pt x="1286" y="556"/>
                </a:lnTo>
                <a:lnTo>
                  <a:pt x="965" y="1113"/>
                </a:lnTo>
                <a:lnTo>
                  <a:pt x="322" y="1113"/>
                </a:lnTo>
                <a:close/>
              </a:path>
            </a:pathLst>
          </a:custGeom>
          <a:solidFill>
            <a:srgbClr val="FF6327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20" name="Text Box 13" descr="PresentationLoad.com">
            <a:extLst>
              <a:ext uri="{FF2B5EF4-FFF2-40B4-BE49-F238E27FC236}">
                <a16:creationId xmlns:a16="http://schemas.microsoft.com/office/drawing/2014/main" id="{37CD605A-2D34-4BA1-9C7C-86E6BE6019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72056" y="4548658"/>
            <a:ext cx="1281696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Optimization</a:t>
            </a: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20D643D-CF2B-4391-B7A9-C400E4112A0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70783" y="3681400"/>
            <a:ext cx="1881450" cy="1503089"/>
          </a:xfrm>
          <a:custGeom>
            <a:avLst/>
            <a:gdLst>
              <a:gd name="T0" fmla="*/ 322 w 1286"/>
              <a:gd name="T1" fmla="*/ 1113 h 1113"/>
              <a:gd name="T2" fmla="*/ 0 w 1286"/>
              <a:gd name="T3" fmla="*/ 556 h 1113"/>
              <a:gd name="T4" fmla="*/ 322 w 1286"/>
              <a:gd name="T5" fmla="*/ 0 h 1113"/>
              <a:gd name="T6" fmla="*/ 965 w 1286"/>
              <a:gd name="T7" fmla="*/ 0 h 1113"/>
              <a:gd name="T8" fmla="*/ 1286 w 1286"/>
              <a:gd name="T9" fmla="*/ 556 h 1113"/>
              <a:gd name="T10" fmla="*/ 965 w 1286"/>
              <a:gd name="T11" fmla="*/ 1113 h 1113"/>
              <a:gd name="T12" fmla="*/ 322 w 1286"/>
              <a:gd name="T13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3">
                <a:moveTo>
                  <a:pt x="322" y="1113"/>
                </a:moveTo>
                <a:lnTo>
                  <a:pt x="0" y="556"/>
                </a:lnTo>
                <a:lnTo>
                  <a:pt x="322" y="0"/>
                </a:lnTo>
                <a:lnTo>
                  <a:pt x="965" y="0"/>
                </a:lnTo>
                <a:lnTo>
                  <a:pt x="1286" y="556"/>
                </a:lnTo>
                <a:lnTo>
                  <a:pt x="965" y="1113"/>
                </a:lnTo>
                <a:lnTo>
                  <a:pt x="322" y="1113"/>
                </a:lnTo>
                <a:close/>
              </a:path>
            </a:pathLst>
          </a:custGeom>
          <a:solidFill>
            <a:srgbClr val="00C37B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23" name="Text Box 13" descr="PresentationLoad.com">
            <a:extLst>
              <a:ext uri="{FF2B5EF4-FFF2-40B4-BE49-F238E27FC236}">
                <a16:creationId xmlns:a16="http://schemas.microsoft.com/office/drawing/2014/main" id="{2AB2EB77-7747-49CF-B252-1B81187AFB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50438" y="4534932"/>
            <a:ext cx="1122140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Sampling</a:t>
            </a:r>
          </a:p>
        </p:txBody>
      </p:sp>
      <p:grpSp>
        <p:nvGrpSpPr>
          <p:cNvPr id="24" name="Gruppieren 20">
            <a:extLst>
              <a:ext uri="{FF2B5EF4-FFF2-40B4-BE49-F238E27FC236}">
                <a16:creationId xmlns:a16="http://schemas.microsoft.com/office/drawing/2014/main" id="{CDD20F91-7415-4A99-94C8-A8AF8C8C5CE6}"/>
              </a:ext>
            </a:extLst>
          </p:cNvPr>
          <p:cNvGrpSpPr/>
          <p:nvPr/>
        </p:nvGrpSpPr>
        <p:grpSpPr>
          <a:xfrm>
            <a:off x="7532956" y="3980359"/>
            <a:ext cx="359896" cy="350127"/>
            <a:chOff x="4993899" y="2083723"/>
            <a:chExt cx="514066" cy="541792"/>
          </a:xfrm>
          <a:noFill/>
        </p:grpSpPr>
        <p:sp>
          <p:nvSpPr>
            <p:cNvPr id="25" name="Freeform 1074">
              <a:extLst>
                <a:ext uri="{FF2B5EF4-FFF2-40B4-BE49-F238E27FC236}">
                  <a16:creationId xmlns:a16="http://schemas.microsoft.com/office/drawing/2014/main" id="{D5D71D42-ACDA-45BC-ACBF-5D1F26E4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050" y="2252564"/>
              <a:ext cx="304915" cy="372951"/>
            </a:xfrm>
            <a:custGeom>
              <a:avLst/>
              <a:gdLst>
                <a:gd name="T0" fmla="*/ 52 w 169"/>
                <a:gd name="T1" fmla="*/ 207 h 207"/>
                <a:gd name="T2" fmla="*/ 0 w 169"/>
                <a:gd name="T3" fmla="*/ 207 h 207"/>
                <a:gd name="T4" fmla="*/ 2 w 169"/>
                <a:gd name="T5" fmla="*/ 185 h 207"/>
                <a:gd name="T6" fmla="*/ 13 w 169"/>
                <a:gd name="T7" fmla="*/ 129 h 207"/>
                <a:gd name="T8" fmla="*/ 78 w 169"/>
                <a:gd name="T9" fmla="*/ 42 h 207"/>
                <a:gd name="T10" fmla="*/ 104 w 169"/>
                <a:gd name="T11" fmla="*/ 27 h 207"/>
                <a:gd name="T12" fmla="*/ 93 w 169"/>
                <a:gd name="T13" fmla="*/ 0 h 207"/>
                <a:gd name="T14" fmla="*/ 169 w 169"/>
                <a:gd name="T15" fmla="*/ 30 h 207"/>
                <a:gd name="T16" fmla="*/ 135 w 169"/>
                <a:gd name="T17" fmla="*/ 104 h 207"/>
                <a:gd name="T18" fmla="*/ 123 w 169"/>
                <a:gd name="T19" fmla="*/ 76 h 207"/>
                <a:gd name="T20" fmla="*/ 104 w 169"/>
                <a:gd name="T21" fmla="*/ 89 h 207"/>
                <a:gd name="T22" fmla="*/ 57 w 169"/>
                <a:gd name="T23" fmla="*/ 167 h 207"/>
                <a:gd name="T24" fmla="*/ 52 w 169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07">
                  <a:moveTo>
                    <a:pt x="52" y="207"/>
                  </a:moveTo>
                  <a:cubicBezTo>
                    <a:pt x="35" y="207"/>
                    <a:pt x="18" y="207"/>
                    <a:pt x="0" y="207"/>
                  </a:cubicBezTo>
                  <a:cubicBezTo>
                    <a:pt x="0" y="199"/>
                    <a:pt x="1" y="192"/>
                    <a:pt x="2" y="185"/>
                  </a:cubicBezTo>
                  <a:cubicBezTo>
                    <a:pt x="4" y="166"/>
                    <a:pt x="7" y="147"/>
                    <a:pt x="13" y="129"/>
                  </a:cubicBezTo>
                  <a:cubicBezTo>
                    <a:pt x="25" y="92"/>
                    <a:pt x="46" y="63"/>
                    <a:pt x="78" y="42"/>
                  </a:cubicBezTo>
                  <a:cubicBezTo>
                    <a:pt x="86" y="37"/>
                    <a:pt x="95" y="32"/>
                    <a:pt x="104" y="27"/>
                  </a:cubicBezTo>
                  <a:cubicBezTo>
                    <a:pt x="100" y="19"/>
                    <a:pt x="97" y="10"/>
                    <a:pt x="93" y="0"/>
                  </a:cubicBezTo>
                  <a:cubicBezTo>
                    <a:pt x="118" y="10"/>
                    <a:pt x="143" y="20"/>
                    <a:pt x="169" y="30"/>
                  </a:cubicBezTo>
                  <a:cubicBezTo>
                    <a:pt x="157" y="55"/>
                    <a:pt x="146" y="79"/>
                    <a:pt x="135" y="104"/>
                  </a:cubicBezTo>
                  <a:cubicBezTo>
                    <a:pt x="131" y="95"/>
                    <a:pt x="127" y="86"/>
                    <a:pt x="123" y="76"/>
                  </a:cubicBezTo>
                  <a:cubicBezTo>
                    <a:pt x="117" y="81"/>
                    <a:pt x="110" y="84"/>
                    <a:pt x="104" y="89"/>
                  </a:cubicBezTo>
                  <a:cubicBezTo>
                    <a:pt x="77" y="108"/>
                    <a:pt x="63" y="135"/>
                    <a:pt x="57" y="167"/>
                  </a:cubicBezTo>
                  <a:cubicBezTo>
                    <a:pt x="55" y="180"/>
                    <a:pt x="54" y="193"/>
                    <a:pt x="52" y="2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6" name="Freeform 1075">
              <a:extLst>
                <a:ext uri="{FF2B5EF4-FFF2-40B4-BE49-F238E27FC236}">
                  <a16:creationId xmlns:a16="http://schemas.microsoft.com/office/drawing/2014/main" id="{07BD1A33-8856-43BD-A24E-47F8CD9BE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899" y="2252562"/>
              <a:ext cx="231835" cy="249473"/>
            </a:xfrm>
            <a:custGeom>
              <a:avLst/>
              <a:gdLst>
                <a:gd name="T0" fmla="*/ 46 w 129"/>
                <a:gd name="T1" fmla="*/ 76 h 138"/>
                <a:gd name="T2" fmla="*/ 34 w 129"/>
                <a:gd name="T3" fmla="*/ 103 h 138"/>
                <a:gd name="T4" fmla="*/ 0 w 129"/>
                <a:gd name="T5" fmla="*/ 28 h 138"/>
                <a:gd name="T6" fmla="*/ 77 w 129"/>
                <a:gd name="T7" fmla="*/ 0 h 138"/>
                <a:gd name="T8" fmla="*/ 66 w 129"/>
                <a:gd name="T9" fmla="*/ 27 h 138"/>
                <a:gd name="T10" fmla="*/ 83 w 129"/>
                <a:gd name="T11" fmla="*/ 37 h 138"/>
                <a:gd name="T12" fmla="*/ 127 w 129"/>
                <a:gd name="T13" fmla="*/ 75 h 138"/>
                <a:gd name="T14" fmla="*/ 128 w 129"/>
                <a:gd name="T15" fmla="*/ 79 h 138"/>
                <a:gd name="T16" fmla="*/ 104 w 129"/>
                <a:gd name="T17" fmla="*/ 136 h 138"/>
                <a:gd name="T18" fmla="*/ 103 w 129"/>
                <a:gd name="T19" fmla="*/ 138 h 138"/>
                <a:gd name="T20" fmla="*/ 46 w 129"/>
                <a:gd name="T21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38">
                  <a:moveTo>
                    <a:pt x="46" y="76"/>
                  </a:moveTo>
                  <a:cubicBezTo>
                    <a:pt x="42" y="85"/>
                    <a:pt x="38" y="94"/>
                    <a:pt x="34" y="103"/>
                  </a:cubicBezTo>
                  <a:cubicBezTo>
                    <a:pt x="23" y="78"/>
                    <a:pt x="11" y="53"/>
                    <a:pt x="0" y="28"/>
                  </a:cubicBezTo>
                  <a:cubicBezTo>
                    <a:pt x="25" y="19"/>
                    <a:pt x="51" y="9"/>
                    <a:pt x="77" y="0"/>
                  </a:cubicBezTo>
                  <a:cubicBezTo>
                    <a:pt x="73" y="9"/>
                    <a:pt x="69" y="18"/>
                    <a:pt x="66" y="27"/>
                  </a:cubicBezTo>
                  <a:cubicBezTo>
                    <a:pt x="71" y="30"/>
                    <a:pt x="77" y="33"/>
                    <a:pt x="83" y="37"/>
                  </a:cubicBezTo>
                  <a:cubicBezTo>
                    <a:pt x="100" y="47"/>
                    <a:pt x="115" y="60"/>
                    <a:pt x="127" y="75"/>
                  </a:cubicBezTo>
                  <a:cubicBezTo>
                    <a:pt x="128" y="76"/>
                    <a:pt x="129" y="77"/>
                    <a:pt x="128" y="79"/>
                  </a:cubicBezTo>
                  <a:cubicBezTo>
                    <a:pt x="117" y="97"/>
                    <a:pt x="109" y="116"/>
                    <a:pt x="104" y="136"/>
                  </a:cubicBezTo>
                  <a:cubicBezTo>
                    <a:pt x="104" y="136"/>
                    <a:pt x="104" y="137"/>
                    <a:pt x="103" y="138"/>
                  </a:cubicBezTo>
                  <a:cubicBezTo>
                    <a:pt x="92" y="110"/>
                    <a:pt x="72" y="90"/>
                    <a:pt x="46" y="7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7" name="Freeform 1076">
              <a:extLst>
                <a:ext uri="{FF2B5EF4-FFF2-40B4-BE49-F238E27FC236}">
                  <a16:creationId xmlns:a16="http://schemas.microsoft.com/office/drawing/2014/main" id="{37D5E78C-438E-4D58-9889-53ECB447F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130" y="2083723"/>
              <a:ext cx="201596" cy="274672"/>
            </a:xfrm>
            <a:custGeom>
              <a:avLst/>
              <a:gdLst>
                <a:gd name="T0" fmla="*/ 30 w 112"/>
                <a:gd name="T1" fmla="*/ 61 h 152"/>
                <a:gd name="T2" fmla="*/ 0 w 112"/>
                <a:gd name="T3" fmla="*/ 61 h 152"/>
                <a:gd name="T4" fmla="*/ 57 w 112"/>
                <a:gd name="T5" fmla="*/ 0 h 152"/>
                <a:gd name="T6" fmla="*/ 112 w 112"/>
                <a:gd name="T7" fmla="*/ 61 h 152"/>
                <a:gd name="T8" fmla="*/ 82 w 112"/>
                <a:gd name="T9" fmla="*/ 61 h 152"/>
                <a:gd name="T10" fmla="*/ 82 w 112"/>
                <a:gd name="T11" fmla="*/ 66 h 152"/>
                <a:gd name="T12" fmla="*/ 82 w 112"/>
                <a:gd name="T13" fmla="*/ 124 h 152"/>
                <a:gd name="T14" fmla="*/ 81 w 112"/>
                <a:gd name="T15" fmla="*/ 129 h 152"/>
                <a:gd name="T16" fmla="*/ 57 w 112"/>
                <a:gd name="T17" fmla="*/ 152 h 152"/>
                <a:gd name="T18" fmla="*/ 57 w 112"/>
                <a:gd name="T19" fmla="*/ 152 h 152"/>
                <a:gd name="T20" fmla="*/ 37 w 112"/>
                <a:gd name="T21" fmla="*/ 133 h 152"/>
                <a:gd name="T22" fmla="*/ 30 w 112"/>
                <a:gd name="T23" fmla="*/ 118 h 152"/>
                <a:gd name="T24" fmla="*/ 30 w 112"/>
                <a:gd name="T25" fmla="*/ 66 h 152"/>
                <a:gd name="T26" fmla="*/ 30 w 112"/>
                <a:gd name="T27" fmla="*/ 6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52">
                  <a:moveTo>
                    <a:pt x="30" y="61"/>
                  </a:moveTo>
                  <a:cubicBezTo>
                    <a:pt x="20" y="61"/>
                    <a:pt x="11" y="61"/>
                    <a:pt x="0" y="61"/>
                  </a:cubicBezTo>
                  <a:cubicBezTo>
                    <a:pt x="20" y="41"/>
                    <a:pt x="38" y="21"/>
                    <a:pt x="57" y="0"/>
                  </a:cubicBezTo>
                  <a:cubicBezTo>
                    <a:pt x="76" y="21"/>
                    <a:pt x="94" y="41"/>
                    <a:pt x="112" y="61"/>
                  </a:cubicBezTo>
                  <a:cubicBezTo>
                    <a:pt x="102" y="61"/>
                    <a:pt x="92" y="61"/>
                    <a:pt x="82" y="61"/>
                  </a:cubicBezTo>
                  <a:cubicBezTo>
                    <a:pt x="82" y="63"/>
                    <a:pt x="82" y="64"/>
                    <a:pt x="82" y="66"/>
                  </a:cubicBezTo>
                  <a:cubicBezTo>
                    <a:pt x="82" y="85"/>
                    <a:pt x="83" y="105"/>
                    <a:pt x="82" y="124"/>
                  </a:cubicBezTo>
                  <a:cubicBezTo>
                    <a:pt x="82" y="126"/>
                    <a:pt x="82" y="128"/>
                    <a:pt x="81" y="129"/>
                  </a:cubicBezTo>
                  <a:cubicBezTo>
                    <a:pt x="73" y="136"/>
                    <a:pt x="65" y="144"/>
                    <a:pt x="57" y="152"/>
                  </a:cubicBezTo>
                  <a:cubicBezTo>
                    <a:pt x="57" y="152"/>
                    <a:pt x="56" y="152"/>
                    <a:pt x="57" y="152"/>
                  </a:cubicBezTo>
                  <a:cubicBezTo>
                    <a:pt x="50" y="146"/>
                    <a:pt x="44" y="139"/>
                    <a:pt x="37" y="133"/>
                  </a:cubicBezTo>
                  <a:cubicBezTo>
                    <a:pt x="31" y="129"/>
                    <a:pt x="30" y="125"/>
                    <a:pt x="30" y="118"/>
                  </a:cubicBezTo>
                  <a:cubicBezTo>
                    <a:pt x="30" y="101"/>
                    <a:pt x="30" y="83"/>
                    <a:pt x="30" y="66"/>
                  </a:cubicBezTo>
                  <a:cubicBezTo>
                    <a:pt x="30" y="64"/>
                    <a:pt x="30" y="63"/>
                    <a:pt x="30" y="6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sp>
        <p:nvSpPr>
          <p:cNvPr id="51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AFE3CC1-6422-457F-80B8-60CC82112557}"/>
              </a:ext>
            </a:extLst>
          </p:cNvPr>
          <p:cNvSpPr txBox="1"/>
          <p:nvPr/>
        </p:nvSpPr>
        <p:spPr>
          <a:xfrm>
            <a:off x="605597" y="2606828"/>
            <a:ext cx="1901913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Conducted research to find especially a </a:t>
            </a:r>
            <a:r>
              <a:rPr lang="en-GB" sz="1400" b="1" dirty="0">
                <a:latin typeface="+mj-lt"/>
              </a:rPr>
              <a:t>sampling approach </a:t>
            </a:r>
            <a:r>
              <a:rPr lang="en-GB" sz="1400" dirty="0">
                <a:latin typeface="+mj-lt"/>
              </a:rPr>
              <a:t>fitting the problem</a:t>
            </a:r>
          </a:p>
        </p:txBody>
      </p:sp>
      <p:sp>
        <p:nvSpPr>
          <p:cNvPr id="52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A31E6A-5F98-4F17-8019-9EE15254FE98}"/>
              </a:ext>
            </a:extLst>
          </p:cNvPr>
          <p:cNvSpPr txBox="1"/>
          <p:nvPr/>
        </p:nvSpPr>
        <p:spPr>
          <a:xfrm>
            <a:off x="9870091" y="3960233"/>
            <a:ext cx="1729012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Sanity-checked the results and manually tuned </a:t>
            </a:r>
            <a:r>
              <a:rPr lang="en-GB" sz="1400" b="1" dirty="0">
                <a:latin typeface="+mj-lt"/>
              </a:rPr>
              <a:t>algorithm parameters</a:t>
            </a:r>
            <a:r>
              <a:rPr lang="en-GB" sz="1400" dirty="0">
                <a:latin typeface="+mj-lt"/>
              </a:rPr>
              <a:t> where necessary</a:t>
            </a:r>
          </a:p>
        </p:txBody>
      </p:sp>
      <p:sp>
        <p:nvSpPr>
          <p:cNvPr id="53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758F00-F993-4B87-8500-2263F3E2CE3F}"/>
              </a:ext>
            </a:extLst>
          </p:cNvPr>
          <p:cNvSpPr txBox="1"/>
          <p:nvPr/>
        </p:nvSpPr>
        <p:spPr>
          <a:xfrm>
            <a:off x="5070463" y="2115582"/>
            <a:ext cx="2272980" cy="1007416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Trained </a:t>
            </a:r>
            <a:r>
              <a:rPr lang="en-GB" sz="1400" b="1" dirty="0">
                <a:latin typeface="+mj-lt"/>
              </a:rPr>
              <a:t>models of several algorithms</a:t>
            </a:r>
            <a:r>
              <a:rPr lang="en-GB" sz="1400" dirty="0">
                <a:latin typeface="+mj-lt"/>
              </a:rPr>
              <a:t> to approximate the underlying functions</a:t>
            </a:r>
          </a:p>
        </p:txBody>
      </p:sp>
      <p:sp>
        <p:nvSpPr>
          <p:cNvPr id="54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8D31966-C158-43A3-A8C8-5818C56762DB}"/>
              </a:ext>
            </a:extLst>
          </p:cNvPr>
          <p:cNvSpPr txBox="1"/>
          <p:nvPr/>
        </p:nvSpPr>
        <p:spPr>
          <a:xfrm>
            <a:off x="2313450" y="4591787"/>
            <a:ext cx="1901913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Used </a:t>
            </a:r>
            <a:r>
              <a:rPr lang="en-GB" sz="1400" b="1" dirty="0">
                <a:latin typeface="+mj-lt"/>
              </a:rPr>
              <a:t>adaptive sampling</a:t>
            </a:r>
            <a:r>
              <a:rPr lang="en-GB" sz="1400" dirty="0">
                <a:latin typeface="+mj-lt"/>
              </a:rPr>
              <a:t> to request points from the API based on statistical uncertainty</a:t>
            </a:r>
          </a:p>
        </p:txBody>
      </p:sp>
      <p:sp>
        <p:nvSpPr>
          <p:cNvPr id="55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55B8DD6-9C65-4DDC-B231-1C138C76F43B}"/>
              </a:ext>
            </a:extLst>
          </p:cNvPr>
          <p:cNvSpPr txBox="1"/>
          <p:nvPr/>
        </p:nvSpPr>
        <p:spPr>
          <a:xfrm>
            <a:off x="7614109" y="2947150"/>
            <a:ext cx="2092104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Implemented </a:t>
            </a:r>
            <a:r>
              <a:rPr lang="en-GB" sz="1400" b="1" dirty="0">
                <a:latin typeface="+mj-lt"/>
              </a:rPr>
              <a:t>NSGA II using Python</a:t>
            </a:r>
            <a:r>
              <a:rPr lang="en-GB" sz="1400" dirty="0">
                <a:latin typeface="+mj-lt"/>
              </a:rPr>
              <a:t> to generate Pareto-optimal set of points</a:t>
            </a:r>
          </a:p>
        </p:txBody>
      </p:sp>
      <p:grpSp>
        <p:nvGrpSpPr>
          <p:cNvPr id="12" name="Gruppieren 14">
            <a:extLst>
              <a:ext uri="{FF2B5EF4-FFF2-40B4-BE49-F238E27FC236}">
                <a16:creationId xmlns:a16="http://schemas.microsoft.com/office/drawing/2014/main" id="{E136ABD9-1778-4A1C-8DCF-A4934B2B8D63}"/>
              </a:ext>
            </a:extLst>
          </p:cNvPr>
          <p:cNvGrpSpPr/>
          <p:nvPr/>
        </p:nvGrpSpPr>
        <p:grpSpPr>
          <a:xfrm>
            <a:off x="3036839" y="3167999"/>
            <a:ext cx="346478" cy="395352"/>
            <a:chOff x="4183212" y="2471538"/>
            <a:chExt cx="377000" cy="428293"/>
          </a:xfrm>
          <a:noFill/>
        </p:grpSpPr>
        <p:sp>
          <p:nvSpPr>
            <p:cNvPr id="38" name="Freeform 1028">
              <a:extLst>
                <a:ext uri="{FF2B5EF4-FFF2-40B4-BE49-F238E27FC236}">
                  <a16:creationId xmlns:a16="http://schemas.microsoft.com/office/drawing/2014/main" id="{F9E299A3-077E-492A-A365-E74641967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293" y="2542923"/>
              <a:ext cx="220846" cy="258768"/>
            </a:xfrm>
            <a:custGeom>
              <a:avLst/>
              <a:gdLst>
                <a:gd name="T0" fmla="*/ 103 w 139"/>
                <a:gd name="T1" fmla="*/ 163 h 163"/>
                <a:gd name="T2" fmla="*/ 37 w 139"/>
                <a:gd name="T3" fmla="*/ 163 h 163"/>
                <a:gd name="T4" fmla="*/ 36 w 139"/>
                <a:gd name="T5" fmla="*/ 157 h 163"/>
                <a:gd name="T6" fmla="*/ 25 w 139"/>
                <a:gd name="T7" fmla="*/ 128 h 163"/>
                <a:gd name="T8" fmla="*/ 8 w 139"/>
                <a:gd name="T9" fmla="*/ 97 h 163"/>
                <a:gd name="T10" fmla="*/ 4 w 139"/>
                <a:gd name="T11" fmla="*/ 51 h 163"/>
                <a:gd name="T12" fmla="*/ 37 w 139"/>
                <a:gd name="T13" fmla="*/ 10 h 163"/>
                <a:gd name="T14" fmla="*/ 102 w 139"/>
                <a:gd name="T15" fmla="*/ 9 h 163"/>
                <a:gd name="T16" fmla="*/ 138 w 139"/>
                <a:gd name="T17" fmla="*/ 73 h 163"/>
                <a:gd name="T18" fmla="*/ 126 w 139"/>
                <a:gd name="T19" fmla="*/ 109 h 163"/>
                <a:gd name="T20" fmla="*/ 111 w 139"/>
                <a:gd name="T21" fmla="*/ 136 h 163"/>
                <a:gd name="T22" fmla="*/ 103 w 139"/>
                <a:gd name="T23" fmla="*/ 161 h 163"/>
                <a:gd name="T24" fmla="*/ 103 w 139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63">
                  <a:moveTo>
                    <a:pt x="103" y="163"/>
                  </a:moveTo>
                  <a:cubicBezTo>
                    <a:pt x="81" y="163"/>
                    <a:pt x="59" y="163"/>
                    <a:pt x="37" y="163"/>
                  </a:cubicBezTo>
                  <a:cubicBezTo>
                    <a:pt x="37" y="161"/>
                    <a:pt x="36" y="159"/>
                    <a:pt x="36" y="157"/>
                  </a:cubicBezTo>
                  <a:cubicBezTo>
                    <a:pt x="35" y="146"/>
                    <a:pt x="30" y="137"/>
                    <a:pt x="25" y="128"/>
                  </a:cubicBezTo>
                  <a:cubicBezTo>
                    <a:pt x="19" y="118"/>
                    <a:pt x="13" y="108"/>
                    <a:pt x="8" y="97"/>
                  </a:cubicBezTo>
                  <a:cubicBezTo>
                    <a:pt x="1" y="82"/>
                    <a:pt x="0" y="67"/>
                    <a:pt x="4" y="51"/>
                  </a:cubicBezTo>
                  <a:cubicBezTo>
                    <a:pt x="8" y="32"/>
                    <a:pt x="19" y="18"/>
                    <a:pt x="37" y="10"/>
                  </a:cubicBezTo>
                  <a:cubicBezTo>
                    <a:pt x="58" y="0"/>
                    <a:pt x="80" y="0"/>
                    <a:pt x="102" y="9"/>
                  </a:cubicBezTo>
                  <a:cubicBezTo>
                    <a:pt x="128" y="21"/>
                    <a:pt x="139" y="45"/>
                    <a:pt x="138" y="73"/>
                  </a:cubicBezTo>
                  <a:cubicBezTo>
                    <a:pt x="137" y="86"/>
                    <a:pt x="132" y="98"/>
                    <a:pt x="126" y="109"/>
                  </a:cubicBezTo>
                  <a:cubicBezTo>
                    <a:pt x="121" y="118"/>
                    <a:pt x="115" y="127"/>
                    <a:pt x="111" y="136"/>
                  </a:cubicBezTo>
                  <a:cubicBezTo>
                    <a:pt x="106" y="144"/>
                    <a:pt x="104" y="152"/>
                    <a:pt x="103" y="161"/>
                  </a:cubicBezTo>
                  <a:cubicBezTo>
                    <a:pt x="103" y="161"/>
                    <a:pt x="103" y="162"/>
                    <a:pt x="103" y="16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39" name="Freeform 1029">
              <a:extLst>
                <a:ext uri="{FF2B5EF4-FFF2-40B4-BE49-F238E27FC236}">
                  <a16:creationId xmlns:a16="http://schemas.microsoft.com/office/drawing/2014/main" id="{7B72A0C8-D320-4FA6-8484-052101B86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85" y="2815076"/>
              <a:ext cx="95923" cy="17846"/>
            </a:xfrm>
            <a:custGeom>
              <a:avLst/>
              <a:gdLst>
                <a:gd name="T0" fmla="*/ 30 w 60"/>
                <a:gd name="T1" fmla="*/ 12 h 12"/>
                <a:gd name="T2" fmla="*/ 8 w 60"/>
                <a:gd name="T3" fmla="*/ 12 h 12"/>
                <a:gd name="T4" fmla="*/ 0 w 60"/>
                <a:gd name="T5" fmla="*/ 6 h 12"/>
                <a:gd name="T6" fmla="*/ 8 w 60"/>
                <a:gd name="T7" fmla="*/ 0 h 12"/>
                <a:gd name="T8" fmla="*/ 52 w 60"/>
                <a:gd name="T9" fmla="*/ 0 h 12"/>
                <a:gd name="T10" fmla="*/ 59 w 60"/>
                <a:gd name="T11" fmla="*/ 7 h 12"/>
                <a:gd name="T12" fmla="*/ 52 w 60"/>
                <a:gd name="T13" fmla="*/ 12 h 12"/>
                <a:gd name="T14" fmla="*/ 50 w 60"/>
                <a:gd name="T15" fmla="*/ 12 h 12"/>
                <a:gd name="T16" fmla="*/ 30 w 6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">
                  <a:moveTo>
                    <a:pt x="30" y="12"/>
                  </a:moveTo>
                  <a:cubicBezTo>
                    <a:pt x="22" y="12"/>
                    <a:pt x="15" y="12"/>
                    <a:pt x="8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3" y="0"/>
                    <a:pt x="37" y="0"/>
                    <a:pt x="52" y="0"/>
                  </a:cubicBezTo>
                  <a:cubicBezTo>
                    <a:pt x="57" y="0"/>
                    <a:pt x="60" y="3"/>
                    <a:pt x="59" y="7"/>
                  </a:cubicBezTo>
                  <a:cubicBezTo>
                    <a:pt x="59" y="10"/>
                    <a:pt x="56" y="12"/>
                    <a:pt x="52" y="12"/>
                  </a:cubicBezTo>
                  <a:cubicBezTo>
                    <a:pt x="52" y="12"/>
                    <a:pt x="51" y="12"/>
                    <a:pt x="50" y="12"/>
                  </a:cubicBezTo>
                  <a:cubicBezTo>
                    <a:pt x="43" y="12"/>
                    <a:pt x="37" y="12"/>
                    <a:pt x="30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0" name="Freeform 1030">
              <a:extLst>
                <a:ext uri="{FF2B5EF4-FFF2-40B4-BE49-F238E27FC236}">
                  <a16:creationId xmlns:a16="http://schemas.microsoft.com/office/drawing/2014/main" id="{D0F751EE-E9B0-4EAB-8BF2-FD6D80BEE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17" y="2846306"/>
              <a:ext cx="89230" cy="20076"/>
            </a:xfrm>
            <a:custGeom>
              <a:avLst/>
              <a:gdLst>
                <a:gd name="T0" fmla="*/ 29 w 57"/>
                <a:gd name="T1" fmla="*/ 12 h 12"/>
                <a:gd name="T2" fmla="*/ 7 w 57"/>
                <a:gd name="T3" fmla="*/ 12 h 12"/>
                <a:gd name="T4" fmla="*/ 1 w 57"/>
                <a:gd name="T5" fmla="*/ 6 h 12"/>
                <a:gd name="T6" fmla="*/ 7 w 57"/>
                <a:gd name="T7" fmla="*/ 0 h 12"/>
                <a:gd name="T8" fmla="*/ 51 w 57"/>
                <a:gd name="T9" fmla="*/ 0 h 12"/>
                <a:gd name="T10" fmla="*/ 57 w 57"/>
                <a:gd name="T11" fmla="*/ 6 h 12"/>
                <a:gd name="T12" fmla="*/ 51 w 57"/>
                <a:gd name="T13" fmla="*/ 12 h 12"/>
                <a:gd name="T14" fmla="*/ 29 w 5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">
                  <a:moveTo>
                    <a:pt x="29" y="12"/>
                  </a:moveTo>
                  <a:cubicBezTo>
                    <a:pt x="22" y="12"/>
                    <a:pt x="14" y="12"/>
                    <a:pt x="7" y="12"/>
                  </a:cubicBezTo>
                  <a:cubicBezTo>
                    <a:pt x="3" y="12"/>
                    <a:pt x="0" y="10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22" y="0"/>
                    <a:pt x="36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10"/>
                    <a:pt x="55" y="12"/>
                    <a:pt x="51" y="12"/>
                  </a:cubicBezTo>
                  <a:cubicBezTo>
                    <a:pt x="43" y="12"/>
                    <a:pt x="36" y="12"/>
                    <a:pt x="29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1" name="Freeform 1031">
              <a:extLst>
                <a:ext uri="{FF2B5EF4-FFF2-40B4-BE49-F238E27FC236}">
                  <a16:creationId xmlns:a16="http://schemas.microsoft.com/office/drawing/2014/main" id="{6D43E589-EB33-4369-AF3B-81AD4576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135" y="2634385"/>
              <a:ext cx="49077" cy="24538"/>
            </a:xfrm>
            <a:custGeom>
              <a:avLst/>
              <a:gdLst>
                <a:gd name="T0" fmla="*/ 32 w 32"/>
                <a:gd name="T1" fmla="*/ 0 h 15"/>
                <a:gd name="T2" fmla="*/ 32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2" y="5"/>
                    <a:pt x="32" y="10"/>
                    <a:pt x="32" y="15"/>
                  </a:cubicBezTo>
                  <a:cubicBezTo>
                    <a:pt x="21" y="15"/>
                    <a:pt x="1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0" y="0"/>
                    <a:pt x="21" y="0"/>
                    <a:pt x="3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2" name="Freeform 1032">
              <a:extLst>
                <a:ext uri="{FF2B5EF4-FFF2-40B4-BE49-F238E27FC236}">
                  <a16:creationId xmlns:a16="http://schemas.microsoft.com/office/drawing/2014/main" id="{B3C55A23-2B12-4377-BB88-A43080874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12" y="2634385"/>
              <a:ext cx="53538" cy="24538"/>
            </a:xfrm>
            <a:custGeom>
              <a:avLst/>
              <a:gdLst>
                <a:gd name="T0" fmla="*/ 0 w 33"/>
                <a:gd name="T1" fmla="*/ 16 h 16"/>
                <a:gd name="T2" fmla="*/ 0 w 33"/>
                <a:gd name="T3" fmla="*/ 0 h 16"/>
                <a:gd name="T4" fmla="*/ 33 w 33"/>
                <a:gd name="T5" fmla="*/ 0 h 16"/>
                <a:gd name="T6" fmla="*/ 33 w 33"/>
                <a:gd name="T7" fmla="*/ 16 h 16"/>
                <a:gd name="T8" fmla="*/ 0 w 3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6">
                  <a:moveTo>
                    <a:pt x="0" y="16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6"/>
                    <a:pt x="33" y="11"/>
                    <a:pt x="33" y="16"/>
                  </a:cubicBezTo>
                  <a:cubicBezTo>
                    <a:pt x="22" y="16"/>
                    <a:pt x="12" y="16"/>
                    <a:pt x="0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3" name="Freeform 1033">
              <a:extLst>
                <a:ext uri="{FF2B5EF4-FFF2-40B4-BE49-F238E27FC236}">
                  <a16:creationId xmlns:a16="http://schemas.microsoft.com/office/drawing/2014/main" id="{FB2FCEE9-3F14-45FA-BF40-339648689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364" y="2540692"/>
              <a:ext cx="58000" cy="51307"/>
            </a:xfrm>
            <a:custGeom>
              <a:avLst/>
              <a:gdLst>
                <a:gd name="T0" fmla="*/ 10 w 36"/>
                <a:gd name="T1" fmla="*/ 32 h 32"/>
                <a:gd name="T2" fmla="*/ 0 w 36"/>
                <a:gd name="T3" fmla="*/ 19 h 32"/>
                <a:gd name="T4" fmla="*/ 26 w 36"/>
                <a:gd name="T5" fmla="*/ 0 h 32"/>
                <a:gd name="T6" fmla="*/ 36 w 36"/>
                <a:gd name="T7" fmla="*/ 13 h 32"/>
                <a:gd name="T8" fmla="*/ 10 w 3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10" y="32"/>
                  </a:moveTo>
                  <a:cubicBezTo>
                    <a:pt x="7" y="27"/>
                    <a:pt x="4" y="23"/>
                    <a:pt x="0" y="19"/>
                  </a:cubicBezTo>
                  <a:cubicBezTo>
                    <a:pt x="9" y="12"/>
                    <a:pt x="18" y="6"/>
                    <a:pt x="26" y="0"/>
                  </a:cubicBezTo>
                  <a:cubicBezTo>
                    <a:pt x="30" y="4"/>
                    <a:pt x="33" y="9"/>
                    <a:pt x="36" y="13"/>
                  </a:cubicBezTo>
                  <a:cubicBezTo>
                    <a:pt x="27" y="19"/>
                    <a:pt x="19" y="25"/>
                    <a:pt x="10" y="3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4" name="Freeform 1034">
              <a:extLst>
                <a:ext uri="{FF2B5EF4-FFF2-40B4-BE49-F238E27FC236}">
                  <a16:creationId xmlns:a16="http://schemas.microsoft.com/office/drawing/2014/main" id="{4E58B947-2A6D-445E-BC43-807BCE335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056" y="2705769"/>
              <a:ext cx="55769" cy="44615"/>
            </a:xfrm>
            <a:custGeom>
              <a:avLst/>
              <a:gdLst>
                <a:gd name="T0" fmla="*/ 6 w 36"/>
                <a:gd name="T1" fmla="*/ 28 h 28"/>
                <a:gd name="T2" fmla="*/ 0 w 36"/>
                <a:gd name="T3" fmla="*/ 13 h 28"/>
                <a:gd name="T4" fmla="*/ 29 w 36"/>
                <a:gd name="T5" fmla="*/ 0 h 28"/>
                <a:gd name="T6" fmla="*/ 36 w 36"/>
                <a:gd name="T7" fmla="*/ 15 h 28"/>
                <a:gd name="T8" fmla="*/ 6 w 3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6" y="28"/>
                  </a:moveTo>
                  <a:cubicBezTo>
                    <a:pt x="4" y="23"/>
                    <a:pt x="2" y="18"/>
                    <a:pt x="0" y="13"/>
                  </a:cubicBezTo>
                  <a:cubicBezTo>
                    <a:pt x="9" y="9"/>
                    <a:pt x="19" y="4"/>
                    <a:pt x="29" y="0"/>
                  </a:cubicBezTo>
                  <a:cubicBezTo>
                    <a:pt x="31" y="5"/>
                    <a:pt x="33" y="9"/>
                    <a:pt x="36" y="15"/>
                  </a:cubicBezTo>
                  <a:cubicBezTo>
                    <a:pt x="26" y="19"/>
                    <a:pt x="16" y="23"/>
                    <a:pt x="6" y="2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5" name="Freeform 1035">
              <a:extLst>
                <a:ext uri="{FF2B5EF4-FFF2-40B4-BE49-F238E27FC236}">
                  <a16:creationId xmlns:a16="http://schemas.microsoft.com/office/drawing/2014/main" id="{C25B13E2-B28B-4B55-B4D2-E1A486DD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516" y="2540692"/>
              <a:ext cx="55769" cy="51307"/>
            </a:xfrm>
            <a:custGeom>
              <a:avLst/>
              <a:gdLst>
                <a:gd name="T0" fmla="*/ 35 w 35"/>
                <a:gd name="T1" fmla="*/ 19 h 32"/>
                <a:gd name="T2" fmla="*/ 26 w 35"/>
                <a:gd name="T3" fmla="*/ 32 h 32"/>
                <a:gd name="T4" fmla="*/ 0 w 35"/>
                <a:gd name="T5" fmla="*/ 13 h 32"/>
                <a:gd name="T6" fmla="*/ 9 w 35"/>
                <a:gd name="T7" fmla="*/ 0 h 32"/>
                <a:gd name="T8" fmla="*/ 35 w 35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2">
                  <a:moveTo>
                    <a:pt x="35" y="19"/>
                  </a:moveTo>
                  <a:cubicBezTo>
                    <a:pt x="32" y="23"/>
                    <a:pt x="29" y="27"/>
                    <a:pt x="26" y="32"/>
                  </a:cubicBezTo>
                  <a:cubicBezTo>
                    <a:pt x="17" y="26"/>
                    <a:pt x="9" y="19"/>
                    <a:pt x="0" y="13"/>
                  </a:cubicBezTo>
                  <a:cubicBezTo>
                    <a:pt x="3" y="9"/>
                    <a:pt x="6" y="4"/>
                    <a:pt x="9" y="0"/>
                  </a:cubicBezTo>
                  <a:cubicBezTo>
                    <a:pt x="18" y="6"/>
                    <a:pt x="26" y="12"/>
                    <a:pt x="35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6" name="Freeform 1036">
              <a:extLst>
                <a:ext uri="{FF2B5EF4-FFF2-40B4-BE49-F238E27FC236}">
                  <a16:creationId xmlns:a16="http://schemas.microsoft.com/office/drawing/2014/main" id="{DDA7B5CA-BE3C-4480-811D-B4F59A543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824" y="2705769"/>
              <a:ext cx="58000" cy="44615"/>
            </a:xfrm>
            <a:custGeom>
              <a:avLst/>
              <a:gdLst>
                <a:gd name="T0" fmla="*/ 0 w 36"/>
                <a:gd name="T1" fmla="*/ 15 h 27"/>
                <a:gd name="T2" fmla="*/ 7 w 36"/>
                <a:gd name="T3" fmla="*/ 0 h 27"/>
                <a:gd name="T4" fmla="*/ 36 w 36"/>
                <a:gd name="T5" fmla="*/ 12 h 27"/>
                <a:gd name="T6" fmla="*/ 30 w 36"/>
                <a:gd name="T7" fmla="*/ 27 h 27"/>
                <a:gd name="T8" fmla="*/ 0 w 36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0" y="15"/>
                  </a:moveTo>
                  <a:cubicBezTo>
                    <a:pt x="3" y="10"/>
                    <a:pt x="5" y="5"/>
                    <a:pt x="7" y="0"/>
                  </a:cubicBezTo>
                  <a:cubicBezTo>
                    <a:pt x="16" y="4"/>
                    <a:pt x="26" y="8"/>
                    <a:pt x="36" y="12"/>
                  </a:cubicBezTo>
                  <a:cubicBezTo>
                    <a:pt x="34" y="17"/>
                    <a:pt x="32" y="22"/>
                    <a:pt x="30" y="27"/>
                  </a:cubicBezTo>
                  <a:cubicBezTo>
                    <a:pt x="20" y="23"/>
                    <a:pt x="10" y="19"/>
                    <a:pt x="0" y="1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7" name="Freeform 1037">
              <a:extLst>
                <a:ext uri="{FF2B5EF4-FFF2-40B4-BE49-F238E27FC236}">
                  <a16:creationId xmlns:a16="http://schemas.microsoft.com/office/drawing/2014/main" id="{76FF452A-D93A-4DB3-805C-F20E608EB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827" y="2484923"/>
              <a:ext cx="44615" cy="55768"/>
            </a:xfrm>
            <a:custGeom>
              <a:avLst/>
              <a:gdLst>
                <a:gd name="T0" fmla="*/ 14 w 28"/>
                <a:gd name="T1" fmla="*/ 0 h 35"/>
                <a:gd name="T2" fmla="*/ 28 w 28"/>
                <a:gd name="T3" fmla="*/ 8 h 35"/>
                <a:gd name="T4" fmla="*/ 14 w 28"/>
                <a:gd name="T5" fmla="*/ 35 h 35"/>
                <a:gd name="T6" fmla="*/ 0 w 28"/>
                <a:gd name="T7" fmla="*/ 27 h 35"/>
                <a:gd name="T8" fmla="*/ 14 w 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19" y="3"/>
                    <a:pt x="23" y="5"/>
                    <a:pt x="28" y="8"/>
                  </a:cubicBezTo>
                  <a:cubicBezTo>
                    <a:pt x="24" y="17"/>
                    <a:pt x="19" y="26"/>
                    <a:pt x="14" y="35"/>
                  </a:cubicBezTo>
                  <a:cubicBezTo>
                    <a:pt x="9" y="32"/>
                    <a:pt x="5" y="29"/>
                    <a:pt x="0" y="27"/>
                  </a:cubicBezTo>
                  <a:cubicBezTo>
                    <a:pt x="4" y="18"/>
                    <a:pt x="9" y="9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8" name="Freeform 1038">
              <a:extLst>
                <a:ext uri="{FF2B5EF4-FFF2-40B4-BE49-F238E27FC236}">
                  <a16:creationId xmlns:a16="http://schemas.microsoft.com/office/drawing/2014/main" id="{9C3C7722-7A12-4638-A01D-75D517679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206" y="2484923"/>
              <a:ext cx="46846" cy="55768"/>
            </a:xfrm>
            <a:custGeom>
              <a:avLst/>
              <a:gdLst>
                <a:gd name="T0" fmla="*/ 15 w 29"/>
                <a:gd name="T1" fmla="*/ 35 h 35"/>
                <a:gd name="T2" fmla="*/ 0 w 29"/>
                <a:gd name="T3" fmla="*/ 8 h 35"/>
                <a:gd name="T4" fmla="*/ 15 w 29"/>
                <a:gd name="T5" fmla="*/ 0 h 35"/>
                <a:gd name="T6" fmla="*/ 29 w 29"/>
                <a:gd name="T7" fmla="*/ 27 h 35"/>
                <a:gd name="T8" fmla="*/ 15 w 29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5">
                  <a:moveTo>
                    <a:pt x="15" y="35"/>
                  </a:moveTo>
                  <a:cubicBezTo>
                    <a:pt x="10" y="26"/>
                    <a:pt x="5" y="17"/>
                    <a:pt x="0" y="8"/>
                  </a:cubicBezTo>
                  <a:cubicBezTo>
                    <a:pt x="5" y="5"/>
                    <a:pt x="10" y="3"/>
                    <a:pt x="15" y="0"/>
                  </a:cubicBezTo>
                  <a:cubicBezTo>
                    <a:pt x="20" y="9"/>
                    <a:pt x="24" y="18"/>
                    <a:pt x="29" y="27"/>
                  </a:cubicBezTo>
                  <a:cubicBezTo>
                    <a:pt x="24" y="29"/>
                    <a:pt x="20" y="32"/>
                    <a:pt x="15" y="3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9" name="Freeform 1039">
              <a:extLst>
                <a:ext uri="{FF2B5EF4-FFF2-40B4-BE49-F238E27FC236}">
                  <a16:creationId xmlns:a16="http://schemas.microsoft.com/office/drawing/2014/main" id="{E39DAF8F-CD77-4A36-A4E1-B13803C9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666" y="2471538"/>
              <a:ext cx="24539" cy="46845"/>
            </a:xfrm>
            <a:custGeom>
              <a:avLst/>
              <a:gdLst>
                <a:gd name="T0" fmla="*/ 0 w 16"/>
                <a:gd name="T1" fmla="*/ 0 h 29"/>
                <a:gd name="T2" fmla="*/ 16 w 16"/>
                <a:gd name="T3" fmla="*/ 0 h 29"/>
                <a:gd name="T4" fmla="*/ 16 w 16"/>
                <a:gd name="T5" fmla="*/ 29 h 29"/>
                <a:gd name="T6" fmla="*/ 0 w 16"/>
                <a:gd name="T7" fmla="*/ 29 h 29"/>
                <a:gd name="T8" fmla="*/ 0 w 1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">
                  <a:moveTo>
                    <a:pt x="0" y="0"/>
                  </a:moveTo>
                  <a:cubicBezTo>
                    <a:pt x="6" y="0"/>
                    <a:pt x="11" y="0"/>
                    <a:pt x="16" y="0"/>
                  </a:cubicBezTo>
                  <a:cubicBezTo>
                    <a:pt x="16" y="10"/>
                    <a:pt x="16" y="20"/>
                    <a:pt x="16" y="29"/>
                  </a:cubicBezTo>
                  <a:cubicBezTo>
                    <a:pt x="11" y="29"/>
                    <a:pt x="6" y="29"/>
                    <a:pt x="0" y="29"/>
                  </a:cubicBezTo>
                  <a:cubicBezTo>
                    <a:pt x="0" y="20"/>
                    <a:pt x="0" y="1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50" name="Freeform 1040">
              <a:extLst>
                <a:ext uri="{FF2B5EF4-FFF2-40B4-BE49-F238E27FC236}">
                  <a16:creationId xmlns:a16="http://schemas.microsoft.com/office/drawing/2014/main" id="{AEE5D0B6-2A2D-4EB6-900B-75062F062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354" y="2877523"/>
              <a:ext cx="69154" cy="22308"/>
            </a:xfrm>
            <a:custGeom>
              <a:avLst/>
              <a:gdLst>
                <a:gd name="T0" fmla="*/ 0 w 44"/>
                <a:gd name="T1" fmla="*/ 0 h 14"/>
                <a:gd name="T2" fmla="*/ 44 w 44"/>
                <a:gd name="T3" fmla="*/ 0 h 14"/>
                <a:gd name="T4" fmla="*/ 30 w 44"/>
                <a:gd name="T5" fmla="*/ 11 h 14"/>
                <a:gd name="T6" fmla="*/ 25 w 44"/>
                <a:gd name="T7" fmla="*/ 13 h 14"/>
                <a:gd name="T8" fmla="*/ 5 w 44"/>
                <a:gd name="T9" fmla="*/ 5 h 14"/>
                <a:gd name="T10" fmla="*/ 0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0" y="0"/>
                  </a:moveTo>
                  <a:cubicBezTo>
                    <a:pt x="15" y="0"/>
                    <a:pt x="29" y="0"/>
                    <a:pt x="44" y="0"/>
                  </a:cubicBezTo>
                  <a:cubicBezTo>
                    <a:pt x="39" y="4"/>
                    <a:pt x="35" y="8"/>
                    <a:pt x="30" y="11"/>
                  </a:cubicBezTo>
                  <a:cubicBezTo>
                    <a:pt x="29" y="13"/>
                    <a:pt x="27" y="12"/>
                    <a:pt x="25" y="13"/>
                  </a:cubicBezTo>
                  <a:cubicBezTo>
                    <a:pt x="17" y="14"/>
                    <a:pt x="10" y="11"/>
                    <a:pt x="5" y="5"/>
                  </a:cubicBezTo>
                  <a:cubicBezTo>
                    <a:pt x="4" y="4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21" name="Gruppieren 22">
            <a:extLst>
              <a:ext uri="{FF2B5EF4-FFF2-40B4-BE49-F238E27FC236}">
                <a16:creationId xmlns:a16="http://schemas.microsoft.com/office/drawing/2014/main" id="{FB079931-5BD7-4FE5-B13A-9940B97024B7}"/>
              </a:ext>
            </a:extLst>
          </p:cNvPr>
          <p:cNvGrpSpPr/>
          <p:nvPr/>
        </p:nvGrpSpPr>
        <p:grpSpPr bwMode="white">
          <a:xfrm>
            <a:off x="4551689" y="3966869"/>
            <a:ext cx="319638" cy="288862"/>
            <a:chOff x="6471289" y="2144024"/>
            <a:chExt cx="528634" cy="414879"/>
          </a:xfrm>
          <a:noFill/>
        </p:grpSpPr>
        <p:sp>
          <p:nvSpPr>
            <p:cNvPr id="28" name="Freeform 1150">
              <a:extLst>
                <a:ext uri="{FF2B5EF4-FFF2-40B4-BE49-F238E27FC236}">
                  <a16:creationId xmlns:a16="http://schemas.microsoft.com/office/drawing/2014/main" id="{152B4FC3-F86E-4960-92B5-B9EF3AB2D74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6471289" y="2144024"/>
              <a:ext cx="428263" cy="414879"/>
            </a:xfrm>
            <a:custGeom>
              <a:avLst/>
              <a:gdLst>
                <a:gd name="T0" fmla="*/ 13 w 268"/>
                <a:gd name="T1" fmla="*/ 39 h 261"/>
                <a:gd name="T2" fmla="*/ 46 w 268"/>
                <a:gd name="T3" fmla="*/ 72 h 261"/>
                <a:gd name="T4" fmla="*/ 55 w 268"/>
                <a:gd name="T5" fmla="*/ 75 h 261"/>
                <a:gd name="T6" fmla="*/ 84 w 268"/>
                <a:gd name="T7" fmla="*/ 45 h 261"/>
                <a:gd name="T8" fmla="*/ 82 w 268"/>
                <a:gd name="T9" fmla="*/ 38 h 261"/>
                <a:gd name="T10" fmla="*/ 51 w 268"/>
                <a:gd name="T11" fmla="*/ 7 h 261"/>
                <a:gd name="T12" fmla="*/ 48 w 268"/>
                <a:gd name="T13" fmla="*/ 4 h 261"/>
                <a:gd name="T14" fmla="*/ 88 w 268"/>
                <a:gd name="T15" fmla="*/ 5 h 261"/>
                <a:gd name="T16" fmla="*/ 124 w 268"/>
                <a:gd name="T17" fmla="*/ 61 h 261"/>
                <a:gd name="T18" fmla="*/ 134 w 268"/>
                <a:gd name="T19" fmla="*/ 87 h 261"/>
                <a:gd name="T20" fmla="*/ 256 w 268"/>
                <a:gd name="T21" fmla="*/ 208 h 261"/>
                <a:gd name="T22" fmla="*/ 262 w 268"/>
                <a:gd name="T23" fmla="*/ 243 h 261"/>
                <a:gd name="T24" fmla="*/ 222 w 268"/>
                <a:gd name="T25" fmla="*/ 250 h 261"/>
                <a:gd name="T26" fmla="*/ 194 w 268"/>
                <a:gd name="T27" fmla="*/ 223 h 261"/>
                <a:gd name="T28" fmla="*/ 95 w 268"/>
                <a:gd name="T29" fmla="*/ 124 h 261"/>
                <a:gd name="T30" fmla="*/ 70 w 268"/>
                <a:gd name="T31" fmla="*/ 115 h 261"/>
                <a:gd name="T32" fmla="*/ 13 w 268"/>
                <a:gd name="T33" fmla="*/ 39 h 261"/>
                <a:gd name="T34" fmla="*/ 248 w 268"/>
                <a:gd name="T35" fmla="*/ 228 h 261"/>
                <a:gd name="T36" fmla="*/ 237 w 268"/>
                <a:gd name="T37" fmla="*/ 217 h 261"/>
                <a:gd name="T38" fmla="*/ 226 w 268"/>
                <a:gd name="T39" fmla="*/ 227 h 261"/>
                <a:gd name="T40" fmla="*/ 237 w 268"/>
                <a:gd name="T41" fmla="*/ 239 h 261"/>
                <a:gd name="T42" fmla="*/ 248 w 268"/>
                <a:gd name="T43" fmla="*/ 2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1">
                  <a:moveTo>
                    <a:pt x="13" y="39"/>
                  </a:moveTo>
                  <a:cubicBezTo>
                    <a:pt x="24" y="50"/>
                    <a:pt x="35" y="61"/>
                    <a:pt x="46" y="72"/>
                  </a:cubicBezTo>
                  <a:cubicBezTo>
                    <a:pt x="49" y="75"/>
                    <a:pt x="52" y="76"/>
                    <a:pt x="55" y="75"/>
                  </a:cubicBezTo>
                  <a:cubicBezTo>
                    <a:pt x="69" y="69"/>
                    <a:pt x="79" y="59"/>
                    <a:pt x="84" y="45"/>
                  </a:cubicBezTo>
                  <a:cubicBezTo>
                    <a:pt x="85" y="42"/>
                    <a:pt x="85" y="40"/>
                    <a:pt x="82" y="38"/>
                  </a:cubicBezTo>
                  <a:cubicBezTo>
                    <a:pt x="72" y="28"/>
                    <a:pt x="62" y="17"/>
                    <a:pt x="51" y="7"/>
                  </a:cubicBezTo>
                  <a:cubicBezTo>
                    <a:pt x="51" y="6"/>
                    <a:pt x="50" y="5"/>
                    <a:pt x="48" y="4"/>
                  </a:cubicBezTo>
                  <a:cubicBezTo>
                    <a:pt x="62" y="0"/>
                    <a:pt x="75" y="0"/>
                    <a:pt x="88" y="5"/>
                  </a:cubicBezTo>
                  <a:cubicBezTo>
                    <a:pt x="112" y="15"/>
                    <a:pt x="125" y="35"/>
                    <a:pt x="124" y="61"/>
                  </a:cubicBezTo>
                  <a:cubicBezTo>
                    <a:pt x="123" y="71"/>
                    <a:pt x="127" y="80"/>
                    <a:pt x="134" y="87"/>
                  </a:cubicBezTo>
                  <a:cubicBezTo>
                    <a:pt x="175" y="127"/>
                    <a:pt x="215" y="168"/>
                    <a:pt x="256" y="208"/>
                  </a:cubicBezTo>
                  <a:cubicBezTo>
                    <a:pt x="266" y="219"/>
                    <a:pt x="268" y="231"/>
                    <a:pt x="262" y="243"/>
                  </a:cubicBezTo>
                  <a:cubicBezTo>
                    <a:pt x="254" y="257"/>
                    <a:pt x="234" y="261"/>
                    <a:pt x="222" y="250"/>
                  </a:cubicBezTo>
                  <a:cubicBezTo>
                    <a:pt x="212" y="242"/>
                    <a:pt x="203" y="232"/>
                    <a:pt x="194" y="223"/>
                  </a:cubicBezTo>
                  <a:cubicBezTo>
                    <a:pt x="161" y="190"/>
                    <a:pt x="128" y="157"/>
                    <a:pt x="95" y="124"/>
                  </a:cubicBezTo>
                  <a:cubicBezTo>
                    <a:pt x="88" y="117"/>
                    <a:pt x="80" y="114"/>
                    <a:pt x="70" y="115"/>
                  </a:cubicBezTo>
                  <a:cubicBezTo>
                    <a:pt x="30" y="117"/>
                    <a:pt x="0" y="78"/>
                    <a:pt x="13" y="39"/>
                  </a:cubicBezTo>
                  <a:close/>
                  <a:moveTo>
                    <a:pt x="248" y="228"/>
                  </a:moveTo>
                  <a:cubicBezTo>
                    <a:pt x="248" y="221"/>
                    <a:pt x="243" y="217"/>
                    <a:pt x="237" y="217"/>
                  </a:cubicBezTo>
                  <a:cubicBezTo>
                    <a:pt x="231" y="217"/>
                    <a:pt x="226" y="221"/>
                    <a:pt x="226" y="227"/>
                  </a:cubicBezTo>
                  <a:cubicBezTo>
                    <a:pt x="226" y="234"/>
                    <a:pt x="231" y="239"/>
                    <a:pt x="237" y="239"/>
                  </a:cubicBezTo>
                  <a:cubicBezTo>
                    <a:pt x="243" y="239"/>
                    <a:pt x="248" y="234"/>
                    <a:pt x="248" y="2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9" name="Freeform 1151">
              <a:extLst>
                <a:ext uri="{FF2B5EF4-FFF2-40B4-BE49-F238E27FC236}">
                  <a16:creationId xmlns:a16="http://schemas.microsoft.com/office/drawing/2014/main" id="{BB3F55FC-27E5-49F2-BE4B-5320C2BDDC7A}"/>
                </a:ext>
              </a:extLst>
            </p:cNvPr>
            <p:cNvSpPr>
              <a:spLocks/>
            </p:cNvSpPr>
            <p:nvPr/>
          </p:nvSpPr>
          <p:spPr bwMode="white">
            <a:xfrm>
              <a:off x="6698801" y="2148486"/>
              <a:ext cx="301122" cy="214131"/>
            </a:xfrm>
            <a:custGeom>
              <a:avLst/>
              <a:gdLst>
                <a:gd name="T0" fmla="*/ 31 w 188"/>
                <a:gd name="T1" fmla="*/ 92 h 135"/>
                <a:gd name="T2" fmla="*/ 52 w 188"/>
                <a:gd name="T3" fmla="*/ 71 h 135"/>
                <a:gd name="T4" fmla="*/ 55 w 188"/>
                <a:gd name="T5" fmla="*/ 68 h 135"/>
                <a:gd name="T6" fmla="*/ 51 w 188"/>
                <a:gd name="T7" fmla="*/ 31 h 135"/>
                <a:gd name="T8" fmla="*/ 9 w 188"/>
                <a:gd name="T9" fmla="*/ 17 h 135"/>
                <a:gd name="T10" fmla="*/ 0 w 188"/>
                <a:gd name="T11" fmla="*/ 16 h 135"/>
                <a:gd name="T12" fmla="*/ 3 w 188"/>
                <a:gd name="T13" fmla="*/ 14 h 135"/>
                <a:gd name="T14" fmla="*/ 65 w 188"/>
                <a:gd name="T15" fmla="*/ 1 h 135"/>
                <a:gd name="T16" fmla="*/ 131 w 188"/>
                <a:gd name="T17" fmla="*/ 34 h 135"/>
                <a:gd name="T18" fmla="*/ 140 w 188"/>
                <a:gd name="T19" fmla="*/ 51 h 135"/>
                <a:gd name="T20" fmla="*/ 146 w 188"/>
                <a:gd name="T21" fmla="*/ 62 h 135"/>
                <a:gd name="T22" fmla="*/ 169 w 188"/>
                <a:gd name="T23" fmla="*/ 68 h 135"/>
                <a:gd name="T24" fmla="*/ 172 w 188"/>
                <a:gd name="T25" fmla="*/ 67 h 135"/>
                <a:gd name="T26" fmla="*/ 188 w 188"/>
                <a:gd name="T27" fmla="*/ 83 h 135"/>
                <a:gd name="T28" fmla="*/ 136 w 188"/>
                <a:gd name="T29" fmla="*/ 135 h 135"/>
                <a:gd name="T30" fmla="*/ 120 w 188"/>
                <a:gd name="T31" fmla="*/ 119 h 135"/>
                <a:gd name="T32" fmla="*/ 122 w 188"/>
                <a:gd name="T33" fmla="*/ 113 h 135"/>
                <a:gd name="T34" fmla="*/ 104 w 188"/>
                <a:gd name="T35" fmla="*/ 97 h 135"/>
                <a:gd name="T36" fmla="*/ 90 w 188"/>
                <a:gd name="T37" fmla="*/ 107 h 135"/>
                <a:gd name="T38" fmla="*/ 67 w 188"/>
                <a:gd name="T39" fmla="*/ 129 h 135"/>
                <a:gd name="T40" fmla="*/ 31 w 188"/>
                <a:gd name="T4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35">
                  <a:moveTo>
                    <a:pt x="31" y="92"/>
                  </a:moveTo>
                  <a:cubicBezTo>
                    <a:pt x="37" y="85"/>
                    <a:pt x="45" y="78"/>
                    <a:pt x="52" y="71"/>
                  </a:cubicBezTo>
                  <a:cubicBezTo>
                    <a:pt x="53" y="70"/>
                    <a:pt x="54" y="69"/>
                    <a:pt x="55" y="68"/>
                  </a:cubicBezTo>
                  <a:cubicBezTo>
                    <a:pt x="67" y="55"/>
                    <a:pt x="66" y="41"/>
                    <a:pt x="51" y="31"/>
                  </a:cubicBezTo>
                  <a:cubicBezTo>
                    <a:pt x="38" y="23"/>
                    <a:pt x="24" y="19"/>
                    <a:pt x="9" y="17"/>
                  </a:cubicBezTo>
                  <a:cubicBezTo>
                    <a:pt x="6" y="16"/>
                    <a:pt x="4" y="16"/>
                    <a:pt x="0" y="16"/>
                  </a:cubicBezTo>
                  <a:cubicBezTo>
                    <a:pt x="1" y="15"/>
                    <a:pt x="2" y="14"/>
                    <a:pt x="3" y="14"/>
                  </a:cubicBezTo>
                  <a:cubicBezTo>
                    <a:pt x="23" y="6"/>
                    <a:pt x="44" y="0"/>
                    <a:pt x="65" y="1"/>
                  </a:cubicBezTo>
                  <a:cubicBezTo>
                    <a:pt x="92" y="1"/>
                    <a:pt x="115" y="11"/>
                    <a:pt x="131" y="34"/>
                  </a:cubicBezTo>
                  <a:cubicBezTo>
                    <a:pt x="134" y="39"/>
                    <a:pt x="137" y="45"/>
                    <a:pt x="140" y="51"/>
                  </a:cubicBezTo>
                  <a:cubicBezTo>
                    <a:pt x="142" y="55"/>
                    <a:pt x="143" y="59"/>
                    <a:pt x="146" y="62"/>
                  </a:cubicBezTo>
                  <a:cubicBezTo>
                    <a:pt x="152" y="70"/>
                    <a:pt x="160" y="72"/>
                    <a:pt x="169" y="68"/>
                  </a:cubicBezTo>
                  <a:cubicBezTo>
                    <a:pt x="170" y="68"/>
                    <a:pt x="171" y="67"/>
                    <a:pt x="172" y="67"/>
                  </a:cubicBezTo>
                  <a:cubicBezTo>
                    <a:pt x="177" y="72"/>
                    <a:pt x="183" y="78"/>
                    <a:pt x="188" y="83"/>
                  </a:cubicBezTo>
                  <a:cubicBezTo>
                    <a:pt x="171" y="100"/>
                    <a:pt x="153" y="118"/>
                    <a:pt x="136" y="135"/>
                  </a:cubicBezTo>
                  <a:cubicBezTo>
                    <a:pt x="131" y="130"/>
                    <a:pt x="126" y="124"/>
                    <a:pt x="120" y="119"/>
                  </a:cubicBezTo>
                  <a:cubicBezTo>
                    <a:pt x="121" y="117"/>
                    <a:pt x="122" y="115"/>
                    <a:pt x="122" y="113"/>
                  </a:cubicBezTo>
                  <a:cubicBezTo>
                    <a:pt x="124" y="102"/>
                    <a:pt x="114" y="93"/>
                    <a:pt x="104" y="97"/>
                  </a:cubicBezTo>
                  <a:cubicBezTo>
                    <a:pt x="99" y="99"/>
                    <a:pt x="94" y="103"/>
                    <a:pt x="90" y="107"/>
                  </a:cubicBezTo>
                  <a:cubicBezTo>
                    <a:pt x="82" y="114"/>
                    <a:pt x="75" y="122"/>
                    <a:pt x="67" y="129"/>
                  </a:cubicBezTo>
                  <a:cubicBezTo>
                    <a:pt x="55" y="117"/>
                    <a:pt x="43" y="105"/>
                    <a:pt x="31" y="9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30" name="Freeform 1152">
              <a:extLst>
                <a:ext uri="{FF2B5EF4-FFF2-40B4-BE49-F238E27FC236}">
                  <a16:creationId xmlns:a16="http://schemas.microsoft.com/office/drawing/2014/main" id="{10DF2798-C011-4EB2-B4BE-DBFA6FE4FD24}"/>
                </a:ext>
              </a:extLst>
            </p:cNvPr>
            <p:cNvSpPr>
              <a:spLocks/>
            </p:cNvSpPr>
            <p:nvPr/>
          </p:nvSpPr>
          <p:spPr bwMode="white">
            <a:xfrm>
              <a:off x="6547126" y="2404992"/>
              <a:ext cx="149446" cy="153905"/>
            </a:xfrm>
            <a:custGeom>
              <a:avLst/>
              <a:gdLst>
                <a:gd name="T0" fmla="*/ 57 w 94"/>
                <a:gd name="T1" fmla="*/ 0 h 97"/>
                <a:gd name="T2" fmla="*/ 94 w 94"/>
                <a:gd name="T3" fmla="*/ 37 h 97"/>
                <a:gd name="T4" fmla="*/ 77 w 94"/>
                <a:gd name="T5" fmla="*/ 54 h 97"/>
                <a:gd name="T6" fmla="*/ 47 w 94"/>
                <a:gd name="T7" fmla="*/ 84 h 97"/>
                <a:gd name="T8" fmla="*/ 5 w 94"/>
                <a:gd name="T9" fmla="*/ 77 h 97"/>
                <a:gd name="T10" fmla="*/ 8 w 94"/>
                <a:gd name="T11" fmla="*/ 50 h 97"/>
                <a:gd name="T12" fmla="*/ 21 w 94"/>
                <a:gd name="T13" fmla="*/ 36 h 97"/>
                <a:gd name="T14" fmla="*/ 55 w 94"/>
                <a:gd name="T15" fmla="*/ 3 h 97"/>
                <a:gd name="T16" fmla="*/ 57 w 9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7">
                  <a:moveTo>
                    <a:pt x="57" y="0"/>
                  </a:moveTo>
                  <a:cubicBezTo>
                    <a:pt x="70" y="13"/>
                    <a:pt x="82" y="25"/>
                    <a:pt x="94" y="37"/>
                  </a:cubicBezTo>
                  <a:cubicBezTo>
                    <a:pt x="88" y="43"/>
                    <a:pt x="82" y="49"/>
                    <a:pt x="77" y="54"/>
                  </a:cubicBezTo>
                  <a:cubicBezTo>
                    <a:pt x="67" y="64"/>
                    <a:pt x="57" y="74"/>
                    <a:pt x="47" y="84"/>
                  </a:cubicBezTo>
                  <a:cubicBezTo>
                    <a:pt x="34" y="97"/>
                    <a:pt x="13" y="94"/>
                    <a:pt x="5" y="77"/>
                  </a:cubicBezTo>
                  <a:cubicBezTo>
                    <a:pt x="0" y="68"/>
                    <a:pt x="1" y="58"/>
                    <a:pt x="8" y="50"/>
                  </a:cubicBezTo>
                  <a:cubicBezTo>
                    <a:pt x="12" y="45"/>
                    <a:pt x="17" y="41"/>
                    <a:pt x="21" y="36"/>
                  </a:cubicBezTo>
                  <a:cubicBezTo>
                    <a:pt x="32" y="25"/>
                    <a:pt x="44" y="14"/>
                    <a:pt x="55" y="3"/>
                  </a:cubicBezTo>
                  <a:cubicBezTo>
                    <a:pt x="56" y="2"/>
                    <a:pt x="57" y="1"/>
                    <a:pt x="5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63" name="Groupe 338">
            <a:extLst>
              <a:ext uri="{FF2B5EF4-FFF2-40B4-BE49-F238E27FC236}">
                <a16:creationId xmlns:a16="http://schemas.microsoft.com/office/drawing/2014/main" id="{14F08C12-0A47-4380-94B9-26D0DE94998A}"/>
              </a:ext>
            </a:extLst>
          </p:cNvPr>
          <p:cNvGrpSpPr/>
          <p:nvPr/>
        </p:nvGrpSpPr>
        <p:grpSpPr>
          <a:xfrm>
            <a:off x="6026843" y="3158627"/>
            <a:ext cx="433513" cy="214158"/>
            <a:chOff x="3914775" y="4024313"/>
            <a:chExt cx="387350" cy="241300"/>
          </a:xfrm>
        </p:grpSpPr>
        <p:sp>
          <p:nvSpPr>
            <p:cNvPr id="64" name="Freeform 780">
              <a:extLst>
                <a:ext uri="{FF2B5EF4-FFF2-40B4-BE49-F238E27FC236}">
                  <a16:creationId xmlns:a16="http://schemas.microsoft.com/office/drawing/2014/main" id="{00DD1DF6-D53C-4C73-8566-8C3CAF6ED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538" y="4044950"/>
              <a:ext cx="360363" cy="22066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0" y="103"/>
                </a:cxn>
                <a:cxn ang="0">
                  <a:pos x="67" y="59"/>
                </a:cxn>
                <a:cxn ang="0">
                  <a:pos x="141" y="4"/>
                </a:cxn>
                <a:cxn ang="0">
                  <a:pos x="186" y="36"/>
                </a:cxn>
              </a:cxnLst>
              <a:rect l="0" t="0" r="r" b="b"/>
              <a:pathLst>
                <a:path w="186" h="114">
                  <a:moveTo>
                    <a:pt x="0" y="113"/>
                  </a:moveTo>
                  <a:cubicBezTo>
                    <a:pt x="11" y="114"/>
                    <a:pt x="22" y="110"/>
                    <a:pt x="30" y="103"/>
                  </a:cubicBezTo>
                  <a:cubicBezTo>
                    <a:pt x="45" y="91"/>
                    <a:pt x="56" y="75"/>
                    <a:pt x="67" y="59"/>
                  </a:cubicBezTo>
                  <a:cubicBezTo>
                    <a:pt x="84" y="34"/>
                    <a:pt x="106" y="0"/>
                    <a:pt x="141" y="4"/>
                  </a:cubicBezTo>
                  <a:cubicBezTo>
                    <a:pt x="160" y="6"/>
                    <a:pt x="176" y="21"/>
                    <a:pt x="186" y="36"/>
                  </a:cubicBezTo>
                </a:path>
              </a:pathLst>
            </a:custGeom>
            <a:noFill/>
            <a:ln w="9525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Freeform 781">
              <a:extLst>
                <a:ext uri="{FF2B5EF4-FFF2-40B4-BE49-F238E27FC236}">
                  <a16:creationId xmlns:a16="http://schemas.microsoft.com/office/drawing/2014/main" id="{3D18DA99-C77B-4625-9A1E-57306B55F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4024313"/>
              <a:ext cx="387350" cy="241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4" y="152"/>
                </a:cxn>
              </a:cxnLst>
              <a:rect l="0" t="0" r="r" b="b"/>
              <a:pathLst>
                <a:path w="244" h="152">
                  <a:moveTo>
                    <a:pt x="0" y="0"/>
                  </a:moveTo>
                  <a:lnTo>
                    <a:pt x="0" y="152"/>
                  </a:lnTo>
                  <a:lnTo>
                    <a:pt x="244" y="152"/>
                  </a:lnTo>
                </a:path>
              </a:pathLst>
            </a:custGeom>
            <a:noFill/>
            <a:ln w="9525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98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6B8E-5B4B-4F62-85D4-21DD5525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6B55C-3BC6-49CA-A11B-7857B3C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2A3F91-20C8-4D38-B072-0BF68F0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Using the budget to sample relevant points is key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A4432D-C1B2-4E3F-B12E-92A156B6D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Research</a:t>
            </a:r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id="{55395673-D7DD-4A7F-B8F3-D043811D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8775" y="2332562"/>
            <a:ext cx="5311527" cy="3411014"/>
          </a:xfrm>
        </p:spPr>
        <p:txBody>
          <a:bodyPr/>
          <a:lstStyle/>
          <a:p>
            <a:r>
              <a:rPr lang="de-DE" b="1" dirty="0"/>
              <a:t>Research question: How to sample those points that are most relevant when fitting the </a:t>
            </a:r>
            <a:r>
              <a:rPr lang="de-DE" b="1" dirty="0" err="1"/>
              <a:t>model</a:t>
            </a:r>
            <a:r>
              <a:rPr lang="de-DE" b="1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With homogenous sampling approaches, relevant areas might be underrepresented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Adaptive sampling is executed in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Adaptive sampling incorporates a learner that applies a measure of relevance to every point in the feature space and samples most relevant points in the next iteration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A9A7FD4-4B91-4888-A7ED-AA9D0EC89E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/>
          <a:stretch/>
        </p:blipFill>
        <p:spPr>
          <a:xfrm>
            <a:off x="6170350" y="2329144"/>
            <a:ext cx="5672320" cy="3240000"/>
          </a:xfrm>
        </p:spPr>
      </p:pic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6FF2584A-E9AD-4CF5-A852-F96862FFEE88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>
          <a:xfrm>
            <a:off x="6170350" y="5670879"/>
            <a:ext cx="5673650" cy="236537"/>
          </a:xfrm>
        </p:spPr>
        <p:txBody>
          <a:bodyPr/>
          <a:lstStyle/>
          <a:p>
            <a:pPr algn="ctr"/>
            <a:r>
              <a:rPr lang="de-DE" dirty="0"/>
              <a:t>Source: </a:t>
            </a:r>
            <a:r>
              <a:rPr lang="de-DE" dirty="0">
                <a:hlinkClick r:id="rId8"/>
              </a:rPr>
              <a:t>https://adaptive.readthedocs.io/en/latest/docs.html</a:t>
            </a:r>
            <a:r>
              <a:rPr lang="de-DE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ACABD2-9045-4283-976F-CE47E1A8F7F8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3F04E38-2B7D-4FFD-A4F9-65687A0378ED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C1D25AB8-1007-4E83-8189-15661B9EDFA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1C6A5B6-99C9-4AFC-BC70-E1A9034BE83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69AFD3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78C61F28-6725-42E1-8854-43826433262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B82C0914-85F4-4C33-AA55-82952AC8FD7D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70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05072-27E6-4805-97C2-C2E79384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999" y="6172447"/>
            <a:ext cx="8425225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14C91-F645-43F0-9242-61B2C6CE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06BA4B-4AF7-416B-AD65-F9031D66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 used confidence as measure of relevance in adaptive sampling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A2A6D7-1516-4513-89EA-7E76CCF32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043FE3-A69C-4B05-9759-FE7133046AD2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54500AA-ABE1-4B7C-A548-4E830B8B157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" name="Freeform 64">
              <a:extLst>
                <a:ext uri="{FF2B5EF4-FFF2-40B4-BE49-F238E27FC236}">
                  <a16:creationId xmlns:a16="http://schemas.microsoft.com/office/drawing/2014/main" id="{3FF122F5-677D-4FD3-8B23-9734B26CB86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36497E8-0339-4B34-BDBB-B923AA0622B3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6B7C4A8-14DB-4E9D-8F53-F0649CC906F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C5A9D56-F5B8-4E1D-894F-DFF7AF70B3D1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00C37B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FB3E31-DD03-8E44-ADB9-C8C7978835B5}"/>
              </a:ext>
            </a:extLst>
          </p:cNvPr>
          <p:cNvGrpSpPr>
            <a:grpSpLocks noChangeAspect="1"/>
          </p:cNvGrpSpPr>
          <p:nvPr/>
        </p:nvGrpSpPr>
        <p:grpSpPr>
          <a:xfrm>
            <a:off x="3438054" y="2081112"/>
            <a:ext cx="4744295" cy="3816000"/>
            <a:chOff x="1640540" y="1629891"/>
            <a:chExt cx="5638800" cy="4535489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40E75CA2-6D63-4040-9955-7B9191DCAE9C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640540" y="1629891"/>
              <a:ext cx="3869978" cy="1640259"/>
            </a:xfrm>
            <a:custGeom>
              <a:avLst/>
              <a:gdLst>
                <a:gd name="T0" fmla="*/ 0 w 2206"/>
                <a:gd name="T1" fmla="*/ 2147483647 h 1099"/>
                <a:gd name="T2" fmla="*/ 2147483647 w 2206"/>
                <a:gd name="T3" fmla="*/ 2147483647 h 1099"/>
                <a:gd name="T4" fmla="*/ 2147483647 w 2206"/>
                <a:gd name="T5" fmla="*/ 2147483647 h 1099"/>
                <a:gd name="T6" fmla="*/ 2147483647 w 2206"/>
                <a:gd name="T7" fmla="*/ 2147483647 h 1099"/>
                <a:gd name="T8" fmla="*/ 2147483647 w 2206"/>
                <a:gd name="T9" fmla="*/ 2147483647 h 1099"/>
                <a:gd name="T10" fmla="*/ 2147483647 w 2206"/>
                <a:gd name="T11" fmla="*/ 2147483647 h 1099"/>
                <a:gd name="T12" fmla="*/ 2147483647 w 2206"/>
                <a:gd name="T13" fmla="*/ 2147483647 h 1099"/>
                <a:gd name="T14" fmla="*/ 2147483647 w 2206"/>
                <a:gd name="T15" fmla="*/ 2147483647 h 1099"/>
                <a:gd name="T16" fmla="*/ 2147483647 w 2206"/>
                <a:gd name="T17" fmla="*/ 2147483647 h 1099"/>
                <a:gd name="T18" fmla="*/ 2147483647 w 2206"/>
                <a:gd name="T19" fmla="*/ 2147483647 h 1099"/>
                <a:gd name="T20" fmla="*/ 2147483647 w 2206"/>
                <a:gd name="T21" fmla="*/ 2147483647 h 1099"/>
                <a:gd name="T22" fmla="*/ 2147483647 w 2206"/>
                <a:gd name="T23" fmla="*/ 2147483647 h 1099"/>
                <a:gd name="T24" fmla="*/ 2147483647 w 2206"/>
                <a:gd name="T25" fmla="*/ 2147483647 h 1099"/>
                <a:gd name="T26" fmla="*/ 2147483647 w 2206"/>
                <a:gd name="T27" fmla="*/ 2147483647 h 1099"/>
                <a:gd name="T28" fmla="*/ 2147483647 w 2206"/>
                <a:gd name="T29" fmla="*/ 0 h 1099"/>
                <a:gd name="T30" fmla="*/ 2147483647 w 2206"/>
                <a:gd name="T31" fmla="*/ 2147483647 h 1099"/>
                <a:gd name="T32" fmla="*/ 0 w 2206"/>
                <a:gd name="T33" fmla="*/ 2147483647 h 1099"/>
                <a:gd name="T34" fmla="*/ 0 w 2206"/>
                <a:gd name="T35" fmla="*/ 2147483647 h 109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06"/>
                <a:gd name="T55" fmla="*/ 0 h 1099"/>
                <a:gd name="T56" fmla="*/ 2206 w 2206"/>
                <a:gd name="T57" fmla="*/ 1099 h 1099"/>
                <a:gd name="connsiteX0" fmla="*/ 0 w 9995"/>
                <a:gd name="connsiteY0" fmla="*/ 7862 h 9509"/>
                <a:gd name="connsiteX1" fmla="*/ 6070 w 9995"/>
                <a:gd name="connsiteY1" fmla="*/ 7862 h 9509"/>
                <a:gd name="connsiteX2" fmla="*/ 7194 w 9995"/>
                <a:gd name="connsiteY2" fmla="*/ 9509 h 9509"/>
                <a:gd name="connsiteX3" fmla="*/ 7366 w 9995"/>
                <a:gd name="connsiteY3" fmla="*/ 9063 h 9509"/>
                <a:gd name="connsiteX4" fmla="*/ 7552 w 9995"/>
                <a:gd name="connsiteY4" fmla="*/ 8626 h 9509"/>
                <a:gd name="connsiteX5" fmla="*/ 7756 w 9995"/>
                <a:gd name="connsiteY5" fmla="*/ 8244 h 9509"/>
                <a:gd name="connsiteX6" fmla="*/ 7951 w 9995"/>
                <a:gd name="connsiteY6" fmla="*/ 7934 h 9509"/>
                <a:gd name="connsiteX7" fmla="*/ 8160 w 9995"/>
                <a:gd name="connsiteY7" fmla="*/ 7689 h 9509"/>
                <a:gd name="connsiteX8" fmla="*/ 8386 w 9995"/>
                <a:gd name="connsiteY8" fmla="*/ 7480 h 9509"/>
                <a:gd name="connsiteX9" fmla="*/ 8613 w 9995"/>
                <a:gd name="connsiteY9" fmla="*/ 7307 h 9509"/>
                <a:gd name="connsiteX10" fmla="*/ 8853 w 9995"/>
                <a:gd name="connsiteY10" fmla="*/ 7188 h 9509"/>
                <a:gd name="connsiteX11" fmla="*/ 8989 w 9995"/>
                <a:gd name="connsiteY11" fmla="*/ 9217 h 9509"/>
                <a:gd name="connsiteX12" fmla="*/ 9995 w 9995"/>
                <a:gd name="connsiteY12" fmla="*/ 4286 h 9509"/>
                <a:gd name="connsiteX13" fmla="*/ 8486 w 9995"/>
                <a:gd name="connsiteY13" fmla="*/ 0 h 9509"/>
                <a:gd name="connsiteX14" fmla="*/ 8490 w 9995"/>
                <a:gd name="connsiteY14" fmla="*/ 1783 h 9509"/>
                <a:gd name="connsiteX15" fmla="*/ 0 w 9995"/>
                <a:gd name="connsiteY15" fmla="*/ 1783 h 9509"/>
                <a:gd name="connsiteX16" fmla="*/ 0 w 9995"/>
                <a:gd name="connsiteY16" fmla="*/ 7862 h 9509"/>
                <a:gd name="connsiteX0" fmla="*/ 0 w 10000"/>
                <a:gd name="connsiteY0" fmla="*/ 8268 h 9693"/>
                <a:gd name="connsiteX1" fmla="*/ 6073 w 10000"/>
                <a:gd name="connsiteY1" fmla="*/ 8268 h 9693"/>
                <a:gd name="connsiteX2" fmla="*/ 7370 w 10000"/>
                <a:gd name="connsiteY2" fmla="*/ 9531 h 9693"/>
                <a:gd name="connsiteX3" fmla="*/ 7556 w 10000"/>
                <a:gd name="connsiteY3" fmla="*/ 9071 h 9693"/>
                <a:gd name="connsiteX4" fmla="*/ 7760 w 10000"/>
                <a:gd name="connsiteY4" fmla="*/ 8670 h 9693"/>
                <a:gd name="connsiteX5" fmla="*/ 7955 w 10000"/>
                <a:gd name="connsiteY5" fmla="*/ 8344 h 9693"/>
                <a:gd name="connsiteX6" fmla="*/ 8164 w 10000"/>
                <a:gd name="connsiteY6" fmla="*/ 8086 h 9693"/>
                <a:gd name="connsiteX7" fmla="*/ 8390 w 10000"/>
                <a:gd name="connsiteY7" fmla="*/ 7866 h 9693"/>
                <a:gd name="connsiteX8" fmla="*/ 8617 w 10000"/>
                <a:gd name="connsiteY8" fmla="*/ 7684 h 9693"/>
                <a:gd name="connsiteX9" fmla="*/ 8857 w 10000"/>
                <a:gd name="connsiteY9" fmla="*/ 7559 h 9693"/>
                <a:gd name="connsiteX10" fmla="*/ 8993 w 10000"/>
                <a:gd name="connsiteY10" fmla="*/ 9693 h 9693"/>
                <a:gd name="connsiteX11" fmla="*/ 10000 w 10000"/>
                <a:gd name="connsiteY11" fmla="*/ 4507 h 9693"/>
                <a:gd name="connsiteX12" fmla="*/ 8490 w 10000"/>
                <a:gd name="connsiteY12" fmla="*/ 0 h 9693"/>
                <a:gd name="connsiteX13" fmla="*/ 8494 w 10000"/>
                <a:gd name="connsiteY13" fmla="*/ 1875 h 9693"/>
                <a:gd name="connsiteX14" fmla="*/ 0 w 10000"/>
                <a:gd name="connsiteY14" fmla="*/ 1875 h 9693"/>
                <a:gd name="connsiteX15" fmla="*/ 0 w 10000"/>
                <a:gd name="connsiteY15" fmla="*/ 8268 h 9693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7556 w 10000"/>
                <a:gd name="connsiteY2" fmla="*/ 9358 h 10000"/>
                <a:gd name="connsiteX3" fmla="*/ 7760 w 10000"/>
                <a:gd name="connsiteY3" fmla="*/ 8945 h 10000"/>
                <a:gd name="connsiteX4" fmla="*/ 7955 w 10000"/>
                <a:gd name="connsiteY4" fmla="*/ 8608 h 10000"/>
                <a:gd name="connsiteX5" fmla="*/ 8164 w 10000"/>
                <a:gd name="connsiteY5" fmla="*/ 8342 h 10000"/>
                <a:gd name="connsiteX6" fmla="*/ 8390 w 10000"/>
                <a:gd name="connsiteY6" fmla="*/ 8115 h 10000"/>
                <a:gd name="connsiteX7" fmla="*/ 8617 w 10000"/>
                <a:gd name="connsiteY7" fmla="*/ 7927 h 10000"/>
                <a:gd name="connsiteX8" fmla="*/ 8857 w 10000"/>
                <a:gd name="connsiteY8" fmla="*/ 7798 h 10000"/>
                <a:gd name="connsiteX9" fmla="*/ 8993 w 10000"/>
                <a:gd name="connsiteY9" fmla="*/ 10000 h 10000"/>
                <a:gd name="connsiteX10" fmla="*/ 10000 w 10000"/>
                <a:gd name="connsiteY10" fmla="*/ 4650 h 10000"/>
                <a:gd name="connsiteX11" fmla="*/ 8490 w 10000"/>
                <a:gd name="connsiteY11" fmla="*/ 0 h 10000"/>
                <a:gd name="connsiteX12" fmla="*/ 8494 w 10000"/>
                <a:gd name="connsiteY12" fmla="*/ 1934 h 10000"/>
                <a:gd name="connsiteX13" fmla="*/ 0 w 10000"/>
                <a:gd name="connsiteY13" fmla="*/ 1934 h 10000"/>
                <a:gd name="connsiteX14" fmla="*/ 0 w 10000"/>
                <a:gd name="connsiteY14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7760 w 10000"/>
                <a:gd name="connsiteY2" fmla="*/ 8945 h 10000"/>
                <a:gd name="connsiteX3" fmla="*/ 7955 w 10000"/>
                <a:gd name="connsiteY3" fmla="*/ 8608 h 10000"/>
                <a:gd name="connsiteX4" fmla="*/ 8164 w 10000"/>
                <a:gd name="connsiteY4" fmla="*/ 8342 h 10000"/>
                <a:gd name="connsiteX5" fmla="*/ 8390 w 10000"/>
                <a:gd name="connsiteY5" fmla="*/ 8115 h 10000"/>
                <a:gd name="connsiteX6" fmla="*/ 8617 w 10000"/>
                <a:gd name="connsiteY6" fmla="*/ 7927 h 10000"/>
                <a:gd name="connsiteX7" fmla="*/ 8857 w 10000"/>
                <a:gd name="connsiteY7" fmla="*/ 7798 h 10000"/>
                <a:gd name="connsiteX8" fmla="*/ 8993 w 10000"/>
                <a:gd name="connsiteY8" fmla="*/ 10000 h 10000"/>
                <a:gd name="connsiteX9" fmla="*/ 10000 w 10000"/>
                <a:gd name="connsiteY9" fmla="*/ 4650 h 10000"/>
                <a:gd name="connsiteX10" fmla="*/ 8490 w 10000"/>
                <a:gd name="connsiteY10" fmla="*/ 0 h 10000"/>
                <a:gd name="connsiteX11" fmla="*/ 8494 w 10000"/>
                <a:gd name="connsiteY11" fmla="*/ 1934 h 10000"/>
                <a:gd name="connsiteX12" fmla="*/ 0 w 10000"/>
                <a:gd name="connsiteY12" fmla="*/ 1934 h 10000"/>
                <a:gd name="connsiteX13" fmla="*/ 0 w 10000"/>
                <a:gd name="connsiteY13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7955 w 10000"/>
                <a:gd name="connsiteY2" fmla="*/ 8608 h 10000"/>
                <a:gd name="connsiteX3" fmla="*/ 8164 w 10000"/>
                <a:gd name="connsiteY3" fmla="*/ 8342 h 10000"/>
                <a:gd name="connsiteX4" fmla="*/ 8390 w 10000"/>
                <a:gd name="connsiteY4" fmla="*/ 8115 h 10000"/>
                <a:gd name="connsiteX5" fmla="*/ 8617 w 10000"/>
                <a:gd name="connsiteY5" fmla="*/ 7927 h 10000"/>
                <a:gd name="connsiteX6" fmla="*/ 8857 w 10000"/>
                <a:gd name="connsiteY6" fmla="*/ 7798 h 10000"/>
                <a:gd name="connsiteX7" fmla="*/ 8993 w 10000"/>
                <a:gd name="connsiteY7" fmla="*/ 10000 h 10000"/>
                <a:gd name="connsiteX8" fmla="*/ 10000 w 10000"/>
                <a:gd name="connsiteY8" fmla="*/ 4650 h 10000"/>
                <a:gd name="connsiteX9" fmla="*/ 8490 w 10000"/>
                <a:gd name="connsiteY9" fmla="*/ 0 h 10000"/>
                <a:gd name="connsiteX10" fmla="*/ 8494 w 10000"/>
                <a:gd name="connsiteY10" fmla="*/ 1934 h 10000"/>
                <a:gd name="connsiteX11" fmla="*/ 0 w 10000"/>
                <a:gd name="connsiteY11" fmla="*/ 1934 h 10000"/>
                <a:gd name="connsiteX12" fmla="*/ 0 w 10000"/>
                <a:gd name="connsiteY12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164 w 10000"/>
                <a:gd name="connsiteY2" fmla="*/ 8342 h 10000"/>
                <a:gd name="connsiteX3" fmla="*/ 8390 w 10000"/>
                <a:gd name="connsiteY3" fmla="*/ 8115 h 10000"/>
                <a:gd name="connsiteX4" fmla="*/ 8617 w 10000"/>
                <a:gd name="connsiteY4" fmla="*/ 7927 h 10000"/>
                <a:gd name="connsiteX5" fmla="*/ 8857 w 10000"/>
                <a:gd name="connsiteY5" fmla="*/ 7798 h 10000"/>
                <a:gd name="connsiteX6" fmla="*/ 8993 w 10000"/>
                <a:gd name="connsiteY6" fmla="*/ 10000 h 10000"/>
                <a:gd name="connsiteX7" fmla="*/ 10000 w 10000"/>
                <a:gd name="connsiteY7" fmla="*/ 4650 h 10000"/>
                <a:gd name="connsiteX8" fmla="*/ 8490 w 10000"/>
                <a:gd name="connsiteY8" fmla="*/ 0 h 10000"/>
                <a:gd name="connsiteX9" fmla="*/ 8494 w 10000"/>
                <a:gd name="connsiteY9" fmla="*/ 1934 h 10000"/>
                <a:gd name="connsiteX10" fmla="*/ 0 w 10000"/>
                <a:gd name="connsiteY10" fmla="*/ 1934 h 10000"/>
                <a:gd name="connsiteX11" fmla="*/ 0 w 10000"/>
                <a:gd name="connsiteY11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390 w 10000"/>
                <a:gd name="connsiteY2" fmla="*/ 8115 h 10000"/>
                <a:gd name="connsiteX3" fmla="*/ 8617 w 10000"/>
                <a:gd name="connsiteY3" fmla="*/ 7927 h 10000"/>
                <a:gd name="connsiteX4" fmla="*/ 8857 w 10000"/>
                <a:gd name="connsiteY4" fmla="*/ 7798 h 10000"/>
                <a:gd name="connsiteX5" fmla="*/ 8993 w 10000"/>
                <a:gd name="connsiteY5" fmla="*/ 10000 h 10000"/>
                <a:gd name="connsiteX6" fmla="*/ 10000 w 10000"/>
                <a:gd name="connsiteY6" fmla="*/ 4650 h 10000"/>
                <a:gd name="connsiteX7" fmla="*/ 8490 w 10000"/>
                <a:gd name="connsiteY7" fmla="*/ 0 h 10000"/>
                <a:gd name="connsiteX8" fmla="*/ 8494 w 10000"/>
                <a:gd name="connsiteY8" fmla="*/ 1934 h 10000"/>
                <a:gd name="connsiteX9" fmla="*/ 0 w 10000"/>
                <a:gd name="connsiteY9" fmla="*/ 1934 h 10000"/>
                <a:gd name="connsiteX10" fmla="*/ 0 w 10000"/>
                <a:gd name="connsiteY10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617 w 10000"/>
                <a:gd name="connsiteY2" fmla="*/ 7927 h 10000"/>
                <a:gd name="connsiteX3" fmla="*/ 8857 w 10000"/>
                <a:gd name="connsiteY3" fmla="*/ 7798 h 10000"/>
                <a:gd name="connsiteX4" fmla="*/ 8993 w 10000"/>
                <a:gd name="connsiteY4" fmla="*/ 10000 h 10000"/>
                <a:gd name="connsiteX5" fmla="*/ 10000 w 10000"/>
                <a:gd name="connsiteY5" fmla="*/ 4650 h 10000"/>
                <a:gd name="connsiteX6" fmla="*/ 8490 w 10000"/>
                <a:gd name="connsiteY6" fmla="*/ 0 h 10000"/>
                <a:gd name="connsiteX7" fmla="*/ 8494 w 10000"/>
                <a:gd name="connsiteY7" fmla="*/ 1934 h 10000"/>
                <a:gd name="connsiteX8" fmla="*/ 0 w 10000"/>
                <a:gd name="connsiteY8" fmla="*/ 1934 h 10000"/>
                <a:gd name="connsiteX9" fmla="*/ 0 w 10000"/>
                <a:gd name="connsiteY9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073 w 10000"/>
                <a:gd name="connsiteY1" fmla="*/ 8530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8530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8" fmla="*/ 0 w 10000"/>
                <a:gd name="connsiteY8" fmla="*/ 7456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1023 w 11023"/>
                <a:gd name="connsiteY0" fmla="*/ 8530 h 10000"/>
                <a:gd name="connsiteX1" fmla="*/ 1023 w 11023"/>
                <a:gd name="connsiteY1" fmla="*/ 7456 h 10000"/>
                <a:gd name="connsiteX2" fmla="*/ 7163 w 11023"/>
                <a:gd name="connsiteY2" fmla="*/ 8334 h 10000"/>
                <a:gd name="connsiteX3" fmla="*/ 9880 w 11023"/>
                <a:gd name="connsiteY3" fmla="*/ 7798 h 10000"/>
                <a:gd name="connsiteX4" fmla="*/ 10016 w 11023"/>
                <a:gd name="connsiteY4" fmla="*/ 10000 h 10000"/>
                <a:gd name="connsiteX5" fmla="*/ 11023 w 11023"/>
                <a:gd name="connsiteY5" fmla="*/ 4650 h 10000"/>
                <a:gd name="connsiteX6" fmla="*/ 9513 w 11023"/>
                <a:gd name="connsiteY6" fmla="*/ 0 h 10000"/>
                <a:gd name="connsiteX7" fmla="*/ 9517 w 11023"/>
                <a:gd name="connsiteY7" fmla="*/ 1934 h 10000"/>
                <a:gd name="connsiteX8" fmla="*/ 1023 w 11023"/>
                <a:gd name="connsiteY8" fmla="*/ 1934 h 10000"/>
                <a:gd name="connsiteX0" fmla="*/ 0 w 10000"/>
                <a:gd name="connsiteY0" fmla="*/ 8530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186 w 10000"/>
                <a:gd name="connsiteY0" fmla="*/ 7895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895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456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895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6140 w 10000"/>
                <a:gd name="connsiteY1" fmla="*/ 7895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7895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7895 h 10000"/>
                <a:gd name="connsiteX1" fmla="*/ 186 w 10000"/>
                <a:gd name="connsiteY1" fmla="*/ 8334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934 h 10000"/>
                <a:gd name="connsiteX0" fmla="*/ 0 w 10000"/>
                <a:gd name="connsiteY0" fmla="*/ 7895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934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  <a:gd name="connsiteX0" fmla="*/ 0 w 10000"/>
                <a:gd name="connsiteY0" fmla="*/ 8773 h 10000"/>
                <a:gd name="connsiteX1" fmla="*/ 186 w 10000"/>
                <a:gd name="connsiteY1" fmla="*/ 9212 h 10000"/>
                <a:gd name="connsiteX2" fmla="*/ 8857 w 10000"/>
                <a:gd name="connsiteY2" fmla="*/ 7798 h 10000"/>
                <a:gd name="connsiteX3" fmla="*/ 8993 w 10000"/>
                <a:gd name="connsiteY3" fmla="*/ 10000 h 10000"/>
                <a:gd name="connsiteX4" fmla="*/ 10000 w 10000"/>
                <a:gd name="connsiteY4" fmla="*/ 4650 h 10000"/>
                <a:gd name="connsiteX5" fmla="*/ 8490 w 10000"/>
                <a:gd name="connsiteY5" fmla="*/ 0 h 10000"/>
                <a:gd name="connsiteX6" fmla="*/ 8494 w 10000"/>
                <a:gd name="connsiteY6" fmla="*/ 1934 h 10000"/>
                <a:gd name="connsiteX7" fmla="*/ 0 w 10000"/>
                <a:gd name="connsiteY7" fmla="*/ 1310 h 10000"/>
                <a:gd name="connsiteX0" fmla="*/ 0 w 10000"/>
                <a:gd name="connsiteY0" fmla="*/ 8773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  <a:gd name="connsiteX0" fmla="*/ 0 w 10000"/>
                <a:gd name="connsiteY0" fmla="*/ 9212 h 10000"/>
                <a:gd name="connsiteX1" fmla="*/ 8857 w 10000"/>
                <a:gd name="connsiteY1" fmla="*/ 7798 h 10000"/>
                <a:gd name="connsiteX2" fmla="*/ 8993 w 10000"/>
                <a:gd name="connsiteY2" fmla="*/ 10000 h 10000"/>
                <a:gd name="connsiteX3" fmla="*/ 10000 w 10000"/>
                <a:gd name="connsiteY3" fmla="*/ 4650 h 10000"/>
                <a:gd name="connsiteX4" fmla="*/ 8490 w 10000"/>
                <a:gd name="connsiteY4" fmla="*/ 0 h 10000"/>
                <a:gd name="connsiteX5" fmla="*/ 8494 w 10000"/>
                <a:gd name="connsiteY5" fmla="*/ 1934 h 10000"/>
                <a:gd name="connsiteX6" fmla="*/ 0 w 10000"/>
                <a:gd name="connsiteY6" fmla="*/ 13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212"/>
                  </a:moveTo>
                  <a:lnTo>
                    <a:pt x="8857" y="7798"/>
                  </a:lnTo>
                  <a:cubicBezTo>
                    <a:pt x="8902" y="8532"/>
                    <a:pt x="8948" y="9266"/>
                    <a:pt x="8993" y="10000"/>
                  </a:cubicBezTo>
                  <a:lnTo>
                    <a:pt x="10000" y="4650"/>
                  </a:lnTo>
                  <a:lnTo>
                    <a:pt x="8490" y="0"/>
                  </a:lnTo>
                  <a:cubicBezTo>
                    <a:pt x="8491" y="645"/>
                    <a:pt x="8493" y="1290"/>
                    <a:pt x="8494" y="1934"/>
                  </a:cubicBezTo>
                  <a:lnTo>
                    <a:pt x="0" y="1310"/>
                  </a:lnTo>
                </a:path>
              </a:pathLst>
            </a:custGeom>
            <a:solidFill>
              <a:srgbClr val="CACFD4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51CBBC84-D068-7648-8136-B786F9DB27AB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5783915" y="3072930"/>
              <a:ext cx="1495425" cy="1874837"/>
            </a:xfrm>
            <a:custGeom>
              <a:avLst/>
              <a:gdLst>
                <a:gd name="T0" fmla="*/ 2147483647 w 852"/>
                <a:gd name="T1" fmla="*/ 2147483647 h 1157"/>
                <a:gd name="T2" fmla="*/ 2147483647 w 852"/>
                <a:gd name="T3" fmla="*/ 2147483647 h 1157"/>
                <a:gd name="T4" fmla="*/ 2147483647 w 852"/>
                <a:gd name="T5" fmla="*/ 2147483647 h 1157"/>
                <a:gd name="T6" fmla="*/ 2147483647 w 852"/>
                <a:gd name="T7" fmla="*/ 2147483647 h 1157"/>
                <a:gd name="T8" fmla="*/ 2147483647 w 852"/>
                <a:gd name="T9" fmla="*/ 2147483647 h 1157"/>
                <a:gd name="T10" fmla="*/ 2147483647 w 852"/>
                <a:gd name="T11" fmla="*/ 2147483647 h 1157"/>
                <a:gd name="T12" fmla="*/ 2147483647 w 852"/>
                <a:gd name="T13" fmla="*/ 2147483647 h 1157"/>
                <a:gd name="T14" fmla="*/ 2147483647 w 852"/>
                <a:gd name="T15" fmla="*/ 2147483647 h 1157"/>
                <a:gd name="T16" fmla="*/ 2147483647 w 852"/>
                <a:gd name="T17" fmla="*/ 2147483647 h 1157"/>
                <a:gd name="T18" fmla="*/ 2147483647 w 852"/>
                <a:gd name="T19" fmla="*/ 2147483647 h 1157"/>
                <a:gd name="T20" fmla="*/ 2147483647 w 852"/>
                <a:gd name="T21" fmla="*/ 2147483647 h 1157"/>
                <a:gd name="T22" fmla="*/ 2147483647 w 852"/>
                <a:gd name="T23" fmla="*/ 2147483647 h 1157"/>
                <a:gd name="T24" fmla="*/ 2147483647 w 852"/>
                <a:gd name="T25" fmla="*/ 2147483647 h 1157"/>
                <a:gd name="T26" fmla="*/ 2147483647 w 852"/>
                <a:gd name="T27" fmla="*/ 2147483647 h 1157"/>
                <a:gd name="T28" fmla="*/ 2147483647 w 852"/>
                <a:gd name="T29" fmla="*/ 2147483647 h 1157"/>
                <a:gd name="T30" fmla="*/ 2147483647 w 852"/>
                <a:gd name="T31" fmla="*/ 0 h 1157"/>
                <a:gd name="T32" fmla="*/ 2147483647 w 852"/>
                <a:gd name="T33" fmla="*/ 2147483647 h 1157"/>
                <a:gd name="T34" fmla="*/ 2147483647 w 852"/>
                <a:gd name="T35" fmla="*/ 2147483647 h 1157"/>
                <a:gd name="T36" fmla="*/ 2147483647 w 852"/>
                <a:gd name="T37" fmla="*/ 2147483647 h 1157"/>
                <a:gd name="T38" fmla="*/ 2147483647 w 852"/>
                <a:gd name="T39" fmla="*/ 2147483647 h 1157"/>
                <a:gd name="T40" fmla="*/ 2147483647 w 852"/>
                <a:gd name="T41" fmla="*/ 2147483647 h 1157"/>
                <a:gd name="T42" fmla="*/ 2147483647 w 852"/>
                <a:gd name="T43" fmla="*/ 2147483647 h 1157"/>
                <a:gd name="T44" fmla="*/ 2147483647 w 852"/>
                <a:gd name="T45" fmla="*/ 2147483647 h 1157"/>
                <a:gd name="T46" fmla="*/ 2147483647 w 852"/>
                <a:gd name="T47" fmla="*/ 2147483647 h 1157"/>
                <a:gd name="T48" fmla="*/ 2147483647 w 852"/>
                <a:gd name="T49" fmla="*/ 2147483647 h 1157"/>
                <a:gd name="T50" fmla="*/ 2147483647 w 852"/>
                <a:gd name="T51" fmla="*/ 2147483647 h 1157"/>
                <a:gd name="T52" fmla="*/ 0 w 852"/>
                <a:gd name="T53" fmla="*/ 2147483647 h 1157"/>
                <a:gd name="T54" fmla="*/ 2147483647 w 852"/>
                <a:gd name="T55" fmla="*/ 2147483647 h 1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52"/>
                <a:gd name="T85" fmla="*/ 0 h 1157"/>
                <a:gd name="T86" fmla="*/ 852 w 852"/>
                <a:gd name="T87" fmla="*/ 1157 h 1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52" h="1157">
                  <a:moveTo>
                    <a:pt x="263" y="1156"/>
                  </a:moveTo>
                  <a:lnTo>
                    <a:pt x="851" y="1143"/>
                  </a:lnTo>
                  <a:lnTo>
                    <a:pt x="668" y="1032"/>
                  </a:lnTo>
                  <a:lnTo>
                    <a:pt x="703" y="958"/>
                  </a:lnTo>
                  <a:lnTo>
                    <a:pt x="733" y="882"/>
                  </a:lnTo>
                  <a:lnTo>
                    <a:pt x="758" y="804"/>
                  </a:lnTo>
                  <a:lnTo>
                    <a:pt x="775" y="723"/>
                  </a:lnTo>
                  <a:lnTo>
                    <a:pt x="790" y="642"/>
                  </a:lnTo>
                  <a:lnTo>
                    <a:pt x="798" y="561"/>
                  </a:lnTo>
                  <a:lnTo>
                    <a:pt x="801" y="478"/>
                  </a:lnTo>
                  <a:lnTo>
                    <a:pt x="798" y="395"/>
                  </a:lnTo>
                  <a:lnTo>
                    <a:pt x="789" y="314"/>
                  </a:lnTo>
                  <a:lnTo>
                    <a:pt x="775" y="233"/>
                  </a:lnTo>
                  <a:lnTo>
                    <a:pt x="756" y="153"/>
                  </a:lnTo>
                  <a:lnTo>
                    <a:pt x="730" y="75"/>
                  </a:lnTo>
                  <a:lnTo>
                    <a:pt x="701" y="0"/>
                  </a:lnTo>
                  <a:lnTo>
                    <a:pt x="545" y="296"/>
                  </a:lnTo>
                  <a:lnTo>
                    <a:pt x="208" y="291"/>
                  </a:lnTo>
                  <a:lnTo>
                    <a:pt x="222" y="345"/>
                  </a:lnTo>
                  <a:lnTo>
                    <a:pt x="231" y="402"/>
                  </a:lnTo>
                  <a:lnTo>
                    <a:pt x="235" y="459"/>
                  </a:lnTo>
                  <a:lnTo>
                    <a:pt x="234" y="514"/>
                  </a:lnTo>
                  <a:lnTo>
                    <a:pt x="229" y="571"/>
                  </a:lnTo>
                  <a:lnTo>
                    <a:pt x="217" y="627"/>
                  </a:lnTo>
                  <a:lnTo>
                    <a:pt x="203" y="683"/>
                  </a:lnTo>
                  <a:lnTo>
                    <a:pt x="181" y="734"/>
                  </a:lnTo>
                  <a:lnTo>
                    <a:pt x="0" y="628"/>
                  </a:lnTo>
                  <a:lnTo>
                    <a:pt x="263" y="1156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851767A-2E2B-0346-8410-0E17F4058BF3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5233052" y="1926755"/>
              <a:ext cx="1946275" cy="1557337"/>
            </a:xfrm>
            <a:custGeom>
              <a:avLst/>
              <a:gdLst>
                <a:gd name="T0" fmla="*/ 2147483647 w 1109"/>
                <a:gd name="T1" fmla="*/ 2147483647 h 962"/>
                <a:gd name="T2" fmla="*/ 2147483647 w 1109"/>
                <a:gd name="T3" fmla="*/ 2147483647 h 962"/>
                <a:gd name="T4" fmla="*/ 2147483647 w 1109"/>
                <a:gd name="T5" fmla="*/ 2147483647 h 962"/>
                <a:gd name="T6" fmla="*/ 2147483647 w 1109"/>
                <a:gd name="T7" fmla="*/ 2147483647 h 962"/>
                <a:gd name="T8" fmla="*/ 2147483647 w 1109"/>
                <a:gd name="T9" fmla="*/ 2147483647 h 962"/>
                <a:gd name="T10" fmla="*/ 2147483647 w 1109"/>
                <a:gd name="T11" fmla="*/ 2147483647 h 962"/>
                <a:gd name="T12" fmla="*/ 2147483647 w 1109"/>
                <a:gd name="T13" fmla="*/ 2147483647 h 962"/>
                <a:gd name="T14" fmla="*/ 2147483647 w 1109"/>
                <a:gd name="T15" fmla="*/ 2147483647 h 962"/>
                <a:gd name="T16" fmla="*/ 2147483647 w 1109"/>
                <a:gd name="T17" fmla="*/ 2147483647 h 962"/>
                <a:gd name="T18" fmla="*/ 2147483647 w 1109"/>
                <a:gd name="T19" fmla="*/ 2147483647 h 962"/>
                <a:gd name="T20" fmla="*/ 2147483647 w 1109"/>
                <a:gd name="T21" fmla="*/ 2147483647 h 962"/>
                <a:gd name="T22" fmla="*/ 2147483647 w 1109"/>
                <a:gd name="T23" fmla="*/ 2147483647 h 962"/>
                <a:gd name="T24" fmla="*/ 2147483647 w 1109"/>
                <a:gd name="T25" fmla="*/ 2147483647 h 962"/>
                <a:gd name="T26" fmla="*/ 2147483647 w 1109"/>
                <a:gd name="T27" fmla="*/ 2147483647 h 962"/>
                <a:gd name="T28" fmla="*/ 2147483647 w 1109"/>
                <a:gd name="T29" fmla="*/ 2147483647 h 962"/>
                <a:gd name="T30" fmla="*/ 2147483647 w 1109"/>
                <a:gd name="T31" fmla="*/ 2147483647 h 962"/>
                <a:gd name="T32" fmla="*/ 2147483647 w 1109"/>
                <a:gd name="T33" fmla="*/ 2147483647 h 962"/>
                <a:gd name="T34" fmla="*/ 2147483647 w 1109"/>
                <a:gd name="T35" fmla="*/ 2147483647 h 962"/>
                <a:gd name="T36" fmla="*/ 2147483647 w 1109"/>
                <a:gd name="T37" fmla="*/ 2147483647 h 962"/>
                <a:gd name="T38" fmla="*/ 0 w 1109"/>
                <a:gd name="T39" fmla="*/ 0 h 962"/>
                <a:gd name="T40" fmla="*/ 2147483647 w 1109"/>
                <a:gd name="T41" fmla="*/ 2147483647 h 962"/>
                <a:gd name="T42" fmla="*/ 2147483647 w 1109"/>
                <a:gd name="T43" fmla="*/ 2147483647 h 962"/>
                <a:gd name="T44" fmla="*/ 2147483647 w 1109"/>
                <a:gd name="T45" fmla="*/ 2147483647 h 962"/>
                <a:gd name="T46" fmla="*/ 2147483647 w 1109"/>
                <a:gd name="T47" fmla="*/ 2147483647 h 962"/>
                <a:gd name="T48" fmla="*/ 2147483647 w 1109"/>
                <a:gd name="T49" fmla="*/ 2147483647 h 962"/>
                <a:gd name="T50" fmla="*/ 2147483647 w 1109"/>
                <a:gd name="T51" fmla="*/ 2147483647 h 962"/>
                <a:gd name="T52" fmla="*/ 2147483647 w 1109"/>
                <a:gd name="T53" fmla="*/ 2147483647 h 962"/>
                <a:gd name="T54" fmla="*/ 2147483647 w 1109"/>
                <a:gd name="T55" fmla="*/ 2147483647 h 962"/>
                <a:gd name="T56" fmla="*/ 2147483647 w 1109"/>
                <a:gd name="T57" fmla="*/ 2147483647 h 962"/>
                <a:gd name="T58" fmla="*/ 2147483647 w 1109"/>
                <a:gd name="T59" fmla="*/ 2147483647 h 962"/>
                <a:gd name="T60" fmla="*/ 2147483647 w 1109"/>
                <a:gd name="T61" fmla="*/ 2147483647 h 9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09"/>
                <a:gd name="T94" fmla="*/ 0 h 962"/>
                <a:gd name="T95" fmla="*/ 1109 w 1109"/>
                <a:gd name="T96" fmla="*/ 962 h 9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09" h="962">
                  <a:moveTo>
                    <a:pt x="246" y="959"/>
                  </a:moveTo>
                  <a:lnTo>
                    <a:pt x="839" y="961"/>
                  </a:lnTo>
                  <a:lnTo>
                    <a:pt x="934" y="786"/>
                  </a:lnTo>
                  <a:lnTo>
                    <a:pt x="1023" y="611"/>
                  </a:lnTo>
                  <a:lnTo>
                    <a:pt x="1108" y="429"/>
                  </a:lnTo>
                  <a:lnTo>
                    <a:pt x="930" y="539"/>
                  </a:lnTo>
                  <a:lnTo>
                    <a:pt x="885" y="471"/>
                  </a:lnTo>
                  <a:lnTo>
                    <a:pt x="837" y="406"/>
                  </a:lnTo>
                  <a:lnTo>
                    <a:pt x="783" y="344"/>
                  </a:lnTo>
                  <a:lnTo>
                    <a:pt x="724" y="287"/>
                  </a:lnTo>
                  <a:lnTo>
                    <a:pt x="663" y="235"/>
                  </a:lnTo>
                  <a:lnTo>
                    <a:pt x="598" y="188"/>
                  </a:lnTo>
                  <a:lnTo>
                    <a:pt x="530" y="145"/>
                  </a:lnTo>
                  <a:lnTo>
                    <a:pt x="460" y="107"/>
                  </a:lnTo>
                  <a:lnTo>
                    <a:pt x="387" y="75"/>
                  </a:lnTo>
                  <a:lnTo>
                    <a:pt x="311" y="48"/>
                  </a:lnTo>
                  <a:lnTo>
                    <a:pt x="236" y="27"/>
                  </a:lnTo>
                  <a:lnTo>
                    <a:pt x="158" y="12"/>
                  </a:lnTo>
                  <a:lnTo>
                    <a:pt x="79" y="2"/>
                  </a:lnTo>
                  <a:lnTo>
                    <a:pt x="0" y="0"/>
                  </a:lnTo>
                  <a:lnTo>
                    <a:pt x="210" y="277"/>
                  </a:lnTo>
                  <a:lnTo>
                    <a:pt x="80" y="601"/>
                  </a:lnTo>
                  <a:lnTo>
                    <a:pt x="134" y="614"/>
                  </a:lnTo>
                  <a:lnTo>
                    <a:pt x="186" y="631"/>
                  </a:lnTo>
                  <a:lnTo>
                    <a:pt x="236" y="654"/>
                  </a:lnTo>
                  <a:lnTo>
                    <a:pt x="283" y="681"/>
                  </a:lnTo>
                  <a:lnTo>
                    <a:pt x="328" y="715"/>
                  </a:lnTo>
                  <a:lnTo>
                    <a:pt x="370" y="752"/>
                  </a:lnTo>
                  <a:lnTo>
                    <a:pt x="408" y="792"/>
                  </a:lnTo>
                  <a:lnTo>
                    <a:pt x="446" y="837"/>
                  </a:lnTo>
                  <a:lnTo>
                    <a:pt x="246" y="959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B83AA5B-7867-C14E-8290-6E1677427D60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3186765" y="4234980"/>
              <a:ext cx="1862137" cy="1531937"/>
            </a:xfrm>
            <a:custGeom>
              <a:avLst/>
              <a:gdLst>
                <a:gd name="T0" fmla="*/ 2147483647 w 1061"/>
                <a:gd name="T1" fmla="*/ 0 h 946"/>
                <a:gd name="T2" fmla="*/ 0 w 1061"/>
                <a:gd name="T3" fmla="*/ 2147483647 h 946"/>
                <a:gd name="T4" fmla="*/ 2147483647 w 1061"/>
                <a:gd name="T5" fmla="*/ 2147483647 h 946"/>
                <a:gd name="T6" fmla="*/ 2147483647 w 1061"/>
                <a:gd name="T7" fmla="*/ 2147483647 h 946"/>
                <a:gd name="T8" fmla="*/ 2147483647 w 1061"/>
                <a:gd name="T9" fmla="*/ 2147483647 h 946"/>
                <a:gd name="T10" fmla="*/ 2147483647 w 1061"/>
                <a:gd name="T11" fmla="*/ 2147483647 h 946"/>
                <a:gd name="T12" fmla="*/ 2147483647 w 1061"/>
                <a:gd name="T13" fmla="*/ 2147483647 h 946"/>
                <a:gd name="T14" fmla="*/ 2147483647 w 1061"/>
                <a:gd name="T15" fmla="*/ 2147483647 h 946"/>
                <a:gd name="T16" fmla="*/ 2147483647 w 1061"/>
                <a:gd name="T17" fmla="*/ 2147483647 h 946"/>
                <a:gd name="T18" fmla="*/ 2147483647 w 1061"/>
                <a:gd name="T19" fmla="*/ 2147483647 h 946"/>
                <a:gd name="T20" fmla="*/ 2147483647 w 1061"/>
                <a:gd name="T21" fmla="*/ 2147483647 h 946"/>
                <a:gd name="T22" fmla="*/ 2147483647 w 1061"/>
                <a:gd name="T23" fmla="*/ 2147483647 h 946"/>
                <a:gd name="T24" fmla="*/ 2147483647 w 1061"/>
                <a:gd name="T25" fmla="*/ 2147483647 h 946"/>
                <a:gd name="T26" fmla="*/ 2147483647 w 1061"/>
                <a:gd name="T27" fmla="*/ 2147483647 h 946"/>
                <a:gd name="T28" fmla="*/ 2147483647 w 1061"/>
                <a:gd name="T29" fmla="*/ 2147483647 h 946"/>
                <a:gd name="T30" fmla="*/ 2147483647 w 1061"/>
                <a:gd name="T31" fmla="*/ 2147483647 h 946"/>
                <a:gd name="T32" fmla="*/ 2147483647 w 1061"/>
                <a:gd name="T33" fmla="*/ 2147483647 h 946"/>
                <a:gd name="T34" fmla="*/ 2147483647 w 1061"/>
                <a:gd name="T35" fmla="*/ 2147483647 h 946"/>
                <a:gd name="T36" fmla="*/ 2147483647 w 1061"/>
                <a:gd name="T37" fmla="*/ 2147483647 h 946"/>
                <a:gd name="T38" fmla="*/ 2147483647 w 1061"/>
                <a:gd name="T39" fmla="*/ 2147483647 h 946"/>
                <a:gd name="T40" fmla="*/ 2147483647 w 1061"/>
                <a:gd name="T41" fmla="*/ 2147483647 h 946"/>
                <a:gd name="T42" fmla="*/ 2147483647 w 1061"/>
                <a:gd name="T43" fmla="*/ 2147483647 h 946"/>
                <a:gd name="T44" fmla="*/ 2147483647 w 1061"/>
                <a:gd name="T45" fmla="*/ 2147483647 h 946"/>
                <a:gd name="T46" fmla="*/ 2147483647 w 1061"/>
                <a:gd name="T47" fmla="*/ 2147483647 h 946"/>
                <a:gd name="T48" fmla="*/ 2147483647 w 1061"/>
                <a:gd name="T49" fmla="*/ 2147483647 h 946"/>
                <a:gd name="T50" fmla="*/ 2147483647 w 1061"/>
                <a:gd name="T51" fmla="*/ 0 h 9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61"/>
                <a:gd name="T79" fmla="*/ 0 h 946"/>
                <a:gd name="T80" fmla="*/ 1061 w 1061"/>
                <a:gd name="T81" fmla="*/ 946 h 9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61" h="946">
                  <a:moveTo>
                    <a:pt x="372" y="0"/>
                  </a:moveTo>
                  <a:lnTo>
                    <a:pt x="0" y="477"/>
                  </a:lnTo>
                  <a:lnTo>
                    <a:pt x="207" y="395"/>
                  </a:lnTo>
                  <a:lnTo>
                    <a:pt x="252" y="466"/>
                  </a:lnTo>
                  <a:lnTo>
                    <a:pt x="302" y="531"/>
                  </a:lnTo>
                  <a:lnTo>
                    <a:pt x="354" y="592"/>
                  </a:lnTo>
                  <a:lnTo>
                    <a:pt x="410" y="649"/>
                  </a:lnTo>
                  <a:lnTo>
                    <a:pt x="471" y="703"/>
                  </a:lnTo>
                  <a:lnTo>
                    <a:pt x="535" y="751"/>
                  </a:lnTo>
                  <a:lnTo>
                    <a:pt x="602" y="795"/>
                  </a:lnTo>
                  <a:lnTo>
                    <a:pt x="670" y="833"/>
                  </a:lnTo>
                  <a:lnTo>
                    <a:pt x="745" y="867"/>
                  </a:lnTo>
                  <a:lnTo>
                    <a:pt x="818" y="894"/>
                  </a:lnTo>
                  <a:lnTo>
                    <a:pt x="894" y="917"/>
                  </a:lnTo>
                  <a:lnTo>
                    <a:pt x="970" y="934"/>
                  </a:lnTo>
                  <a:lnTo>
                    <a:pt x="1048" y="945"/>
                  </a:lnTo>
                  <a:lnTo>
                    <a:pt x="896" y="669"/>
                  </a:lnTo>
                  <a:lnTo>
                    <a:pt x="1060" y="347"/>
                  </a:lnTo>
                  <a:lnTo>
                    <a:pt x="1004" y="334"/>
                  </a:lnTo>
                  <a:lnTo>
                    <a:pt x="951" y="315"/>
                  </a:lnTo>
                  <a:lnTo>
                    <a:pt x="898" y="290"/>
                  </a:lnTo>
                  <a:lnTo>
                    <a:pt x="850" y="260"/>
                  </a:lnTo>
                  <a:lnTo>
                    <a:pt x="802" y="223"/>
                  </a:lnTo>
                  <a:lnTo>
                    <a:pt x="761" y="184"/>
                  </a:lnTo>
                  <a:lnTo>
                    <a:pt x="938" y="113"/>
                  </a:lnTo>
                  <a:lnTo>
                    <a:pt x="372" y="0"/>
                  </a:lnTo>
                </a:path>
              </a:pathLst>
            </a:custGeom>
            <a:solidFill>
              <a:schemeClr val="bg2">
                <a:lumMod val="25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B7B282F-82D2-054A-82BD-B4E7DFD6108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3059765" y="2922117"/>
              <a:ext cx="1519237" cy="1709738"/>
            </a:xfrm>
            <a:custGeom>
              <a:avLst/>
              <a:gdLst>
                <a:gd name="T0" fmla="*/ 2147483647 w 866"/>
                <a:gd name="T1" fmla="*/ 0 h 1055"/>
                <a:gd name="T2" fmla="*/ 0 w 866"/>
                <a:gd name="T3" fmla="*/ 2147483647 h 1055"/>
                <a:gd name="T4" fmla="*/ 2147483647 w 866"/>
                <a:gd name="T5" fmla="*/ 2147483647 h 1055"/>
                <a:gd name="T6" fmla="*/ 2147483647 w 866"/>
                <a:gd name="T7" fmla="*/ 2147483647 h 1055"/>
                <a:gd name="T8" fmla="*/ 2147483647 w 866"/>
                <a:gd name="T9" fmla="*/ 2147483647 h 1055"/>
                <a:gd name="T10" fmla="*/ 2147483647 w 866"/>
                <a:gd name="T11" fmla="*/ 2147483647 h 1055"/>
                <a:gd name="T12" fmla="*/ 2147483647 w 866"/>
                <a:gd name="T13" fmla="*/ 2147483647 h 1055"/>
                <a:gd name="T14" fmla="*/ 2147483647 w 866"/>
                <a:gd name="T15" fmla="*/ 2147483647 h 1055"/>
                <a:gd name="T16" fmla="*/ 2147483647 w 866"/>
                <a:gd name="T17" fmla="*/ 2147483647 h 1055"/>
                <a:gd name="T18" fmla="*/ 2147483647 w 866"/>
                <a:gd name="T19" fmla="*/ 2147483647 h 1055"/>
                <a:gd name="T20" fmla="*/ 2147483647 w 866"/>
                <a:gd name="T21" fmla="*/ 2147483647 h 1055"/>
                <a:gd name="T22" fmla="*/ 2147483647 w 866"/>
                <a:gd name="T23" fmla="*/ 2147483647 h 1055"/>
                <a:gd name="T24" fmla="*/ 2147483647 w 866"/>
                <a:gd name="T25" fmla="*/ 2147483647 h 1055"/>
                <a:gd name="T26" fmla="*/ 2147483647 w 866"/>
                <a:gd name="T27" fmla="*/ 2147483647 h 1055"/>
                <a:gd name="T28" fmla="*/ 2147483647 w 866"/>
                <a:gd name="T29" fmla="*/ 2147483647 h 1055"/>
                <a:gd name="T30" fmla="*/ 2147483647 w 866"/>
                <a:gd name="T31" fmla="*/ 2147483647 h 1055"/>
                <a:gd name="T32" fmla="*/ 2147483647 w 866"/>
                <a:gd name="T33" fmla="*/ 2147483647 h 1055"/>
                <a:gd name="T34" fmla="*/ 2147483647 w 866"/>
                <a:gd name="T35" fmla="*/ 2147483647 h 1055"/>
                <a:gd name="T36" fmla="*/ 2147483647 w 866"/>
                <a:gd name="T37" fmla="*/ 2147483647 h 1055"/>
                <a:gd name="T38" fmla="*/ 2147483647 w 866"/>
                <a:gd name="T39" fmla="*/ 2147483647 h 1055"/>
                <a:gd name="T40" fmla="*/ 2147483647 w 866"/>
                <a:gd name="T41" fmla="*/ 2147483647 h 1055"/>
                <a:gd name="T42" fmla="*/ 2147483647 w 866"/>
                <a:gd name="T43" fmla="*/ 2147483647 h 1055"/>
                <a:gd name="T44" fmla="*/ 2147483647 w 866"/>
                <a:gd name="T45" fmla="*/ 2147483647 h 1055"/>
                <a:gd name="T46" fmla="*/ 2147483647 w 866"/>
                <a:gd name="T47" fmla="*/ 2147483647 h 1055"/>
                <a:gd name="T48" fmla="*/ 2147483647 w 866"/>
                <a:gd name="T49" fmla="*/ 2147483647 h 1055"/>
                <a:gd name="T50" fmla="*/ 2147483647 w 866"/>
                <a:gd name="T51" fmla="*/ 0 h 10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6"/>
                <a:gd name="T79" fmla="*/ 0 h 1055"/>
                <a:gd name="T80" fmla="*/ 866 w 866"/>
                <a:gd name="T81" fmla="*/ 1055 h 10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6" h="1055">
                  <a:moveTo>
                    <a:pt x="571" y="0"/>
                  </a:moveTo>
                  <a:lnTo>
                    <a:pt x="0" y="1"/>
                  </a:lnTo>
                  <a:lnTo>
                    <a:pt x="178" y="111"/>
                  </a:lnTo>
                  <a:lnTo>
                    <a:pt x="153" y="187"/>
                  </a:lnTo>
                  <a:lnTo>
                    <a:pt x="130" y="264"/>
                  </a:lnTo>
                  <a:lnTo>
                    <a:pt x="113" y="343"/>
                  </a:lnTo>
                  <a:lnTo>
                    <a:pt x="100" y="423"/>
                  </a:lnTo>
                  <a:lnTo>
                    <a:pt x="94" y="504"/>
                  </a:lnTo>
                  <a:lnTo>
                    <a:pt x="93" y="583"/>
                  </a:lnTo>
                  <a:lnTo>
                    <a:pt x="95" y="664"/>
                  </a:lnTo>
                  <a:lnTo>
                    <a:pt x="104" y="744"/>
                  </a:lnTo>
                  <a:lnTo>
                    <a:pt x="118" y="824"/>
                  </a:lnTo>
                  <a:lnTo>
                    <a:pt x="136" y="903"/>
                  </a:lnTo>
                  <a:lnTo>
                    <a:pt x="159" y="979"/>
                  </a:lnTo>
                  <a:lnTo>
                    <a:pt x="189" y="1054"/>
                  </a:lnTo>
                  <a:lnTo>
                    <a:pt x="412" y="766"/>
                  </a:lnTo>
                  <a:lnTo>
                    <a:pt x="702" y="816"/>
                  </a:lnTo>
                  <a:lnTo>
                    <a:pt x="681" y="760"/>
                  </a:lnTo>
                  <a:lnTo>
                    <a:pt x="666" y="705"/>
                  </a:lnTo>
                  <a:lnTo>
                    <a:pt x="658" y="647"/>
                  </a:lnTo>
                  <a:lnTo>
                    <a:pt x="652" y="588"/>
                  </a:lnTo>
                  <a:lnTo>
                    <a:pt x="652" y="529"/>
                  </a:lnTo>
                  <a:lnTo>
                    <a:pt x="660" y="470"/>
                  </a:lnTo>
                  <a:lnTo>
                    <a:pt x="672" y="413"/>
                  </a:lnTo>
                  <a:lnTo>
                    <a:pt x="865" y="531"/>
                  </a:lnTo>
                  <a:lnTo>
                    <a:pt x="571" y="0"/>
                  </a:lnTo>
                </a:path>
              </a:pathLst>
            </a:custGeom>
            <a:solidFill>
              <a:schemeClr val="bg2">
                <a:lumMod val="10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974C797D-1215-A948-836D-B3E24F9EF43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792940" y="2292575"/>
              <a:ext cx="3378200" cy="309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cs typeface="Calibri" pitchFamily="34" charset="0"/>
                </a:rPr>
                <a:t>Sample randomly</a:t>
              </a:r>
              <a:endParaRPr lang="en-US" sz="1200" b="1" dirty="0">
                <a:latin typeface="+mn-lt"/>
                <a:cs typeface="Calibri" pitchFamily="34" charset="0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F7A1834-F11E-8242-B3CB-536895D5FE3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568402" y="2513544"/>
              <a:ext cx="1131888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latin typeface="+mn-lt"/>
                  <a:cs typeface="Calibri" pitchFamily="34" charset="0"/>
                </a:rPr>
                <a:t>Request points</a:t>
              </a: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AA22FD07-D8F0-0945-8D85-046EB6B87B1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43399" y="3942971"/>
              <a:ext cx="1135062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  <a:cs typeface="Calibri" pitchFamily="34" charset="0"/>
                </a:rPr>
                <a:t>Apply regression</a:t>
              </a: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D6D05B29-DA8C-9844-AA1C-1EC0FD7B844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678456" y="4665779"/>
              <a:ext cx="1131888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Calibri" pitchFamily="34" charset="0"/>
                </a:rPr>
                <a:t>Select observation</a:t>
              </a:r>
              <a:endParaRPr lang="en-US" sz="1200" b="1" dirty="0">
                <a:solidFill>
                  <a:schemeClr val="bg1"/>
                </a:solidFill>
                <a:latin typeface="+mn-lt"/>
                <a:cs typeface="Calibri" pitchFamily="34" charset="0"/>
              </a:endParaRPr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32A1A2A6-3E37-B14E-B800-1D105112BE6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71900" y="3376416"/>
              <a:ext cx="1131888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  <a:cs typeface="Calibri" pitchFamily="34" charset="0"/>
                </a:rPr>
                <a:t>Applying noise</a:t>
              </a:r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094F9F1-374B-4747-9007-3A91397CBAA4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4850465" y="4449292"/>
              <a:ext cx="1954212" cy="1716088"/>
            </a:xfrm>
            <a:custGeom>
              <a:avLst/>
              <a:gdLst>
                <a:gd name="T0" fmla="*/ 0 w 1115"/>
                <a:gd name="T1" fmla="*/ 2147483647 h 1059"/>
                <a:gd name="T2" fmla="*/ 2147483647 w 1115"/>
                <a:gd name="T3" fmla="*/ 2147483647 h 1059"/>
                <a:gd name="T4" fmla="*/ 2147483647 w 1115"/>
                <a:gd name="T5" fmla="*/ 2147483647 h 1059"/>
                <a:gd name="T6" fmla="*/ 2147483647 w 1115"/>
                <a:gd name="T7" fmla="*/ 2147483647 h 1059"/>
                <a:gd name="T8" fmla="*/ 2147483647 w 1115"/>
                <a:gd name="T9" fmla="*/ 2147483647 h 1059"/>
                <a:gd name="T10" fmla="*/ 2147483647 w 1115"/>
                <a:gd name="T11" fmla="*/ 2147483647 h 1059"/>
                <a:gd name="T12" fmla="*/ 2147483647 w 1115"/>
                <a:gd name="T13" fmla="*/ 2147483647 h 1059"/>
                <a:gd name="T14" fmla="*/ 2147483647 w 1115"/>
                <a:gd name="T15" fmla="*/ 2147483647 h 1059"/>
                <a:gd name="T16" fmla="*/ 2147483647 w 1115"/>
                <a:gd name="T17" fmla="*/ 2147483647 h 1059"/>
                <a:gd name="T18" fmla="*/ 2147483647 w 1115"/>
                <a:gd name="T19" fmla="*/ 2147483647 h 1059"/>
                <a:gd name="T20" fmla="*/ 2147483647 w 1115"/>
                <a:gd name="T21" fmla="*/ 2147483647 h 1059"/>
                <a:gd name="T22" fmla="*/ 2147483647 w 1115"/>
                <a:gd name="T23" fmla="*/ 2147483647 h 1059"/>
                <a:gd name="T24" fmla="*/ 2147483647 w 1115"/>
                <a:gd name="T25" fmla="*/ 2147483647 h 1059"/>
                <a:gd name="T26" fmla="*/ 2147483647 w 1115"/>
                <a:gd name="T27" fmla="*/ 2147483647 h 1059"/>
                <a:gd name="T28" fmla="*/ 2147483647 w 1115"/>
                <a:gd name="T29" fmla="*/ 2147483647 h 1059"/>
                <a:gd name="T30" fmla="*/ 2147483647 w 1115"/>
                <a:gd name="T31" fmla="*/ 2147483647 h 1059"/>
                <a:gd name="T32" fmla="*/ 2147483647 w 1115"/>
                <a:gd name="T33" fmla="*/ 2147483647 h 1059"/>
                <a:gd name="T34" fmla="*/ 2147483647 w 1115"/>
                <a:gd name="T35" fmla="*/ 2147483647 h 1059"/>
                <a:gd name="T36" fmla="*/ 2147483647 w 1115"/>
                <a:gd name="T37" fmla="*/ 2147483647 h 1059"/>
                <a:gd name="T38" fmla="*/ 2147483647 w 1115"/>
                <a:gd name="T39" fmla="*/ 2147483647 h 1059"/>
                <a:gd name="T40" fmla="*/ 2147483647 w 1115"/>
                <a:gd name="T41" fmla="*/ 2147483647 h 1059"/>
                <a:gd name="T42" fmla="*/ 2147483647 w 1115"/>
                <a:gd name="T43" fmla="*/ 2147483647 h 1059"/>
                <a:gd name="T44" fmla="*/ 2147483647 w 1115"/>
                <a:gd name="T45" fmla="*/ 2147483647 h 1059"/>
                <a:gd name="T46" fmla="*/ 2147483647 w 1115"/>
                <a:gd name="T47" fmla="*/ 2147483647 h 1059"/>
                <a:gd name="T48" fmla="*/ 2147483647 w 1115"/>
                <a:gd name="T49" fmla="*/ 2147483647 h 1059"/>
                <a:gd name="T50" fmla="*/ 2147483647 w 1115"/>
                <a:gd name="T51" fmla="*/ 2147483647 h 1059"/>
                <a:gd name="T52" fmla="*/ 2147483647 w 1115"/>
                <a:gd name="T53" fmla="*/ 0 h 1059"/>
                <a:gd name="T54" fmla="*/ 0 w 1115"/>
                <a:gd name="T55" fmla="*/ 2147483647 h 10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5"/>
                <a:gd name="T85" fmla="*/ 0 h 1059"/>
                <a:gd name="T86" fmla="*/ 1115 w 1115"/>
                <a:gd name="T87" fmla="*/ 1059 h 10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5" h="1059">
                  <a:moveTo>
                    <a:pt x="0" y="529"/>
                  </a:moveTo>
                  <a:lnTo>
                    <a:pt x="279" y="1058"/>
                  </a:lnTo>
                  <a:lnTo>
                    <a:pt x="279" y="815"/>
                  </a:lnTo>
                  <a:lnTo>
                    <a:pt x="353" y="808"/>
                  </a:lnTo>
                  <a:lnTo>
                    <a:pt x="429" y="795"/>
                  </a:lnTo>
                  <a:lnTo>
                    <a:pt x="502" y="777"/>
                  </a:lnTo>
                  <a:lnTo>
                    <a:pt x="573" y="754"/>
                  </a:lnTo>
                  <a:lnTo>
                    <a:pt x="643" y="726"/>
                  </a:lnTo>
                  <a:lnTo>
                    <a:pt x="712" y="693"/>
                  </a:lnTo>
                  <a:lnTo>
                    <a:pt x="778" y="655"/>
                  </a:lnTo>
                  <a:lnTo>
                    <a:pt x="843" y="613"/>
                  </a:lnTo>
                  <a:lnTo>
                    <a:pt x="901" y="564"/>
                  </a:lnTo>
                  <a:lnTo>
                    <a:pt x="961" y="513"/>
                  </a:lnTo>
                  <a:lnTo>
                    <a:pt x="1015" y="456"/>
                  </a:lnTo>
                  <a:lnTo>
                    <a:pt x="1068" y="395"/>
                  </a:lnTo>
                  <a:lnTo>
                    <a:pt x="1114" y="333"/>
                  </a:lnTo>
                  <a:lnTo>
                    <a:pt x="776" y="352"/>
                  </a:lnTo>
                  <a:lnTo>
                    <a:pt x="623" y="36"/>
                  </a:lnTo>
                  <a:lnTo>
                    <a:pt x="591" y="69"/>
                  </a:lnTo>
                  <a:lnTo>
                    <a:pt x="557" y="98"/>
                  </a:lnTo>
                  <a:lnTo>
                    <a:pt x="516" y="128"/>
                  </a:lnTo>
                  <a:lnTo>
                    <a:pt x="472" y="157"/>
                  </a:lnTo>
                  <a:lnTo>
                    <a:pt x="425" y="178"/>
                  </a:lnTo>
                  <a:lnTo>
                    <a:pt x="379" y="197"/>
                  </a:lnTo>
                  <a:lnTo>
                    <a:pt x="330" y="211"/>
                  </a:lnTo>
                  <a:lnTo>
                    <a:pt x="279" y="220"/>
                  </a:lnTo>
                  <a:lnTo>
                    <a:pt x="279" y="0"/>
                  </a:lnTo>
                  <a:lnTo>
                    <a:pt x="0" y="529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>
                <a:latin typeface="+mn-lt"/>
                <a:cs typeface="Calibri" pitchFamily="34" charset="0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F3ED2758-E4B2-2A4A-9530-89EDFC3F929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074302" y="4969237"/>
              <a:ext cx="1131887" cy="50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0">
              <a:spAutoFit/>
            </a:bodyPr>
            <a:lstStyle/>
            <a:p>
              <a:pPr algn="ctr" defTabSz="787400">
                <a:lnSpc>
                  <a:spcPct val="9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  <a:cs typeface="Calibri" pitchFamily="34" charset="0"/>
                </a:rPr>
                <a:t>Analyze confidence</a:t>
              </a:r>
            </a:p>
          </p:txBody>
        </p:sp>
      </p:grpSp>
      <p:sp>
        <p:nvSpPr>
          <p:cNvPr id="27" name="Textfeld 6">
            <a:extLst>
              <a:ext uri="{FF2B5EF4-FFF2-40B4-BE49-F238E27FC236}">
                <a16:creationId xmlns:a16="http://schemas.microsoft.com/office/drawing/2014/main" id="{FC0DBB32-F7BA-E443-9621-CFE1C0362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395" y="2121192"/>
            <a:ext cx="19646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Generating 50 points randomly for each function</a:t>
            </a:r>
          </a:p>
        </p:txBody>
      </p:sp>
      <p:graphicFrame>
        <p:nvGraphicFramePr>
          <p:cNvPr id="28" name="Tabelle 5">
            <a:extLst>
              <a:ext uri="{FF2B5EF4-FFF2-40B4-BE49-F238E27FC236}">
                <a16:creationId xmlns:a16="http://schemas.microsoft.com/office/drawing/2014/main" id="{A897FBA8-D5E3-1D42-84C0-DD704BD2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1345"/>
              </p:ext>
            </p:extLst>
          </p:nvPr>
        </p:nvGraphicFramePr>
        <p:xfrm>
          <a:off x="1502451" y="2617780"/>
          <a:ext cx="1699022" cy="85386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24756">
                  <a:extLst>
                    <a:ext uri="{9D8B030D-6E8A-4147-A177-3AD203B41FA5}">
                      <a16:colId xmlns:a16="http://schemas.microsoft.com/office/drawing/2014/main" val="1868701786"/>
                    </a:ext>
                  </a:extLst>
                </a:gridCol>
                <a:gridCol w="424756">
                  <a:extLst>
                    <a:ext uri="{9D8B030D-6E8A-4147-A177-3AD203B41FA5}">
                      <a16:colId xmlns:a16="http://schemas.microsoft.com/office/drawing/2014/main" val="1029025524"/>
                    </a:ext>
                  </a:extLst>
                </a:gridCol>
                <a:gridCol w="423600">
                  <a:extLst>
                    <a:ext uri="{9D8B030D-6E8A-4147-A177-3AD203B41FA5}">
                      <a16:colId xmlns:a16="http://schemas.microsoft.com/office/drawing/2014/main" val="293373682"/>
                    </a:ext>
                  </a:extLst>
                </a:gridCol>
                <a:gridCol w="425910">
                  <a:extLst>
                    <a:ext uri="{9D8B030D-6E8A-4147-A177-3AD203B41FA5}">
                      <a16:colId xmlns:a16="http://schemas.microsoft.com/office/drawing/2014/main" val="516850789"/>
                    </a:ext>
                  </a:extLst>
                </a:gridCol>
              </a:tblGrid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X1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X2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Seed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311239"/>
                  </a:ext>
                </a:extLst>
              </a:tr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56710"/>
                  </a:ext>
                </a:extLst>
              </a:tr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50862"/>
                  </a:ext>
                </a:extLst>
              </a:tr>
              <a:tr h="202534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76" marR="91476" marT="45773" marB="45773">
                    <a:lnL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91476" marR="91476" marT="45773" marB="45773">
                    <a:lnL w="12700" cmpd="sng">
                      <a:noFill/>
                      <a:prstDash val="solid"/>
                    </a:lnL>
                    <a:lnR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480345"/>
                  </a:ext>
                </a:extLst>
              </a:tr>
            </a:tbl>
          </a:graphicData>
        </a:graphic>
      </p:graphicFrame>
      <p:sp>
        <p:nvSpPr>
          <p:cNvPr id="29" name="Textfeld 7">
            <a:extLst>
              <a:ext uri="{FF2B5EF4-FFF2-40B4-BE49-F238E27FC236}">
                <a16:creationId xmlns:a16="http://schemas.microsoft.com/office/drawing/2014/main" id="{92B12465-1964-E94E-8D49-DED9A686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249" y="2053370"/>
            <a:ext cx="18789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Requesting the response for these points from the API</a:t>
            </a:r>
          </a:p>
        </p:txBody>
      </p:sp>
      <p:graphicFrame>
        <p:nvGraphicFramePr>
          <p:cNvPr id="30" name="Tabelle 8">
            <a:extLst>
              <a:ext uri="{FF2B5EF4-FFF2-40B4-BE49-F238E27FC236}">
                <a16:creationId xmlns:a16="http://schemas.microsoft.com/office/drawing/2014/main" id="{681A476B-2244-A34F-8963-9CD1511D8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34630"/>
              </p:ext>
            </p:extLst>
          </p:nvPr>
        </p:nvGraphicFramePr>
        <p:xfrm>
          <a:off x="8183250" y="2459385"/>
          <a:ext cx="1051358" cy="85386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25679">
                  <a:extLst>
                    <a:ext uri="{9D8B030D-6E8A-4147-A177-3AD203B41FA5}">
                      <a16:colId xmlns:a16="http://schemas.microsoft.com/office/drawing/2014/main" val="3102585327"/>
                    </a:ext>
                  </a:extLst>
                </a:gridCol>
                <a:gridCol w="525679">
                  <a:extLst>
                    <a:ext uri="{9D8B030D-6E8A-4147-A177-3AD203B41FA5}">
                      <a16:colId xmlns:a16="http://schemas.microsoft.com/office/drawing/2014/main" val="2222950231"/>
                    </a:ext>
                  </a:extLst>
                </a:gridCol>
              </a:tblGrid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Y1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Y2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86626"/>
                  </a:ext>
                </a:extLst>
              </a:tr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97836"/>
                  </a:ext>
                </a:extLst>
              </a:tr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>
                          <a:solidFill>
                            <a:srgbClr val="000000"/>
                          </a:solidFill>
                        </a:rPr>
                        <a:t>250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60167"/>
                  </a:ext>
                </a:extLst>
              </a:tr>
              <a:tr h="201317"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91476" marR="91476" marT="45773" marB="4577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800" b="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91476" marR="91476" marT="45773" marB="457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477122"/>
                  </a:ext>
                </a:extLst>
              </a:tr>
            </a:tbl>
          </a:graphicData>
        </a:graphic>
      </p:graphicFrame>
      <p:sp>
        <p:nvSpPr>
          <p:cNvPr id="32" name="Textfeld 13">
            <a:extLst>
              <a:ext uri="{FF2B5EF4-FFF2-40B4-BE49-F238E27FC236}">
                <a16:creationId xmlns:a16="http://schemas.microsoft.com/office/drawing/2014/main" id="{58C6C541-5FFD-6A43-8650-3AE70F56C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066" y="3534556"/>
            <a:ext cx="28426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Applying linear regression learner to receive confidence intervals for every point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0A46313-A87A-CF4E-983A-E96291930132}"/>
              </a:ext>
            </a:extLst>
          </p:cNvPr>
          <p:cNvGrpSpPr/>
          <p:nvPr/>
        </p:nvGrpSpPr>
        <p:grpSpPr>
          <a:xfrm>
            <a:off x="8313668" y="4056693"/>
            <a:ext cx="2487612" cy="741362"/>
            <a:chOff x="9064609" y="3934824"/>
            <a:chExt cx="2487612" cy="741362"/>
          </a:xfrm>
        </p:grpSpPr>
        <p:pic>
          <p:nvPicPr>
            <p:cNvPr id="31" name="Grafik 12">
              <a:extLst>
                <a:ext uri="{FF2B5EF4-FFF2-40B4-BE49-F238E27FC236}">
                  <a16:creationId xmlns:a16="http://schemas.microsoft.com/office/drawing/2014/main" id="{F16B0480-0502-C34D-8273-964791DFA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609" y="4022379"/>
              <a:ext cx="5254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Grafik 12">
              <a:extLst>
                <a:ext uri="{FF2B5EF4-FFF2-40B4-BE49-F238E27FC236}">
                  <a16:creationId xmlns:a16="http://schemas.microsoft.com/office/drawing/2014/main" id="{37858FE3-911D-F64F-8DE3-1E3D455D3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4721" y="3942761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fik 13">
              <a:extLst>
                <a:ext uri="{FF2B5EF4-FFF2-40B4-BE49-F238E27FC236}">
                  <a16:creationId xmlns:a16="http://schemas.microsoft.com/office/drawing/2014/main" id="{560AB599-53B4-1F4E-8A8B-559A7A11B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4721" y="4357099"/>
              <a:ext cx="3175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fik 12">
              <a:extLst>
                <a:ext uri="{FF2B5EF4-FFF2-40B4-BE49-F238E27FC236}">
                  <a16:creationId xmlns:a16="http://schemas.microsoft.com/office/drawing/2014/main" id="{CE3A6B65-DD90-EB4E-BCD4-AFCDFCC81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584" y="3934824"/>
              <a:ext cx="301625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Grafik 12">
              <a:extLst>
                <a:ext uri="{FF2B5EF4-FFF2-40B4-BE49-F238E27FC236}">
                  <a16:creationId xmlns:a16="http://schemas.microsoft.com/office/drawing/2014/main" id="{E3319D96-E97B-C745-B5CE-16AE5B5E0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584" y="4372974"/>
              <a:ext cx="301625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B30DC87C-2C20-474F-9A64-FAD6EE9DC221}"/>
                </a:ext>
              </a:extLst>
            </p:cNvPr>
            <p:cNvCxnSpPr>
              <a:cxnSpLocks/>
              <a:stCxn id="31" idx="3"/>
              <a:endCxn id="35" idx="1"/>
            </p:cNvCxnSpPr>
            <p:nvPr/>
          </p:nvCxnSpPr>
          <p:spPr>
            <a:xfrm flipV="1">
              <a:off x="9590072" y="4086430"/>
              <a:ext cx="671512" cy="19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86FB3D0B-F590-CA47-9D97-67F8E3A8062E}"/>
                </a:ext>
              </a:extLst>
            </p:cNvPr>
            <p:cNvCxnSpPr>
              <a:cxnSpLocks/>
              <a:stCxn id="31" idx="3"/>
              <a:endCxn id="36" idx="1"/>
            </p:cNvCxnSpPr>
            <p:nvPr/>
          </p:nvCxnSpPr>
          <p:spPr>
            <a:xfrm>
              <a:off x="9590072" y="4284317"/>
              <a:ext cx="671512" cy="240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feld 13">
              <a:extLst>
                <a:ext uri="{FF2B5EF4-FFF2-40B4-BE49-F238E27FC236}">
                  <a16:creationId xmlns:a16="http://schemas.microsoft.com/office/drawing/2014/main" id="{1FC88ED4-0653-1946-A722-1B300DA6A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8447" y="3964986"/>
              <a:ext cx="4143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de-DE" altLang="de-DE" sz="1100">
                  <a:solidFill>
                    <a:srgbClr val="000000"/>
                  </a:solidFill>
                </a:rPr>
                <a:t>Y1</a:t>
              </a:r>
            </a:p>
          </p:txBody>
        </p:sp>
        <p:sp>
          <p:nvSpPr>
            <p:cNvPr id="40" name="Textfeld 13">
              <a:extLst>
                <a:ext uri="{FF2B5EF4-FFF2-40B4-BE49-F238E27FC236}">
                  <a16:creationId xmlns:a16="http://schemas.microsoft.com/office/drawing/2014/main" id="{C2CB3C99-98B6-4143-955D-878E57A56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4797" y="4393611"/>
              <a:ext cx="4143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de-DE" altLang="de-DE" sz="1100">
                  <a:solidFill>
                    <a:srgbClr val="000000"/>
                  </a:solidFill>
                </a:rPr>
                <a:t>Y2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12FAD9B-D854-CA4C-BDEC-3CB4684D961C}"/>
                </a:ext>
              </a:extLst>
            </p:cNvPr>
            <p:cNvCxnSpPr>
              <a:stCxn id="39" idx="3"/>
              <a:endCxn id="33" idx="1"/>
            </p:cNvCxnSpPr>
            <p:nvPr/>
          </p:nvCxnSpPr>
          <p:spPr>
            <a:xfrm>
              <a:off x="10972783" y="4095161"/>
              <a:ext cx="261938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CD90275E-F65D-6141-B920-FCA3720088F5}"/>
                </a:ext>
              </a:extLst>
            </p:cNvPr>
            <p:cNvCxnSpPr>
              <a:cxnSpLocks/>
              <a:stCxn id="40" idx="3"/>
              <a:endCxn id="34" idx="1"/>
            </p:cNvCxnSpPr>
            <p:nvPr/>
          </p:nvCxnSpPr>
          <p:spPr>
            <a:xfrm flipV="1">
              <a:off x="10979133" y="4515850"/>
              <a:ext cx="255588" cy="7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feld 13">
            <a:extLst>
              <a:ext uri="{FF2B5EF4-FFF2-40B4-BE49-F238E27FC236}">
                <a16:creationId xmlns:a16="http://schemas.microsoft.com/office/drawing/2014/main" id="{0F622EFB-3424-1548-9446-6C9C2D6E0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19" y="5150755"/>
            <a:ext cx="23114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de-DE" sz="11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Receiving the indices of the 25 observations where the confidence interval is the largest (high uncertainty)</a:t>
            </a:r>
          </a:p>
        </p:txBody>
      </p:sp>
      <p:pic>
        <p:nvPicPr>
          <p:cNvPr id="52" name="Grafik 42">
            <a:extLst>
              <a:ext uri="{FF2B5EF4-FFF2-40B4-BE49-F238E27FC236}">
                <a16:creationId xmlns:a16="http://schemas.microsoft.com/office/drawing/2014/main" id="{E453F046-6AA4-F846-A14C-552B69A5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"/>
          <a:stretch>
            <a:fillRect/>
          </a:stretch>
        </p:blipFill>
        <p:spPr bwMode="auto">
          <a:xfrm>
            <a:off x="675512" y="4291033"/>
            <a:ext cx="2795225" cy="155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feld 13">
            <a:extLst>
              <a:ext uri="{FF2B5EF4-FFF2-40B4-BE49-F238E27FC236}">
                <a16:creationId xmlns:a16="http://schemas.microsoft.com/office/drawing/2014/main" id="{FBBD0E87-CB00-6240-9CED-EB21D7D62D99}"/>
              </a:ext>
            </a:extLst>
          </p:cNvPr>
          <p:cNvSpPr txBox="1"/>
          <p:nvPr/>
        </p:nvSpPr>
        <p:spPr>
          <a:xfrm>
            <a:off x="3870102" y="5112298"/>
            <a:ext cx="1808718" cy="600164"/>
          </a:xfrm>
          <a:prstGeom prst="rect">
            <a:avLst/>
          </a:prstGeom>
          <a:noFill/>
          <a:ln cap="flat">
            <a:noFill/>
          </a:ln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latin typeface="+mj-lt"/>
              </a:rPr>
              <a:t>Randomly select one observation from the 25 with highest uncertainty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50E31D2-F2C6-5849-87FA-ED8D927E5E50}"/>
              </a:ext>
            </a:extLst>
          </p:cNvPr>
          <p:cNvSpPr/>
          <p:nvPr/>
        </p:nvSpPr>
        <p:spPr>
          <a:xfrm>
            <a:off x="2437564" y="3587519"/>
            <a:ext cx="229060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latin typeface="+mj-lt"/>
              </a:rPr>
              <a:t>Applying noise to the selected observation</a:t>
            </a:r>
            <a:r>
              <a:rPr lang="en-US" sz="1100" kern="0" dirty="0">
                <a:latin typeface="+mj-lt"/>
              </a:rPr>
              <a:t> and restart the sampling process (until a constraint is met)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117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105D1E2-574A-E244-8DF2-C3BDAB9C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7: Felix </a:t>
            </a:r>
            <a:r>
              <a:rPr lang="de-DE" dirty="0" err="1"/>
              <a:t>Dörpmund</a:t>
            </a:r>
            <a:r>
              <a:rPr lang="de-DE" dirty="0"/>
              <a:t>, Oliver </a:t>
            </a:r>
            <a:r>
              <a:rPr lang="de-DE" dirty="0" err="1"/>
              <a:t>Lahrmann</a:t>
            </a:r>
            <a:r>
              <a:rPr lang="de-DE" dirty="0"/>
              <a:t>, Niclas Musies, </a:t>
            </a:r>
            <a:r>
              <a:rPr lang="de-DE" dirty="0" err="1"/>
              <a:t>Raghav</a:t>
            </a:r>
            <a:r>
              <a:rPr lang="de-DE" dirty="0"/>
              <a:t> </a:t>
            </a:r>
            <a:r>
              <a:rPr lang="de-DE" dirty="0" err="1"/>
              <a:t>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DA3E9C-22ED-2445-8DC4-6597DAE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7EAAF95-981A-E44F-9052-6918E900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sampling focuses on uncertain locations of the learner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A8517B-4B3C-A74E-BA86-6809ED4B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0E6F3-5C80-814A-BD6D-0683884D4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5" b="7034"/>
          <a:stretch/>
        </p:blipFill>
        <p:spPr>
          <a:xfrm>
            <a:off x="375597" y="2245909"/>
            <a:ext cx="4934665" cy="34873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77E24F-24A2-1A45-A0EC-87BB2A9B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25" y="2245909"/>
            <a:ext cx="4934665" cy="3487347"/>
          </a:xfrm>
          <a:prstGeom prst="rect">
            <a:avLst/>
          </a:prstGeom>
        </p:spPr>
      </p:pic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3DD0FA92-08FE-C846-B49F-04A15C348316}"/>
              </a:ext>
            </a:extLst>
          </p:cNvPr>
          <p:cNvSpPr/>
          <p:nvPr/>
        </p:nvSpPr>
        <p:spPr bwMode="auto">
          <a:xfrm rot="5400000">
            <a:off x="4222181" y="3853208"/>
            <a:ext cx="3832225" cy="359919"/>
          </a:xfrm>
          <a:prstGeom prst="triangle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72000" tIns="36000" rIns="36000" bIns="72000" anchor="ctr"/>
          <a:lstStyle/>
          <a:p>
            <a:pPr algn="ctr">
              <a:spcBef>
                <a:spcPct val="50000"/>
              </a:spcBef>
              <a:defRPr/>
            </a:pPr>
            <a:endParaRPr lang="en-GB" sz="1200" b="1" dirty="0" err="1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1" name="Vertical Text Placeholder 8">
            <a:extLst>
              <a:ext uri="{FF2B5EF4-FFF2-40B4-BE49-F238E27FC236}">
                <a16:creationId xmlns:a16="http://schemas.microsoft.com/office/drawing/2014/main" id="{73103E52-B4EB-6947-886D-717B47E49363}"/>
              </a:ext>
            </a:extLst>
          </p:cNvPr>
          <p:cNvSpPr txBox="1">
            <a:spLocks/>
          </p:cNvSpPr>
          <p:nvPr/>
        </p:nvSpPr>
        <p:spPr>
          <a:xfrm>
            <a:off x="6909334" y="1988840"/>
            <a:ext cx="4934666" cy="278401"/>
          </a:xfrm>
          <a:prstGeom prst="rect">
            <a:avLst/>
          </a:prstGeom>
        </p:spPr>
        <p:txBody>
          <a:bodyPr/>
          <a:lstStyle>
            <a:lvl1pPr marL="0" indent="0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397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58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394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50 </a:t>
            </a:r>
            <a:r>
              <a:rPr lang="de-DE" sz="1100" dirty="0" err="1"/>
              <a:t>random</a:t>
            </a:r>
            <a:r>
              <a:rPr lang="de-DE" sz="1100" dirty="0"/>
              <a:t> </a:t>
            </a:r>
            <a:r>
              <a:rPr lang="de-DE" sz="1100" dirty="0" err="1"/>
              <a:t>samples</a:t>
            </a:r>
            <a:r>
              <a:rPr lang="de-DE" sz="1100" dirty="0"/>
              <a:t> + 370 adaptive </a:t>
            </a:r>
            <a:r>
              <a:rPr lang="de-DE" sz="1100" dirty="0" err="1"/>
              <a:t>samples</a:t>
            </a:r>
            <a:endParaRPr lang="de-DE" sz="1100" dirty="0"/>
          </a:p>
        </p:txBody>
      </p:sp>
      <p:sp>
        <p:nvSpPr>
          <p:cNvPr id="12" name="Vertical Text Placeholder 8">
            <a:extLst>
              <a:ext uri="{FF2B5EF4-FFF2-40B4-BE49-F238E27FC236}">
                <a16:creationId xmlns:a16="http://schemas.microsoft.com/office/drawing/2014/main" id="{11E18266-5A9C-384C-B0E4-8D6A77442F69}"/>
              </a:ext>
            </a:extLst>
          </p:cNvPr>
          <p:cNvSpPr txBox="1">
            <a:spLocks/>
          </p:cNvSpPr>
          <p:nvPr/>
        </p:nvSpPr>
        <p:spPr>
          <a:xfrm>
            <a:off x="375596" y="1988840"/>
            <a:ext cx="4934666" cy="278401"/>
          </a:xfrm>
          <a:prstGeom prst="rect">
            <a:avLst/>
          </a:prstGeom>
        </p:spPr>
        <p:txBody>
          <a:bodyPr/>
          <a:lstStyle>
            <a:lvl1pPr marL="0" indent="0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397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58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394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/>
              <a:t>50 </a:t>
            </a:r>
            <a:r>
              <a:rPr lang="de-DE" sz="1100" dirty="0" err="1"/>
              <a:t>random</a:t>
            </a:r>
            <a:r>
              <a:rPr lang="de-DE" sz="1100" dirty="0"/>
              <a:t> </a:t>
            </a:r>
            <a:r>
              <a:rPr lang="de-DE" sz="1100" dirty="0" err="1"/>
              <a:t>samples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2705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EDC981-0160-0149-AA59-076ABA3C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7: Felix </a:t>
            </a:r>
            <a:r>
              <a:rPr lang="de-DE" dirty="0" err="1"/>
              <a:t>Dörpmund</a:t>
            </a:r>
            <a:r>
              <a:rPr lang="de-DE" dirty="0"/>
              <a:t>, Oliver </a:t>
            </a:r>
            <a:r>
              <a:rPr lang="de-DE" dirty="0" err="1"/>
              <a:t>Lahrmann</a:t>
            </a:r>
            <a:r>
              <a:rPr lang="de-DE" dirty="0"/>
              <a:t>, Niclas Musies, </a:t>
            </a:r>
            <a:r>
              <a:rPr lang="de-DE" dirty="0" err="1"/>
              <a:t>Raghav</a:t>
            </a:r>
            <a:r>
              <a:rPr lang="de-DE" dirty="0"/>
              <a:t> </a:t>
            </a:r>
            <a:r>
              <a:rPr lang="de-DE" dirty="0" err="1"/>
              <a:t>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369BB7-F321-1246-BA83-16259C4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3575E3-3E11-454A-8936-3D25A9D2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ANN performs best on function 1 according to the MSE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3A145-1947-AE4C-9763-587A5C9F5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Surrogate Modeling</a:t>
            </a:r>
          </a:p>
        </p:txBody>
      </p:sp>
      <p:sp>
        <p:nvSpPr>
          <p:cNvPr id="67" name="Vertical Text Placeholder 6">
            <a:extLst>
              <a:ext uri="{FF2B5EF4-FFF2-40B4-BE49-F238E27FC236}">
                <a16:creationId xmlns:a16="http://schemas.microsoft.com/office/drawing/2014/main" id="{9527B563-F644-7F4F-9FC8-6EEBCC9536CE}"/>
              </a:ext>
            </a:extLst>
          </p:cNvPr>
          <p:cNvSpPr txBox="1">
            <a:spLocks/>
          </p:cNvSpPr>
          <p:nvPr/>
        </p:nvSpPr>
        <p:spPr>
          <a:xfrm>
            <a:off x="358775" y="2332562"/>
            <a:ext cx="5311527" cy="3411014"/>
          </a:xfrm>
          <a:prstGeom prst="rect">
            <a:avLst/>
          </a:prstGeom>
        </p:spPr>
        <p:txBody>
          <a:bodyPr/>
          <a:lstStyle>
            <a:lvl1pPr marL="0" indent="0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397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58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394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</a:t>
            </a:r>
            <a:r>
              <a:rPr lang="de-DE" sz="1800" baseline="30000" dirty="0"/>
              <a:t>2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all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b="1" dirty="0" err="1"/>
              <a:t>above</a:t>
            </a:r>
            <a:r>
              <a:rPr lang="de-DE" sz="1800" b="1" dirty="0"/>
              <a:t> 0.97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The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performing</a:t>
            </a:r>
            <a:r>
              <a:rPr lang="de-DE" sz="1800" dirty="0"/>
              <a:t> ANN-model was </a:t>
            </a:r>
            <a:r>
              <a:rPr lang="de-DE" sz="1800" dirty="0" err="1"/>
              <a:t>compiled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: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sz="1800" b="0" dirty="0"/>
              <a:t>Dropout rate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sz="1800" b="0" dirty="0"/>
              <a:t>Learning </a:t>
            </a:r>
            <a:r>
              <a:rPr lang="de-DE" sz="1800" b="0" dirty="0" err="1"/>
              <a:t>epochs</a:t>
            </a:r>
            <a:endParaRPr lang="de-DE" sz="1800" b="0" dirty="0"/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Activation</a:t>
            </a:r>
            <a:endParaRPr lang="de-DE" sz="1800" b="0" dirty="0"/>
          </a:p>
          <a:p>
            <a:pPr marL="666872" lvl="1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44B283D9-6749-5D4C-A537-96FD82CFCDE2}"/>
              </a:ext>
            </a:extLst>
          </p:cNvPr>
          <p:cNvGrpSpPr/>
          <p:nvPr/>
        </p:nvGrpSpPr>
        <p:grpSpPr>
          <a:xfrm>
            <a:off x="5814318" y="2276872"/>
            <a:ext cx="5976025" cy="627898"/>
            <a:chOff x="5886965" y="2204864"/>
            <a:chExt cx="5976025" cy="627898"/>
          </a:xfrm>
        </p:grpSpPr>
        <p:sp>
          <p:nvSpPr>
            <p:cNvPr id="7" name="Textfeld 97">
              <a:extLst>
                <a:ext uri="{FF2B5EF4-FFF2-40B4-BE49-F238E27FC236}">
                  <a16:creationId xmlns:a16="http://schemas.microsoft.com/office/drawing/2014/main" id="{D3ADCC65-F923-4444-9E2A-0BD76A694CDB}"/>
                </a:ext>
              </a:extLst>
            </p:cNvPr>
            <p:cNvSpPr txBox="1"/>
            <p:nvPr/>
          </p:nvSpPr>
          <p:spPr>
            <a:xfrm>
              <a:off x="10580239" y="2392989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ANN</a:t>
              </a:r>
              <a:endParaRPr lang="en-GB" sz="1400" dirty="0">
                <a:latin typeface="+mn-lt"/>
              </a:endParaRPr>
            </a:p>
          </p:txBody>
        </p:sp>
        <p:grpSp>
          <p:nvGrpSpPr>
            <p:cNvPr id="10" name="Gruppieren 100">
              <a:extLst>
                <a:ext uri="{FF2B5EF4-FFF2-40B4-BE49-F238E27FC236}">
                  <a16:creationId xmlns:a16="http://schemas.microsoft.com/office/drawing/2014/main" id="{E1CF97F7-9E59-ED4C-A779-DA190717F261}"/>
                </a:ext>
              </a:extLst>
            </p:cNvPr>
            <p:cNvGrpSpPr/>
            <p:nvPr/>
          </p:nvGrpSpPr>
          <p:grpSpPr>
            <a:xfrm>
              <a:off x="5886965" y="2204864"/>
              <a:ext cx="4076555" cy="627898"/>
              <a:chOff x="6444951" y="1516843"/>
              <a:chExt cx="4310119" cy="663873"/>
            </a:xfrm>
          </p:grpSpPr>
          <p:grpSp>
            <p:nvGrpSpPr>
              <p:cNvPr id="31" name="Gruppieren 131">
                <a:extLst>
                  <a:ext uri="{FF2B5EF4-FFF2-40B4-BE49-F238E27FC236}">
                    <a16:creationId xmlns:a16="http://schemas.microsoft.com/office/drawing/2014/main" id="{68BD3A3A-752A-AD4D-A8F8-2A2B330EAD07}"/>
                  </a:ext>
                </a:extLst>
              </p:cNvPr>
              <p:cNvGrpSpPr/>
              <p:nvPr/>
            </p:nvGrpSpPr>
            <p:grpSpPr>
              <a:xfrm>
                <a:off x="6707806" y="1647222"/>
                <a:ext cx="4047264" cy="466341"/>
                <a:chOff x="-7739062" y="-2189163"/>
                <a:chExt cx="9478962" cy="1092200"/>
              </a:xfrm>
            </p:grpSpPr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0ADC3EB2-8EDE-434E-8787-6CB696A0E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41446" y="-2189163"/>
                  <a:ext cx="9381346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</a:rPr>
                    <a:t>7.46</a:t>
                  </a:r>
                  <a:endParaRPr lang="en-GB" sz="14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E6D860EF-BA2C-F74D-9368-C334E60A5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39062" y="-2189163"/>
                  <a:ext cx="1554835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69AF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2" name="Ellipse 132">
                <a:extLst>
                  <a:ext uri="{FF2B5EF4-FFF2-40B4-BE49-F238E27FC236}">
                    <a16:creationId xmlns:a16="http://schemas.microsoft.com/office/drawing/2014/main" id="{A360CEE0-C701-4C40-978A-C909439786BA}"/>
                  </a:ext>
                </a:extLst>
              </p:cNvPr>
              <p:cNvSpPr/>
              <p:nvPr/>
            </p:nvSpPr>
            <p:spPr bwMode="auto">
              <a:xfrm>
                <a:off x="6444951" y="1516843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51E23BF-E654-9C4B-8084-81272EFB7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1574188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081EC438-F103-B844-986C-C33A621ED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1844333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Gerade Verbindung 102">
              <a:extLst>
                <a:ext uri="{FF2B5EF4-FFF2-40B4-BE49-F238E27FC236}">
                  <a16:creationId xmlns:a16="http://schemas.microsoft.com/office/drawing/2014/main" id="{EC7645D7-37FD-E141-BACC-3F754B1190D4}"/>
                </a:ext>
              </a:extLst>
            </p:cNvPr>
            <p:cNvCxnSpPr/>
            <p:nvPr/>
          </p:nvCxnSpPr>
          <p:spPr>
            <a:xfrm>
              <a:off x="9963520" y="2537794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ECD25E59-6D46-604C-9236-41A365B41B87}"/>
              </a:ext>
            </a:extLst>
          </p:cNvPr>
          <p:cNvGrpSpPr/>
          <p:nvPr/>
        </p:nvGrpSpPr>
        <p:grpSpPr>
          <a:xfrm>
            <a:off x="5814318" y="2996952"/>
            <a:ext cx="5976025" cy="627898"/>
            <a:chOff x="5886965" y="3101067"/>
            <a:chExt cx="5976025" cy="627898"/>
          </a:xfrm>
        </p:grpSpPr>
        <p:grpSp>
          <p:nvGrpSpPr>
            <p:cNvPr id="9" name="Gruppieren 99">
              <a:extLst>
                <a:ext uri="{FF2B5EF4-FFF2-40B4-BE49-F238E27FC236}">
                  <a16:creationId xmlns:a16="http://schemas.microsoft.com/office/drawing/2014/main" id="{EB211FD1-B992-524E-8AC4-27A4D2DDC6BA}"/>
                </a:ext>
              </a:extLst>
            </p:cNvPr>
            <p:cNvGrpSpPr/>
            <p:nvPr/>
          </p:nvGrpSpPr>
          <p:grpSpPr>
            <a:xfrm>
              <a:off x="5886965" y="3101067"/>
              <a:ext cx="4076555" cy="627898"/>
              <a:chOff x="6444951" y="2464393"/>
              <a:chExt cx="4310119" cy="663873"/>
            </a:xfrm>
          </p:grpSpPr>
          <p:grpSp>
            <p:nvGrpSpPr>
              <p:cNvPr id="42" name="Gruppieren 157">
                <a:extLst>
                  <a:ext uri="{FF2B5EF4-FFF2-40B4-BE49-F238E27FC236}">
                    <a16:creationId xmlns:a16="http://schemas.microsoft.com/office/drawing/2014/main" id="{257569D3-55D3-AB4F-AF13-287006602BB5}"/>
                  </a:ext>
                </a:extLst>
              </p:cNvPr>
              <p:cNvGrpSpPr/>
              <p:nvPr/>
            </p:nvGrpSpPr>
            <p:grpSpPr>
              <a:xfrm>
                <a:off x="6708671" y="2603154"/>
                <a:ext cx="4046399" cy="468000"/>
                <a:chOff x="-9256711" y="9502775"/>
                <a:chExt cx="8872536" cy="1109662"/>
              </a:xfrm>
            </p:grpSpPr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B55BB0D-DFDD-D94D-A74E-83C985C14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16775" y="9502775"/>
                  <a:ext cx="6832600" cy="1109662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191.18</a:t>
                  </a:r>
                </a:p>
              </p:txBody>
            </p:sp>
            <p:sp>
              <p:nvSpPr>
                <p:cNvPr id="53" name="Freeform 13">
                  <a:extLst>
                    <a:ext uri="{FF2B5EF4-FFF2-40B4-BE49-F238E27FC236}">
                      <a16:creationId xmlns:a16="http://schemas.microsoft.com/office/drawing/2014/main" id="{B48F8B0C-FABC-B442-8158-96D6FBDC2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56711" y="9502775"/>
                  <a:ext cx="5431517" cy="1109662"/>
                </a:xfrm>
                <a:custGeom>
                  <a:avLst/>
                  <a:gdLst>
                    <a:gd name="T0" fmla="*/ 1256 w 1256"/>
                    <a:gd name="T1" fmla="*/ 148 h 296"/>
                    <a:gd name="T2" fmla="*/ 1108 w 1256"/>
                    <a:gd name="T3" fmla="*/ 296 h 296"/>
                    <a:gd name="T4" fmla="*/ 148 w 1256"/>
                    <a:gd name="T5" fmla="*/ 296 h 296"/>
                    <a:gd name="T6" fmla="*/ 0 w 1256"/>
                    <a:gd name="T7" fmla="*/ 148 h 296"/>
                    <a:gd name="T8" fmla="*/ 0 w 1256"/>
                    <a:gd name="T9" fmla="*/ 148 h 296"/>
                    <a:gd name="T10" fmla="*/ 148 w 1256"/>
                    <a:gd name="T11" fmla="*/ 0 h 296"/>
                    <a:gd name="T12" fmla="*/ 1108 w 1256"/>
                    <a:gd name="T13" fmla="*/ 0 h 296"/>
                    <a:gd name="T14" fmla="*/ 1256 w 1256"/>
                    <a:gd name="T15" fmla="*/ 14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56" h="296">
                      <a:moveTo>
                        <a:pt x="1256" y="148"/>
                      </a:moveTo>
                      <a:cubicBezTo>
                        <a:pt x="1256" y="230"/>
                        <a:pt x="1190" y="296"/>
                        <a:pt x="1108" y="296"/>
                      </a:cubicBezTo>
                      <a:cubicBezTo>
                        <a:pt x="148" y="296"/>
                        <a:pt x="148" y="296"/>
                        <a:pt x="148" y="296"/>
                      </a:cubicBezTo>
                      <a:cubicBezTo>
                        <a:pt x="67" y="296"/>
                        <a:pt x="0" y="230"/>
                        <a:pt x="0" y="148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66"/>
                        <a:pt x="67" y="0"/>
                        <a:pt x="148" y="0"/>
                      </a:cubicBezTo>
                      <a:cubicBezTo>
                        <a:pt x="1108" y="0"/>
                        <a:pt x="1108" y="0"/>
                        <a:pt x="1108" y="0"/>
                      </a:cubicBezTo>
                      <a:cubicBezTo>
                        <a:pt x="1190" y="0"/>
                        <a:pt x="1256" y="66"/>
                        <a:pt x="1256" y="148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3" name="Gruppieren 158">
                <a:extLst>
                  <a:ext uri="{FF2B5EF4-FFF2-40B4-BE49-F238E27FC236}">
                    <a16:creationId xmlns:a16="http://schemas.microsoft.com/office/drawing/2014/main" id="{9D177836-1032-5642-9F42-F2587231C94F}"/>
                  </a:ext>
                </a:extLst>
              </p:cNvPr>
              <p:cNvGrpSpPr/>
              <p:nvPr/>
            </p:nvGrpSpPr>
            <p:grpSpPr>
              <a:xfrm>
                <a:off x="6444951" y="2464393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49" name="Ellipse 164">
                  <a:extLst>
                    <a:ext uri="{FF2B5EF4-FFF2-40B4-BE49-F238E27FC236}">
                      <a16:creationId xmlns:a16="http://schemas.microsoft.com/office/drawing/2014/main" id="{41BC1A9F-475A-FC42-A7B1-73F4DB6A8538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3000EE46-EE90-A949-B767-0F007C8B0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1" y="2450183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C0F10C54-64A4-8840-990D-AFE0C1CD2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5" y="2927405"/>
                  <a:ext cx="970153" cy="492931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3" name="Gerade Verbindung 103">
              <a:extLst>
                <a:ext uri="{FF2B5EF4-FFF2-40B4-BE49-F238E27FC236}">
                  <a16:creationId xmlns:a16="http://schemas.microsoft.com/office/drawing/2014/main" id="{B7A7B165-3620-3548-B7D8-83D7C7C7F5BF}"/>
                </a:ext>
              </a:extLst>
            </p:cNvPr>
            <p:cNvCxnSpPr/>
            <p:nvPr/>
          </p:nvCxnSpPr>
          <p:spPr>
            <a:xfrm>
              <a:off x="9963520" y="3443383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15">
              <a:extLst>
                <a:ext uri="{FF2B5EF4-FFF2-40B4-BE49-F238E27FC236}">
                  <a16:creationId xmlns:a16="http://schemas.microsoft.com/office/drawing/2014/main" id="{7B300B9D-821B-2E48-B301-5C022D339092}"/>
                </a:ext>
              </a:extLst>
            </p:cNvPr>
            <p:cNvSpPr txBox="1"/>
            <p:nvPr/>
          </p:nvSpPr>
          <p:spPr>
            <a:xfrm>
              <a:off x="10580239" y="329186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XGBoost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B1FC426-8E47-814E-AF7E-A5A4631B76B2}"/>
              </a:ext>
            </a:extLst>
          </p:cNvPr>
          <p:cNvGrpSpPr/>
          <p:nvPr/>
        </p:nvGrpSpPr>
        <p:grpSpPr>
          <a:xfrm>
            <a:off x="5814318" y="3717032"/>
            <a:ext cx="5976025" cy="627898"/>
            <a:chOff x="5886965" y="4054549"/>
            <a:chExt cx="5976025" cy="627898"/>
          </a:xfrm>
        </p:grpSpPr>
        <p:grpSp>
          <p:nvGrpSpPr>
            <p:cNvPr id="11" name="Gruppieren 101">
              <a:extLst>
                <a:ext uri="{FF2B5EF4-FFF2-40B4-BE49-F238E27FC236}">
                  <a16:creationId xmlns:a16="http://schemas.microsoft.com/office/drawing/2014/main" id="{9A1F4BB2-40E1-F14A-88C3-1ED88C91AD76}"/>
                </a:ext>
              </a:extLst>
            </p:cNvPr>
            <p:cNvGrpSpPr/>
            <p:nvPr/>
          </p:nvGrpSpPr>
          <p:grpSpPr>
            <a:xfrm>
              <a:off x="5886965" y="4054549"/>
              <a:ext cx="4076556" cy="627898"/>
              <a:chOff x="6444951" y="3472505"/>
              <a:chExt cx="4310120" cy="663873"/>
            </a:xfrm>
          </p:grpSpPr>
          <p:grpSp>
            <p:nvGrpSpPr>
              <p:cNvPr id="19" name="Gruppieren 119">
                <a:extLst>
                  <a:ext uri="{FF2B5EF4-FFF2-40B4-BE49-F238E27FC236}">
                    <a16:creationId xmlns:a16="http://schemas.microsoft.com/office/drawing/2014/main" id="{8DBDD752-EB2E-F643-9C86-0D3BB9A11E8E}"/>
                  </a:ext>
                </a:extLst>
              </p:cNvPr>
              <p:cNvGrpSpPr/>
              <p:nvPr/>
            </p:nvGrpSpPr>
            <p:grpSpPr>
              <a:xfrm>
                <a:off x="6708670" y="3567965"/>
                <a:ext cx="4046401" cy="464609"/>
                <a:chOff x="-1461637" y="9174163"/>
                <a:chExt cx="10915203" cy="1087438"/>
              </a:xfrm>
            </p:grpSpPr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78DBCA8C-CE3C-6343-8864-EE79213E5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112" y="9174163"/>
                  <a:ext cx="7737454" cy="1084262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241.72</a:t>
                  </a:r>
                </a:p>
              </p:txBody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89C85469-9860-8549-90C9-B5FC1ABE6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1637" y="9174163"/>
                  <a:ext cx="8735692" cy="1087438"/>
                </a:xfrm>
                <a:custGeom>
                  <a:avLst/>
                  <a:gdLst>
                    <a:gd name="T0" fmla="*/ 1326 w 1326"/>
                    <a:gd name="T1" fmla="*/ 145 h 290"/>
                    <a:gd name="T2" fmla="*/ 1185 w 1326"/>
                    <a:gd name="T3" fmla="*/ 290 h 290"/>
                    <a:gd name="T4" fmla="*/ 141 w 1326"/>
                    <a:gd name="T5" fmla="*/ 290 h 290"/>
                    <a:gd name="T6" fmla="*/ 0 w 1326"/>
                    <a:gd name="T7" fmla="*/ 145 h 290"/>
                    <a:gd name="T8" fmla="*/ 0 w 1326"/>
                    <a:gd name="T9" fmla="*/ 145 h 290"/>
                    <a:gd name="T10" fmla="*/ 141 w 1326"/>
                    <a:gd name="T11" fmla="*/ 0 h 290"/>
                    <a:gd name="T12" fmla="*/ 1185 w 1326"/>
                    <a:gd name="T13" fmla="*/ 0 h 290"/>
                    <a:gd name="T14" fmla="*/ 1326 w 1326"/>
                    <a:gd name="T15" fmla="*/ 145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6" h="290">
                      <a:moveTo>
                        <a:pt x="1326" y="145"/>
                      </a:moveTo>
                      <a:cubicBezTo>
                        <a:pt x="1326" y="225"/>
                        <a:pt x="1263" y="290"/>
                        <a:pt x="1185" y="290"/>
                      </a:cubicBezTo>
                      <a:cubicBezTo>
                        <a:pt x="141" y="290"/>
                        <a:pt x="141" y="290"/>
                        <a:pt x="141" y="290"/>
                      </a:cubicBezTo>
                      <a:cubicBezTo>
                        <a:pt x="64" y="290"/>
                        <a:pt x="0" y="225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0" y="64"/>
                        <a:pt x="64" y="0"/>
                        <a:pt x="141" y="0"/>
                      </a:cubicBezTo>
                      <a:cubicBezTo>
                        <a:pt x="1185" y="0"/>
                        <a:pt x="1185" y="0"/>
                        <a:pt x="1185" y="0"/>
                      </a:cubicBezTo>
                      <a:cubicBezTo>
                        <a:pt x="1263" y="0"/>
                        <a:pt x="1326" y="64"/>
                        <a:pt x="1326" y="145"/>
                      </a:cubicBezTo>
                      <a:close/>
                    </a:path>
                  </a:pathLst>
                </a:custGeom>
                <a:solidFill>
                  <a:srgbClr val="00C3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" name="Ellipse 120">
                <a:extLst>
                  <a:ext uri="{FF2B5EF4-FFF2-40B4-BE49-F238E27FC236}">
                    <a16:creationId xmlns:a16="http://schemas.microsoft.com/office/drawing/2014/main" id="{E21A9903-3F94-8140-B93C-CF1E40D35E78}"/>
                  </a:ext>
                </a:extLst>
              </p:cNvPr>
              <p:cNvSpPr/>
              <p:nvPr/>
            </p:nvSpPr>
            <p:spPr bwMode="auto">
              <a:xfrm>
                <a:off x="6444951" y="3472505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C9BA30A-7FCD-FC46-9ECE-E6F7C0721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3529850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CC2531C7-AB2C-C644-BAB6-5F919E6A8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3799995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4" name="Gerade Verbindung 104">
              <a:extLst>
                <a:ext uri="{FF2B5EF4-FFF2-40B4-BE49-F238E27FC236}">
                  <a16:creationId xmlns:a16="http://schemas.microsoft.com/office/drawing/2014/main" id="{8D8D5706-F800-324F-A412-F7BC4BC9979F}"/>
                </a:ext>
              </a:extLst>
            </p:cNvPr>
            <p:cNvCxnSpPr/>
            <p:nvPr/>
          </p:nvCxnSpPr>
          <p:spPr>
            <a:xfrm>
              <a:off x="9963520" y="4351816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16">
              <a:extLst>
                <a:ext uri="{FF2B5EF4-FFF2-40B4-BE49-F238E27FC236}">
                  <a16:creationId xmlns:a16="http://schemas.microsoft.com/office/drawing/2014/main" id="{A5572354-9901-8545-82B3-AF28E0107BBF}"/>
                </a:ext>
              </a:extLst>
            </p:cNvPr>
            <p:cNvSpPr txBox="1"/>
            <p:nvPr/>
          </p:nvSpPr>
          <p:spPr>
            <a:xfrm>
              <a:off x="10580239" y="420515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Random Forest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255FEA0-EE59-8B42-B92C-B2F651026AF3}"/>
              </a:ext>
            </a:extLst>
          </p:cNvPr>
          <p:cNvGrpSpPr/>
          <p:nvPr/>
        </p:nvGrpSpPr>
        <p:grpSpPr>
          <a:xfrm>
            <a:off x="5814318" y="4437112"/>
            <a:ext cx="5976025" cy="627898"/>
            <a:chOff x="5886965" y="4939926"/>
            <a:chExt cx="5976025" cy="627898"/>
          </a:xfrm>
        </p:grpSpPr>
        <p:grpSp>
          <p:nvGrpSpPr>
            <p:cNvPr id="8" name="Gruppieren 98">
              <a:extLst>
                <a:ext uri="{FF2B5EF4-FFF2-40B4-BE49-F238E27FC236}">
                  <a16:creationId xmlns:a16="http://schemas.microsoft.com/office/drawing/2014/main" id="{F4CC531C-582D-644B-AEA3-CCE8E0C4ADF8}"/>
                </a:ext>
              </a:extLst>
            </p:cNvPr>
            <p:cNvGrpSpPr/>
            <p:nvPr/>
          </p:nvGrpSpPr>
          <p:grpSpPr>
            <a:xfrm>
              <a:off x="5886965" y="4939926"/>
              <a:ext cx="4076555" cy="627898"/>
              <a:chOff x="6444951" y="4408609"/>
              <a:chExt cx="4310119" cy="663873"/>
            </a:xfrm>
          </p:grpSpPr>
          <p:grpSp>
            <p:nvGrpSpPr>
              <p:cNvPr id="54" name="Gruppieren 169">
                <a:extLst>
                  <a:ext uri="{FF2B5EF4-FFF2-40B4-BE49-F238E27FC236}">
                    <a16:creationId xmlns:a16="http://schemas.microsoft.com/office/drawing/2014/main" id="{A82AAB63-1F9A-7F43-8120-164ADCD78074}"/>
                  </a:ext>
                </a:extLst>
              </p:cNvPr>
              <p:cNvGrpSpPr/>
              <p:nvPr/>
            </p:nvGrpSpPr>
            <p:grpSpPr>
              <a:xfrm>
                <a:off x="6707806" y="4529711"/>
                <a:ext cx="4047264" cy="466341"/>
                <a:chOff x="6707806" y="4725144"/>
                <a:chExt cx="4047264" cy="466341"/>
              </a:xfrm>
              <a:solidFill>
                <a:schemeClr val="accent6"/>
              </a:solidFill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9C2D5B1D-2612-B84D-84DB-44A6CFA85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7732" y="4725144"/>
                  <a:ext cx="291733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</a:rPr>
                    <a:t>140.83</a:t>
                  </a:r>
                  <a:endParaRPr lang="en-GB" sz="14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66" name="Freeform 6">
                  <a:extLst>
                    <a:ext uri="{FF2B5EF4-FFF2-40B4-BE49-F238E27FC236}">
                      <a16:creationId xmlns:a16="http://schemas.microsoft.com/office/drawing/2014/main" id="{C2B2FBDF-3681-A54B-A33A-067716D70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6" y="4725144"/>
                  <a:ext cx="2173423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" name="Gruppieren 170">
                <a:extLst>
                  <a:ext uri="{FF2B5EF4-FFF2-40B4-BE49-F238E27FC236}">
                    <a16:creationId xmlns:a16="http://schemas.microsoft.com/office/drawing/2014/main" id="{29C52FF2-7725-8346-9714-8A8339C0E3B3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62" name="Ellipse 177">
                  <a:extLst>
                    <a:ext uri="{FF2B5EF4-FFF2-40B4-BE49-F238E27FC236}">
                      <a16:creationId xmlns:a16="http://schemas.microsoft.com/office/drawing/2014/main" id="{2483A94B-29ED-1743-A136-632214CE0B04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Freeform 6">
                  <a:extLst>
                    <a:ext uri="{FF2B5EF4-FFF2-40B4-BE49-F238E27FC236}">
                      <a16:creationId xmlns:a16="http://schemas.microsoft.com/office/drawing/2014/main" id="{EC7287B1-8505-164A-A634-F9AFEEDFC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Freeform 7">
                  <a:extLst>
                    <a:ext uri="{FF2B5EF4-FFF2-40B4-BE49-F238E27FC236}">
                      <a16:creationId xmlns:a16="http://schemas.microsoft.com/office/drawing/2014/main" id="{FCEE1C8C-0EEA-554E-B676-DB2C113B7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5" name="Gerade Verbindung 112">
              <a:extLst>
                <a:ext uri="{FF2B5EF4-FFF2-40B4-BE49-F238E27FC236}">
                  <a16:creationId xmlns:a16="http://schemas.microsoft.com/office/drawing/2014/main" id="{B560C80C-5F54-D446-B05B-EA46F9E6CA56}"/>
                </a:ext>
              </a:extLst>
            </p:cNvPr>
            <p:cNvCxnSpPr/>
            <p:nvPr/>
          </p:nvCxnSpPr>
          <p:spPr>
            <a:xfrm>
              <a:off x="9963520" y="5271285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17">
              <a:extLst>
                <a:ext uri="{FF2B5EF4-FFF2-40B4-BE49-F238E27FC236}">
                  <a16:creationId xmlns:a16="http://schemas.microsoft.com/office/drawing/2014/main" id="{5DA56D1F-6D15-7C48-80CB-8AC22A4F581E}"/>
                </a:ext>
              </a:extLst>
            </p:cNvPr>
            <p:cNvSpPr txBox="1"/>
            <p:nvPr/>
          </p:nvSpPr>
          <p:spPr>
            <a:xfrm>
              <a:off x="10580239" y="5018197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latin typeface="+mn-lt"/>
                </a:rPr>
                <a:t>Support Vector Machines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B94AF44-D371-3E4B-9FA6-9E0C21CCD408}"/>
              </a:ext>
            </a:extLst>
          </p:cNvPr>
          <p:cNvGrpSpPr/>
          <p:nvPr/>
        </p:nvGrpSpPr>
        <p:grpSpPr>
          <a:xfrm>
            <a:off x="5814318" y="5157192"/>
            <a:ext cx="5976025" cy="627898"/>
            <a:chOff x="5886965" y="5807952"/>
            <a:chExt cx="5976025" cy="627898"/>
          </a:xfrm>
        </p:grpSpPr>
        <p:grpSp>
          <p:nvGrpSpPr>
            <p:cNvPr id="68" name="Gruppieren 98">
              <a:extLst>
                <a:ext uri="{FF2B5EF4-FFF2-40B4-BE49-F238E27FC236}">
                  <a16:creationId xmlns:a16="http://schemas.microsoft.com/office/drawing/2014/main" id="{9E93D7DF-B167-D14C-857F-33F74E5087AF}"/>
                </a:ext>
              </a:extLst>
            </p:cNvPr>
            <p:cNvGrpSpPr/>
            <p:nvPr/>
          </p:nvGrpSpPr>
          <p:grpSpPr>
            <a:xfrm>
              <a:off x="5886965" y="5807952"/>
              <a:ext cx="4076555" cy="627898"/>
              <a:chOff x="6444951" y="4408609"/>
              <a:chExt cx="4310119" cy="663873"/>
            </a:xfrm>
          </p:grpSpPr>
          <p:grpSp>
            <p:nvGrpSpPr>
              <p:cNvPr id="69" name="Gruppieren 169">
                <a:extLst>
                  <a:ext uri="{FF2B5EF4-FFF2-40B4-BE49-F238E27FC236}">
                    <a16:creationId xmlns:a16="http://schemas.microsoft.com/office/drawing/2014/main" id="{7C0059F3-60AF-9A41-B772-97CCAC491DA6}"/>
                  </a:ext>
                </a:extLst>
              </p:cNvPr>
              <p:cNvGrpSpPr/>
              <p:nvPr/>
            </p:nvGrpSpPr>
            <p:grpSpPr>
              <a:xfrm>
                <a:off x="6707806" y="4529711"/>
                <a:ext cx="4047264" cy="466341"/>
                <a:chOff x="6707806" y="4725144"/>
                <a:chExt cx="4047264" cy="466341"/>
              </a:xfrm>
              <a:solidFill>
                <a:schemeClr val="accent6"/>
              </a:solidFill>
            </p:grpSpPr>
            <p:sp>
              <p:nvSpPr>
                <p:cNvPr id="80" name="Freeform 7">
                  <a:extLst>
                    <a:ext uri="{FF2B5EF4-FFF2-40B4-BE49-F238E27FC236}">
                      <a16:creationId xmlns:a16="http://schemas.microsoft.com/office/drawing/2014/main" id="{178112A8-00AC-6646-AB96-E067787705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7732" y="4725144"/>
                  <a:ext cx="291733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137.97</a:t>
                  </a:r>
                </a:p>
              </p:txBody>
            </p:sp>
            <p:sp>
              <p:nvSpPr>
                <p:cNvPr id="81" name="Freeform 6">
                  <a:extLst>
                    <a:ext uri="{FF2B5EF4-FFF2-40B4-BE49-F238E27FC236}">
                      <a16:creationId xmlns:a16="http://schemas.microsoft.com/office/drawing/2014/main" id="{6D6495B2-7964-344C-8329-6D0C2AB376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6" y="4725144"/>
                  <a:ext cx="2097289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0" name="Gruppieren 170">
                <a:extLst>
                  <a:ext uri="{FF2B5EF4-FFF2-40B4-BE49-F238E27FC236}">
                    <a16:creationId xmlns:a16="http://schemas.microsoft.com/office/drawing/2014/main" id="{470894D4-F212-514F-BA03-768871E25E2D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77" name="Ellipse 177">
                  <a:extLst>
                    <a:ext uri="{FF2B5EF4-FFF2-40B4-BE49-F238E27FC236}">
                      <a16:creationId xmlns:a16="http://schemas.microsoft.com/office/drawing/2014/main" id="{13FE9C57-2766-5E45-9FB9-16C91E00B4B1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Freeform 6">
                  <a:extLst>
                    <a:ext uri="{FF2B5EF4-FFF2-40B4-BE49-F238E27FC236}">
                      <a16:creationId xmlns:a16="http://schemas.microsoft.com/office/drawing/2014/main" id="{1054250B-0A2A-3246-AA45-9394578CD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1BE6F1A1-2F79-D44B-9AA9-D3670C159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82" name="Gerade Verbindung 112">
              <a:extLst>
                <a:ext uri="{FF2B5EF4-FFF2-40B4-BE49-F238E27FC236}">
                  <a16:creationId xmlns:a16="http://schemas.microsoft.com/office/drawing/2014/main" id="{1E7E641F-FAF3-6B49-AE08-C4E4D63C9178}"/>
                </a:ext>
              </a:extLst>
            </p:cNvPr>
            <p:cNvCxnSpPr/>
            <p:nvPr/>
          </p:nvCxnSpPr>
          <p:spPr>
            <a:xfrm>
              <a:off x="9963520" y="6139311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117">
              <a:extLst>
                <a:ext uri="{FF2B5EF4-FFF2-40B4-BE49-F238E27FC236}">
                  <a16:creationId xmlns:a16="http://schemas.microsoft.com/office/drawing/2014/main" id="{4BF68527-F9B6-BF43-87C3-713294234867}"/>
                </a:ext>
              </a:extLst>
            </p:cNvPr>
            <p:cNvSpPr txBox="1"/>
            <p:nvPr/>
          </p:nvSpPr>
          <p:spPr>
            <a:xfrm>
              <a:off x="10580239" y="5886223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/>
                <a:t>K-Nearest Neighbours</a:t>
              </a:r>
            </a:p>
          </p:txBody>
        </p:sp>
      </p:grpSp>
      <p:grpSp>
        <p:nvGrpSpPr>
          <p:cNvPr id="91" name="Group 9">
            <a:extLst>
              <a:ext uri="{FF2B5EF4-FFF2-40B4-BE49-F238E27FC236}">
                <a16:creationId xmlns:a16="http://schemas.microsoft.com/office/drawing/2014/main" id="{CCB498EE-BC98-654F-94C6-BBAE427459A9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E9E22C81-ADCE-C649-8B01-5A28EA27DCC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DBDC9C2F-8DEE-D248-ADF7-6435936A17D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C0F4204D-59B4-344B-B63D-66392863DFB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A1ABC0B4-7FE4-B347-AC13-20A009899B8C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CB1167E1-A69F-6148-AAC0-92801AEDE78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9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EDC981-0160-0149-AA59-076ABA3C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7: Felix </a:t>
            </a:r>
            <a:r>
              <a:rPr lang="de-DE" dirty="0" err="1"/>
              <a:t>Dörpmund</a:t>
            </a:r>
            <a:r>
              <a:rPr lang="de-DE" dirty="0"/>
              <a:t>, Oliver </a:t>
            </a:r>
            <a:r>
              <a:rPr lang="de-DE" dirty="0" err="1"/>
              <a:t>Lahrmann</a:t>
            </a:r>
            <a:r>
              <a:rPr lang="de-DE" dirty="0"/>
              <a:t>, Niclas Musies, </a:t>
            </a:r>
            <a:r>
              <a:rPr lang="de-DE" dirty="0" err="1"/>
              <a:t>Raghav</a:t>
            </a:r>
            <a:r>
              <a:rPr lang="de-DE" dirty="0"/>
              <a:t> </a:t>
            </a:r>
            <a:r>
              <a:rPr lang="de-DE" dirty="0" err="1"/>
              <a:t>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369BB7-F321-1246-BA83-16259C4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3575E3-3E11-454A-8936-3D25A9D2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was chosen for function 2 as the ANN overfitted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3A145-1947-AE4C-9763-587A5C9F5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Surrogate Modeling</a:t>
            </a:r>
          </a:p>
        </p:txBody>
      </p:sp>
      <p:sp>
        <p:nvSpPr>
          <p:cNvPr id="67" name="Vertical Text Placeholder 6">
            <a:extLst>
              <a:ext uri="{FF2B5EF4-FFF2-40B4-BE49-F238E27FC236}">
                <a16:creationId xmlns:a16="http://schemas.microsoft.com/office/drawing/2014/main" id="{9527B563-F644-7F4F-9FC8-6EEBCC9536CE}"/>
              </a:ext>
            </a:extLst>
          </p:cNvPr>
          <p:cNvSpPr txBox="1">
            <a:spLocks/>
          </p:cNvSpPr>
          <p:nvPr/>
        </p:nvSpPr>
        <p:spPr>
          <a:xfrm>
            <a:off x="358775" y="2332562"/>
            <a:ext cx="5311527" cy="3411014"/>
          </a:xfrm>
          <a:prstGeom prst="rect">
            <a:avLst/>
          </a:prstGeom>
        </p:spPr>
        <p:txBody>
          <a:bodyPr/>
          <a:lstStyle>
            <a:lvl1pPr marL="0" indent="0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397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58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3942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3926" indent="-143988" algn="l" defTabSz="914299" rtl="0" eaLnBrk="1" latinLnBrk="0" hangingPunct="1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</a:t>
            </a:r>
            <a:r>
              <a:rPr lang="de-DE" sz="1800" baseline="30000" dirty="0"/>
              <a:t>2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all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above</a:t>
            </a:r>
            <a:r>
              <a:rPr lang="de-DE" sz="1800" dirty="0"/>
              <a:t> 0.97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Pareto-front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ANN </a:t>
            </a:r>
            <a:r>
              <a:rPr lang="de-DE" sz="1800" dirty="0" err="1"/>
              <a:t>model</a:t>
            </a:r>
            <a:r>
              <a:rPr lang="de-DE" sz="1800" dirty="0"/>
              <a:t> was not plausible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indicated</a:t>
            </a:r>
            <a:r>
              <a:rPr lang="de-DE" sz="1800" dirty="0"/>
              <a:t> an </a:t>
            </a:r>
            <a:r>
              <a:rPr lang="de-DE" sz="1800" dirty="0" err="1"/>
              <a:t>overfitting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XGBoost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was </a:t>
            </a:r>
            <a:r>
              <a:rPr lang="de-DE" sz="1800" dirty="0" err="1"/>
              <a:t>chosen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: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nrounds</a:t>
            </a:r>
            <a:r>
              <a:rPr lang="de-DE" sz="1800" b="0" dirty="0"/>
              <a:t> (</a:t>
            </a:r>
            <a:r>
              <a:rPr lang="de-DE" sz="1800" b="0" dirty="0" err="1"/>
              <a:t>number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trees</a:t>
            </a:r>
            <a:r>
              <a:rPr lang="de-DE" sz="1800" b="0" dirty="0"/>
              <a:t>):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max_depth</a:t>
            </a:r>
            <a:r>
              <a:rPr lang="de-DE" sz="1800" b="0" dirty="0"/>
              <a:t> (</a:t>
            </a:r>
            <a:r>
              <a:rPr lang="de-DE" sz="1800" b="0" dirty="0" err="1"/>
              <a:t>number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splits</a:t>
            </a:r>
            <a:r>
              <a:rPr lang="de-DE" sz="1800" b="0" dirty="0"/>
              <a:t> in </a:t>
            </a:r>
            <a:r>
              <a:rPr lang="de-DE" sz="1800" b="0" dirty="0" err="1"/>
              <a:t>tree</a:t>
            </a:r>
            <a:r>
              <a:rPr lang="de-DE" sz="1800" b="0" dirty="0"/>
              <a:t>):</a:t>
            </a:r>
          </a:p>
          <a:p>
            <a:pPr marL="666872" lvl="1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eta</a:t>
            </a:r>
            <a:r>
              <a:rPr lang="de-DE" sz="1800" b="0" dirty="0"/>
              <a:t> (</a:t>
            </a:r>
            <a:r>
              <a:rPr lang="de-DE" sz="1800" b="0" dirty="0" err="1"/>
              <a:t>preventing</a:t>
            </a:r>
            <a:r>
              <a:rPr lang="de-DE" sz="1800" b="0" dirty="0"/>
              <a:t> </a:t>
            </a:r>
            <a:r>
              <a:rPr lang="de-DE" sz="1800" b="0" dirty="0" err="1"/>
              <a:t>overfitting</a:t>
            </a:r>
            <a:r>
              <a:rPr lang="de-DE" sz="1800" b="0" dirty="0"/>
              <a:t>):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44B283D9-6749-5D4C-A537-96FD82CFCDE2}"/>
              </a:ext>
            </a:extLst>
          </p:cNvPr>
          <p:cNvGrpSpPr/>
          <p:nvPr/>
        </p:nvGrpSpPr>
        <p:grpSpPr>
          <a:xfrm>
            <a:off x="5814318" y="2276872"/>
            <a:ext cx="5976025" cy="627898"/>
            <a:chOff x="5886965" y="2204864"/>
            <a:chExt cx="5976025" cy="627898"/>
          </a:xfrm>
        </p:grpSpPr>
        <p:sp>
          <p:nvSpPr>
            <p:cNvPr id="7" name="Textfeld 97">
              <a:extLst>
                <a:ext uri="{FF2B5EF4-FFF2-40B4-BE49-F238E27FC236}">
                  <a16:creationId xmlns:a16="http://schemas.microsoft.com/office/drawing/2014/main" id="{D3ADCC65-F923-4444-9E2A-0BD76A694CDB}"/>
                </a:ext>
              </a:extLst>
            </p:cNvPr>
            <p:cNvSpPr txBox="1"/>
            <p:nvPr/>
          </p:nvSpPr>
          <p:spPr>
            <a:xfrm>
              <a:off x="10580239" y="2392989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ANN</a:t>
              </a:r>
              <a:endParaRPr lang="en-GB" sz="1400" dirty="0">
                <a:latin typeface="+mn-lt"/>
              </a:endParaRPr>
            </a:p>
          </p:txBody>
        </p:sp>
        <p:grpSp>
          <p:nvGrpSpPr>
            <p:cNvPr id="10" name="Gruppieren 100">
              <a:extLst>
                <a:ext uri="{FF2B5EF4-FFF2-40B4-BE49-F238E27FC236}">
                  <a16:creationId xmlns:a16="http://schemas.microsoft.com/office/drawing/2014/main" id="{E1CF97F7-9E59-ED4C-A779-DA190717F261}"/>
                </a:ext>
              </a:extLst>
            </p:cNvPr>
            <p:cNvGrpSpPr/>
            <p:nvPr/>
          </p:nvGrpSpPr>
          <p:grpSpPr>
            <a:xfrm>
              <a:off x="5886965" y="2204864"/>
              <a:ext cx="4076555" cy="627898"/>
              <a:chOff x="6444951" y="1516843"/>
              <a:chExt cx="4310119" cy="663873"/>
            </a:xfrm>
          </p:grpSpPr>
          <p:grpSp>
            <p:nvGrpSpPr>
              <p:cNvPr id="31" name="Gruppieren 131">
                <a:extLst>
                  <a:ext uri="{FF2B5EF4-FFF2-40B4-BE49-F238E27FC236}">
                    <a16:creationId xmlns:a16="http://schemas.microsoft.com/office/drawing/2014/main" id="{68BD3A3A-752A-AD4D-A8F8-2A2B330EAD07}"/>
                  </a:ext>
                </a:extLst>
              </p:cNvPr>
              <p:cNvGrpSpPr/>
              <p:nvPr/>
            </p:nvGrpSpPr>
            <p:grpSpPr>
              <a:xfrm>
                <a:off x="6707806" y="1647222"/>
                <a:ext cx="4047264" cy="466341"/>
                <a:chOff x="-7739062" y="-2189163"/>
                <a:chExt cx="9478962" cy="1092200"/>
              </a:xfrm>
            </p:grpSpPr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0ADC3EB2-8EDE-434E-8787-6CB696A0E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41446" y="-2189163"/>
                  <a:ext cx="9381346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4950242</a:t>
                  </a:r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E6D860EF-BA2C-F74D-9368-C334E60A5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39062" y="-2189163"/>
                  <a:ext cx="1283247" cy="1092200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69AF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2" name="Ellipse 132">
                <a:extLst>
                  <a:ext uri="{FF2B5EF4-FFF2-40B4-BE49-F238E27FC236}">
                    <a16:creationId xmlns:a16="http://schemas.microsoft.com/office/drawing/2014/main" id="{A360CEE0-C701-4C40-978A-C909439786BA}"/>
                  </a:ext>
                </a:extLst>
              </p:cNvPr>
              <p:cNvSpPr/>
              <p:nvPr/>
            </p:nvSpPr>
            <p:spPr bwMode="auto">
              <a:xfrm>
                <a:off x="6444951" y="1516843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51E23BF-E654-9C4B-8084-81272EFB7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1574188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081EC438-F103-B844-986C-C33A621ED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1844333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69A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Gerade Verbindung 102">
              <a:extLst>
                <a:ext uri="{FF2B5EF4-FFF2-40B4-BE49-F238E27FC236}">
                  <a16:creationId xmlns:a16="http://schemas.microsoft.com/office/drawing/2014/main" id="{EC7645D7-37FD-E141-BACC-3F754B1190D4}"/>
                </a:ext>
              </a:extLst>
            </p:cNvPr>
            <p:cNvCxnSpPr/>
            <p:nvPr/>
          </p:nvCxnSpPr>
          <p:spPr>
            <a:xfrm>
              <a:off x="9963520" y="2537794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ECD25E59-6D46-604C-9236-41A365B41B87}"/>
              </a:ext>
            </a:extLst>
          </p:cNvPr>
          <p:cNvGrpSpPr/>
          <p:nvPr/>
        </p:nvGrpSpPr>
        <p:grpSpPr>
          <a:xfrm>
            <a:off x="5814318" y="2996952"/>
            <a:ext cx="5976025" cy="627898"/>
            <a:chOff x="5886965" y="3101067"/>
            <a:chExt cx="5976025" cy="627898"/>
          </a:xfrm>
        </p:grpSpPr>
        <p:grpSp>
          <p:nvGrpSpPr>
            <p:cNvPr id="9" name="Gruppieren 99">
              <a:extLst>
                <a:ext uri="{FF2B5EF4-FFF2-40B4-BE49-F238E27FC236}">
                  <a16:creationId xmlns:a16="http://schemas.microsoft.com/office/drawing/2014/main" id="{EB211FD1-B992-524E-8AC4-27A4D2DDC6BA}"/>
                </a:ext>
              </a:extLst>
            </p:cNvPr>
            <p:cNvGrpSpPr/>
            <p:nvPr/>
          </p:nvGrpSpPr>
          <p:grpSpPr>
            <a:xfrm>
              <a:off x="5886965" y="3101067"/>
              <a:ext cx="4076556" cy="627898"/>
              <a:chOff x="6444951" y="2464393"/>
              <a:chExt cx="4310120" cy="663873"/>
            </a:xfrm>
          </p:grpSpPr>
          <p:grpSp>
            <p:nvGrpSpPr>
              <p:cNvPr id="42" name="Gruppieren 157">
                <a:extLst>
                  <a:ext uri="{FF2B5EF4-FFF2-40B4-BE49-F238E27FC236}">
                    <a16:creationId xmlns:a16="http://schemas.microsoft.com/office/drawing/2014/main" id="{257569D3-55D3-AB4F-AF13-287006602BB5}"/>
                  </a:ext>
                </a:extLst>
              </p:cNvPr>
              <p:cNvGrpSpPr/>
              <p:nvPr/>
            </p:nvGrpSpPr>
            <p:grpSpPr>
              <a:xfrm>
                <a:off x="6708672" y="2603154"/>
                <a:ext cx="4046399" cy="468000"/>
                <a:chOff x="-9256709" y="9502775"/>
                <a:chExt cx="8872536" cy="1109662"/>
              </a:xfrm>
            </p:grpSpPr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B55BB0D-DFDD-D94D-A74E-83C985C14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505037" y="9502775"/>
                  <a:ext cx="8120864" cy="1109662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12540839</a:t>
                  </a:r>
                </a:p>
              </p:txBody>
            </p:sp>
            <p:sp>
              <p:nvSpPr>
                <p:cNvPr id="53" name="Freeform 13">
                  <a:extLst>
                    <a:ext uri="{FF2B5EF4-FFF2-40B4-BE49-F238E27FC236}">
                      <a16:creationId xmlns:a16="http://schemas.microsoft.com/office/drawing/2014/main" id="{B48F8B0C-FABC-B442-8158-96D6FBDC2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56709" y="9502775"/>
                  <a:ext cx="1953081" cy="1109662"/>
                </a:xfrm>
                <a:custGeom>
                  <a:avLst/>
                  <a:gdLst>
                    <a:gd name="T0" fmla="*/ 1256 w 1256"/>
                    <a:gd name="T1" fmla="*/ 148 h 296"/>
                    <a:gd name="T2" fmla="*/ 1108 w 1256"/>
                    <a:gd name="T3" fmla="*/ 296 h 296"/>
                    <a:gd name="T4" fmla="*/ 148 w 1256"/>
                    <a:gd name="T5" fmla="*/ 296 h 296"/>
                    <a:gd name="T6" fmla="*/ 0 w 1256"/>
                    <a:gd name="T7" fmla="*/ 148 h 296"/>
                    <a:gd name="T8" fmla="*/ 0 w 1256"/>
                    <a:gd name="T9" fmla="*/ 148 h 296"/>
                    <a:gd name="T10" fmla="*/ 148 w 1256"/>
                    <a:gd name="T11" fmla="*/ 0 h 296"/>
                    <a:gd name="T12" fmla="*/ 1108 w 1256"/>
                    <a:gd name="T13" fmla="*/ 0 h 296"/>
                    <a:gd name="T14" fmla="*/ 1256 w 1256"/>
                    <a:gd name="T15" fmla="*/ 14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56" h="296">
                      <a:moveTo>
                        <a:pt x="1256" y="148"/>
                      </a:moveTo>
                      <a:cubicBezTo>
                        <a:pt x="1256" y="230"/>
                        <a:pt x="1190" y="296"/>
                        <a:pt x="1108" y="296"/>
                      </a:cubicBezTo>
                      <a:cubicBezTo>
                        <a:pt x="148" y="296"/>
                        <a:pt x="148" y="296"/>
                        <a:pt x="148" y="296"/>
                      </a:cubicBezTo>
                      <a:cubicBezTo>
                        <a:pt x="67" y="296"/>
                        <a:pt x="0" y="230"/>
                        <a:pt x="0" y="148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66"/>
                        <a:pt x="67" y="0"/>
                        <a:pt x="148" y="0"/>
                      </a:cubicBezTo>
                      <a:cubicBezTo>
                        <a:pt x="1108" y="0"/>
                        <a:pt x="1108" y="0"/>
                        <a:pt x="1108" y="0"/>
                      </a:cubicBezTo>
                      <a:cubicBezTo>
                        <a:pt x="1190" y="0"/>
                        <a:pt x="1256" y="66"/>
                        <a:pt x="1256" y="148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3" name="Gruppieren 158">
                <a:extLst>
                  <a:ext uri="{FF2B5EF4-FFF2-40B4-BE49-F238E27FC236}">
                    <a16:creationId xmlns:a16="http://schemas.microsoft.com/office/drawing/2014/main" id="{9D177836-1032-5642-9F42-F2587231C94F}"/>
                  </a:ext>
                </a:extLst>
              </p:cNvPr>
              <p:cNvGrpSpPr/>
              <p:nvPr/>
            </p:nvGrpSpPr>
            <p:grpSpPr>
              <a:xfrm>
                <a:off x="6444951" y="2464393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49" name="Ellipse 164">
                  <a:extLst>
                    <a:ext uri="{FF2B5EF4-FFF2-40B4-BE49-F238E27FC236}">
                      <a16:creationId xmlns:a16="http://schemas.microsoft.com/office/drawing/2014/main" id="{41BC1A9F-475A-FC42-A7B1-73F4DB6A8538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3000EE46-EE90-A949-B767-0F007C8B0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1" y="2450183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C0F10C54-64A4-8840-990D-AFE0C1CD2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5" y="2927405"/>
                  <a:ext cx="970153" cy="492931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860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3" name="Gerade Verbindung 103">
              <a:extLst>
                <a:ext uri="{FF2B5EF4-FFF2-40B4-BE49-F238E27FC236}">
                  <a16:creationId xmlns:a16="http://schemas.microsoft.com/office/drawing/2014/main" id="{B7A7B165-3620-3548-B7D8-83D7C7C7F5BF}"/>
                </a:ext>
              </a:extLst>
            </p:cNvPr>
            <p:cNvCxnSpPr/>
            <p:nvPr/>
          </p:nvCxnSpPr>
          <p:spPr>
            <a:xfrm>
              <a:off x="9963520" y="3443383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15">
              <a:extLst>
                <a:ext uri="{FF2B5EF4-FFF2-40B4-BE49-F238E27FC236}">
                  <a16:creationId xmlns:a16="http://schemas.microsoft.com/office/drawing/2014/main" id="{7B300B9D-821B-2E48-B301-5C022D339092}"/>
                </a:ext>
              </a:extLst>
            </p:cNvPr>
            <p:cNvSpPr txBox="1"/>
            <p:nvPr/>
          </p:nvSpPr>
          <p:spPr>
            <a:xfrm>
              <a:off x="10580239" y="329186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XGBoost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B1FC426-8E47-814E-AF7E-A5A4631B76B2}"/>
              </a:ext>
            </a:extLst>
          </p:cNvPr>
          <p:cNvGrpSpPr/>
          <p:nvPr/>
        </p:nvGrpSpPr>
        <p:grpSpPr>
          <a:xfrm>
            <a:off x="5814318" y="3717032"/>
            <a:ext cx="5976025" cy="627898"/>
            <a:chOff x="5886965" y="4054549"/>
            <a:chExt cx="5976025" cy="627898"/>
          </a:xfrm>
        </p:grpSpPr>
        <p:grpSp>
          <p:nvGrpSpPr>
            <p:cNvPr id="11" name="Gruppieren 101">
              <a:extLst>
                <a:ext uri="{FF2B5EF4-FFF2-40B4-BE49-F238E27FC236}">
                  <a16:creationId xmlns:a16="http://schemas.microsoft.com/office/drawing/2014/main" id="{9A1F4BB2-40E1-F14A-88C3-1ED88C91AD76}"/>
                </a:ext>
              </a:extLst>
            </p:cNvPr>
            <p:cNvGrpSpPr/>
            <p:nvPr/>
          </p:nvGrpSpPr>
          <p:grpSpPr>
            <a:xfrm>
              <a:off x="5886965" y="4054549"/>
              <a:ext cx="4076556" cy="627898"/>
              <a:chOff x="6444951" y="3472505"/>
              <a:chExt cx="4310120" cy="663873"/>
            </a:xfrm>
          </p:grpSpPr>
          <p:grpSp>
            <p:nvGrpSpPr>
              <p:cNvPr id="19" name="Gruppieren 119">
                <a:extLst>
                  <a:ext uri="{FF2B5EF4-FFF2-40B4-BE49-F238E27FC236}">
                    <a16:creationId xmlns:a16="http://schemas.microsoft.com/office/drawing/2014/main" id="{8DBDD752-EB2E-F643-9C86-0D3BB9A11E8E}"/>
                  </a:ext>
                </a:extLst>
              </p:cNvPr>
              <p:cNvGrpSpPr/>
              <p:nvPr/>
            </p:nvGrpSpPr>
            <p:grpSpPr>
              <a:xfrm>
                <a:off x="6708670" y="3567965"/>
                <a:ext cx="4046401" cy="464609"/>
                <a:chOff x="-1461637" y="9174163"/>
                <a:chExt cx="10915203" cy="1087438"/>
              </a:xfrm>
            </p:grpSpPr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78DBCA8C-CE3C-6343-8864-EE79213E5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31" y="9174163"/>
                  <a:ext cx="9439535" cy="1084263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15188832</a:t>
                  </a:r>
                </a:p>
              </p:txBody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89C85469-9860-8549-90C9-B5FC1ABE6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1637" y="9174163"/>
                  <a:ext cx="3023056" cy="1087438"/>
                </a:xfrm>
                <a:custGeom>
                  <a:avLst/>
                  <a:gdLst>
                    <a:gd name="T0" fmla="*/ 1326 w 1326"/>
                    <a:gd name="T1" fmla="*/ 145 h 290"/>
                    <a:gd name="T2" fmla="*/ 1185 w 1326"/>
                    <a:gd name="T3" fmla="*/ 290 h 290"/>
                    <a:gd name="T4" fmla="*/ 141 w 1326"/>
                    <a:gd name="T5" fmla="*/ 290 h 290"/>
                    <a:gd name="T6" fmla="*/ 0 w 1326"/>
                    <a:gd name="T7" fmla="*/ 145 h 290"/>
                    <a:gd name="T8" fmla="*/ 0 w 1326"/>
                    <a:gd name="T9" fmla="*/ 145 h 290"/>
                    <a:gd name="T10" fmla="*/ 141 w 1326"/>
                    <a:gd name="T11" fmla="*/ 0 h 290"/>
                    <a:gd name="T12" fmla="*/ 1185 w 1326"/>
                    <a:gd name="T13" fmla="*/ 0 h 290"/>
                    <a:gd name="T14" fmla="*/ 1326 w 1326"/>
                    <a:gd name="T15" fmla="*/ 145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6" h="290">
                      <a:moveTo>
                        <a:pt x="1326" y="145"/>
                      </a:moveTo>
                      <a:cubicBezTo>
                        <a:pt x="1326" y="225"/>
                        <a:pt x="1263" y="290"/>
                        <a:pt x="1185" y="290"/>
                      </a:cubicBezTo>
                      <a:cubicBezTo>
                        <a:pt x="141" y="290"/>
                        <a:pt x="141" y="290"/>
                        <a:pt x="141" y="290"/>
                      </a:cubicBezTo>
                      <a:cubicBezTo>
                        <a:pt x="64" y="290"/>
                        <a:pt x="0" y="225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0" y="64"/>
                        <a:pt x="64" y="0"/>
                        <a:pt x="141" y="0"/>
                      </a:cubicBezTo>
                      <a:cubicBezTo>
                        <a:pt x="1185" y="0"/>
                        <a:pt x="1185" y="0"/>
                        <a:pt x="1185" y="0"/>
                      </a:cubicBezTo>
                      <a:cubicBezTo>
                        <a:pt x="1263" y="0"/>
                        <a:pt x="1326" y="64"/>
                        <a:pt x="1326" y="145"/>
                      </a:cubicBezTo>
                      <a:close/>
                    </a:path>
                  </a:pathLst>
                </a:custGeom>
                <a:solidFill>
                  <a:srgbClr val="00C3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" name="Ellipse 120">
                <a:extLst>
                  <a:ext uri="{FF2B5EF4-FFF2-40B4-BE49-F238E27FC236}">
                    <a16:creationId xmlns:a16="http://schemas.microsoft.com/office/drawing/2014/main" id="{E21A9903-3F94-8140-B93C-CF1E40D35E78}"/>
                  </a:ext>
                </a:extLst>
              </p:cNvPr>
              <p:cNvSpPr/>
              <p:nvPr/>
            </p:nvSpPr>
            <p:spPr bwMode="auto">
              <a:xfrm>
                <a:off x="6444951" y="3472505"/>
                <a:ext cx="663873" cy="663873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C9BA30A-7FCD-FC46-9ECE-E6F7C0721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567" y="3529850"/>
                <a:ext cx="547912" cy="270145"/>
              </a:xfrm>
              <a:custGeom>
                <a:avLst/>
                <a:gdLst>
                  <a:gd name="T0" fmla="*/ 274 w 548"/>
                  <a:gd name="T1" fmla="*/ 0 h 270"/>
                  <a:gd name="T2" fmla="*/ 0 w 548"/>
                  <a:gd name="T3" fmla="*/ 270 h 270"/>
                  <a:gd name="T4" fmla="*/ 548 w 548"/>
                  <a:gd name="T5" fmla="*/ 270 h 270"/>
                  <a:gd name="T6" fmla="*/ 274 w 548"/>
                  <a:gd name="T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8" h="270">
                    <a:moveTo>
                      <a:pt x="274" y="0"/>
                    </a:moveTo>
                    <a:cubicBezTo>
                      <a:pt x="124" y="0"/>
                      <a:pt x="2" y="121"/>
                      <a:pt x="0" y="270"/>
                    </a:cubicBezTo>
                    <a:cubicBezTo>
                      <a:pt x="548" y="270"/>
                      <a:pt x="548" y="270"/>
                      <a:pt x="548" y="270"/>
                    </a:cubicBezTo>
                    <a:cubicBezTo>
                      <a:pt x="546" y="121"/>
                      <a:pt x="424" y="0"/>
                      <a:pt x="274" y="0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CC2531C7-AB2C-C644-BAB6-5F919E6A8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96" y="3799995"/>
                <a:ext cx="549182" cy="279037"/>
              </a:xfrm>
              <a:custGeom>
                <a:avLst/>
                <a:gdLst>
                  <a:gd name="T0" fmla="*/ 275 w 549"/>
                  <a:gd name="T1" fmla="*/ 279 h 279"/>
                  <a:gd name="T2" fmla="*/ 549 w 549"/>
                  <a:gd name="T3" fmla="*/ 4 h 279"/>
                  <a:gd name="T4" fmla="*/ 549 w 549"/>
                  <a:gd name="T5" fmla="*/ 0 h 279"/>
                  <a:gd name="T6" fmla="*/ 1 w 549"/>
                  <a:gd name="T7" fmla="*/ 0 h 279"/>
                  <a:gd name="T8" fmla="*/ 0 w 549"/>
                  <a:gd name="T9" fmla="*/ 4 h 279"/>
                  <a:gd name="T10" fmla="*/ 275 w 549"/>
                  <a:gd name="T1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279">
                    <a:moveTo>
                      <a:pt x="275" y="279"/>
                    </a:moveTo>
                    <a:cubicBezTo>
                      <a:pt x="426" y="279"/>
                      <a:pt x="549" y="156"/>
                      <a:pt x="549" y="4"/>
                    </a:cubicBezTo>
                    <a:cubicBezTo>
                      <a:pt x="549" y="3"/>
                      <a:pt x="549" y="2"/>
                      <a:pt x="54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56"/>
                      <a:pt x="123" y="279"/>
                      <a:pt x="275" y="279"/>
                    </a:cubicBezTo>
                    <a:close/>
                  </a:path>
                </a:pathLst>
              </a:custGeom>
              <a:solidFill>
                <a:srgbClr val="00C3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4" name="Gerade Verbindung 104">
              <a:extLst>
                <a:ext uri="{FF2B5EF4-FFF2-40B4-BE49-F238E27FC236}">
                  <a16:creationId xmlns:a16="http://schemas.microsoft.com/office/drawing/2014/main" id="{8D8D5706-F800-324F-A412-F7BC4BC9979F}"/>
                </a:ext>
              </a:extLst>
            </p:cNvPr>
            <p:cNvCxnSpPr/>
            <p:nvPr/>
          </p:nvCxnSpPr>
          <p:spPr>
            <a:xfrm>
              <a:off x="9963520" y="4351816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16">
              <a:extLst>
                <a:ext uri="{FF2B5EF4-FFF2-40B4-BE49-F238E27FC236}">
                  <a16:creationId xmlns:a16="http://schemas.microsoft.com/office/drawing/2014/main" id="{A5572354-9901-8545-82B3-AF28E0107BBF}"/>
                </a:ext>
              </a:extLst>
            </p:cNvPr>
            <p:cNvSpPr txBox="1"/>
            <p:nvPr/>
          </p:nvSpPr>
          <p:spPr>
            <a:xfrm>
              <a:off x="10580239" y="4205151"/>
              <a:ext cx="1282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Random Forest</a:t>
              </a:r>
              <a:endParaRPr lang="en-GB" sz="1400" dirty="0">
                <a:latin typeface="+mn-lt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255FEA0-EE59-8B42-B92C-B2F651026AF3}"/>
              </a:ext>
            </a:extLst>
          </p:cNvPr>
          <p:cNvGrpSpPr/>
          <p:nvPr/>
        </p:nvGrpSpPr>
        <p:grpSpPr>
          <a:xfrm>
            <a:off x="5814318" y="4437112"/>
            <a:ext cx="5976025" cy="627898"/>
            <a:chOff x="5886965" y="4939926"/>
            <a:chExt cx="5976025" cy="627898"/>
          </a:xfrm>
        </p:grpSpPr>
        <p:grpSp>
          <p:nvGrpSpPr>
            <p:cNvPr id="8" name="Gruppieren 98">
              <a:extLst>
                <a:ext uri="{FF2B5EF4-FFF2-40B4-BE49-F238E27FC236}">
                  <a16:creationId xmlns:a16="http://schemas.microsoft.com/office/drawing/2014/main" id="{F4CC531C-582D-644B-AEA3-CCE8E0C4ADF8}"/>
                </a:ext>
              </a:extLst>
            </p:cNvPr>
            <p:cNvGrpSpPr/>
            <p:nvPr/>
          </p:nvGrpSpPr>
          <p:grpSpPr>
            <a:xfrm>
              <a:off x="5886965" y="4939926"/>
              <a:ext cx="4076555" cy="627898"/>
              <a:chOff x="6444951" y="4408609"/>
              <a:chExt cx="4310119" cy="663873"/>
            </a:xfrm>
          </p:grpSpPr>
          <p:grpSp>
            <p:nvGrpSpPr>
              <p:cNvPr id="54" name="Gruppieren 169">
                <a:extLst>
                  <a:ext uri="{FF2B5EF4-FFF2-40B4-BE49-F238E27FC236}">
                    <a16:creationId xmlns:a16="http://schemas.microsoft.com/office/drawing/2014/main" id="{A82AAB63-1F9A-7F43-8120-164ADCD78074}"/>
                  </a:ext>
                </a:extLst>
              </p:cNvPr>
              <p:cNvGrpSpPr/>
              <p:nvPr/>
            </p:nvGrpSpPr>
            <p:grpSpPr>
              <a:xfrm>
                <a:off x="6707806" y="4529711"/>
                <a:ext cx="4047264" cy="466341"/>
                <a:chOff x="6707806" y="4725144"/>
                <a:chExt cx="4047264" cy="466341"/>
              </a:xfrm>
              <a:solidFill>
                <a:schemeClr val="accent6"/>
              </a:solidFill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9C2D5B1D-2612-B84D-84DB-44A6CFA85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8822" y="4725144"/>
                  <a:ext cx="364624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</a:rPr>
                    <a:t>12886694</a:t>
                  </a:r>
                  <a:endParaRPr lang="en-GB" sz="14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66" name="Freeform 6">
                  <a:extLst>
                    <a:ext uri="{FF2B5EF4-FFF2-40B4-BE49-F238E27FC236}">
                      <a16:creationId xmlns:a16="http://schemas.microsoft.com/office/drawing/2014/main" id="{C2B2FBDF-3681-A54B-A33A-067716D70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6" y="4725144"/>
                  <a:ext cx="768510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" name="Gruppieren 170">
                <a:extLst>
                  <a:ext uri="{FF2B5EF4-FFF2-40B4-BE49-F238E27FC236}">
                    <a16:creationId xmlns:a16="http://schemas.microsoft.com/office/drawing/2014/main" id="{29C52FF2-7725-8346-9714-8A8339C0E3B3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62" name="Ellipse 177">
                  <a:extLst>
                    <a:ext uri="{FF2B5EF4-FFF2-40B4-BE49-F238E27FC236}">
                      <a16:creationId xmlns:a16="http://schemas.microsoft.com/office/drawing/2014/main" id="{2483A94B-29ED-1743-A136-632214CE0B04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Freeform 6">
                  <a:extLst>
                    <a:ext uri="{FF2B5EF4-FFF2-40B4-BE49-F238E27FC236}">
                      <a16:creationId xmlns:a16="http://schemas.microsoft.com/office/drawing/2014/main" id="{EC7287B1-8505-164A-A634-F9AFEEDFC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Freeform 7">
                  <a:extLst>
                    <a:ext uri="{FF2B5EF4-FFF2-40B4-BE49-F238E27FC236}">
                      <a16:creationId xmlns:a16="http://schemas.microsoft.com/office/drawing/2014/main" id="{FCEE1C8C-0EEA-554E-B676-DB2C113B7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FF3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5" name="Gerade Verbindung 112">
              <a:extLst>
                <a:ext uri="{FF2B5EF4-FFF2-40B4-BE49-F238E27FC236}">
                  <a16:creationId xmlns:a16="http://schemas.microsoft.com/office/drawing/2014/main" id="{B560C80C-5F54-D446-B05B-EA46F9E6CA56}"/>
                </a:ext>
              </a:extLst>
            </p:cNvPr>
            <p:cNvCxnSpPr/>
            <p:nvPr/>
          </p:nvCxnSpPr>
          <p:spPr>
            <a:xfrm>
              <a:off x="9963520" y="5271285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17">
              <a:extLst>
                <a:ext uri="{FF2B5EF4-FFF2-40B4-BE49-F238E27FC236}">
                  <a16:creationId xmlns:a16="http://schemas.microsoft.com/office/drawing/2014/main" id="{5DA56D1F-6D15-7C48-80CB-8AC22A4F581E}"/>
                </a:ext>
              </a:extLst>
            </p:cNvPr>
            <p:cNvSpPr txBox="1"/>
            <p:nvPr/>
          </p:nvSpPr>
          <p:spPr>
            <a:xfrm>
              <a:off x="10580239" y="5018197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>
                  <a:latin typeface="+mn-lt"/>
                </a:rPr>
                <a:t>Support Vector Machines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B94AF44-D371-3E4B-9FA6-9E0C21CCD408}"/>
              </a:ext>
            </a:extLst>
          </p:cNvPr>
          <p:cNvGrpSpPr/>
          <p:nvPr/>
        </p:nvGrpSpPr>
        <p:grpSpPr>
          <a:xfrm>
            <a:off x="5814318" y="5157192"/>
            <a:ext cx="5976025" cy="627898"/>
            <a:chOff x="5886965" y="5807952"/>
            <a:chExt cx="5976025" cy="627898"/>
          </a:xfrm>
        </p:grpSpPr>
        <p:grpSp>
          <p:nvGrpSpPr>
            <p:cNvPr id="68" name="Gruppieren 98">
              <a:extLst>
                <a:ext uri="{FF2B5EF4-FFF2-40B4-BE49-F238E27FC236}">
                  <a16:creationId xmlns:a16="http://schemas.microsoft.com/office/drawing/2014/main" id="{9E93D7DF-B167-D14C-857F-33F74E5087AF}"/>
                </a:ext>
              </a:extLst>
            </p:cNvPr>
            <p:cNvGrpSpPr/>
            <p:nvPr/>
          </p:nvGrpSpPr>
          <p:grpSpPr>
            <a:xfrm>
              <a:off x="5886965" y="5807952"/>
              <a:ext cx="4076555" cy="627898"/>
              <a:chOff x="6444951" y="4408609"/>
              <a:chExt cx="4310119" cy="663873"/>
            </a:xfrm>
          </p:grpSpPr>
          <p:grpSp>
            <p:nvGrpSpPr>
              <p:cNvPr id="69" name="Gruppieren 169">
                <a:extLst>
                  <a:ext uri="{FF2B5EF4-FFF2-40B4-BE49-F238E27FC236}">
                    <a16:creationId xmlns:a16="http://schemas.microsoft.com/office/drawing/2014/main" id="{7C0059F3-60AF-9A41-B772-97CCAC491DA6}"/>
                  </a:ext>
                </a:extLst>
              </p:cNvPr>
              <p:cNvGrpSpPr/>
              <p:nvPr/>
            </p:nvGrpSpPr>
            <p:grpSpPr>
              <a:xfrm>
                <a:off x="6707805" y="4529711"/>
                <a:ext cx="4047265" cy="466341"/>
                <a:chOff x="6707805" y="4725144"/>
                <a:chExt cx="4047265" cy="466341"/>
              </a:xfrm>
              <a:solidFill>
                <a:schemeClr val="accent6"/>
              </a:solidFill>
            </p:grpSpPr>
            <p:sp>
              <p:nvSpPr>
                <p:cNvPr id="80" name="Freeform 7">
                  <a:extLst>
                    <a:ext uri="{FF2B5EF4-FFF2-40B4-BE49-F238E27FC236}">
                      <a16:creationId xmlns:a16="http://schemas.microsoft.com/office/drawing/2014/main" id="{178112A8-00AC-6646-AB96-E067787705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7732" y="4725144"/>
                  <a:ext cx="2917338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r>
                    <a:rPr lang="en-GB" sz="1400" dirty="0">
                      <a:solidFill>
                        <a:schemeClr val="bg1"/>
                      </a:solidFill>
                      <a:latin typeface="+mn-lt"/>
                    </a:rPr>
                    <a:t>39328421</a:t>
                  </a:r>
                </a:p>
              </p:txBody>
            </p:sp>
            <p:sp>
              <p:nvSpPr>
                <p:cNvPr id="81" name="Freeform 6">
                  <a:extLst>
                    <a:ext uri="{FF2B5EF4-FFF2-40B4-BE49-F238E27FC236}">
                      <a16:creationId xmlns:a16="http://schemas.microsoft.com/office/drawing/2014/main" id="{6D6495B2-7964-344C-8329-6D0C2AB376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805" y="4725144"/>
                  <a:ext cx="3163161" cy="466341"/>
                </a:xfrm>
                <a:custGeom>
                  <a:avLst/>
                  <a:gdLst>
                    <a:gd name="T0" fmla="*/ 1822 w 1822"/>
                    <a:gd name="T1" fmla="*/ 146 h 291"/>
                    <a:gd name="T2" fmla="*/ 1676 w 1822"/>
                    <a:gd name="T3" fmla="*/ 291 h 291"/>
                    <a:gd name="T4" fmla="*/ 146 w 1822"/>
                    <a:gd name="T5" fmla="*/ 291 h 291"/>
                    <a:gd name="T6" fmla="*/ 0 w 1822"/>
                    <a:gd name="T7" fmla="*/ 146 h 291"/>
                    <a:gd name="T8" fmla="*/ 0 w 1822"/>
                    <a:gd name="T9" fmla="*/ 146 h 291"/>
                    <a:gd name="T10" fmla="*/ 146 w 1822"/>
                    <a:gd name="T11" fmla="*/ 0 h 291"/>
                    <a:gd name="T12" fmla="*/ 1676 w 1822"/>
                    <a:gd name="T13" fmla="*/ 0 h 291"/>
                    <a:gd name="T14" fmla="*/ 1822 w 1822"/>
                    <a:gd name="T15" fmla="*/ 146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22" h="291">
                      <a:moveTo>
                        <a:pt x="1822" y="146"/>
                      </a:moveTo>
                      <a:cubicBezTo>
                        <a:pt x="1822" y="226"/>
                        <a:pt x="1757" y="291"/>
                        <a:pt x="1676" y="291"/>
                      </a:cubicBezTo>
                      <a:cubicBezTo>
                        <a:pt x="146" y="291"/>
                        <a:pt x="146" y="291"/>
                        <a:pt x="146" y="291"/>
                      </a:cubicBezTo>
                      <a:cubicBezTo>
                        <a:pt x="65" y="291"/>
                        <a:pt x="0" y="22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ubicBezTo>
                        <a:pt x="1676" y="0"/>
                        <a:pt x="1676" y="0"/>
                        <a:pt x="1676" y="0"/>
                      </a:cubicBezTo>
                      <a:cubicBezTo>
                        <a:pt x="1757" y="0"/>
                        <a:pt x="1822" y="65"/>
                        <a:pt x="1822" y="146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0" name="Gruppieren 170">
                <a:extLst>
                  <a:ext uri="{FF2B5EF4-FFF2-40B4-BE49-F238E27FC236}">
                    <a16:creationId xmlns:a16="http://schemas.microsoft.com/office/drawing/2014/main" id="{470894D4-F212-514F-BA03-768871E25E2D}"/>
                  </a:ext>
                </a:extLst>
              </p:cNvPr>
              <p:cNvGrpSpPr/>
              <p:nvPr/>
            </p:nvGrpSpPr>
            <p:grpSpPr>
              <a:xfrm>
                <a:off x="6444951" y="4408609"/>
                <a:ext cx="663873" cy="663873"/>
                <a:chOff x="-1321618" y="2348880"/>
                <a:chExt cx="1172759" cy="1172759"/>
              </a:xfrm>
            </p:grpSpPr>
            <p:sp>
              <p:nvSpPr>
                <p:cNvPr id="77" name="Ellipse 177">
                  <a:extLst>
                    <a:ext uri="{FF2B5EF4-FFF2-40B4-BE49-F238E27FC236}">
                      <a16:creationId xmlns:a16="http://schemas.microsoft.com/office/drawing/2014/main" id="{13FE9C57-2766-5E45-9FB9-16C91E00B4B1}"/>
                    </a:ext>
                  </a:extLst>
                </p:cNvPr>
                <p:cNvSpPr/>
                <p:nvPr/>
              </p:nvSpPr>
              <p:spPr bwMode="auto">
                <a:xfrm>
                  <a:off x="-1321618" y="2348880"/>
                  <a:ext cx="1172759" cy="1172759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GB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Freeform 6">
                  <a:extLst>
                    <a:ext uri="{FF2B5EF4-FFF2-40B4-BE49-F238E27FC236}">
                      <a16:creationId xmlns:a16="http://schemas.microsoft.com/office/drawing/2014/main" id="{1054250B-0A2A-3246-AA45-9394578CD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8072" y="2450185"/>
                  <a:ext cx="967909" cy="477222"/>
                </a:xfrm>
                <a:custGeom>
                  <a:avLst/>
                  <a:gdLst>
                    <a:gd name="T0" fmla="*/ 274 w 548"/>
                    <a:gd name="T1" fmla="*/ 0 h 270"/>
                    <a:gd name="T2" fmla="*/ 0 w 548"/>
                    <a:gd name="T3" fmla="*/ 270 h 270"/>
                    <a:gd name="T4" fmla="*/ 548 w 548"/>
                    <a:gd name="T5" fmla="*/ 270 h 270"/>
                    <a:gd name="T6" fmla="*/ 274 w 548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8" h="270">
                      <a:moveTo>
                        <a:pt x="274" y="0"/>
                      </a:moveTo>
                      <a:cubicBezTo>
                        <a:pt x="124" y="0"/>
                        <a:pt x="2" y="121"/>
                        <a:pt x="0" y="270"/>
                      </a:cubicBezTo>
                      <a:cubicBezTo>
                        <a:pt x="548" y="270"/>
                        <a:pt x="548" y="270"/>
                        <a:pt x="548" y="270"/>
                      </a:cubicBezTo>
                      <a:cubicBezTo>
                        <a:pt x="546" y="121"/>
                        <a:pt x="42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1BE6F1A1-2F79-D44B-9AA9-D3670C159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0316" y="2927405"/>
                  <a:ext cx="970153" cy="492930"/>
                </a:xfrm>
                <a:custGeom>
                  <a:avLst/>
                  <a:gdLst>
                    <a:gd name="T0" fmla="*/ 275 w 549"/>
                    <a:gd name="T1" fmla="*/ 279 h 279"/>
                    <a:gd name="T2" fmla="*/ 549 w 549"/>
                    <a:gd name="T3" fmla="*/ 4 h 279"/>
                    <a:gd name="T4" fmla="*/ 549 w 549"/>
                    <a:gd name="T5" fmla="*/ 0 h 279"/>
                    <a:gd name="T6" fmla="*/ 1 w 549"/>
                    <a:gd name="T7" fmla="*/ 0 h 279"/>
                    <a:gd name="T8" fmla="*/ 0 w 549"/>
                    <a:gd name="T9" fmla="*/ 4 h 279"/>
                    <a:gd name="T10" fmla="*/ 275 w 549"/>
                    <a:gd name="T1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9" h="279">
                      <a:moveTo>
                        <a:pt x="275" y="279"/>
                      </a:moveTo>
                      <a:cubicBezTo>
                        <a:pt x="426" y="279"/>
                        <a:pt x="549" y="156"/>
                        <a:pt x="549" y="4"/>
                      </a:cubicBezTo>
                      <a:cubicBezTo>
                        <a:pt x="549" y="3"/>
                        <a:pt x="549" y="2"/>
                        <a:pt x="5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56"/>
                        <a:pt x="123" y="279"/>
                        <a:pt x="275" y="279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82" name="Gerade Verbindung 112">
              <a:extLst>
                <a:ext uri="{FF2B5EF4-FFF2-40B4-BE49-F238E27FC236}">
                  <a16:creationId xmlns:a16="http://schemas.microsoft.com/office/drawing/2014/main" id="{1E7E641F-FAF3-6B49-AE08-C4E4D63C9178}"/>
                </a:ext>
              </a:extLst>
            </p:cNvPr>
            <p:cNvCxnSpPr/>
            <p:nvPr/>
          </p:nvCxnSpPr>
          <p:spPr>
            <a:xfrm>
              <a:off x="9963520" y="6139311"/>
              <a:ext cx="616718" cy="0"/>
            </a:xfrm>
            <a:prstGeom prst="line">
              <a:avLst/>
            </a:prstGeom>
            <a:ln w="31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117">
              <a:extLst>
                <a:ext uri="{FF2B5EF4-FFF2-40B4-BE49-F238E27FC236}">
                  <a16:creationId xmlns:a16="http://schemas.microsoft.com/office/drawing/2014/main" id="{4BF68527-F9B6-BF43-87C3-713294234867}"/>
                </a:ext>
              </a:extLst>
            </p:cNvPr>
            <p:cNvSpPr txBox="1"/>
            <p:nvPr/>
          </p:nvSpPr>
          <p:spPr>
            <a:xfrm>
              <a:off x="10580239" y="5886223"/>
              <a:ext cx="12827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/>
                <a:t>K-Nearest Neighbours</a:t>
              </a:r>
            </a:p>
          </p:txBody>
        </p:sp>
      </p:grpSp>
      <p:grpSp>
        <p:nvGrpSpPr>
          <p:cNvPr id="60" name="Group 9">
            <a:extLst>
              <a:ext uri="{FF2B5EF4-FFF2-40B4-BE49-F238E27FC236}">
                <a16:creationId xmlns:a16="http://schemas.microsoft.com/office/drawing/2014/main" id="{71F305EA-6F5B-3342-A7E7-BE37535F2141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5BA84DD-BD24-104D-B290-A00B41649E6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CBFF97DC-6BA7-E643-830C-BCCC33CF428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F102112-BE0B-6344-B4BA-FDDEADEFE397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440F0311-93F3-654F-95DD-A512D0A1A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2AB25C2-7330-EC41-B78F-04720AB54F7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92D493F-80DD-294B-B490-DB99558A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A6902E-D730-4542-9534-54DEF4C0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1E20C4-08D2-8D4E-83DB-86C74FCA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underlying functions differ in complexity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9C807E8-19B1-7D4C-AD12-919ABAC608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609EF551-F016-E34D-8A92-C3D1E0DA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AUF DIESER FOLIE BEIDE VISUALISIERUNGEN NACH UNSEREN MODELS EINFÜGEN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0775746-C341-6F48-9AB7-AAEB5EF34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Vertikaler Textplatzhalter 9">
            <a:extLst>
              <a:ext uri="{FF2B5EF4-FFF2-40B4-BE49-F238E27FC236}">
                <a16:creationId xmlns:a16="http://schemas.microsoft.com/office/drawing/2014/main" id="{02851EE1-475D-F643-A689-6E26B371FD78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A3721B5-ABE6-BA41-B602-8E2E5FFF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999" y="6172447"/>
            <a:ext cx="8425225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F1DA59-0047-C349-A68E-D7E848C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4000" y="6172448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AE001E-867B-7742-B361-BF44CBA1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en-US" dirty="0"/>
              <a:t>Using NSGA-II, the pareto-optimal points are revealed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90F877-1767-494A-A659-9DF63AFF3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grpSp>
        <p:nvGrpSpPr>
          <p:cNvPr id="39" name="Group 45">
            <a:extLst>
              <a:ext uri="{FF2B5EF4-FFF2-40B4-BE49-F238E27FC236}">
                <a16:creationId xmlns:a16="http://schemas.microsoft.com/office/drawing/2014/main" id="{AF92D41A-AF88-554C-8B9D-4A47EC307872}"/>
              </a:ext>
            </a:extLst>
          </p:cNvPr>
          <p:cNvGrpSpPr/>
          <p:nvPr/>
        </p:nvGrpSpPr>
        <p:grpSpPr>
          <a:xfrm>
            <a:off x="60442" y="214011"/>
            <a:ext cx="8490180" cy="7247437"/>
            <a:chOff x="1464480" y="439862"/>
            <a:chExt cx="7180130" cy="6129144"/>
          </a:xfrm>
        </p:grpSpPr>
        <p:sp>
          <p:nvSpPr>
            <p:cNvPr id="40" name="Gebogener Pfeil 35">
              <a:extLst>
                <a:ext uri="{FF2B5EF4-FFF2-40B4-BE49-F238E27FC236}">
                  <a16:creationId xmlns:a16="http://schemas.microsoft.com/office/drawing/2014/main" id="{57843C45-BA3D-434B-A7A5-2F3711654123}"/>
                </a:ext>
              </a:extLst>
            </p:cNvPr>
            <p:cNvSpPr/>
            <p:nvPr/>
          </p:nvSpPr>
          <p:spPr bwMode="gray">
            <a:xfrm rot="10800000" flipH="1">
              <a:off x="2515466" y="439862"/>
              <a:ext cx="6129144" cy="612914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915659"/>
                <a:gd name="adj5" fmla="val 13954"/>
              </a:avLst>
            </a:prstGeom>
            <a:solidFill>
              <a:schemeClr val="accent5"/>
            </a:solidFill>
            <a:ln w="12700">
              <a:noFill/>
              <a:round/>
              <a:headEnd/>
              <a:tailEnd/>
            </a:ln>
            <a:effectLst>
              <a:outerShdw blurRad="292100" sx="101000" sy="101000" algn="ctr" rotWithShape="0">
                <a:prstClr val="black">
                  <a:alpha val="86000"/>
                </a:prstClr>
              </a:outerShdw>
            </a:effectLst>
            <a:scene3d>
              <a:camera prst="perspectiveBelow" fov="4500000">
                <a:rot lat="3900000" lon="0" rev="21480000"/>
              </a:camera>
              <a:lightRig rig="threePt" dir="t"/>
            </a:scene3d>
            <a:sp3d extrusionH="82550">
              <a:bevelT w="25400" h="25400"/>
            </a:sp3d>
          </p:spPr>
          <p:txBody>
            <a:bodyPr rtlCol="0" anchor="ctr"/>
            <a:lstStyle/>
            <a:p>
              <a:pPr algn="ctr"/>
              <a:endParaRPr lang="en-GB" sz="1400" dirty="0">
                <a:latin typeface="+mn-lt"/>
              </a:endParaRPr>
            </a:p>
          </p:txBody>
        </p:sp>
        <p:grpSp>
          <p:nvGrpSpPr>
            <p:cNvPr id="41" name="Gruppieren 4">
              <a:extLst>
                <a:ext uri="{FF2B5EF4-FFF2-40B4-BE49-F238E27FC236}">
                  <a16:creationId xmlns:a16="http://schemas.microsoft.com/office/drawing/2014/main" id="{1E15A43A-8077-434F-AADD-6DB1A9C30A12}"/>
                </a:ext>
              </a:extLst>
            </p:cNvPr>
            <p:cNvGrpSpPr/>
            <p:nvPr/>
          </p:nvGrpSpPr>
          <p:grpSpPr bwMode="gray">
            <a:xfrm>
              <a:off x="1464480" y="1923024"/>
              <a:ext cx="6490705" cy="2870977"/>
              <a:chOff x="1464480" y="1923024"/>
              <a:chExt cx="6490705" cy="2870977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B22B214C-1E35-9F4F-B846-C54D9B85E391}"/>
                  </a:ext>
                </a:extLst>
              </p:cNvPr>
              <p:cNvGrpSpPr/>
              <p:nvPr/>
            </p:nvGrpSpPr>
            <p:grpSpPr bwMode="gray">
              <a:xfrm>
                <a:off x="4924201" y="3212562"/>
                <a:ext cx="1851771" cy="830703"/>
                <a:chOff x="2694504" y="3484423"/>
                <a:chExt cx="2099605" cy="941880"/>
              </a:xfrm>
            </p:grpSpPr>
            <p:cxnSp>
              <p:nvCxnSpPr>
                <p:cNvPr id="57" name="Gerade Verbindung 51">
                  <a:extLst>
                    <a:ext uri="{FF2B5EF4-FFF2-40B4-BE49-F238E27FC236}">
                      <a16:creationId xmlns:a16="http://schemas.microsoft.com/office/drawing/2014/main" id="{FB5A14E2-47C0-584D-BB90-7DB98BC2EAEB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 bwMode="gray">
                <a:xfrm flipH="1" flipV="1">
                  <a:off x="2694504" y="3484423"/>
                  <a:ext cx="2" cy="941880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8" name="Rechteck 52">
                  <a:extLst>
                    <a:ext uri="{FF2B5EF4-FFF2-40B4-BE49-F238E27FC236}">
                      <a16:creationId xmlns:a16="http://schemas.microsoft.com/office/drawing/2014/main" id="{85A49AD0-D1F8-AF4F-A465-BF4AC18DABB0}"/>
                    </a:ext>
                  </a:extLst>
                </p:cNvPr>
                <p:cNvSpPr/>
                <p:nvPr/>
              </p:nvSpPr>
              <p:spPr bwMode="gray">
                <a:xfrm>
                  <a:off x="2762484" y="3484423"/>
                  <a:ext cx="2031625" cy="894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72000" tIns="0" rIns="0" bIns="0" anchor="t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  <a:latin typeface="+mn-lt"/>
                    </a:rPr>
                    <a:t>Mutation</a:t>
                  </a:r>
                  <a:endParaRPr lang="en-GB" sz="1400" b="1" dirty="0">
                    <a:latin typeface="+mn-lt"/>
                  </a:endParaRPr>
                </a:p>
                <a:p>
                  <a:pPr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kern="0" dirty="0">
                      <a:solidFill>
                        <a:srgbClr val="000000"/>
                      </a:solidFill>
                      <a:latin typeface="Calibri"/>
                    </a:rPr>
                    <a:t>Performing Gaussian mutation on the initial pareto-set to generate points that potentially increase crowding distance</a:t>
                  </a:r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3" name="Gruppieren 25">
                <a:extLst>
                  <a:ext uri="{FF2B5EF4-FFF2-40B4-BE49-F238E27FC236}">
                    <a16:creationId xmlns:a16="http://schemas.microsoft.com/office/drawing/2014/main" id="{2781CBA9-F4F8-134F-9E6B-EBAE6246F6E8}"/>
                  </a:ext>
                </a:extLst>
              </p:cNvPr>
              <p:cNvGrpSpPr/>
              <p:nvPr/>
            </p:nvGrpSpPr>
            <p:grpSpPr bwMode="gray">
              <a:xfrm>
                <a:off x="5630828" y="2610696"/>
                <a:ext cx="2104073" cy="870024"/>
                <a:chOff x="8749602" y="2879132"/>
                <a:chExt cx="1963756" cy="812005"/>
              </a:xfrm>
            </p:grpSpPr>
            <p:cxnSp>
              <p:nvCxnSpPr>
                <p:cNvPr id="55" name="Gerade Verbindung 49">
                  <a:extLst>
                    <a:ext uri="{FF2B5EF4-FFF2-40B4-BE49-F238E27FC236}">
                      <a16:creationId xmlns:a16="http://schemas.microsoft.com/office/drawing/2014/main" id="{00720C57-428C-8D45-AAB7-C79E1600F905}"/>
                    </a:ext>
                  </a:extLst>
                </p:cNvPr>
                <p:cNvCxnSpPr>
                  <a:cxnSpLocks/>
                  <a:stCxn id="49" idx="3"/>
                </p:cNvCxnSpPr>
                <p:nvPr/>
              </p:nvCxnSpPr>
              <p:spPr bwMode="gray">
                <a:xfrm flipH="1" flipV="1">
                  <a:off x="10713354" y="2879132"/>
                  <a:ext cx="4" cy="812005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6" name="Rechteck 50">
                  <a:extLst>
                    <a:ext uri="{FF2B5EF4-FFF2-40B4-BE49-F238E27FC236}">
                      <a16:creationId xmlns:a16="http://schemas.microsoft.com/office/drawing/2014/main" id="{67BC12CD-ADC3-4845-A5DE-A40BA9941928}"/>
                    </a:ext>
                  </a:extLst>
                </p:cNvPr>
                <p:cNvSpPr/>
                <p:nvPr/>
              </p:nvSpPr>
              <p:spPr bwMode="gray">
                <a:xfrm>
                  <a:off x="8749602" y="2879132"/>
                  <a:ext cx="1921315" cy="5903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72000" bIns="0" anchor="t" anchorCtr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  <a:latin typeface="+mn-lt"/>
                    </a:rPr>
                    <a:t>Prediction</a:t>
                  </a:r>
                  <a:endParaRPr lang="en-GB" sz="1400" b="1" dirty="0">
                    <a:latin typeface="+mn-lt"/>
                  </a:endParaRPr>
                </a:p>
                <a:p>
                  <a:pPr algn="r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/>
                    </a:rPr>
                    <a:t>Piping offspring to fitted surrogate models to receive y1/y2 values for the new values</a:t>
                  </a:r>
                </a:p>
              </p:txBody>
            </p:sp>
          </p:grpSp>
          <p:grpSp>
            <p:nvGrpSpPr>
              <p:cNvPr id="44" name="Gruppieren 41">
                <a:extLst>
                  <a:ext uri="{FF2B5EF4-FFF2-40B4-BE49-F238E27FC236}">
                    <a16:creationId xmlns:a16="http://schemas.microsoft.com/office/drawing/2014/main" id="{27E6C270-F523-9947-A2D0-1F65B90E191C}"/>
                  </a:ext>
                </a:extLst>
              </p:cNvPr>
              <p:cNvGrpSpPr/>
              <p:nvPr/>
            </p:nvGrpSpPr>
            <p:grpSpPr bwMode="gray">
              <a:xfrm>
                <a:off x="1464480" y="2237456"/>
                <a:ext cx="1852958" cy="803921"/>
                <a:chOff x="645134" y="3668867"/>
                <a:chExt cx="2100951" cy="911516"/>
              </a:xfrm>
            </p:grpSpPr>
            <p:cxnSp>
              <p:nvCxnSpPr>
                <p:cNvPr id="53" name="Gerade Verbindung 47">
                  <a:extLst>
                    <a:ext uri="{FF2B5EF4-FFF2-40B4-BE49-F238E27FC236}">
                      <a16:creationId xmlns:a16="http://schemas.microsoft.com/office/drawing/2014/main" id="{96386A65-7C3A-E34A-B139-DA4E6A47FF2D}"/>
                    </a:ext>
                  </a:extLst>
                </p:cNvPr>
                <p:cNvCxnSpPr>
                  <a:stCxn id="47" idx="3"/>
                </p:cNvCxnSpPr>
                <p:nvPr/>
              </p:nvCxnSpPr>
              <p:spPr bwMode="gray">
                <a:xfrm flipV="1">
                  <a:off x="2740317" y="3676098"/>
                  <a:ext cx="5768" cy="904285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4" name="Rechteck 48">
                  <a:extLst>
                    <a:ext uri="{FF2B5EF4-FFF2-40B4-BE49-F238E27FC236}">
                      <a16:creationId xmlns:a16="http://schemas.microsoft.com/office/drawing/2014/main" id="{E939F0B3-34EE-764A-A78B-2015BD1BB5F7}"/>
                    </a:ext>
                  </a:extLst>
                </p:cNvPr>
                <p:cNvSpPr/>
                <p:nvPr/>
              </p:nvSpPr>
              <p:spPr bwMode="gray">
                <a:xfrm>
                  <a:off x="645134" y="3668867"/>
                  <a:ext cx="1982070" cy="71714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72000" tIns="0" rIns="0" bIns="0" anchor="t" anchorCtr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  <a:cs typeface="Arial" charset="0"/>
                    </a:rPr>
                    <a:t>Extraction</a:t>
                  </a:r>
                  <a:endParaRPr lang="en-GB" sz="1400" b="1" dirty="0">
                    <a:latin typeface="+mn-lt"/>
                  </a:endParaRPr>
                </a:p>
                <a:p>
                  <a:pPr algn="r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/>
                    </a:rPr>
                    <a:t>Extracting the underlying pareto-sets (x1, …,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Calibri"/>
                    </a:rPr>
                    <a:t>xN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/>
                    </a:rPr>
                    <a:t>) from the subset of selected observations</a:t>
                  </a:r>
                </a:p>
              </p:txBody>
            </p:sp>
          </p:grpSp>
          <p:grpSp>
            <p:nvGrpSpPr>
              <p:cNvPr id="45" name="Gruppieren 41">
                <a:extLst>
                  <a:ext uri="{FF2B5EF4-FFF2-40B4-BE49-F238E27FC236}">
                    <a16:creationId xmlns:a16="http://schemas.microsoft.com/office/drawing/2014/main" id="{B876A495-BC62-C24A-81E0-F5809F6D176A}"/>
                  </a:ext>
                </a:extLst>
              </p:cNvPr>
              <p:cNvGrpSpPr/>
              <p:nvPr/>
            </p:nvGrpSpPr>
            <p:grpSpPr bwMode="gray">
              <a:xfrm>
                <a:off x="4599689" y="1923024"/>
                <a:ext cx="2354821" cy="476324"/>
                <a:chOff x="2775966" y="4121247"/>
                <a:chExt cx="2669979" cy="540070"/>
              </a:xfrm>
            </p:grpSpPr>
            <p:cxnSp>
              <p:nvCxnSpPr>
                <p:cNvPr id="51" name="Gerade Verbindung 45">
                  <a:extLst>
                    <a:ext uri="{FF2B5EF4-FFF2-40B4-BE49-F238E27FC236}">
                      <a16:creationId xmlns:a16="http://schemas.microsoft.com/office/drawing/2014/main" id="{25EDFEAD-5221-4845-B980-607276E677EC}"/>
                    </a:ext>
                  </a:extLst>
                </p:cNvPr>
                <p:cNvCxnSpPr>
                  <a:stCxn id="50" idx="3"/>
                </p:cNvCxnSpPr>
                <p:nvPr/>
              </p:nvCxnSpPr>
              <p:spPr bwMode="gray">
                <a:xfrm flipH="1" flipV="1">
                  <a:off x="2775966" y="4182087"/>
                  <a:ext cx="1496" cy="469614"/>
                </a:xfrm>
                <a:prstGeom prst="line">
                  <a:avLst/>
                </a:prstGeom>
                <a:noFill/>
                <a:ln w="12700">
                  <a:solidFill>
                    <a:schemeClr val="accent5"/>
                  </a:solidFill>
                  <a:prstDash val="dash"/>
                  <a:round/>
                  <a:headEnd/>
                  <a:tailEnd/>
                </a:ln>
                <a:effectLst/>
              </p:spPr>
            </p:cxnSp>
            <p:sp>
              <p:nvSpPr>
                <p:cNvPr id="52" name="Rechteck 46">
                  <a:extLst>
                    <a:ext uri="{FF2B5EF4-FFF2-40B4-BE49-F238E27FC236}">
                      <a16:creationId xmlns:a16="http://schemas.microsoft.com/office/drawing/2014/main" id="{B9A72953-B8E5-6641-BB79-BF199F784C1F}"/>
                    </a:ext>
                  </a:extLst>
                </p:cNvPr>
                <p:cNvSpPr/>
                <p:nvPr/>
              </p:nvSpPr>
              <p:spPr bwMode="gray">
                <a:xfrm>
                  <a:off x="2832296" y="4121247"/>
                  <a:ext cx="2613649" cy="54007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72000" tIns="0" rIns="0" bIns="0" anchor="t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808080"/>
                    </a:buClr>
                    <a:defRPr/>
                  </a:pPr>
                  <a:r>
                    <a:rPr lang="en-GB" sz="1400" b="1" dirty="0">
                      <a:solidFill>
                        <a:schemeClr val="accent2"/>
                      </a:solidFill>
                    </a:rPr>
                    <a:t>Selection</a:t>
                  </a:r>
                  <a:endParaRPr lang="en-GB" sz="1400" b="1" dirty="0">
                    <a:latin typeface="+mn-lt"/>
                  </a:endParaRPr>
                </a:p>
                <a:p>
                  <a:pPr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1200" kern="0" dirty="0">
                      <a:solidFill>
                        <a:srgbClr val="000000"/>
                      </a:solidFill>
                      <a:latin typeface="Calibri"/>
                    </a:rPr>
                    <a:t>Selecting 50 y1/y2 pairs using non-dominated sorting and crowding distance</a:t>
                  </a:r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6" name="Gruppieren 2">
                <a:extLst>
                  <a:ext uri="{FF2B5EF4-FFF2-40B4-BE49-F238E27FC236}">
                    <a16:creationId xmlns:a16="http://schemas.microsoft.com/office/drawing/2014/main" id="{4C6DE083-743F-1448-ACEA-A67FD1033A60}"/>
                  </a:ext>
                </a:extLst>
              </p:cNvPr>
              <p:cNvGrpSpPr/>
              <p:nvPr/>
            </p:nvGrpSpPr>
            <p:grpSpPr bwMode="gray">
              <a:xfrm>
                <a:off x="3100078" y="2390853"/>
                <a:ext cx="4855107" cy="2403148"/>
                <a:chOff x="3100078" y="2390853"/>
                <a:chExt cx="4855107" cy="2403148"/>
              </a:xfrm>
            </p:grpSpPr>
            <p:sp>
              <p:nvSpPr>
                <p:cNvPr id="47" name="Freeform 22">
                  <a:extLst>
                    <a:ext uri="{FF2B5EF4-FFF2-40B4-BE49-F238E27FC236}">
                      <a16:creationId xmlns:a16="http://schemas.microsoft.com/office/drawing/2014/main" id="{DBFE3612-7559-3644-94D4-A2F2A990E7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100078" y="3041382"/>
                  <a:ext cx="421288" cy="589804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  <p:sp>
              <p:nvSpPr>
                <p:cNvPr id="48" name="Freeform 22">
                  <a:extLst>
                    <a:ext uri="{FF2B5EF4-FFF2-40B4-BE49-F238E27FC236}">
                      <a16:creationId xmlns:a16="http://schemas.microsoft.com/office/drawing/2014/main" id="{17FCFABE-E897-BF48-8388-9D9633EFB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654003" y="4043263"/>
                  <a:ext cx="536240" cy="750738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  <p:sp>
              <p:nvSpPr>
                <p:cNvPr id="49" name="Freeform 22">
                  <a:extLst>
                    <a:ext uri="{FF2B5EF4-FFF2-40B4-BE49-F238E27FC236}">
                      <a16:creationId xmlns:a16="http://schemas.microsoft.com/office/drawing/2014/main" id="{70F80FFE-1650-3042-A223-AA548F5998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511179" y="3480723"/>
                  <a:ext cx="444006" cy="621610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  <p:sp>
              <p:nvSpPr>
                <p:cNvPr id="50" name="Freeform 22">
                  <a:extLst>
                    <a:ext uri="{FF2B5EF4-FFF2-40B4-BE49-F238E27FC236}">
                      <a16:creationId xmlns:a16="http://schemas.microsoft.com/office/drawing/2014/main" id="{89FA6015-4230-5542-B084-9216C6BBB4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429547" y="2390853"/>
                  <a:ext cx="340284" cy="476400"/>
                </a:xfrm>
                <a:custGeom>
                  <a:avLst/>
                  <a:gdLst>
                    <a:gd name="T0" fmla="*/ 119 w 129"/>
                    <a:gd name="T1" fmla="*/ 100 h 181"/>
                    <a:gd name="T2" fmla="*/ 119 w 129"/>
                    <a:gd name="T3" fmla="*/ 100 h 181"/>
                    <a:gd name="T4" fmla="*/ 129 w 129"/>
                    <a:gd name="T5" fmla="*/ 65 h 181"/>
                    <a:gd name="T6" fmla="*/ 65 w 129"/>
                    <a:gd name="T7" fmla="*/ 0 h 181"/>
                    <a:gd name="T8" fmla="*/ 0 w 129"/>
                    <a:gd name="T9" fmla="*/ 65 h 181"/>
                    <a:gd name="T10" fmla="*/ 10 w 129"/>
                    <a:gd name="T11" fmla="*/ 100 h 181"/>
                    <a:gd name="T12" fmla="*/ 10 w 129"/>
                    <a:gd name="T13" fmla="*/ 100 h 181"/>
                    <a:gd name="T14" fmla="*/ 11 w 129"/>
                    <a:gd name="T15" fmla="*/ 100 h 181"/>
                    <a:gd name="T16" fmla="*/ 11 w 129"/>
                    <a:gd name="T17" fmla="*/ 102 h 181"/>
                    <a:gd name="T18" fmla="*/ 65 w 129"/>
                    <a:gd name="T19" fmla="*/ 181 h 181"/>
                    <a:gd name="T20" fmla="*/ 118 w 129"/>
                    <a:gd name="T21" fmla="*/ 102 h 181"/>
                    <a:gd name="T22" fmla="*/ 119 w 129"/>
                    <a:gd name="T23" fmla="*/ 100 h 181"/>
                    <a:gd name="T24" fmla="*/ 65 w 129"/>
                    <a:gd name="T25" fmla="*/ 40 h 181"/>
                    <a:gd name="T26" fmla="*/ 90 w 129"/>
                    <a:gd name="T27" fmla="*/ 65 h 181"/>
                    <a:gd name="T28" fmla="*/ 65 w 129"/>
                    <a:gd name="T29" fmla="*/ 90 h 181"/>
                    <a:gd name="T30" fmla="*/ 39 w 129"/>
                    <a:gd name="T31" fmla="*/ 65 h 181"/>
                    <a:gd name="T32" fmla="*/ 65 w 129"/>
                    <a:gd name="T33" fmla="*/ 4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81">
                      <a:moveTo>
                        <a:pt x="119" y="100"/>
                      </a:move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26" y="90"/>
                        <a:pt x="129" y="78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78"/>
                        <a:pt x="4" y="90"/>
                        <a:pt x="10" y="10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1" y="101"/>
                        <a:pt x="11" y="101"/>
                        <a:pt x="11" y="102"/>
                      </a:cubicBezTo>
                      <a:cubicBezTo>
                        <a:pt x="65" y="181"/>
                        <a:pt x="65" y="181"/>
                        <a:pt x="65" y="181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118" y="101"/>
                        <a:pt x="119" y="101"/>
                        <a:pt x="119" y="100"/>
                      </a:cubicBezTo>
                      <a:close/>
                      <a:moveTo>
                        <a:pt x="65" y="40"/>
                      </a:moveTo>
                      <a:cubicBezTo>
                        <a:pt x="79" y="40"/>
                        <a:pt x="90" y="51"/>
                        <a:pt x="90" y="65"/>
                      </a:cubicBezTo>
                      <a:cubicBezTo>
                        <a:pt x="90" y="79"/>
                        <a:pt x="79" y="90"/>
                        <a:pt x="65" y="90"/>
                      </a:cubicBezTo>
                      <a:cubicBezTo>
                        <a:pt x="51" y="90"/>
                        <a:pt x="39" y="79"/>
                        <a:pt x="39" y="65"/>
                      </a:cubicBezTo>
                      <a:cubicBezTo>
                        <a:pt x="39" y="51"/>
                        <a:pt x="51" y="40"/>
                        <a:pt x="65" y="40"/>
                      </a:cubicBezTo>
                      <a:close/>
                    </a:path>
                  </a:pathLst>
                </a:custGeom>
                <a:solidFill>
                  <a:schemeClr val="bg1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400" dirty="0">
                    <a:latin typeface="+mn-lt"/>
                  </a:endParaRPr>
                </a:p>
              </p:txBody>
            </p:sp>
          </p:grpSp>
        </p:grp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CED82FE5-CBDD-F44B-81E7-9BEB798BAAED}"/>
              </a:ext>
            </a:extLst>
          </p:cNvPr>
          <p:cNvSpPr txBox="1"/>
          <p:nvPr/>
        </p:nvSpPr>
        <p:spPr>
          <a:xfrm>
            <a:off x="8815157" y="2348880"/>
            <a:ext cx="3028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The process is iterated until a </a:t>
            </a:r>
            <a:r>
              <a:rPr lang="en-US" b="1" dirty="0"/>
              <a:t>stopping criterion is met</a:t>
            </a:r>
            <a:r>
              <a:rPr lang="en-US" dirty="0"/>
              <a:t> or there is </a:t>
            </a:r>
            <a:r>
              <a:rPr lang="en-US" b="1" dirty="0"/>
              <a:t>no further advancement in the evaluation</a:t>
            </a:r>
            <a:r>
              <a:rPr lang="en-US" dirty="0"/>
              <a:t> of solutions </a:t>
            </a:r>
            <a:endParaRPr lang="en-US" kern="0" dirty="0"/>
          </a:p>
          <a:p>
            <a:pPr marL="285750" indent="-285750">
              <a:buFont typeface="Wingdings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/>
              <a:t>Using this process, the y1/y2 values are </a:t>
            </a:r>
            <a:r>
              <a:rPr lang="en-US" b="1" kern="0" dirty="0"/>
              <a:t>gradually moving towards their minimal values</a:t>
            </a:r>
            <a:r>
              <a:rPr lang="en-US" kern="0" dirty="0"/>
              <a:t> of the surrogate functions</a:t>
            </a:r>
            <a:endParaRPr lang="en-US" dirty="0"/>
          </a:p>
        </p:txBody>
      </p:sp>
      <p:grpSp>
        <p:nvGrpSpPr>
          <p:cNvPr id="65" name="Group 9">
            <a:extLst>
              <a:ext uri="{FF2B5EF4-FFF2-40B4-BE49-F238E27FC236}">
                <a16:creationId xmlns:a16="http://schemas.microsoft.com/office/drawing/2014/main" id="{5002E54E-BB8C-CC43-BDD5-86BE6EDB8294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5656F8C-4B0B-F646-9526-E72A33F52D5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6B57A0C2-B59B-094D-9A19-6D974FC6EFA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FB652C60-E829-EB43-A6C3-CD29104B556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473FF71E-CE3B-FB48-8733-5FF0FB1DF81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FF6327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4AEAC37-B1F3-8E43-891B-1D779440880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81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16x9_02.potx" id="{4D6FD075-7A6A-49AF-9F12-E0D3C3A1D824}" vid="{3139306D-F639-4A8A-884A-B90BDA1ACFF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PPT_WWU_Var1_Meta_16x9_EN_01</Template>
  <TotalTime>0</TotalTime>
  <Words>1125</Words>
  <Application>Microsoft Macintosh PowerPoint</Application>
  <PresentationFormat>Benutzerdefiniert</PresentationFormat>
  <Paragraphs>198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Meta Offc Pro</vt:lpstr>
      <vt:lpstr>Wingdings</vt:lpstr>
      <vt:lpstr>WWU Münster PowerPoint Master</vt:lpstr>
      <vt:lpstr>Data Analytics 2 - Case Study Multi-Objective Optimization</vt:lpstr>
      <vt:lpstr>How we approached the optimization problem</vt:lpstr>
      <vt:lpstr>Using the budget to sample relevant points is key</vt:lpstr>
      <vt:lpstr>We used confidence as measure of relevance in adaptive sampling</vt:lpstr>
      <vt:lpstr>Adaptive sampling focuses on uncertain locations of the learner</vt:lpstr>
      <vt:lpstr>The ANN performs best on function 1 according to the MSE</vt:lpstr>
      <vt:lpstr>XGBoost was chosen for function 2 as the ANN overfitted</vt:lpstr>
      <vt:lpstr>The underlying functions differ in complexity</vt:lpstr>
      <vt:lpstr>Using NSGA-II, the pareto-optimal points are revealed</vt:lpstr>
      <vt:lpstr>(slide for showing the pareto-front we received)</vt:lpstr>
      <vt:lpstr>What to take away</vt:lpstr>
      <vt:lpstr>Thank you for your attention!</vt:lpstr>
      <vt:lpstr>PowerPoint-Präsentation</vt:lpstr>
      <vt:lpstr>PowerPoint-Präsentation</vt:lpstr>
    </vt:vector>
  </TitlesOfParts>
  <Company>wir-lieben-office.de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Musies, Niclas</dc:creator>
  <cp:lastModifiedBy>Niclas Musies</cp:lastModifiedBy>
  <cp:revision>38</cp:revision>
  <dcterms:created xsi:type="dcterms:W3CDTF">2019-07-05T15:19:05Z</dcterms:created>
  <dcterms:modified xsi:type="dcterms:W3CDTF">2019-07-09T16:52:25Z</dcterms:modified>
</cp:coreProperties>
</file>