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5126" autoAdjust="0"/>
  </p:normalViewPr>
  <p:slideViewPr>
    <p:cSldViewPr snapToGrid="0">
      <p:cViewPr varScale="1">
        <p:scale>
          <a:sx n="81" d="100"/>
          <a:sy n="81" d="100"/>
        </p:scale>
        <p:origin x="294"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2473C7-4D8C-4698-A7BC-5F0CC6847C7C}" type="datetimeFigureOut">
              <a:rPr lang="en-IN" smtClean="0"/>
              <a:t>21-12-2018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708DE-0294-4AED-826C-14C73D65E8EE}" type="slidenum">
              <a:rPr lang="en-IN" smtClean="0"/>
              <a:t>‹#›</a:t>
            </a:fld>
            <a:endParaRPr lang="en-IN"/>
          </a:p>
        </p:txBody>
      </p:sp>
    </p:spTree>
    <p:extLst>
      <p:ext uri="{BB962C8B-B14F-4D97-AF65-F5344CB8AC3E}">
        <p14:creationId xmlns:p14="http://schemas.microsoft.com/office/powerpoint/2010/main" val="310414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2473C7-4D8C-4698-A7BC-5F0CC6847C7C}" type="datetimeFigureOut">
              <a:rPr lang="en-IN" smtClean="0"/>
              <a:t>21-12-2018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4708DE-0294-4AED-826C-14C73D65E8EE}" type="slidenum">
              <a:rPr lang="en-IN" smtClean="0"/>
              <a:t>‹#›</a:t>
            </a:fld>
            <a:endParaRPr lang="en-IN"/>
          </a:p>
        </p:txBody>
      </p:sp>
    </p:spTree>
    <p:extLst>
      <p:ext uri="{BB962C8B-B14F-4D97-AF65-F5344CB8AC3E}">
        <p14:creationId xmlns:p14="http://schemas.microsoft.com/office/powerpoint/2010/main" val="2622804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62473C7-4D8C-4698-A7BC-5F0CC6847C7C}" type="datetimeFigureOut">
              <a:rPr lang="en-IN" smtClean="0"/>
              <a:t>21-12-2018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708DE-0294-4AED-826C-14C73D65E8EE}" type="slidenum">
              <a:rPr lang="en-IN" smtClean="0"/>
              <a:t>‹#›</a:t>
            </a:fld>
            <a:endParaRPr lang="en-IN"/>
          </a:p>
        </p:txBody>
      </p:sp>
    </p:spTree>
    <p:extLst>
      <p:ext uri="{BB962C8B-B14F-4D97-AF65-F5344CB8AC3E}">
        <p14:creationId xmlns:p14="http://schemas.microsoft.com/office/powerpoint/2010/main" val="3865703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62473C7-4D8C-4698-A7BC-5F0CC6847C7C}" type="datetimeFigureOut">
              <a:rPr lang="en-IN" smtClean="0"/>
              <a:t>21-12-2018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708DE-0294-4AED-826C-14C73D65E8E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99949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2473C7-4D8C-4698-A7BC-5F0CC6847C7C}" type="datetimeFigureOut">
              <a:rPr lang="en-IN" smtClean="0"/>
              <a:t>21-12-2018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708DE-0294-4AED-826C-14C73D65E8EE}" type="slidenum">
              <a:rPr lang="en-IN" smtClean="0"/>
              <a:t>‹#›</a:t>
            </a:fld>
            <a:endParaRPr lang="en-IN"/>
          </a:p>
        </p:txBody>
      </p:sp>
    </p:spTree>
    <p:extLst>
      <p:ext uri="{BB962C8B-B14F-4D97-AF65-F5344CB8AC3E}">
        <p14:creationId xmlns:p14="http://schemas.microsoft.com/office/powerpoint/2010/main" val="918376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62473C7-4D8C-4698-A7BC-5F0CC6847C7C}" type="datetimeFigureOut">
              <a:rPr lang="en-IN" smtClean="0"/>
              <a:t>21-12-2018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708DE-0294-4AED-826C-14C73D65E8EE}" type="slidenum">
              <a:rPr lang="en-IN" smtClean="0"/>
              <a:t>‹#›</a:t>
            </a:fld>
            <a:endParaRPr lang="en-IN"/>
          </a:p>
        </p:txBody>
      </p:sp>
    </p:spTree>
    <p:extLst>
      <p:ext uri="{BB962C8B-B14F-4D97-AF65-F5344CB8AC3E}">
        <p14:creationId xmlns:p14="http://schemas.microsoft.com/office/powerpoint/2010/main" val="751270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62473C7-4D8C-4698-A7BC-5F0CC6847C7C}" type="datetimeFigureOut">
              <a:rPr lang="en-IN" smtClean="0"/>
              <a:t>21-12-2018</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708DE-0294-4AED-826C-14C73D65E8EE}" type="slidenum">
              <a:rPr lang="en-IN" smtClean="0"/>
              <a:t>‹#›</a:t>
            </a:fld>
            <a:endParaRPr lang="en-IN"/>
          </a:p>
        </p:txBody>
      </p:sp>
    </p:spTree>
    <p:extLst>
      <p:ext uri="{BB962C8B-B14F-4D97-AF65-F5344CB8AC3E}">
        <p14:creationId xmlns:p14="http://schemas.microsoft.com/office/powerpoint/2010/main" val="1826259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473C7-4D8C-4698-A7BC-5F0CC6847C7C}" type="datetimeFigureOut">
              <a:rPr lang="en-IN" smtClean="0"/>
              <a:t>21-12-2018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708DE-0294-4AED-826C-14C73D65E8EE}" type="slidenum">
              <a:rPr lang="en-IN" smtClean="0"/>
              <a:t>‹#›</a:t>
            </a:fld>
            <a:endParaRPr lang="en-IN"/>
          </a:p>
        </p:txBody>
      </p:sp>
    </p:spTree>
    <p:extLst>
      <p:ext uri="{BB962C8B-B14F-4D97-AF65-F5344CB8AC3E}">
        <p14:creationId xmlns:p14="http://schemas.microsoft.com/office/powerpoint/2010/main" val="1975413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473C7-4D8C-4698-A7BC-5F0CC6847C7C}" type="datetimeFigureOut">
              <a:rPr lang="en-IN" smtClean="0"/>
              <a:t>21-12-2018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708DE-0294-4AED-826C-14C73D65E8EE}" type="slidenum">
              <a:rPr lang="en-IN" smtClean="0"/>
              <a:t>‹#›</a:t>
            </a:fld>
            <a:endParaRPr lang="en-IN"/>
          </a:p>
        </p:txBody>
      </p:sp>
    </p:spTree>
    <p:extLst>
      <p:ext uri="{BB962C8B-B14F-4D97-AF65-F5344CB8AC3E}">
        <p14:creationId xmlns:p14="http://schemas.microsoft.com/office/powerpoint/2010/main" val="4159599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62473C7-4D8C-4698-A7BC-5F0CC6847C7C}" type="datetimeFigureOut">
              <a:rPr lang="en-IN" smtClean="0"/>
              <a:t>21-12-2018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708DE-0294-4AED-826C-14C73D65E8EE}" type="slidenum">
              <a:rPr lang="en-IN" smtClean="0"/>
              <a:t>‹#›</a:t>
            </a:fld>
            <a:endParaRPr lang="en-IN"/>
          </a:p>
        </p:txBody>
      </p:sp>
    </p:spTree>
    <p:extLst>
      <p:ext uri="{BB962C8B-B14F-4D97-AF65-F5344CB8AC3E}">
        <p14:creationId xmlns:p14="http://schemas.microsoft.com/office/powerpoint/2010/main" val="1293323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2473C7-4D8C-4698-A7BC-5F0CC6847C7C}" type="datetimeFigureOut">
              <a:rPr lang="en-IN" smtClean="0"/>
              <a:t>21-12-2018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4708DE-0294-4AED-826C-14C73D65E8EE}" type="slidenum">
              <a:rPr lang="en-IN" smtClean="0"/>
              <a:t>‹#›</a:t>
            </a:fld>
            <a:endParaRPr lang="en-IN"/>
          </a:p>
        </p:txBody>
      </p:sp>
    </p:spTree>
    <p:extLst>
      <p:ext uri="{BB962C8B-B14F-4D97-AF65-F5344CB8AC3E}">
        <p14:creationId xmlns:p14="http://schemas.microsoft.com/office/powerpoint/2010/main" val="3789616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2473C7-4D8C-4698-A7BC-5F0CC6847C7C}" type="datetimeFigureOut">
              <a:rPr lang="en-IN" smtClean="0"/>
              <a:t>21-12-2018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4708DE-0294-4AED-826C-14C73D65E8EE}" type="slidenum">
              <a:rPr lang="en-IN" smtClean="0"/>
              <a:t>‹#›</a:t>
            </a:fld>
            <a:endParaRPr lang="en-IN"/>
          </a:p>
        </p:txBody>
      </p:sp>
    </p:spTree>
    <p:extLst>
      <p:ext uri="{BB962C8B-B14F-4D97-AF65-F5344CB8AC3E}">
        <p14:creationId xmlns:p14="http://schemas.microsoft.com/office/powerpoint/2010/main" val="424632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2473C7-4D8C-4698-A7BC-5F0CC6847C7C}" type="datetimeFigureOut">
              <a:rPr lang="en-IN" smtClean="0"/>
              <a:t>21-12-2018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4708DE-0294-4AED-826C-14C73D65E8EE}" type="slidenum">
              <a:rPr lang="en-IN" smtClean="0"/>
              <a:t>‹#›</a:t>
            </a:fld>
            <a:endParaRPr lang="en-IN"/>
          </a:p>
        </p:txBody>
      </p:sp>
    </p:spTree>
    <p:extLst>
      <p:ext uri="{BB962C8B-B14F-4D97-AF65-F5344CB8AC3E}">
        <p14:creationId xmlns:p14="http://schemas.microsoft.com/office/powerpoint/2010/main" val="2062638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62473C7-4D8C-4698-A7BC-5F0CC6847C7C}" type="datetimeFigureOut">
              <a:rPr lang="en-IN" smtClean="0"/>
              <a:t>21-12-2018</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84708DE-0294-4AED-826C-14C73D65E8EE}" type="slidenum">
              <a:rPr lang="en-IN" smtClean="0"/>
              <a:t>‹#›</a:t>
            </a:fld>
            <a:endParaRPr lang="en-IN"/>
          </a:p>
        </p:txBody>
      </p:sp>
    </p:spTree>
    <p:extLst>
      <p:ext uri="{BB962C8B-B14F-4D97-AF65-F5344CB8AC3E}">
        <p14:creationId xmlns:p14="http://schemas.microsoft.com/office/powerpoint/2010/main" val="343602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62473C7-4D8C-4698-A7BC-5F0CC6847C7C}" type="datetimeFigureOut">
              <a:rPr lang="en-IN" smtClean="0"/>
              <a:t>21-12-2018</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84708DE-0294-4AED-826C-14C73D65E8EE}" type="slidenum">
              <a:rPr lang="en-IN" smtClean="0"/>
              <a:t>‹#›</a:t>
            </a:fld>
            <a:endParaRPr lang="en-IN"/>
          </a:p>
        </p:txBody>
      </p:sp>
    </p:spTree>
    <p:extLst>
      <p:ext uri="{BB962C8B-B14F-4D97-AF65-F5344CB8AC3E}">
        <p14:creationId xmlns:p14="http://schemas.microsoft.com/office/powerpoint/2010/main" val="159534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62473C7-4D8C-4698-A7BC-5F0CC6847C7C}" type="datetimeFigureOut">
              <a:rPr lang="en-IN" smtClean="0"/>
              <a:t>21-12-2018</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84708DE-0294-4AED-826C-14C73D65E8EE}" type="slidenum">
              <a:rPr lang="en-IN" smtClean="0"/>
              <a:t>‹#›</a:t>
            </a:fld>
            <a:endParaRPr lang="en-IN"/>
          </a:p>
        </p:txBody>
      </p:sp>
    </p:spTree>
    <p:extLst>
      <p:ext uri="{BB962C8B-B14F-4D97-AF65-F5344CB8AC3E}">
        <p14:creationId xmlns:p14="http://schemas.microsoft.com/office/powerpoint/2010/main" val="385173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2473C7-4D8C-4698-A7BC-5F0CC6847C7C}" type="datetimeFigureOut">
              <a:rPr lang="en-IN" smtClean="0"/>
              <a:t>21-12-2018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4708DE-0294-4AED-826C-14C73D65E8EE}" type="slidenum">
              <a:rPr lang="en-IN" smtClean="0"/>
              <a:t>‹#›</a:t>
            </a:fld>
            <a:endParaRPr lang="en-IN"/>
          </a:p>
        </p:txBody>
      </p:sp>
    </p:spTree>
    <p:extLst>
      <p:ext uri="{BB962C8B-B14F-4D97-AF65-F5344CB8AC3E}">
        <p14:creationId xmlns:p14="http://schemas.microsoft.com/office/powerpoint/2010/main" val="2371415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62473C7-4D8C-4698-A7BC-5F0CC6847C7C}" type="datetimeFigureOut">
              <a:rPr lang="en-IN" smtClean="0"/>
              <a:t>21-12-2018</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4708DE-0294-4AED-826C-14C73D65E8EE}" type="slidenum">
              <a:rPr lang="en-IN" smtClean="0"/>
              <a:t>‹#›</a:t>
            </a:fld>
            <a:endParaRPr lang="en-IN"/>
          </a:p>
        </p:txBody>
      </p:sp>
    </p:spTree>
    <p:extLst>
      <p:ext uri="{BB962C8B-B14F-4D97-AF65-F5344CB8AC3E}">
        <p14:creationId xmlns:p14="http://schemas.microsoft.com/office/powerpoint/2010/main" val="230504140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9C46-A803-4D7D-869C-439CC7199ACC}"/>
              </a:ext>
            </a:extLst>
          </p:cNvPr>
          <p:cNvSpPr>
            <a:spLocks noGrp="1"/>
          </p:cNvSpPr>
          <p:nvPr>
            <p:ph type="ctrTitle"/>
          </p:nvPr>
        </p:nvSpPr>
        <p:spPr/>
        <p:txBody>
          <a:bodyPr/>
          <a:lstStyle/>
          <a:p>
            <a:r>
              <a:rPr lang="en-US" dirty="0"/>
              <a:t>Data Structures</a:t>
            </a:r>
            <a:endParaRPr lang="en-IN" dirty="0"/>
          </a:p>
        </p:txBody>
      </p:sp>
      <p:sp>
        <p:nvSpPr>
          <p:cNvPr id="3" name="Subtitle 2">
            <a:extLst>
              <a:ext uri="{FF2B5EF4-FFF2-40B4-BE49-F238E27FC236}">
                <a16:creationId xmlns:a16="http://schemas.microsoft.com/office/drawing/2014/main" id="{AFB97939-EAAD-4FA9-B568-9C4DA3FD8CF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54097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6E51-5C10-4C57-8B83-1469A3AAED05}"/>
              </a:ext>
            </a:extLst>
          </p:cNvPr>
          <p:cNvSpPr>
            <a:spLocks noGrp="1"/>
          </p:cNvSpPr>
          <p:nvPr>
            <p:ph type="title"/>
          </p:nvPr>
        </p:nvSpPr>
        <p:spPr/>
        <p:txBody>
          <a:bodyPr/>
          <a:lstStyle/>
          <a:p>
            <a:pPr algn="ctr"/>
            <a:r>
              <a:rPr lang="en-US" dirty="0"/>
              <a:t>Complexities</a:t>
            </a:r>
            <a:endParaRPr lang="en-IN" dirty="0"/>
          </a:p>
        </p:txBody>
      </p:sp>
      <p:sp>
        <p:nvSpPr>
          <p:cNvPr id="3" name="Content Placeholder 2">
            <a:extLst>
              <a:ext uri="{FF2B5EF4-FFF2-40B4-BE49-F238E27FC236}">
                <a16:creationId xmlns:a16="http://schemas.microsoft.com/office/drawing/2014/main" id="{B78DF6D7-52C5-4928-ABA3-65D1D3EDCCFD}"/>
              </a:ext>
            </a:extLst>
          </p:cNvPr>
          <p:cNvSpPr>
            <a:spLocks noGrp="1"/>
          </p:cNvSpPr>
          <p:nvPr>
            <p:ph idx="1"/>
          </p:nvPr>
        </p:nvSpPr>
        <p:spPr/>
        <p:txBody>
          <a:bodyPr>
            <a:normAutofit fontScale="92500" lnSpcReduction="10000"/>
          </a:bodyPr>
          <a:lstStyle/>
          <a:p>
            <a:r>
              <a:rPr lang="en-US" b="1" dirty="0"/>
              <a:t>Space Complexity</a:t>
            </a:r>
          </a:p>
          <a:p>
            <a:r>
              <a:rPr lang="en-US" dirty="0"/>
              <a:t>Its the amount of memory space required by the algorithm, during the course of its execution. Space complexity must be taken seriously for multi-user systems and in situations where limited memory is available.</a:t>
            </a:r>
          </a:p>
          <a:p>
            <a:r>
              <a:rPr lang="en-US" dirty="0"/>
              <a:t>An algorithm generally requires space for following components :</a:t>
            </a:r>
          </a:p>
          <a:p>
            <a:r>
              <a:rPr lang="en-US" b="1" dirty="0"/>
              <a:t>Instruction Space:</a:t>
            </a:r>
            <a:r>
              <a:rPr lang="en-US" dirty="0"/>
              <a:t> Its the space required to store the executable version of the program. This space is fixed, but varies depending upon the number of lines of code in the program.</a:t>
            </a:r>
          </a:p>
          <a:p>
            <a:r>
              <a:rPr lang="en-US" b="1" dirty="0"/>
              <a:t>Data Space:</a:t>
            </a:r>
            <a:r>
              <a:rPr lang="en-US" dirty="0"/>
              <a:t> Its the space required to store all the constants and variables(including temporary variables) value.</a:t>
            </a:r>
          </a:p>
          <a:p>
            <a:r>
              <a:rPr lang="en-US" b="1" dirty="0"/>
              <a:t>Environment Space:</a:t>
            </a:r>
            <a:r>
              <a:rPr lang="en-US" dirty="0"/>
              <a:t> Its the space required to store the environment information needed to resume the suspended function.</a:t>
            </a:r>
          </a:p>
          <a:p>
            <a:endParaRPr lang="en-IN" dirty="0"/>
          </a:p>
        </p:txBody>
      </p:sp>
    </p:spTree>
    <p:extLst>
      <p:ext uri="{BB962C8B-B14F-4D97-AF65-F5344CB8AC3E}">
        <p14:creationId xmlns:p14="http://schemas.microsoft.com/office/powerpoint/2010/main" val="2997544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760E-B6D0-4658-B49A-E2DEEF1E0547}"/>
              </a:ext>
            </a:extLst>
          </p:cNvPr>
          <p:cNvSpPr>
            <a:spLocks noGrp="1"/>
          </p:cNvSpPr>
          <p:nvPr>
            <p:ph type="title"/>
          </p:nvPr>
        </p:nvSpPr>
        <p:spPr/>
        <p:txBody>
          <a:bodyPr/>
          <a:lstStyle/>
          <a:p>
            <a:r>
              <a:rPr lang="en-US" dirty="0"/>
              <a:t>Time Complexity</a:t>
            </a:r>
            <a:endParaRPr lang="en-IN" dirty="0"/>
          </a:p>
        </p:txBody>
      </p:sp>
      <p:sp>
        <p:nvSpPr>
          <p:cNvPr id="3" name="Content Placeholder 2">
            <a:extLst>
              <a:ext uri="{FF2B5EF4-FFF2-40B4-BE49-F238E27FC236}">
                <a16:creationId xmlns:a16="http://schemas.microsoft.com/office/drawing/2014/main" id="{6F97D6A4-13E6-4624-8237-88147A763C26}"/>
              </a:ext>
            </a:extLst>
          </p:cNvPr>
          <p:cNvSpPr>
            <a:spLocks noGrp="1"/>
          </p:cNvSpPr>
          <p:nvPr>
            <p:ph idx="1"/>
          </p:nvPr>
        </p:nvSpPr>
        <p:spPr/>
        <p:txBody>
          <a:bodyPr/>
          <a:lstStyle/>
          <a:p>
            <a:r>
              <a:rPr lang="en-US" dirty="0"/>
              <a:t>Time complexity of an algorithm signifies the total time required by the program to run till its completion.</a:t>
            </a:r>
          </a:p>
          <a:p>
            <a:r>
              <a:rPr lang="en-US" dirty="0"/>
              <a:t>The time complexity of algorithms is most commonly expressed using the </a:t>
            </a:r>
            <a:r>
              <a:rPr lang="en-US" b="1" dirty="0"/>
              <a:t>big O notation</a:t>
            </a:r>
            <a:r>
              <a:rPr lang="en-US" dirty="0"/>
              <a:t>. It's an asymptotic notation to represent the time complexity. We will study about it in detail in the next tutorial.</a:t>
            </a:r>
          </a:p>
          <a:p>
            <a:r>
              <a:rPr lang="en-US" dirty="0"/>
              <a:t>Time Complexity is most commonly estimated by counting the number of elementary steps performed by any algorithm to finish execution.</a:t>
            </a:r>
            <a:endParaRPr lang="en-IN" dirty="0"/>
          </a:p>
        </p:txBody>
      </p:sp>
    </p:spTree>
    <p:extLst>
      <p:ext uri="{BB962C8B-B14F-4D97-AF65-F5344CB8AC3E}">
        <p14:creationId xmlns:p14="http://schemas.microsoft.com/office/powerpoint/2010/main" val="2721695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E887-E250-4FF6-AA40-E52CC0CCB8C9}"/>
              </a:ext>
            </a:extLst>
          </p:cNvPr>
          <p:cNvSpPr>
            <a:spLocks noGrp="1"/>
          </p:cNvSpPr>
          <p:nvPr>
            <p:ph type="title"/>
          </p:nvPr>
        </p:nvSpPr>
        <p:spPr/>
        <p:txBody>
          <a:bodyPr/>
          <a:lstStyle/>
          <a:p>
            <a:pPr algn="ctr"/>
            <a:r>
              <a:rPr lang="en-US" dirty="0"/>
              <a:t>Advantages of Data Structures</a:t>
            </a:r>
            <a:endParaRPr lang="en-IN" dirty="0"/>
          </a:p>
        </p:txBody>
      </p:sp>
      <p:sp>
        <p:nvSpPr>
          <p:cNvPr id="3" name="Content Placeholder 2">
            <a:extLst>
              <a:ext uri="{FF2B5EF4-FFF2-40B4-BE49-F238E27FC236}">
                <a16:creationId xmlns:a16="http://schemas.microsoft.com/office/drawing/2014/main" id="{74CFC33E-913D-4DC4-AC2E-6B7BFD25A0CE}"/>
              </a:ext>
            </a:extLst>
          </p:cNvPr>
          <p:cNvSpPr>
            <a:spLocks noGrp="1"/>
          </p:cNvSpPr>
          <p:nvPr>
            <p:ph idx="1"/>
          </p:nvPr>
        </p:nvSpPr>
        <p:spPr/>
        <p:txBody>
          <a:bodyPr/>
          <a:lstStyle/>
          <a:p>
            <a:r>
              <a:rPr lang="en-US" dirty="0"/>
              <a:t> Allows easier processing of data.</a:t>
            </a:r>
          </a:p>
          <a:p>
            <a:r>
              <a:rPr lang="en-US" dirty="0"/>
              <a:t> It allows information stored on disk very efficiently.</a:t>
            </a:r>
          </a:p>
          <a:p>
            <a:r>
              <a:rPr lang="en-US" dirty="0"/>
              <a:t> These are necessary for designing an efficient algorithm.</a:t>
            </a:r>
          </a:p>
          <a:p>
            <a:r>
              <a:rPr lang="en-US" dirty="0"/>
              <a:t> It provides management of databases like indexing with the help of hash tables and arrays.</a:t>
            </a:r>
          </a:p>
          <a:p>
            <a:r>
              <a:rPr lang="en-US" dirty="0"/>
              <a:t> We can access data anytime and anywhere.</a:t>
            </a:r>
          </a:p>
          <a:p>
            <a:r>
              <a:rPr lang="en-US" dirty="0"/>
              <a:t> It is secure way of storage of  data.</a:t>
            </a:r>
          </a:p>
          <a:p>
            <a:r>
              <a:rPr lang="en-US" dirty="0"/>
              <a:t> Graphs models real life problems </a:t>
            </a:r>
          </a:p>
          <a:p>
            <a:r>
              <a:rPr lang="en-US" dirty="0"/>
              <a:t> It allows processing of data on software system</a:t>
            </a:r>
          </a:p>
          <a:p>
            <a:pPr marL="0" indent="0">
              <a:buNone/>
            </a:pPr>
            <a:endParaRPr lang="en-IN" dirty="0"/>
          </a:p>
        </p:txBody>
      </p:sp>
    </p:spTree>
    <p:extLst>
      <p:ext uri="{BB962C8B-B14F-4D97-AF65-F5344CB8AC3E}">
        <p14:creationId xmlns:p14="http://schemas.microsoft.com/office/powerpoint/2010/main" val="3426806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9D512-4864-4F2F-B13E-380B1F8DFFD9}"/>
              </a:ext>
            </a:extLst>
          </p:cNvPr>
          <p:cNvSpPr>
            <a:spLocks noGrp="1"/>
          </p:cNvSpPr>
          <p:nvPr>
            <p:ph type="title"/>
          </p:nvPr>
        </p:nvSpPr>
        <p:spPr/>
        <p:txBody>
          <a:bodyPr/>
          <a:lstStyle/>
          <a:p>
            <a:pPr algn="ctr"/>
            <a:r>
              <a:rPr lang="en-US" dirty="0"/>
              <a:t>Tricky Questions on Data Structures</a:t>
            </a:r>
            <a:endParaRPr lang="en-IN" dirty="0"/>
          </a:p>
        </p:txBody>
      </p:sp>
      <p:sp>
        <p:nvSpPr>
          <p:cNvPr id="3" name="Content Placeholder 2">
            <a:extLst>
              <a:ext uri="{FF2B5EF4-FFF2-40B4-BE49-F238E27FC236}">
                <a16:creationId xmlns:a16="http://schemas.microsoft.com/office/drawing/2014/main" id="{D26DF0A6-8ABF-478C-B030-900D11244314}"/>
              </a:ext>
            </a:extLst>
          </p:cNvPr>
          <p:cNvSpPr>
            <a:spLocks noGrp="1"/>
          </p:cNvSpPr>
          <p:nvPr>
            <p:ph idx="1"/>
          </p:nvPr>
        </p:nvSpPr>
        <p:spPr/>
        <p:txBody>
          <a:bodyPr/>
          <a:lstStyle/>
          <a:p>
            <a:r>
              <a:rPr lang="en-US" b="1" dirty="0"/>
              <a:t>When is a binary search best applied?</a:t>
            </a:r>
          </a:p>
          <a:p>
            <a:r>
              <a:rPr lang="en-US" b="1" dirty="0"/>
              <a:t> What is a linked list?</a:t>
            </a:r>
          </a:p>
          <a:p>
            <a:r>
              <a:rPr lang="en-US" b="1" dirty="0"/>
              <a:t>How do you reference all the elements in a one-dimension array?</a:t>
            </a:r>
          </a:p>
          <a:p>
            <a:r>
              <a:rPr lang="en-US" b="1" dirty="0"/>
              <a:t>In what areas do data structures are applied?</a:t>
            </a:r>
          </a:p>
          <a:p>
            <a:r>
              <a:rPr lang="en-IN" b="1" dirty="0"/>
              <a:t>What is LIFO?</a:t>
            </a:r>
          </a:p>
          <a:p>
            <a:r>
              <a:rPr lang="en-IN" b="1" dirty="0"/>
              <a:t> What is Huffman’s algorithm?</a:t>
            </a:r>
          </a:p>
          <a:p>
            <a:r>
              <a:rPr lang="en-IN" b="1" dirty="0"/>
              <a:t>What is Fibonacci search?</a:t>
            </a:r>
          </a:p>
          <a:p>
            <a:r>
              <a:rPr lang="en-US" b="1" dirty="0"/>
              <a:t>How do you search for a target key in a linked list?</a:t>
            </a:r>
          </a:p>
          <a:p>
            <a:r>
              <a:rPr lang="en-US" b="1" dirty="0"/>
              <a:t>What are doubly linked lists?</a:t>
            </a:r>
            <a:endParaRPr lang="en-IN" dirty="0"/>
          </a:p>
        </p:txBody>
      </p:sp>
    </p:spTree>
    <p:extLst>
      <p:ext uri="{BB962C8B-B14F-4D97-AF65-F5344CB8AC3E}">
        <p14:creationId xmlns:p14="http://schemas.microsoft.com/office/powerpoint/2010/main" val="1615691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791E-1626-4351-9EFC-60A3FAC1CCB3}"/>
              </a:ext>
            </a:extLst>
          </p:cNvPr>
          <p:cNvSpPr>
            <a:spLocks noGrp="1"/>
          </p:cNvSpPr>
          <p:nvPr>
            <p:ph type="title"/>
          </p:nvPr>
        </p:nvSpPr>
        <p:spPr/>
        <p:txBody>
          <a:bodyPr/>
          <a:lstStyle/>
          <a:p>
            <a:pPr algn="ctr"/>
            <a:r>
              <a:rPr lang="en-US" sz="4400" dirty="0"/>
              <a:t>Introduction</a:t>
            </a:r>
            <a:endParaRPr lang="en-IN" sz="4400" dirty="0"/>
          </a:p>
        </p:txBody>
      </p:sp>
      <p:sp>
        <p:nvSpPr>
          <p:cNvPr id="3" name="Content Placeholder 2">
            <a:extLst>
              <a:ext uri="{FF2B5EF4-FFF2-40B4-BE49-F238E27FC236}">
                <a16:creationId xmlns:a16="http://schemas.microsoft.com/office/drawing/2014/main" id="{9408D25B-3E79-4052-85C2-7BBBF17CF419}"/>
              </a:ext>
            </a:extLst>
          </p:cNvPr>
          <p:cNvSpPr>
            <a:spLocks noGrp="1"/>
          </p:cNvSpPr>
          <p:nvPr>
            <p:ph idx="1"/>
          </p:nvPr>
        </p:nvSpPr>
        <p:spPr/>
        <p:txBody>
          <a:bodyPr/>
          <a:lstStyle/>
          <a:p>
            <a:r>
              <a:rPr lang="en-US" dirty="0"/>
              <a:t>Data Structure is a way of collecting and organizing data in such a way that we can perform operations on these data in an effective way. Data Structures is about rendering data elements in terms of some relationship, for better organization and storage. For example, we have some data which has, player's </a:t>
            </a:r>
            <a:r>
              <a:rPr lang="en-US" b="1" dirty="0"/>
              <a:t>name</a:t>
            </a:r>
            <a:r>
              <a:rPr lang="en-US" dirty="0"/>
              <a:t> "Virat" and </a:t>
            </a:r>
            <a:r>
              <a:rPr lang="en-US" b="1" dirty="0"/>
              <a:t>age</a:t>
            </a:r>
            <a:r>
              <a:rPr lang="en-US" dirty="0"/>
              <a:t> 26. Here "Virat" is of </a:t>
            </a:r>
            <a:r>
              <a:rPr lang="en-US" b="1" dirty="0"/>
              <a:t>String</a:t>
            </a:r>
            <a:r>
              <a:rPr lang="en-US" dirty="0"/>
              <a:t> data type and 26 is of </a:t>
            </a:r>
            <a:r>
              <a:rPr lang="en-US" b="1" dirty="0"/>
              <a:t>integer </a:t>
            </a:r>
            <a:r>
              <a:rPr lang="en-US" dirty="0"/>
              <a:t>data type.</a:t>
            </a:r>
          </a:p>
          <a:p>
            <a:r>
              <a:rPr lang="en-US" dirty="0"/>
              <a:t>We can organize this data as a record like </a:t>
            </a:r>
            <a:r>
              <a:rPr lang="en-US" b="1" dirty="0"/>
              <a:t>Player</a:t>
            </a:r>
            <a:r>
              <a:rPr lang="en-US" dirty="0"/>
              <a:t> record, which will have both player's name and age in it. Now we can collect and store player's records in a file or database as a data structure. </a:t>
            </a:r>
            <a:r>
              <a:rPr lang="en-US" b="1" dirty="0"/>
              <a:t>For example</a:t>
            </a:r>
            <a:r>
              <a:rPr lang="en-US" dirty="0"/>
              <a:t>: "</a:t>
            </a:r>
            <a:r>
              <a:rPr lang="en-US" dirty="0" err="1">
                <a:solidFill>
                  <a:srgbClr val="FF0000"/>
                </a:solidFill>
              </a:rPr>
              <a:t>Dhoni</a:t>
            </a:r>
            <a:r>
              <a:rPr lang="en-US" dirty="0"/>
              <a:t>" 30, "</a:t>
            </a:r>
            <a:r>
              <a:rPr lang="en-US" dirty="0">
                <a:solidFill>
                  <a:srgbClr val="FF0000"/>
                </a:solidFill>
              </a:rPr>
              <a:t>Gambhir</a:t>
            </a:r>
            <a:r>
              <a:rPr lang="en-US" dirty="0"/>
              <a:t>" 31, "</a:t>
            </a:r>
            <a:r>
              <a:rPr lang="en-US" dirty="0" err="1">
                <a:solidFill>
                  <a:srgbClr val="FF0000"/>
                </a:solidFill>
              </a:rPr>
              <a:t>Sehwag</a:t>
            </a:r>
            <a:r>
              <a:rPr lang="en-US" dirty="0"/>
              <a:t>" 33</a:t>
            </a:r>
          </a:p>
          <a:p>
            <a:endParaRPr lang="en-IN" dirty="0"/>
          </a:p>
        </p:txBody>
      </p:sp>
    </p:spTree>
    <p:extLst>
      <p:ext uri="{BB962C8B-B14F-4D97-AF65-F5344CB8AC3E}">
        <p14:creationId xmlns:p14="http://schemas.microsoft.com/office/powerpoint/2010/main" val="1551446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93DF1-9306-4885-A730-4653C5C0AD58}"/>
              </a:ext>
            </a:extLst>
          </p:cNvPr>
          <p:cNvSpPr>
            <a:spLocks noGrp="1"/>
          </p:cNvSpPr>
          <p:nvPr>
            <p:ph type="title"/>
          </p:nvPr>
        </p:nvSpPr>
        <p:spPr/>
        <p:txBody>
          <a:bodyPr/>
          <a:lstStyle/>
          <a:p>
            <a:pPr algn="ctr"/>
            <a:r>
              <a:rPr lang="en-US" dirty="0"/>
              <a:t>Applications Of Data Structures</a:t>
            </a:r>
            <a:endParaRPr lang="en-IN" dirty="0"/>
          </a:p>
        </p:txBody>
      </p:sp>
      <p:pic>
        <p:nvPicPr>
          <p:cNvPr id="1028" name="Picture 4" descr="https://qph.fs.quoracdn.net/main-qimg-4854110b0f643ce4808e698e5f12cc69">
            <a:extLst>
              <a:ext uri="{FF2B5EF4-FFF2-40B4-BE49-F238E27FC236}">
                <a16:creationId xmlns:a16="http://schemas.microsoft.com/office/drawing/2014/main" id="{3296CE8B-5BD9-4481-87C4-B2042E8629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783" y="1356107"/>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qph.fs.quoracdn.net/main-qimg-42290568df551b206d949854af85d031">
            <a:extLst>
              <a:ext uri="{FF2B5EF4-FFF2-40B4-BE49-F238E27FC236}">
                <a16:creationId xmlns:a16="http://schemas.microsoft.com/office/drawing/2014/main" id="{07796C17-8343-486F-82AA-A097CFE26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5058" y="1356107"/>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qph.fs.quoracdn.net/main-qimg-4ad0c2891e6e9b807835a262d842132b">
            <a:extLst>
              <a:ext uri="{FF2B5EF4-FFF2-40B4-BE49-F238E27FC236}">
                <a16:creationId xmlns:a16="http://schemas.microsoft.com/office/drawing/2014/main" id="{35748501-3540-41E6-95D3-5F42C60CC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722" y="1356107"/>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qph.fs.quoracdn.net/main-qimg-5d79a17af26c8137d8f3ce8cf180d0f5">
            <a:extLst>
              <a:ext uri="{FF2B5EF4-FFF2-40B4-BE49-F238E27FC236}">
                <a16:creationId xmlns:a16="http://schemas.microsoft.com/office/drawing/2014/main" id="{B3CF320B-3EEE-4F03-B8A0-A01F7C2253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783" y="4073143"/>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qph.fs.quoracdn.net/main-qimg-b63a6da4390c9a8a40308f094e66991b">
            <a:extLst>
              <a:ext uri="{FF2B5EF4-FFF2-40B4-BE49-F238E27FC236}">
                <a16:creationId xmlns:a16="http://schemas.microsoft.com/office/drawing/2014/main" id="{614B6E8A-9D71-4EC3-AF6A-4F29E27529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5058" y="4213607"/>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qph.fs.quoracdn.net/main-qimg-3bbc95f091b25812bf01612e1d802a1e">
            <a:extLst>
              <a:ext uri="{FF2B5EF4-FFF2-40B4-BE49-F238E27FC236}">
                <a16:creationId xmlns:a16="http://schemas.microsoft.com/office/drawing/2014/main" id="{6945611A-4766-48C0-B6EA-99C1689F6D9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3722" y="4213607"/>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882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189D2-3995-4666-9517-BF176B8259CE}"/>
              </a:ext>
            </a:extLst>
          </p:cNvPr>
          <p:cNvSpPr>
            <a:spLocks noGrp="1"/>
          </p:cNvSpPr>
          <p:nvPr>
            <p:ph type="title"/>
          </p:nvPr>
        </p:nvSpPr>
        <p:spPr/>
        <p:txBody>
          <a:bodyPr/>
          <a:lstStyle/>
          <a:p>
            <a:pPr algn="ctr"/>
            <a:r>
              <a:rPr lang="en-US" dirty="0"/>
              <a:t>Stack</a:t>
            </a:r>
            <a:endParaRPr lang="en-IN" dirty="0"/>
          </a:p>
        </p:txBody>
      </p:sp>
      <p:sp>
        <p:nvSpPr>
          <p:cNvPr id="3" name="Content Placeholder 2">
            <a:extLst>
              <a:ext uri="{FF2B5EF4-FFF2-40B4-BE49-F238E27FC236}">
                <a16:creationId xmlns:a16="http://schemas.microsoft.com/office/drawing/2014/main" id="{BBC9167D-C709-4D0D-8230-04116EB81237}"/>
              </a:ext>
            </a:extLst>
          </p:cNvPr>
          <p:cNvSpPr>
            <a:spLocks noGrp="1"/>
          </p:cNvSpPr>
          <p:nvPr>
            <p:ph idx="1"/>
          </p:nvPr>
        </p:nvSpPr>
        <p:spPr/>
        <p:txBody>
          <a:bodyPr/>
          <a:lstStyle/>
          <a:p>
            <a:r>
              <a:rPr lang="en-US" dirty="0"/>
              <a:t>Stack refers to an orderly arrangement of data. It consists of just one end. This end is used for both, data addition as well as removal. It is said to follow the LIFO pattern, which implies that the last data item to enter is the first one to be removed. It is also sometimes termed as the pushdown stack. 'Push' and 'Pop' are the two functions of this data structure. Push is a function defined for adding data, and Pop is for popping out or deleting the data.</a:t>
            </a:r>
            <a:endParaRPr lang="en-IN" dirty="0"/>
          </a:p>
        </p:txBody>
      </p:sp>
    </p:spTree>
    <p:extLst>
      <p:ext uri="{BB962C8B-B14F-4D97-AF65-F5344CB8AC3E}">
        <p14:creationId xmlns:p14="http://schemas.microsoft.com/office/powerpoint/2010/main" val="1043608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ECF8-EBC3-4710-9210-5A78A477B841}"/>
              </a:ext>
            </a:extLst>
          </p:cNvPr>
          <p:cNvSpPr>
            <a:spLocks noGrp="1"/>
          </p:cNvSpPr>
          <p:nvPr>
            <p:ph type="title"/>
          </p:nvPr>
        </p:nvSpPr>
        <p:spPr/>
        <p:txBody>
          <a:bodyPr/>
          <a:lstStyle/>
          <a:p>
            <a:pPr algn="ctr"/>
            <a:r>
              <a:rPr lang="en-US" dirty="0"/>
              <a:t>Queue</a:t>
            </a:r>
            <a:endParaRPr lang="en-IN" dirty="0"/>
          </a:p>
        </p:txBody>
      </p:sp>
      <p:sp>
        <p:nvSpPr>
          <p:cNvPr id="3" name="Content Placeholder 2">
            <a:extLst>
              <a:ext uri="{FF2B5EF4-FFF2-40B4-BE49-F238E27FC236}">
                <a16:creationId xmlns:a16="http://schemas.microsoft.com/office/drawing/2014/main" id="{051BCEC8-5448-4BF3-9D53-D3E7B9B6ADA8}"/>
              </a:ext>
            </a:extLst>
          </p:cNvPr>
          <p:cNvSpPr>
            <a:spLocks noGrp="1"/>
          </p:cNvSpPr>
          <p:nvPr>
            <p:ph idx="1"/>
          </p:nvPr>
        </p:nvSpPr>
        <p:spPr/>
        <p:txBody>
          <a:bodyPr/>
          <a:lstStyle/>
          <a:p>
            <a:r>
              <a:rPr lang="en-US" dirty="0"/>
              <a:t>A queue is a list with a linear pattern which has two ends: front and rear. The front end allows deletion of data items from the list. The rear end allows insertion of data items into the list. In case of a queue, the input data doesn't need to be processed immediately. In fact, the data is processed in a FIFO fashion. It is very efficient for scenarios wherein data is transferred between different processes.</a:t>
            </a:r>
            <a:endParaRPr lang="en-IN" dirty="0"/>
          </a:p>
        </p:txBody>
      </p:sp>
    </p:spTree>
    <p:extLst>
      <p:ext uri="{BB962C8B-B14F-4D97-AF65-F5344CB8AC3E}">
        <p14:creationId xmlns:p14="http://schemas.microsoft.com/office/powerpoint/2010/main" val="3677874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A2D5E-10F0-435B-ABFF-4E1B0AB60BFF}"/>
              </a:ext>
            </a:extLst>
          </p:cNvPr>
          <p:cNvSpPr>
            <a:spLocks noGrp="1"/>
          </p:cNvSpPr>
          <p:nvPr>
            <p:ph type="title"/>
          </p:nvPr>
        </p:nvSpPr>
        <p:spPr/>
        <p:txBody>
          <a:bodyPr/>
          <a:lstStyle/>
          <a:p>
            <a:pPr algn="ctr"/>
            <a:r>
              <a:rPr lang="en-US" dirty="0"/>
              <a:t>Linked List</a:t>
            </a:r>
            <a:endParaRPr lang="en-IN" dirty="0"/>
          </a:p>
        </p:txBody>
      </p:sp>
      <p:sp>
        <p:nvSpPr>
          <p:cNvPr id="3" name="Content Placeholder 2">
            <a:extLst>
              <a:ext uri="{FF2B5EF4-FFF2-40B4-BE49-F238E27FC236}">
                <a16:creationId xmlns:a16="http://schemas.microsoft.com/office/drawing/2014/main" id="{918E1445-7304-4C05-8422-C70DC41C53EE}"/>
              </a:ext>
            </a:extLst>
          </p:cNvPr>
          <p:cNvSpPr>
            <a:spLocks noGrp="1"/>
          </p:cNvSpPr>
          <p:nvPr>
            <p:ph idx="1"/>
          </p:nvPr>
        </p:nvSpPr>
        <p:spPr/>
        <p:txBody>
          <a:bodyPr/>
          <a:lstStyle/>
          <a:p>
            <a:r>
              <a:rPr lang="en-US" dirty="0"/>
              <a:t>A linked list is a collection of objects which are linked to each other in a linear pattern. Each of these objects is called a node. The first object is called the front node or the head. Each of the nodes store some data in them. One important feature of this type of list is that the data is not stored in contiguous locations. Every object has two components - one is the data part and the other is the address of the node to which it is pointing. The nodes are not continuous, and can lie in any part of the memory.</a:t>
            </a:r>
            <a:endParaRPr lang="en-IN" dirty="0"/>
          </a:p>
        </p:txBody>
      </p:sp>
    </p:spTree>
    <p:extLst>
      <p:ext uri="{BB962C8B-B14F-4D97-AF65-F5344CB8AC3E}">
        <p14:creationId xmlns:p14="http://schemas.microsoft.com/office/powerpoint/2010/main" val="2204897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CD996-A30C-41FC-8EA3-878E5114C3DE}"/>
              </a:ext>
            </a:extLst>
          </p:cNvPr>
          <p:cNvSpPr>
            <a:spLocks noGrp="1"/>
          </p:cNvSpPr>
          <p:nvPr>
            <p:ph type="title"/>
          </p:nvPr>
        </p:nvSpPr>
        <p:spPr/>
        <p:txBody>
          <a:bodyPr/>
          <a:lstStyle/>
          <a:p>
            <a:pPr algn="ctr"/>
            <a:r>
              <a:rPr lang="en-US" dirty="0"/>
              <a:t>Graph</a:t>
            </a:r>
            <a:endParaRPr lang="en-IN" dirty="0"/>
          </a:p>
        </p:txBody>
      </p:sp>
      <p:sp>
        <p:nvSpPr>
          <p:cNvPr id="3" name="Content Placeholder 2">
            <a:extLst>
              <a:ext uri="{FF2B5EF4-FFF2-40B4-BE49-F238E27FC236}">
                <a16:creationId xmlns:a16="http://schemas.microsoft.com/office/drawing/2014/main" id="{1E239F4F-95FF-43AB-912B-C3E2E6E7CC64}"/>
              </a:ext>
            </a:extLst>
          </p:cNvPr>
          <p:cNvSpPr>
            <a:spLocks noGrp="1"/>
          </p:cNvSpPr>
          <p:nvPr>
            <p:ph idx="1"/>
          </p:nvPr>
        </p:nvSpPr>
        <p:spPr/>
        <p:txBody>
          <a:bodyPr/>
          <a:lstStyle/>
          <a:p>
            <a:r>
              <a:rPr lang="en-US" dirty="0"/>
              <a:t>A graph consists of a bounded set of nodes (also termed as vertices). A pair of two nodes is called an edge. Each node has some data associated with it. Whereas, the edges indicate the pointers between the nodes. For two nodes 'a' and 'b', its edge can be represented as (</a:t>
            </a:r>
            <a:r>
              <a:rPr lang="en-US" dirty="0" err="1"/>
              <a:t>a,b</a:t>
            </a:r>
            <a:r>
              <a:rPr lang="en-US" dirty="0"/>
              <a:t>). This type of structure represents the concept of graphs in mathematics.</a:t>
            </a:r>
            <a:endParaRPr lang="en-IN" dirty="0"/>
          </a:p>
        </p:txBody>
      </p:sp>
    </p:spTree>
    <p:extLst>
      <p:ext uri="{BB962C8B-B14F-4D97-AF65-F5344CB8AC3E}">
        <p14:creationId xmlns:p14="http://schemas.microsoft.com/office/powerpoint/2010/main" val="3332689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EE12E-6A6B-4AF7-B2B7-C20AB869CFD5}"/>
              </a:ext>
            </a:extLst>
          </p:cNvPr>
          <p:cNvSpPr>
            <a:spLocks noGrp="1"/>
          </p:cNvSpPr>
          <p:nvPr>
            <p:ph type="title"/>
          </p:nvPr>
        </p:nvSpPr>
        <p:spPr/>
        <p:txBody>
          <a:bodyPr/>
          <a:lstStyle/>
          <a:p>
            <a:pPr algn="ctr"/>
            <a:r>
              <a:rPr lang="en-US" dirty="0"/>
              <a:t>Tree</a:t>
            </a:r>
            <a:endParaRPr lang="en-IN" dirty="0"/>
          </a:p>
        </p:txBody>
      </p:sp>
      <p:sp>
        <p:nvSpPr>
          <p:cNvPr id="3" name="Content Placeholder 2">
            <a:extLst>
              <a:ext uri="{FF2B5EF4-FFF2-40B4-BE49-F238E27FC236}">
                <a16:creationId xmlns:a16="http://schemas.microsoft.com/office/drawing/2014/main" id="{3F0CEBA8-24EE-463D-B789-D6C54F83E4B1}"/>
              </a:ext>
            </a:extLst>
          </p:cNvPr>
          <p:cNvSpPr>
            <a:spLocks noGrp="1"/>
          </p:cNvSpPr>
          <p:nvPr>
            <p:ph idx="1"/>
          </p:nvPr>
        </p:nvSpPr>
        <p:spPr/>
        <p:txBody>
          <a:bodyPr/>
          <a:lstStyle/>
          <a:p>
            <a:r>
              <a:rPr lang="en-US" dirty="0"/>
              <a:t>A tree consists of a set of nodes which are linked via pointers. Each structure has a root node and branches containing the remaining data nodes. In case of an ordered tree, the nodes or objects are ordered in a sequence. In case of an un ordered tree, no ordering exists. A tree having no data or nodes is called an empty or null tree.</a:t>
            </a:r>
            <a:endParaRPr lang="en-IN" dirty="0"/>
          </a:p>
        </p:txBody>
      </p:sp>
    </p:spTree>
    <p:extLst>
      <p:ext uri="{BB962C8B-B14F-4D97-AF65-F5344CB8AC3E}">
        <p14:creationId xmlns:p14="http://schemas.microsoft.com/office/powerpoint/2010/main" val="205796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AE63-30BA-4072-8D0F-613C5A2B7E61}"/>
              </a:ext>
            </a:extLst>
          </p:cNvPr>
          <p:cNvSpPr>
            <a:spLocks noGrp="1"/>
          </p:cNvSpPr>
          <p:nvPr>
            <p:ph type="title"/>
          </p:nvPr>
        </p:nvSpPr>
        <p:spPr/>
        <p:txBody>
          <a:bodyPr/>
          <a:lstStyle/>
          <a:p>
            <a:pPr algn="ctr"/>
            <a:r>
              <a:rPr lang="en-US" dirty="0"/>
              <a:t>Hash Table</a:t>
            </a:r>
            <a:endParaRPr lang="en-IN" dirty="0"/>
          </a:p>
        </p:txBody>
      </p:sp>
      <p:sp>
        <p:nvSpPr>
          <p:cNvPr id="3" name="Content Placeholder 2">
            <a:extLst>
              <a:ext uri="{FF2B5EF4-FFF2-40B4-BE49-F238E27FC236}">
                <a16:creationId xmlns:a16="http://schemas.microsoft.com/office/drawing/2014/main" id="{CBA3716D-78C4-4391-B74F-15082CB9191F}"/>
              </a:ext>
            </a:extLst>
          </p:cNvPr>
          <p:cNvSpPr>
            <a:spLocks noGrp="1"/>
          </p:cNvSpPr>
          <p:nvPr>
            <p:ph idx="1"/>
          </p:nvPr>
        </p:nvSpPr>
        <p:spPr/>
        <p:txBody>
          <a:bodyPr/>
          <a:lstStyle/>
          <a:p>
            <a:br>
              <a:rPr lang="en-US" dirty="0"/>
            </a:br>
            <a:r>
              <a:rPr lang="en-US" dirty="0"/>
              <a:t>Hash table is a type of table whose main function, in addition to data storage, is mapping the keys to values. The table has some keys to be mapped, a hash function, and buckets. Each bucket is an array which stores data. The role of the hash function is to map the keys to the buckets. Each key is allotted to a unique bucket. This structure also accommodates the feature that multiple keys will be</a:t>
            </a:r>
            <a:br>
              <a:rPr lang="en-US" dirty="0"/>
            </a:br>
            <a:r>
              <a:rPr lang="en-US" dirty="0"/>
              <a:t>assigned to the same bucket by the hash function of the table</a:t>
            </a:r>
            <a:endParaRPr lang="en-IN" dirty="0"/>
          </a:p>
        </p:txBody>
      </p:sp>
    </p:spTree>
    <p:extLst>
      <p:ext uri="{BB962C8B-B14F-4D97-AF65-F5344CB8AC3E}">
        <p14:creationId xmlns:p14="http://schemas.microsoft.com/office/powerpoint/2010/main" val="16705468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TotalTime>
  <Words>676</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Data Structures</vt:lpstr>
      <vt:lpstr>Introduction</vt:lpstr>
      <vt:lpstr>Applications Of Data Structures</vt:lpstr>
      <vt:lpstr>Stack</vt:lpstr>
      <vt:lpstr>Queue</vt:lpstr>
      <vt:lpstr>Linked List</vt:lpstr>
      <vt:lpstr>Graph</vt:lpstr>
      <vt:lpstr>Tree</vt:lpstr>
      <vt:lpstr>Hash Table</vt:lpstr>
      <vt:lpstr>Complexities</vt:lpstr>
      <vt:lpstr>Time Complexity</vt:lpstr>
      <vt:lpstr>Advantages of Data Structures</vt:lpstr>
      <vt:lpstr>Tricky Questions on Data Structures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Raghav</dc:creator>
  <cp:lastModifiedBy>Raghav</cp:lastModifiedBy>
  <cp:revision>3</cp:revision>
  <dcterms:created xsi:type="dcterms:W3CDTF">2018-12-21T04:55:49Z</dcterms:created>
  <dcterms:modified xsi:type="dcterms:W3CDTF">2018-12-21T05:22:26Z</dcterms:modified>
</cp:coreProperties>
</file>