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71" r:id="rId4"/>
    <p:sldId id="272" r:id="rId5"/>
    <p:sldId id="270" r:id="rId6"/>
    <p:sldId id="267" r:id="rId7"/>
    <p:sldId id="269" r:id="rId8"/>
    <p:sldId id="273" r:id="rId9"/>
    <p:sldId id="274" r:id="rId10"/>
    <p:sldId id="275" r:id="rId11"/>
  </p:sldIdLst>
  <p:sldSz cx="9144000" cy="5143500" type="screen16x9"/>
  <p:notesSz cx="6858000" cy="9144000"/>
  <p:embeddedFontLst>
    <p:embeddedFont>
      <p:font typeface="Consolas" panose="020B0609020204030204" pitchFamily="49" charset="0"/>
      <p:regular r:id="rId13"/>
      <p:bold r:id="rId14"/>
      <p:italic r:id="rId15"/>
      <p:boldItalic r:id="rId16"/>
    </p:embeddedFont>
    <p:embeddedFont>
      <p:font typeface="Economica" panose="020B0604020202020204" charset="0"/>
      <p:regular r:id="rId17"/>
      <p:bold r:id="rId18"/>
      <p:italic r:id="rId19"/>
      <p:boldItalic r:id="rId20"/>
    </p:embeddedFont>
    <p:embeddedFont>
      <p:font typeface="Open Sans" panose="020B0604020202020204" pitchFamily="34" charset="0"/>
      <p:regular r:id="rId21"/>
      <p:bold r:id="rId22"/>
      <p:italic r:id="rId23"/>
      <p:boldItalic r:id="rId24"/>
    </p:embeddedFont>
    <p:embeddedFont>
      <p:font typeface="Ubuntu" panose="020B0604020202020204" pitchFamily="34" charset="0"/>
      <p:regular r:id="rId25"/>
      <p:bold r:id="rId26"/>
      <p:italic r:id="rId27"/>
      <p:boldItalic r:id="rId28"/>
    </p:embeddedFont>
    <p:embeddedFont>
      <p:font typeface="Ubuntu Light" panose="020B0604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g/f8hs0XGs2Lpb7kd4SrcG0WE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B642C9-2413-4672-8EE3-AA25BBE354FC}">
  <a:tblStyle styleId="{4BB642C9-2413-4672-8EE3-AA25BBE354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c2e1ccea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ec2e1cceae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c2e1ccea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ec2e1ccea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4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4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4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5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5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4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4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4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4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4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4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4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4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4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4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5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4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1928191" y="464551"/>
            <a:ext cx="6826159" cy="787780"/>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 sz="3600" dirty="0">
                <a:solidFill>
                  <a:schemeClr val="tx1"/>
                </a:solidFill>
                <a:latin typeface="Ubuntu"/>
                <a:ea typeface="Ubuntu"/>
                <a:cs typeface="Ubuntu"/>
                <a:sym typeface="Ubuntu"/>
              </a:rPr>
              <a:t>Early detection of Heart Attack</a:t>
            </a:r>
            <a:endParaRPr sz="3600" dirty="0">
              <a:solidFill>
                <a:schemeClr val="tx1"/>
              </a:solidFill>
              <a:latin typeface="Ubuntu"/>
              <a:ea typeface="Ubuntu"/>
              <a:cs typeface="Ubuntu"/>
              <a:sym typeface="Ubuntu"/>
            </a:endParaRPr>
          </a:p>
        </p:txBody>
      </p:sp>
      <p:sp>
        <p:nvSpPr>
          <p:cNvPr id="63" name="Google Shape;63;p1"/>
          <p:cNvSpPr txBox="1">
            <a:spLocks noGrp="1"/>
          </p:cNvSpPr>
          <p:nvPr>
            <p:ph type="subTitle" idx="1"/>
          </p:nvPr>
        </p:nvSpPr>
        <p:spPr>
          <a:xfrm>
            <a:off x="0" y="3114262"/>
            <a:ext cx="3519900" cy="1815547"/>
          </a:xfrm>
          <a:prstGeom prst="rect">
            <a:avLst/>
          </a:prstGeom>
          <a:solidFill>
            <a:schemeClr val="bg1">
              <a:lumMod val="75000"/>
            </a:schemeClr>
          </a:solidFill>
          <a:ln>
            <a:noFill/>
          </a:ln>
        </p:spPr>
        <p:txBody>
          <a:bodyPr spcFirstLastPara="1" wrap="square" lIns="91425" tIns="91425" rIns="91425" bIns="91425" anchor="ctr" anchorCtr="0">
            <a:noAutofit/>
          </a:bodyPr>
          <a:lstStyle/>
          <a:p>
            <a:pPr algn="l"/>
            <a:r>
              <a:rPr lang="en" sz="1620" dirty="0">
                <a:solidFill>
                  <a:schemeClr val="tx1"/>
                </a:solidFill>
                <a:latin typeface="Ubuntu"/>
                <a:ea typeface="Ubuntu"/>
                <a:cs typeface="Ubuntu"/>
                <a:sym typeface="Ubuntu"/>
              </a:rPr>
              <a:t>TEAM MEMBERS:  </a:t>
            </a:r>
          </a:p>
          <a:p>
            <a:pPr algn="l"/>
            <a:r>
              <a:rPr lang="en-IN" sz="1400" b="0" dirty="0">
                <a:solidFill>
                  <a:schemeClr val="tx1"/>
                </a:solidFill>
                <a:effectLst/>
                <a:latin typeface="Consolas" panose="020B0609020204030204" pitchFamily="49" charset="0"/>
              </a:rPr>
              <a:t> PRIYANSH SAHU (20BCS163)</a:t>
            </a:r>
          </a:p>
          <a:p>
            <a:pPr algn="l"/>
            <a:r>
              <a:rPr lang="en-IN" sz="1400" dirty="0">
                <a:solidFill>
                  <a:schemeClr val="tx1"/>
                </a:solidFill>
                <a:latin typeface="Consolas" panose="020B0609020204030204" pitchFamily="49" charset="0"/>
              </a:rPr>
              <a:t> </a:t>
            </a:r>
            <a:r>
              <a:rPr lang="en-IN" sz="1400" b="0" dirty="0">
                <a:solidFill>
                  <a:schemeClr val="tx1"/>
                </a:solidFill>
                <a:effectLst/>
                <a:latin typeface="Consolas" panose="020B0609020204030204" pitchFamily="49" charset="0"/>
              </a:rPr>
              <a:t>RAGHAV PATIDAR(20BCS168)</a:t>
            </a:r>
          </a:p>
          <a:p>
            <a:pPr algn="l"/>
            <a:r>
              <a:rPr lang="en-IN" sz="1400" b="0" dirty="0">
                <a:solidFill>
                  <a:schemeClr val="tx1"/>
                </a:solidFill>
                <a:effectLst/>
                <a:latin typeface="Consolas" panose="020B0609020204030204" pitchFamily="49" charset="0"/>
              </a:rPr>
              <a:t> KUSHAL</a:t>
            </a:r>
            <a:r>
              <a:rPr lang="en-IN" sz="1400" dirty="0">
                <a:solidFill>
                  <a:schemeClr val="tx1"/>
                </a:solidFill>
                <a:latin typeface="Consolas" panose="020B0609020204030204" pitchFamily="49" charset="0"/>
              </a:rPr>
              <a:t> </a:t>
            </a:r>
            <a:r>
              <a:rPr lang="en-IN" sz="1400" b="0" dirty="0">
                <a:solidFill>
                  <a:schemeClr val="tx1"/>
                </a:solidFill>
                <a:effectLst/>
                <a:latin typeface="Consolas" panose="020B0609020204030204" pitchFamily="49" charset="0"/>
              </a:rPr>
              <a:t>GADDAMWAR(20BCS121)</a:t>
            </a:r>
          </a:p>
          <a:p>
            <a:pPr algn="l"/>
            <a:r>
              <a:rPr lang="en-IN" sz="1400" b="0" dirty="0">
                <a:solidFill>
                  <a:schemeClr val="tx1"/>
                </a:solidFill>
                <a:effectLst/>
                <a:latin typeface="Consolas" panose="020B0609020204030204" pitchFamily="49" charset="0"/>
              </a:rPr>
              <a:t> NEERAJ KUMAR (20BCS144)</a:t>
            </a:r>
          </a:p>
          <a:p>
            <a:pPr algn="l"/>
            <a:r>
              <a:rPr lang="en-IN" sz="1400" dirty="0">
                <a:solidFill>
                  <a:schemeClr val="tx1"/>
                </a:solidFill>
                <a:latin typeface="Consolas" panose="020B0609020204030204" pitchFamily="49" charset="0"/>
              </a:rPr>
              <a:t> </a:t>
            </a:r>
            <a:r>
              <a:rPr lang="en-IN" sz="1400" b="0" dirty="0">
                <a:solidFill>
                  <a:schemeClr val="tx1"/>
                </a:solidFill>
                <a:effectLst/>
                <a:latin typeface="Consolas" panose="020B0609020204030204" pitchFamily="49" charset="0"/>
              </a:rPr>
              <a:t>SWASTIK BHARTI(20BSM058)</a:t>
            </a:r>
          </a:p>
          <a:p>
            <a:pPr marL="114300" indent="0" algn="l"/>
            <a:r>
              <a:rPr lang="en-IN" sz="1400" dirty="0">
                <a:solidFill>
                  <a:schemeClr val="tx1"/>
                </a:solidFill>
                <a:latin typeface="Consolas" panose="020B0609020204030204" pitchFamily="49" charset="0"/>
              </a:rPr>
              <a:t> MEHUL DEHURY</a:t>
            </a:r>
            <a:r>
              <a:rPr lang="en-IN" sz="1400" b="0" dirty="0">
                <a:solidFill>
                  <a:schemeClr val="tx1"/>
                </a:solidFill>
                <a:effectLst/>
                <a:latin typeface="Consolas" panose="020B0609020204030204" pitchFamily="49" charset="0"/>
              </a:rPr>
              <a:t> (20BDS052)</a:t>
            </a:r>
          </a:p>
          <a:p>
            <a:pPr marL="114300" indent="0" algn="l"/>
            <a:r>
              <a:rPr lang="en-IN" sz="1400" b="0" dirty="0">
                <a:solidFill>
                  <a:schemeClr val="tx1"/>
                </a:solidFill>
                <a:effectLst/>
                <a:latin typeface="Consolas" panose="020B0609020204030204" pitchFamily="49" charset="0"/>
              </a:rPr>
              <a:t> KATTA NITISH (20BEC052)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E1BDB-5C9D-DCB9-D095-AE1BBDD844EF}"/>
              </a:ext>
            </a:extLst>
          </p:cNvPr>
          <p:cNvSpPr txBox="1"/>
          <p:nvPr/>
        </p:nvSpPr>
        <p:spPr>
          <a:xfrm>
            <a:off x="3465443" y="2279362"/>
            <a:ext cx="2941982" cy="584775"/>
          </a:xfrm>
          <a:prstGeom prst="rect">
            <a:avLst/>
          </a:prstGeom>
          <a:noFill/>
        </p:spPr>
        <p:txBody>
          <a:bodyPr wrap="square" rtlCol="0">
            <a:spAutoFit/>
          </a:bodyPr>
          <a:lstStyle/>
          <a:p>
            <a:r>
              <a:rPr lang="en-IN" sz="3200" dirty="0"/>
              <a:t>Thank You</a:t>
            </a:r>
          </a:p>
        </p:txBody>
      </p:sp>
    </p:spTree>
    <p:extLst>
      <p:ext uri="{BB962C8B-B14F-4D97-AF65-F5344CB8AC3E}">
        <p14:creationId xmlns:p14="http://schemas.microsoft.com/office/powerpoint/2010/main" val="175178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311700" y="315926"/>
            <a:ext cx="2882074" cy="49908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4200"/>
              <a:buNone/>
            </a:pPr>
            <a:r>
              <a:rPr lang="en" sz="3750" dirty="0">
                <a:latin typeface="Ubuntu"/>
                <a:ea typeface="Ubuntu"/>
                <a:cs typeface="Ubuntu"/>
                <a:sym typeface="Ubuntu"/>
              </a:rPr>
              <a:t>AGENDA</a:t>
            </a:r>
            <a:endParaRPr sz="3750" dirty="0">
              <a:latin typeface="Ubuntu"/>
              <a:ea typeface="Ubuntu"/>
              <a:cs typeface="Ubuntu"/>
              <a:sym typeface="Ubuntu"/>
            </a:endParaRPr>
          </a:p>
        </p:txBody>
      </p:sp>
      <p:sp>
        <p:nvSpPr>
          <p:cNvPr id="69" name="Google Shape;69;p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indent="-368300">
              <a:buSzPts val="2200"/>
              <a:buFont typeface="Ubuntu Light"/>
              <a:buChar char="●"/>
            </a:pPr>
            <a:r>
              <a:rPr lang="en-IN" sz="2200" dirty="0">
                <a:latin typeface="Ubuntu Light"/>
                <a:ea typeface="Ubuntu Light"/>
                <a:cs typeface="Ubuntu Light"/>
                <a:sym typeface="Ubuntu Light"/>
              </a:rPr>
              <a:t>P</a:t>
            </a:r>
            <a:r>
              <a:rPr lang="en" sz="2200" dirty="0">
                <a:latin typeface="Ubuntu Light"/>
                <a:ea typeface="Ubuntu Light"/>
                <a:cs typeface="Ubuntu Light"/>
                <a:sym typeface="Ubuntu Light"/>
              </a:rPr>
              <a:t>roject Justification and Novelty</a:t>
            </a:r>
          </a:p>
          <a:p>
            <a:pPr indent="-368300">
              <a:buSzPts val="2200"/>
              <a:buFont typeface="Ubuntu Light"/>
              <a:buChar char="●"/>
            </a:pPr>
            <a:r>
              <a:rPr lang="en-IN" sz="2200" dirty="0">
                <a:latin typeface="Ubuntu Light"/>
                <a:ea typeface="Ubuntu Light"/>
                <a:cs typeface="Ubuntu Light"/>
                <a:sym typeface="Ubuntu Light"/>
              </a:rPr>
              <a:t>Project design </a:t>
            </a:r>
            <a:endParaRPr lang="en" sz="2200" dirty="0">
              <a:latin typeface="Ubuntu Light"/>
              <a:ea typeface="Ubuntu Light"/>
              <a:cs typeface="Ubuntu Light"/>
              <a:sym typeface="Ubuntu Light"/>
            </a:endParaRPr>
          </a:p>
          <a:p>
            <a:pPr marL="457200" lvl="0" indent="-368300" algn="l" rtl="0">
              <a:lnSpc>
                <a:spcPct val="115000"/>
              </a:lnSpc>
              <a:spcBef>
                <a:spcPts val="0"/>
              </a:spcBef>
              <a:spcAft>
                <a:spcPts val="0"/>
              </a:spcAft>
              <a:buSzPts val="2200"/>
              <a:buFont typeface="Ubuntu Light"/>
              <a:buChar char="●"/>
            </a:pPr>
            <a:r>
              <a:rPr lang="en" sz="2200" dirty="0">
                <a:latin typeface="Ubuntu Light"/>
                <a:ea typeface="Ubuntu Light"/>
                <a:cs typeface="Ubuntu Light"/>
                <a:sym typeface="Ubuntu Light"/>
              </a:rPr>
              <a:t>Data Overview</a:t>
            </a:r>
          </a:p>
          <a:p>
            <a:pPr marL="457200" lvl="0" indent="-368300" algn="l" rtl="0">
              <a:lnSpc>
                <a:spcPct val="115000"/>
              </a:lnSpc>
              <a:spcBef>
                <a:spcPts val="0"/>
              </a:spcBef>
              <a:spcAft>
                <a:spcPts val="0"/>
              </a:spcAft>
              <a:buSzPts val="2200"/>
              <a:buFont typeface="Ubuntu Light"/>
              <a:buChar char="●"/>
            </a:pPr>
            <a:r>
              <a:rPr lang="en-IN" sz="2200" dirty="0">
                <a:latin typeface="Ubuntu Light"/>
                <a:ea typeface="Ubuntu Light"/>
                <a:cs typeface="Ubuntu Light"/>
                <a:sym typeface="Ubuntu Light"/>
              </a:rPr>
              <a:t>B</a:t>
            </a:r>
            <a:r>
              <a:rPr lang="en" sz="2200" dirty="0">
                <a:latin typeface="Ubuntu Light"/>
                <a:ea typeface="Ubuntu Light"/>
                <a:cs typeface="Ubuntu Light"/>
                <a:sym typeface="Ubuntu Light"/>
              </a:rPr>
              <a:t>udget </a:t>
            </a:r>
          </a:p>
          <a:p>
            <a:pPr marL="457200" lvl="0" indent="-368300" algn="l" rtl="0">
              <a:lnSpc>
                <a:spcPct val="115000"/>
              </a:lnSpc>
              <a:spcBef>
                <a:spcPts val="0"/>
              </a:spcBef>
              <a:spcAft>
                <a:spcPts val="0"/>
              </a:spcAft>
              <a:buSzPts val="2200"/>
              <a:buFont typeface="Ubuntu Light"/>
              <a:buChar char="●"/>
            </a:pPr>
            <a:r>
              <a:rPr lang="en-IN" sz="2200" dirty="0">
                <a:latin typeface="Ubuntu Light"/>
                <a:ea typeface="Ubuntu Light"/>
                <a:cs typeface="Ubuntu Light"/>
                <a:sym typeface="Ubuntu Light"/>
              </a:rPr>
              <a:t>S</a:t>
            </a:r>
            <a:r>
              <a:rPr lang="en" sz="2200" dirty="0">
                <a:latin typeface="Ubuntu Light"/>
                <a:ea typeface="Ubuntu Light"/>
                <a:cs typeface="Ubuntu Light"/>
                <a:sym typeface="Ubuntu Light"/>
              </a:rPr>
              <a:t>ummary and Future</a:t>
            </a:r>
          </a:p>
          <a:p>
            <a:pPr marL="88900" lvl="0" indent="0" algn="l" rtl="0">
              <a:lnSpc>
                <a:spcPct val="115000"/>
              </a:lnSpc>
              <a:spcBef>
                <a:spcPts val="0"/>
              </a:spcBef>
              <a:spcAft>
                <a:spcPts val="0"/>
              </a:spcAft>
              <a:buSzPts val="2200"/>
              <a:buNone/>
            </a:pPr>
            <a:endParaRPr lang="en" sz="2200" dirty="0">
              <a:latin typeface="Ubuntu Light"/>
              <a:ea typeface="Ubuntu Light"/>
              <a:cs typeface="Ubuntu Light"/>
              <a:sym typeface="Ubuntu Light"/>
            </a:endParaRPr>
          </a:p>
          <a:p>
            <a:pPr marL="457200" lvl="0" indent="-368300" algn="l" rtl="0">
              <a:lnSpc>
                <a:spcPct val="115000"/>
              </a:lnSpc>
              <a:spcBef>
                <a:spcPts val="0"/>
              </a:spcBef>
              <a:spcAft>
                <a:spcPts val="0"/>
              </a:spcAft>
              <a:buSzPts val="2200"/>
              <a:buFont typeface="Ubuntu Light"/>
              <a:buChar char="●"/>
            </a:pPr>
            <a:endParaRPr sz="2200" dirty="0">
              <a:latin typeface="Ubuntu Light"/>
              <a:ea typeface="Ubuntu Light"/>
              <a:cs typeface="Ubuntu Light"/>
              <a:sym typeface="Ubuntu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A9B0C-D970-07AC-554A-DCCFAF1452F8}"/>
              </a:ext>
            </a:extLst>
          </p:cNvPr>
          <p:cNvSpPr txBox="1"/>
          <p:nvPr/>
        </p:nvSpPr>
        <p:spPr>
          <a:xfrm>
            <a:off x="387625" y="667746"/>
            <a:ext cx="8368749" cy="584775"/>
          </a:xfrm>
          <a:prstGeom prst="rect">
            <a:avLst/>
          </a:prstGeom>
          <a:noFill/>
        </p:spPr>
        <p:txBody>
          <a:bodyPr wrap="square">
            <a:spAutoFit/>
          </a:bodyPr>
          <a:lstStyle/>
          <a:p>
            <a:pPr algn="ctr">
              <a:buSzPts val="2200"/>
            </a:pPr>
            <a:r>
              <a:rPr lang="en-IN" sz="3200" dirty="0">
                <a:latin typeface="Ubuntu Light"/>
                <a:ea typeface="Ubuntu Light"/>
                <a:cs typeface="Ubuntu Light"/>
                <a:sym typeface="Ubuntu Light"/>
              </a:rPr>
              <a:t>P</a:t>
            </a:r>
            <a:r>
              <a:rPr lang="en" sz="3200" dirty="0">
                <a:latin typeface="Ubuntu Light"/>
                <a:ea typeface="Ubuntu Light"/>
                <a:cs typeface="Ubuntu Light"/>
                <a:sym typeface="Ubuntu Light"/>
              </a:rPr>
              <a:t>roject Justification and Novelty</a:t>
            </a:r>
          </a:p>
        </p:txBody>
      </p:sp>
      <p:sp>
        <p:nvSpPr>
          <p:cNvPr id="4" name="TextBox 3">
            <a:extLst>
              <a:ext uri="{FF2B5EF4-FFF2-40B4-BE49-F238E27FC236}">
                <a16:creationId xmlns:a16="http://schemas.microsoft.com/office/drawing/2014/main" id="{844F1FA1-BE43-A838-2F21-52294AB49727}"/>
              </a:ext>
            </a:extLst>
          </p:cNvPr>
          <p:cNvSpPr txBox="1"/>
          <p:nvPr/>
        </p:nvSpPr>
        <p:spPr>
          <a:xfrm>
            <a:off x="5910469" y="2039129"/>
            <a:ext cx="2517913" cy="1615827"/>
          </a:xfrm>
          <a:prstGeom prst="rect">
            <a:avLst/>
          </a:prstGeom>
          <a:noFill/>
        </p:spPr>
        <p:txBody>
          <a:bodyPr wrap="square" rtlCol="0">
            <a:spAutoFit/>
          </a:bodyPr>
          <a:lstStyle/>
          <a:p>
            <a:pPr algn="just"/>
            <a:r>
              <a:rPr lang="en-US" sz="1100" dirty="0"/>
              <a:t>Chronic heart diseases are one of the most dangerous and life-threatening disease worldwide. The fundamental cause of heart failure is narrowing and blockage of coronary arteries, where the heart fails to supply enough blood to other organs. The coronary arteries must be accessible to supply blood to the heart.</a:t>
            </a:r>
            <a:endParaRPr lang="en-IN" sz="1100" dirty="0"/>
          </a:p>
        </p:txBody>
      </p:sp>
      <p:sp>
        <p:nvSpPr>
          <p:cNvPr id="5" name="TextBox 4">
            <a:extLst>
              <a:ext uri="{FF2B5EF4-FFF2-40B4-BE49-F238E27FC236}">
                <a16:creationId xmlns:a16="http://schemas.microsoft.com/office/drawing/2014/main" id="{0A97E1DB-2573-CA24-4C9A-F7D20C317ED6}"/>
              </a:ext>
            </a:extLst>
          </p:cNvPr>
          <p:cNvSpPr txBox="1"/>
          <p:nvPr/>
        </p:nvSpPr>
        <p:spPr>
          <a:xfrm>
            <a:off x="3034749" y="2036801"/>
            <a:ext cx="2517913" cy="1954381"/>
          </a:xfrm>
          <a:prstGeom prst="rect">
            <a:avLst/>
          </a:prstGeom>
          <a:noFill/>
        </p:spPr>
        <p:txBody>
          <a:bodyPr wrap="square" rtlCol="0">
            <a:spAutoFit/>
          </a:bodyPr>
          <a:lstStyle/>
          <a:p>
            <a:pPr algn="just"/>
            <a:r>
              <a:rPr lang="en-US" sz="1100" dirty="0"/>
              <a:t>According to the WHO, 17.90 million people died from cardiovascular disease (CVD) in 2016, accounting for 30% of all deaths globally and death counts are still increasing per year. According to the European Society of Cardiology (ESC), there are 26.5 million people in Europe who suffer from heart disease, with 3.8 million new cases being discovered each year. </a:t>
            </a:r>
            <a:endParaRPr lang="en-IN" sz="1100" dirty="0"/>
          </a:p>
        </p:txBody>
      </p:sp>
      <p:sp>
        <p:nvSpPr>
          <p:cNvPr id="8" name="TextBox 7">
            <a:extLst>
              <a:ext uri="{FF2B5EF4-FFF2-40B4-BE49-F238E27FC236}">
                <a16:creationId xmlns:a16="http://schemas.microsoft.com/office/drawing/2014/main" id="{4951B3DB-9913-FEF1-DFED-A278D7967D04}"/>
              </a:ext>
            </a:extLst>
          </p:cNvPr>
          <p:cNvSpPr txBox="1"/>
          <p:nvPr/>
        </p:nvSpPr>
        <p:spPr>
          <a:xfrm>
            <a:off x="201268" y="2039130"/>
            <a:ext cx="2736574" cy="1615827"/>
          </a:xfrm>
          <a:prstGeom prst="rect">
            <a:avLst/>
          </a:prstGeom>
          <a:noFill/>
        </p:spPr>
        <p:txBody>
          <a:bodyPr wrap="square">
            <a:spAutoFit/>
          </a:bodyPr>
          <a:lstStyle/>
          <a:p>
            <a:pPr algn="just"/>
            <a:r>
              <a:rPr lang="en-US" sz="1100" dirty="0"/>
              <a:t>Heart diseases and problem still remains one of the largest cause of deaths among adults and senior citizen. The uncertainty of a heart attack, stroke, or collapse is the biggest fear of a heart patient. Not getting primary medical support and assistance on time causes a lot of these death or permanent irreparable damages. </a:t>
            </a:r>
            <a:endParaRPr lang="en-IN" sz="1100" dirty="0"/>
          </a:p>
        </p:txBody>
      </p:sp>
      <p:pic>
        <p:nvPicPr>
          <p:cNvPr id="10" name="Picture 9">
            <a:extLst>
              <a:ext uri="{FF2B5EF4-FFF2-40B4-BE49-F238E27FC236}">
                <a16:creationId xmlns:a16="http://schemas.microsoft.com/office/drawing/2014/main" id="{4406A05C-6826-6388-7E48-698DFC5C5834}"/>
              </a:ext>
            </a:extLst>
          </p:cNvPr>
          <p:cNvPicPr>
            <a:picLocks noChangeAspect="1"/>
          </p:cNvPicPr>
          <p:nvPr/>
        </p:nvPicPr>
        <p:blipFill>
          <a:blip r:embed="rId2"/>
          <a:stretch>
            <a:fillRect/>
          </a:stretch>
        </p:blipFill>
        <p:spPr>
          <a:xfrm>
            <a:off x="201268" y="343102"/>
            <a:ext cx="1176958" cy="1176958"/>
          </a:xfrm>
          <a:prstGeom prst="rect">
            <a:avLst/>
          </a:prstGeom>
        </p:spPr>
      </p:pic>
    </p:spTree>
    <p:extLst>
      <p:ext uri="{BB962C8B-B14F-4D97-AF65-F5344CB8AC3E}">
        <p14:creationId xmlns:p14="http://schemas.microsoft.com/office/powerpoint/2010/main" val="162864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EB2C1-B132-8BAC-E062-EE3FCB7B4A44}"/>
              </a:ext>
            </a:extLst>
          </p:cNvPr>
          <p:cNvSpPr txBox="1"/>
          <p:nvPr/>
        </p:nvSpPr>
        <p:spPr>
          <a:xfrm>
            <a:off x="470452" y="250302"/>
            <a:ext cx="7732643" cy="584775"/>
          </a:xfrm>
          <a:prstGeom prst="rect">
            <a:avLst/>
          </a:prstGeom>
          <a:noFill/>
        </p:spPr>
        <p:txBody>
          <a:bodyPr wrap="square">
            <a:spAutoFit/>
          </a:bodyPr>
          <a:lstStyle/>
          <a:p>
            <a:pPr algn="ctr">
              <a:buSzPts val="2200"/>
            </a:pPr>
            <a:r>
              <a:rPr lang="en-IN" sz="3200" dirty="0">
                <a:latin typeface="Ubuntu Light"/>
                <a:ea typeface="Ubuntu Light"/>
                <a:cs typeface="Ubuntu Light"/>
                <a:sym typeface="Ubuntu Light"/>
              </a:rPr>
              <a:t>Project design </a:t>
            </a:r>
            <a:endParaRPr lang="en" sz="3200" dirty="0">
              <a:latin typeface="Ubuntu Light"/>
              <a:ea typeface="Ubuntu Light"/>
              <a:cs typeface="Ubuntu Light"/>
              <a:sym typeface="Ubuntu Light"/>
            </a:endParaRPr>
          </a:p>
        </p:txBody>
      </p:sp>
      <p:pic>
        <p:nvPicPr>
          <p:cNvPr id="5" name="Picture 4">
            <a:extLst>
              <a:ext uri="{FF2B5EF4-FFF2-40B4-BE49-F238E27FC236}">
                <a16:creationId xmlns:a16="http://schemas.microsoft.com/office/drawing/2014/main" id="{713B908C-7DF5-4C9D-6032-6BC4D44EA329}"/>
              </a:ext>
            </a:extLst>
          </p:cNvPr>
          <p:cNvPicPr>
            <a:picLocks noChangeAspect="1"/>
          </p:cNvPicPr>
          <p:nvPr/>
        </p:nvPicPr>
        <p:blipFill>
          <a:blip r:embed="rId2"/>
          <a:stretch>
            <a:fillRect/>
          </a:stretch>
        </p:blipFill>
        <p:spPr>
          <a:xfrm>
            <a:off x="3942523" y="1024084"/>
            <a:ext cx="5019267" cy="3869114"/>
          </a:xfrm>
          <a:prstGeom prst="rect">
            <a:avLst/>
          </a:prstGeom>
        </p:spPr>
      </p:pic>
      <p:sp>
        <p:nvSpPr>
          <p:cNvPr id="6" name="TextBox 5">
            <a:extLst>
              <a:ext uri="{FF2B5EF4-FFF2-40B4-BE49-F238E27FC236}">
                <a16:creationId xmlns:a16="http://schemas.microsoft.com/office/drawing/2014/main" id="{651A00DA-083A-641F-2329-1E6E046ACAAF}"/>
              </a:ext>
            </a:extLst>
          </p:cNvPr>
          <p:cNvSpPr txBox="1"/>
          <p:nvPr/>
        </p:nvSpPr>
        <p:spPr>
          <a:xfrm>
            <a:off x="384313" y="1417588"/>
            <a:ext cx="3273286" cy="2308324"/>
          </a:xfrm>
          <a:prstGeom prst="rect">
            <a:avLst/>
          </a:prstGeom>
          <a:noFill/>
        </p:spPr>
        <p:txBody>
          <a:bodyPr wrap="square" rtlCol="0">
            <a:spAutoFit/>
          </a:bodyPr>
          <a:lstStyle/>
          <a:p>
            <a:pPr algn="just"/>
            <a:r>
              <a:rPr lang="en-US" sz="1200" dirty="0"/>
              <a:t>Our project tries to solve the uncertainty problem threw the help of AI and ML. A wearable portable device connected to your phone that can track your heart condition in real time and provide the data to your mobile and a database. This data will be continuously fed to an ML algorithm to detect any anomaly in your heart’s condition and detect if the person is having a heart attack.</a:t>
            </a:r>
          </a:p>
          <a:p>
            <a:endParaRPr lang="en-US" sz="1200" dirty="0"/>
          </a:p>
          <a:p>
            <a:pPr algn="ctr"/>
            <a:r>
              <a:rPr lang="en-US" sz="1200" dirty="0"/>
              <a:t>WATCH + APP + LANDING PAGE </a:t>
            </a:r>
          </a:p>
          <a:p>
            <a:endParaRPr lang="en-IN" sz="1200" dirty="0"/>
          </a:p>
        </p:txBody>
      </p:sp>
    </p:spTree>
    <p:extLst>
      <p:ext uri="{BB962C8B-B14F-4D97-AF65-F5344CB8AC3E}">
        <p14:creationId xmlns:p14="http://schemas.microsoft.com/office/powerpoint/2010/main" val="360247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05;gec39159155_0_6">
            <a:extLst>
              <a:ext uri="{FF2B5EF4-FFF2-40B4-BE49-F238E27FC236}">
                <a16:creationId xmlns:a16="http://schemas.microsoft.com/office/drawing/2014/main" id="{9FA685F3-10D9-DE1F-35BA-E28485A12746}"/>
              </a:ext>
            </a:extLst>
          </p:cNvPr>
          <p:cNvPicPr preferRelativeResize="0"/>
          <p:nvPr/>
        </p:nvPicPr>
        <p:blipFill>
          <a:blip r:embed="rId2">
            <a:alphaModFix/>
          </a:blip>
          <a:stretch>
            <a:fillRect/>
          </a:stretch>
        </p:blipFill>
        <p:spPr>
          <a:xfrm>
            <a:off x="561372" y="1722782"/>
            <a:ext cx="3329985" cy="2769705"/>
          </a:xfrm>
          <a:prstGeom prst="rect">
            <a:avLst/>
          </a:prstGeom>
          <a:noFill/>
          <a:ln>
            <a:noFill/>
          </a:ln>
        </p:spPr>
      </p:pic>
      <p:sp>
        <p:nvSpPr>
          <p:cNvPr id="3" name="TextBox 2">
            <a:extLst>
              <a:ext uri="{FF2B5EF4-FFF2-40B4-BE49-F238E27FC236}">
                <a16:creationId xmlns:a16="http://schemas.microsoft.com/office/drawing/2014/main" id="{A7A5E119-61F7-9297-8A08-830E2BD10968}"/>
              </a:ext>
            </a:extLst>
          </p:cNvPr>
          <p:cNvSpPr txBox="1"/>
          <p:nvPr/>
        </p:nvSpPr>
        <p:spPr>
          <a:xfrm>
            <a:off x="5134943" y="1147225"/>
            <a:ext cx="3697357" cy="3571747"/>
          </a:xfrm>
          <a:prstGeom prst="rect">
            <a:avLst/>
          </a:prstGeom>
          <a:noFill/>
        </p:spPr>
        <p:txBody>
          <a:bodyPr wrap="square" rtlCol="0">
            <a:spAutoFit/>
          </a:bodyPr>
          <a:lstStyle/>
          <a:p>
            <a:pPr marL="457200" lvl="0" indent="-344805" algn="l" rtl="0">
              <a:lnSpc>
                <a:spcPct val="95000"/>
              </a:lnSpc>
              <a:spcBef>
                <a:spcPts val="0"/>
              </a:spcBef>
              <a:spcAft>
                <a:spcPts val="0"/>
              </a:spcAft>
              <a:buSzPts val="1830"/>
              <a:buFont typeface="Ubuntu"/>
              <a:buChar char="●"/>
            </a:pPr>
            <a:r>
              <a:rPr lang="en-IN" sz="1400" b="1" dirty="0">
                <a:latin typeface="Ubuntu"/>
                <a:ea typeface="Ubuntu"/>
                <a:cs typeface="Ubuntu"/>
                <a:sym typeface="Ubuntu"/>
              </a:rPr>
              <a:t>age: </a:t>
            </a:r>
            <a:r>
              <a:rPr lang="en-IN" sz="1400" dirty="0">
                <a:latin typeface="Ubuntu Light"/>
                <a:ea typeface="Ubuntu Light"/>
                <a:cs typeface="Ubuntu Light"/>
                <a:sym typeface="Ubuntu Light"/>
              </a:rPr>
              <a:t>Age of the person (years)</a:t>
            </a:r>
          </a:p>
          <a:p>
            <a:pPr marL="457200" lvl="0" indent="-344805" algn="l" rtl="0">
              <a:lnSpc>
                <a:spcPct val="95000"/>
              </a:lnSpc>
              <a:spcBef>
                <a:spcPts val="0"/>
              </a:spcBef>
              <a:spcAft>
                <a:spcPts val="0"/>
              </a:spcAft>
              <a:buSzPts val="1830"/>
              <a:buFont typeface="Ubuntu"/>
              <a:buChar char="●"/>
            </a:pPr>
            <a:r>
              <a:rPr lang="en-IN" sz="1400" b="1" dirty="0">
                <a:latin typeface="Ubuntu"/>
                <a:ea typeface="Ubuntu"/>
                <a:cs typeface="Ubuntu"/>
                <a:sym typeface="Ubuntu"/>
              </a:rPr>
              <a:t>sex: </a:t>
            </a:r>
            <a:r>
              <a:rPr lang="en-IN" sz="1400" dirty="0">
                <a:latin typeface="Ubuntu Light"/>
                <a:ea typeface="Ubuntu Light"/>
                <a:cs typeface="Ubuntu Light"/>
                <a:sym typeface="Ubuntu Light"/>
              </a:rPr>
              <a:t>Sex of the person (M or F)</a:t>
            </a:r>
          </a:p>
          <a:p>
            <a:pPr marL="457200" lvl="0" indent="-344805" algn="l" rtl="0">
              <a:lnSpc>
                <a:spcPct val="95000"/>
              </a:lnSpc>
              <a:spcBef>
                <a:spcPts val="0"/>
              </a:spcBef>
              <a:spcAft>
                <a:spcPts val="0"/>
              </a:spcAft>
              <a:buSzPts val="1830"/>
              <a:buFont typeface="Ubuntu"/>
              <a:buChar char="●"/>
            </a:pPr>
            <a:r>
              <a:rPr lang="en-IN" sz="1400" b="1" dirty="0">
                <a:latin typeface="Ubuntu"/>
                <a:ea typeface="Ubuntu"/>
                <a:cs typeface="Ubuntu"/>
                <a:sym typeface="Ubuntu"/>
              </a:rPr>
              <a:t>cp:  </a:t>
            </a:r>
            <a:r>
              <a:rPr lang="en-IN" sz="1400" dirty="0">
                <a:latin typeface="Ubuntu Light"/>
                <a:ea typeface="Ubuntu Light"/>
                <a:cs typeface="Ubuntu Light"/>
                <a:sym typeface="Ubuntu Light"/>
              </a:rPr>
              <a:t>Chest pain type </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trtbps</a:t>
            </a:r>
            <a:r>
              <a:rPr lang="en-IN" sz="1400" b="1" dirty="0">
                <a:latin typeface="Ubuntu"/>
                <a:ea typeface="Ubuntu"/>
                <a:cs typeface="Ubuntu"/>
                <a:sym typeface="Ubuntu"/>
              </a:rPr>
              <a:t>:  </a:t>
            </a:r>
            <a:r>
              <a:rPr lang="en-IN" sz="1400" dirty="0">
                <a:latin typeface="Ubuntu Light"/>
                <a:ea typeface="Ubuntu Light"/>
                <a:cs typeface="Ubuntu Light"/>
                <a:sym typeface="Ubuntu Light"/>
              </a:rPr>
              <a:t>Resting blood pressure (mm Hg)</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chol</a:t>
            </a:r>
            <a:r>
              <a:rPr lang="en-IN" sz="1400" b="1" dirty="0">
                <a:latin typeface="Ubuntu"/>
                <a:ea typeface="Ubuntu"/>
                <a:cs typeface="Ubuntu"/>
                <a:sym typeface="Ubuntu"/>
              </a:rPr>
              <a:t>:  </a:t>
            </a:r>
            <a:r>
              <a:rPr lang="en-IN" sz="1400" dirty="0">
                <a:latin typeface="Ubuntu Light"/>
                <a:ea typeface="Ubuntu Light"/>
                <a:cs typeface="Ubuntu Light"/>
                <a:sym typeface="Ubuntu Light"/>
              </a:rPr>
              <a:t>Cholesterol level (mg/dL)</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fbs</a:t>
            </a:r>
            <a:r>
              <a:rPr lang="en-IN" sz="1400" b="1" dirty="0">
                <a:latin typeface="Ubuntu"/>
                <a:ea typeface="Ubuntu"/>
                <a:cs typeface="Ubuntu"/>
                <a:sym typeface="Ubuntu"/>
              </a:rPr>
              <a:t>: </a:t>
            </a:r>
            <a:r>
              <a:rPr lang="en-IN" sz="1400" dirty="0">
                <a:latin typeface="Ubuntu Light"/>
                <a:ea typeface="Ubuntu Light"/>
                <a:cs typeface="Ubuntu Light"/>
                <a:sym typeface="Ubuntu Light"/>
              </a:rPr>
              <a:t>Fasting blood sugar (categorical, if &gt; 120 mg/dL)</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restecg</a:t>
            </a:r>
            <a:r>
              <a:rPr lang="en-IN" sz="1400" b="1" dirty="0">
                <a:latin typeface="Ubuntu"/>
                <a:ea typeface="Ubuntu"/>
                <a:cs typeface="Ubuntu"/>
                <a:sym typeface="Ubuntu"/>
              </a:rPr>
              <a:t>: </a:t>
            </a:r>
            <a:r>
              <a:rPr lang="en-IN" sz="1400" dirty="0">
                <a:latin typeface="Ubuntu Light"/>
                <a:ea typeface="Ubuntu Light"/>
                <a:cs typeface="Ubuntu Light"/>
                <a:sym typeface="Ubuntu Light"/>
              </a:rPr>
              <a:t>Resting EKG results</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thalachh</a:t>
            </a:r>
            <a:r>
              <a:rPr lang="en-IN" sz="1400" b="1" dirty="0">
                <a:latin typeface="Ubuntu"/>
                <a:ea typeface="Ubuntu"/>
                <a:cs typeface="Ubuntu"/>
                <a:sym typeface="Ubuntu"/>
              </a:rPr>
              <a:t>: </a:t>
            </a:r>
            <a:r>
              <a:rPr lang="en-IN" sz="1400" dirty="0">
                <a:latin typeface="Ubuntu Light"/>
                <a:ea typeface="Ubuntu Light"/>
                <a:cs typeface="Ubuntu Light"/>
                <a:sym typeface="Ubuntu Light"/>
              </a:rPr>
              <a:t>Maximum heart rate achieved (bpm)</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exng</a:t>
            </a:r>
            <a:r>
              <a:rPr lang="en-IN" sz="1400" b="1" dirty="0">
                <a:latin typeface="Ubuntu"/>
                <a:ea typeface="Ubuntu"/>
                <a:cs typeface="Ubuntu"/>
                <a:sym typeface="Ubuntu"/>
              </a:rPr>
              <a:t>: </a:t>
            </a:r>
            <a:r>
              <a:rPr lang="en-IN" sz="1400" dirty="0">
                <a:latin typeface="Ubuntu Light"/>
                <a:ea typeface="Ubuntu Light"/>
                <a:cs typeface="Ubuntu Light"/>
                <a:sym typeface="Ubuntu Light"/>
              </a:rPr>
              <a:t>Exercise Induced Angina</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oldpeak</a:t>
            </a:r>
            <a:r>
              <a:rPr lang="en-IN" sz="1400" b="1" dirty="0">
                <a:latin typeface="Ubuntu"/>
                <a:ea typeface="Ubuntu"/>
                <a:cs typeface="Ubuntu"/>
                <a:sym typeface="Ubuntu"/>
              </a:rPr>
              <a:t>: </a:t>
            </a:r>
            <a:r>
              <a:rPr lang="en-IN" sz="1400" dirty="0">
                <a:latin typeface="Ubuntu Light"/>
                <a:ea typeface="Ubuntu Light"/>
                <a:cs typeface="Ubuntu Light"/>
                <a:sym typeface="Ubuntu Light"/>
              </a:rPr>
              <a:t>ST depression </a:t>
            </a:r>
            <a:r>
              <a:rPr lang="en-IN" sz="1400" baseline="30000" dirty="0">
                <a:latin typeface="Ubuntu Light"/>
                <a:ea typeface="Ubuntu Light"/>
                <a:cs typeface="Ubuntu Light"/>
                <a:sym typeface="Ubuntu Light"/>
              </a:rPr>
              <a:t>4, 5</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slp</a:t>
            </a:r>
            <a:r>
              <a:rPr lang="en-IN" sz="1400" b="1" dirty="0">
                <a:latin typeface="Ubuntu"/>
                <a:ea typeface="Ubuntu"/>
                <a:cs typeface="Ubuntu"/>
                <a:sym typeface="Ubuntu"/>
              </a:rPr>
              <a:t>: </a:t>
            </a:r>
            <a:r>
              <a:rPr lang="en-IN" sz="1400" dirty="0">
                <a:latin typeface="Ubuntu Light"/>
                <a:ea typeface="Ubuntu Light"/>
                <a:cs typeface="Ubuntu Light"/>
                <a:sym typeface="Ubuntu Light"/>
              </a:rPr>
              <a:t>Slope of ST segment </a:t>
            </a:r>
            <a:r>
              <a:rPr lang="en-IN" sz="1400" baseline="30000" dirty="0">
                <a:latin typeface="Ubuntu Light"/>
                <a:ea typeface="Ubuntu Light"/>
                <a:cs typeface="Ubuntu Light"/>
                <a:sym typeface="Ubuntu Light"/>
              </a:rPr>
              <a:t>4, 5</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caa</a:t>
            </a:r>
            <a:r>
              <a:rPr lang="en-IN" sz="1400" b="1" dirty="0">
                <a:latin typeface="Ubuntu"/>
                <a:ea typeface="Ubuntu"/>
                <a:cs typeface="Ubuntu"/>
                <a:sym typeface="Ubuntu"/>
              </a:rPr>
              <a:t>: </a:t>
            </a:r>
            <a:r>
              <a:rPr lang="en-IN" sz="1400" dirty="0">
                <a:latin typeface="Ubuntu Light"/>
                <a:ea typeface="Ubuntu Light"/>
                <a:cs typeface="Ubuntu Light"/>
                <a:sym typeface="Ubuntu Light"/>
              </a:rPr>
              <a:t>Number of major vessels</a:t>
            </a:r>
          </a:p>
          <a:p>
            <a:pPr marL="457200" lvl="0" indent="-344805" algn="l" rtl="0">
              <a:lnSpc>
                <a:spcPct val="95000"/>
              </a:lnSpc>
              <a:spcBef>
                <a:spcPts val="0"/>
              </a:spcBef>
              <a:spcAft>
                <a:spcPts val="0"/>
              </a:spcAft>
              <a:buSzPts val="1830"/>
              <a:buFont typeface="Ubuntu"/>
              <a:buChar char="●"/>
            </a:pPr>
            <a:r>
              <a:rPr lang="en-IN" sz="1400" b="1" dirty="0" err="1">
                <a:latin typeface="Ubuntu"/>
                <a:ea typeface="Ubuntu"/>
                <a:cs typeface="Ubuntu"/>
                <a:sym typeface="Ubuntu"/>
              </a:rPr>
              <a:t>thall</a:t>
            </a:r>
            <a:r>
              <a:rPr lang="en-IN" sz="1400" b="1" dirty="0">
                <a:latin typeface="Ubuntu"/>
                <a:ea typeface="Ubuntu"/>
                <a:cs typeface="Ubuntu"/>
                <a:sym typeface="Ubuntu"/>
              </a:rPr>
              <a:t>: </a:t>
            </a:r>
            <a:r>
              <a:rPr lang="en-IN" sz="1400" dirty="0">
                <a:latin typeface="Ubuntu Light"/>
                <a:ea typeface="Ubuntu Light"/>
                <a:cs typeface="Ubuntu Light"/>
                <a:sym typeface="Ubuntu Light"/>
              </a:rPr>
              <a:t>Thalassemia (blood disorder)</a:t>
            </a:r>
          </a:p>
          <a:p>
            <a:pPr marL="457200" lvl="0" indent="-344805" algn="l" rtl="0">
              <a:lnSpc>
                <a:spcPct val="95000"/>
              </a:lnSpc>
              <a:spcBef>
                <a:spcPts val="0"/>
              </a:spcBef>
              <a:spcAft>
                <a:spcPts val="0"/>
              </a:spcAft>
              <a:buSzPts val="1830"/>
              <a:buFont typeface="Ubuntu"/>
              <a:buChar char="●"/>
            </a:pPr>
            <a:r>
              <a:rPr lang="en-IN" sz="1400" b="1" dirty="0">
                <a:latin typeface="Ubuntu"/>
                <a:ea typeface="Ubuntu"/>
                <a:cs typeface="Ubuntu"/>
                <a:sym typeface="Ubuntu"/>
              </a:rPr>
              <a:t>output: </a:t>
            </a:r>
            <a:r>
              <a:rPr lang="en-IN" sz="1400" dirty="0">
                <a:latin typeface="Ubuntu Light"/>
                <a:ea typeface="Ubuntu Light"/>
                <a:cs typeface="Ubuntu Light"/>
                <a:sym typeface="Ubuntu Light"/>
              </a:rPr>
              <a:t>Target variable</a:t>
            </a:r>
          </a:p>
        </p:txBody>
      </p:sp>
      <p:sp>
        <p:nvSpPr>
          <p:cNvPr id="4" name="TextBox 3">
            <a:extLst>
              <a:ext uri="{FF2B5EF4-FFF2-40B4-BE49-F238E27FC236}">
                <a16:creationId xmlns:a16="http://schemas.microsoft.com/office/drawing/2014/main" id="{C9354180-5107-0459-69A4-DFE295FAF07A}"/>
              </a:ext>
            </a:extLst>
          </p:cNvPr>
          <p:cNvSpPr txBox="1"/>
          <p:nvPr/>
        </p:nvSpPr>
        <p:spPr>
          <a:xfrm>
            <a:off x="682487" y="562450"/>
            <a:ext cx="3087756" cy="584775"/>
          </a:xfrm>
          <a:prstGeom prst="rect">
            <a:avLst/>
          </a:prstGeom>
          <a:noFill/>
        </p:spPr>
        <p:txBody>
          <a:bodyPr wrap="square" rtlCol="0">
            <a:spAutoFit/>
          </a:bodyPr>
          <a:lstStyle/>
          <a:p>
            <a:r>
              <a:rPr lang="en-IN" sz="3200" dirty="0"/>
              <a:t>Data Overview</a:t>
            </a:r>
          </a:p>
        </p:txBody>
      </p:sp>
    </p:spTree>
    <p:extLst>
      <p:ext uri="{BB962C8B-B14F-4D97-AF65-F5344CB8AC3E}">
        <p14:creationId xmlns:p14="http://schemas.microsoft.com/office/powerpoint/2010/main" val="21771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ec2e1cceae_0_60"/>
          <p:cNvPicPr preferRelativeResize="0"/>
          <p:nvPr/>
        </p:nvPicPr>
        <p:blipFill>
          <a:blip r:embed="rId3">
            <a:alphaModFix/>
          </a:blip>
          <a:stretch>
            <a:fillRect/>
          </a:stretch>
        </p:blipFill>
        <p:spPr>
          <a:xfrm>
            <a:off x="463826" y="0"/>
            <a:ext cx="8229591" cy="5143501"/>
          </a:xfrm>
          <a:prstGeom prst="rect">
            <a:avLst/>
          </a:prstGeom>
          <a:noFill/>
          <a:ln>
            <a:noFill/>
          </a:ln>
        </p:spPr>
      </p:pic>
      <p:sp>
        <p:nvSpPr>
          <p:cNvPr id="134" name="Google Shape;134;gec2e1cceae_0_60"/>
          <p:cNvSpPr txBox="1"/>
          <p:nvPr/>
        </p:nvSpPr>
        <p:spPr>
          <a:xfrm>
            <a:off x="5403675" y="4074525"/>
            <a:ext cx="2535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Ubuntu Light"/>
                <a:ea typeface="Ubuntu Light"/>
                <a:cs typeface="Ubuntu Light"/>
                <a:sym typeface="Ubuntu Light"/>
              </a:rPr>
              <a:t>Histogram of all features</a:t>
            </a:r>
            <a:endParaRPr sz="1800">
              <a:latin typeface="Ubuntu Light"/>
              <a:ea typeface="Ubuntu Light"/>
              <a:cs typeface="Ubuntu Light"/>
              <a:sym typeface="Ubuntu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ec2e1cceae_0_82"/>
          <p:cNvSpPr txBox="1">
            <a:spLocks noGrp="1"/>
          </p:cNvSpPr>
          <p:nvPr>
            <p:ph type="title"/>
          </p:nvPr>
        </p:nvSpPr>
        <p:spPr>
          <a:xfrm>
            <a:off x="117790" y="284132"/>
            <a:ext cx="3857862" cy="8313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4200"/>
              <a:buNone/>
            </a:pPr>
            <a:r>
              <a:rPr lang="en" sz="3750" dirty="0">
                <a:latin typeface="Ubuntu"/>
                <a:ea typeface="Ubuntu"/>
                <a:cs typeface="Ubuntu"/>
                <a:sym typeface="Ubuntu"/>
              </a:rPr>
              <a:t>Balance Assessment</a:t>
            </a:r>
            <a:endParaRPr sz="3750" dirty="0">
              <a:latin typeface="Ubuntu"/>
              <a:ea typeface="Ubuntu"/>
              <a:cs typeface="Ubuntu"/>
              <a:sym typeface="Ubuntu"/>
            </a:endParaRPr>
          </a:p>
        </p:txBody>
      </p:sp>
      <p:sp>
        <p:nvSpPr>
          <p:cNvPr id="147" name="Google Shape;147;gec2e1cceae_0_82"/>
          <p:cNvSpPr txBox="1"/>
          <p:nvPr/>
        </p:nvSpPr>
        <p:spPr>
          <a:xfrm>
            <a:off x="706423" y="1268754"/>
            <a:ext cx="2348203" cy="695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chemeClr val="dk1"/>
                </a:solidFill>
                <a:highlight>
                  <a:srgbClr val="FFFFFF"/>
                </a:highlight>
                <a:latin typeface="Courier New"/>
                <a:ea typeface="Courier New"/>
                <a:cs typeface="Courier New"/>
                <a:sym typeface="Courier New"/>
              </a:rPr>
              <a:t>Training Set (80% of dataset)</a:t>
            </a:r>
            <a:endParaRPr sz="800" b="1"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800" dirty="0">
                <a:solidFill>
                  <a:schemeClr val="dk1"/>
                </a:solidFill>
                <a:highlight>
                  <a:srgbClr val="FFFFFF"/>
                </a:highlight>
                <a:latin typeface="Courier New"/>
                <a:ea typeface="Courier New"/>
                <a:cs typeface="Courier New"/>
                <a:sym typeface="Courier New"/>
              </a:rPr>
              <a:t>Percentage Not Risk: 44.6%</a:t>
            </a:r>
            <a:endParaRPr sz="80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 sz="800" dirty="0">
                <a:solidFill>
                  <a:schemeClr val="dk1"/>
                </a:solidFill>
                <a:highlight>
                  <a:srgbClr val="FFFFFF"/>
                </a:highlight>
                <a:latin typeface="Courier New"/>
                <a:ea typeface="Courier New"/>
                <a:cs typeface="Courier New"/>
                <a:sym typeface="Courier New"/>
              </a:rPr>
              <a:t>Percentage Risk: 55.4%</a:t>
            </a:r>
            <a:endParaRPr sz="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800" dirty="0">
              <a:latin typeface="Courier New"/>
              <a:ea typeface="Courier New"/>
              <a:cs typeface="Courier New"/>
              <a:sym typeface="Courier New"/>
            </a:endParaRPr>
          </a:p>
        </p:txBody>
      </p:sp>
      <p:pic>
        <p:nvPicPr>
          <p:cNvPr id="148" name="Google Shape;148;gec2e1cceae_0_82"/>
          <p:cNvPicPr preferRelativeResize="0"/>
          <p:nvPr/>
        </p:nvPicPr>
        <p:blipFill>
          <a:blip r:embed="rId3">
            <a:alphaModFix/>
          </a:blip>
          <a:stretch>
            <a:fillRect/>
          </a:stretch>
        </p:blipFill>
        <p:spPr>
          <a:xfrm>
            <a:off x="117790" y="1793410"/>
            <a:ext cx="2936836" cy="1385792"/>
          </a:xfrm>
          <a:prstGeom prst="rect">
            <a:avLst/>
          </a:prstGeom>
          <a:noFill/>
          <a:ln>
            <a:noFill/>
          </a:ln>
        </p:spPr>
      </p:pic>
      <p:pic>
        <p:nvPicPr>
          <p:cNvPr id="2" name="Google Shape;155;gec2e1cceae_0_98">
            <a:extLst>
              <a:ext uri="{FF2B5EF4-FFF2-40B4-BE49-F238E27FC236}">
                <a16:creationId xmlns:a16="http://schemas.microsoft.com/office/drawing/2014/main" id="{FE14A1F0-B6F1-4E31-FDCA-689EF6C3E7A2}"/>
              </a:ext>
            </a:extLst>
          </p:cNvPr>
          <p:cNvPicPr preferRelativeResize="0"/>
          <p:nvPr/>
        </p:nvPicPr>
        <p:blipFill>
          <a:blip r:embed="rId4">
            <a:alphaModFix/>
          </a:blip>
          <a:stretch>
            <a:fillRect/>
          </a:stretch>
        </p:blipFill>
        <p:spPr>
          <a:xfrm>
            <a:off x="3332921" y="530086"/>
            <a:ext cx="5612295" cy="42274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0F1B7-F941-B86E-0FE6-0EF28D9D3913}"/>
              </a:ext>
            </a:extLst>
          </p:cNvPr>
          <p:cNvSpPr txBox="1"/>
          <p:nvPr/>
        </p:nvSpPr>
        <p:spPr>
          <a:xfrm>
            <a:off x="655981" y="404192"/>
            <a:ext cx="7162801" cy="584775"/>
          </a:xfrm>
          <a:prstGeom prst="rect">
            <a:avLst/>
          </a:prstGeom>
          <a:noFill/>
        </p:spPr>
        <p:txBody>
          <a:bodyPr wrap="square" rtlCol="0">
            <a:spAutoFit/>
          </a:bodyPr>
          <a:lstStyle/>
          <a:p>
            <a:pPr algn="ctr"/>
            <a:r>
              <a:rPr lang="en-IN" sz="3200" dirty="0"/>
              <a:t>Budget</a:t>
            </a:r>
          </a:p>
        </p:txBody>
      </p:sp>
      <p:pic>
        <p:nvPicPr>
          <p:cNvPr id="4" name="Picture 3">
            <a:extLst>
              <a:ext uri="{FF2B5EF4-FFF2-40B4-BE49-F238E27FC236}">
                <a16:creationId xmlns:a16="http://schemas.microsoft.com/office/drawing/2014/main" id="{651680D1-EE2C-3C2F-EC13-48C166A968C3}"/>
              </a:ext>
            </a:extLst>
          </p:cNvPr>
          <p:cNvPicPr>
            <a:picLocks noChangeAspect="1"/>
          </p:cNvPicPr>
          <p:nvPr/>
        </p:nvPicPr>
        <p:blipFill>
          <a:blip r:embed="rId2"/>
          <a:stretch>
            <a:fillRect/>
          </a:stretch>
        </p:blipFill>
        <p:spPr>
          <a:xfrm>
            <a:off x="404192" y="1057412"/>
            <a:ext cx="4803912" cy="3994725"/>
          </a:xfrm>
          <a:prstGeom prst="rect">
            <a:avLst/>
          </a:prstGeom>
        </p:spPr>
      </p:pic>
      <p:pic>
        <p:nvPicPr>
          <p:cNvPr id="6" name="Picture 5">
            <a:extLst>
              <a:ext uri="{FF2B5EF4-FFF2-40B4-BE49-F238E27FC236}">
                <a16:creationId xmlns:a16="http://schemas.microsoft.com/office/drawing/2014/main" id="{034B2561-D0AE-B2A2-7258-3D70825276A8}"/>
              </a:ext>
            </a:extLst>
          </p:cNvPr>
          <p:cNvPicPr>
            <a:picLocks noChangeAspect="1"/>
          </p:cNvPicPr>
          <p:nvPr/>
        </p:nvPicPr>
        <p:blipFill>
          <a:blip r:embed="rId3"/>
          <a:stretch>
            <a:fillRect/>
          </a:stretch>
        </p:blipFill>
        <p:spPr>
          <a:xfrm>
            <a:off x="5910651" y="961829"/>
            <a:ext cx="2696635" cy="4010505"/>
          </a:xfrm>
          <a:prstGeom prst="rect">
            <a:avLst/>
          </a:prstGeom>
        </p:spPr>
      </p:pic>
    </p:spTree>
    <p:extLst>
      <p:ext uri="{BB962C8B-B14F-4D97-AF65-F5344CB8AC3E}">
        <p14:creationId xmlns:p14="http://schemas.microsoft.com/office/powerpoint/2010/main" val="134874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3E8277-062E-4A7B-834D-508122EB809B}"/>
              </a:ext>
            </a:extLst>
          </p:cNvPr>
          <p:cNvSpPr txBox="1"/>
          <p:nvPr/>
        </p:nvSpPr>
        <p:spPr>
          <a:xfrm>
            <a:off x="576470" y="425873"/>
            <a:ext cx="7977808" cy="600101"/>
          </a:xfrm>
          <a:prstGeom prst="rect">
            <a:avLst/>
          </a:prstGeom>
          <a:noFill/>
        </p:spPr>
        <p:txBody>
          <a:bodyPr wrap="square">
            <a:spAutoFit/>
          </a:bodyPr>
          <a:lstStyle/>
          <a:p>
            <a:pPr marL="88900" lvl="0" algn="ctr" rtl="0">
              <a:lnSpc>
                <a:spcPct val="115000"/>
              </a:lnSpc>
              <a:spcBef>
                <a:spcPts val="0"/>
              </a:spcBef>
              <a:spcAft>
                <a:spcPts val="0"/>
              </a:spcAft>
              <a:buSzPts val="2200"/>
            </a:pPr>
            <a:r>
              <a:rPr lang="en-IN" sz="3200" dirty="0">
                <a:latin typeface="Ubuntu Light"/>
                <a:ea typeface="Ubuntu Light"/>
                <a:cs typeface="Ubuntu Light"/>
                <a:sym typeface="Ubuntu Light"/>
              </a:rPr>
              <a:t>S</a:t>
            </a:r>
            <a:r>
              <a:rPr lang="en" sz="3200" dirty="0">
                <a:latin typeface="Ubuntu Light"/>
                <a:ea typeface="Ubuntu Light"/>
                <a:cs typeface="Ubuntu Light"/>
                <a:sym typeface="Ubuntu Light"/>
              </a:rPr>
              <a:t>ummary and Future</a:t>
            </a:r>
          </a:p>
        </p:txBody>
      </p:sp>
      <p:sp>
        <p:nvSpPr>
          <p:cNvPr id="7" name="TextBox 6">
            <a:extLst>
              <a:ext uri="{FF2B5EF4-FFF2-40B4-BE49-F238E27FC236}">
                <a16:creationId xmlns:a16="http://schemas.microsoft.com/office/drawing/2014/main" id="{C0F71290-A1BC-6D9E-25D1-C065AB2EDCB3}"/>
              </a:ext>
            </a:extLst>
          </p:cNvPr>
          <p:cNvSpPr txBox="1"/>
          <p:nvPr/>
        </p:nvSpPr>
        <p:spPr>
          <a:xfrm>
            <a:off x="2524539" y="1879252"/>
            <a:ext cx="4572000" cy="1384995"/>
          </a:xfrm>
          <a:prstGeom prst="rect">
            <a:avLst/>
          </a:prstGeom>
          <a:noFill/>
        </p:spPr>
        <p:txBody>
          <a:bodyPr wrap="square">
            <a:spAutoFit/>
          </a:bodyPr>
          <a:lstStyle/>
          <a:p>
            <a:r>
              <a:rPr lang="en-US" dirty="0"/>
              <a:t>The next phase of our Engineering Design Project will be to create a prototype of how product functions and give a basic understanding to the stakeholder of the functionality of the product. This is the phase where we finalize the design, components and conduct testing in order to convert into tangible output.</a:t>
            </a:r>
            <a:endParaRPr lang="en-IN" dirty="0"/>
          </a:p>
        </p:txBody>
      </p:sp>
    </p:spTree>
    <p:extLst>
      <p:ext uri="{BB962C8B-B14F-4D97-AF65-F5344CB8AC3E}">
        <p14:creationId xmlns:p14="http://schemas.microsoft.com/office/powerpoint/2010/main" val="32254010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531</Words>
  <Application>Microsoft Office PowerPoint</Application>
  <PresentationFormat>On-screen Show (16:9)</PresentationFormat>
  <Paragraphs>47</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Economica</vt:lpstr>
      <vt:lpstr>Open Sans</vt:lpstr>
      <vt:lpstr>Consolas</vt:lpstr>
      <vt:lpstr>Arial</vt:lpstr>
      <vt:lpstr>Ubuntu</vt:lpstr>
      <vt:lpstr>Courier New</vt:lpstr>
      <vt:lpstr>Ubuntu Light</vt:lpstr>
      <vt:lpstr>Luxe</vt:lpstr>
      <vt:lpstr>Early detection of Heart Attack</vt:lpstr>
      <vt:lpstr>AGENDA</vt:lpstr>
      <vt:lpstr>PowerPoint Presentation</vt:lpstr>
      <vt:lpstr>PowerPoint Presentation</vt:lpstr>
      <vt:lpstr>PowerPoint Presentation</vt:lpstr>
      <vt:lpstr>PowerPoint Presentation</vt:lpstr>
      <vt:lpstr>Balance Assessment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&amp; Diagonising of Heart Disease</dc:title>
  <cp:lastModifiedBy>priyansh sahu</cp:lastModifiedBy>
  <cp:revision>5</cp:revision>
  <dcterms:modified xsi:type="dcterms:W3CDTF">2022-11-28T05:04:37Z</dcterms:modified>
</cp:coreProperties>
</file>