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71" r:id="rId3"/>
    <p:sldId id="272" r:id="rId4"/>
    <p:sldId id="299" r:id="rId5"/>
    <p:sldId id="306" r:id="rId6"/>
    <p:sldId id="307" r:id="rId7"/>
    <p:sldId id="303" r:id="rId8"/>
    <p:sldId id="304" r:id="rId9"/>
    <p:sldId id="308" r:id="rId10"/>
    <p:sldId id="309" r:id="rId11"/>
    <p:sldId id="310" r:id="rId12"/>
    <p:sldId id="311" r:id="rId13"/>
    <p:sldId id="312" r:id="rId14"/>
    <p:sldId id="314" r:id="rId15"/>
    <p:sldId id="315" r:id="rId16"/>
    <p:sldId id="316" r:id="rId17"/>
    <p:sldId id="25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267" r:id="rId38"/>
    <p:sldId id="33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2A"/>
    <a:srgbClr val="00ADEF"/>
    <a:srgbClr val="25408F"/>
    <a:srgbClr val="EB7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60"/>
  </p:normalViewPr>
  <p:slideViewPr>
    <p:cSldViewPr snapToGrid="0">
      <p:cViewPr varScale="1">
        <p:scale>
          <a:sx n="80" d="100"/>
          <a:sy n="80"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41DC-DE02-313E-3387-915BA4052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65EBAE-6526-25D0-2832-E65A740A2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59FDC-56EB-F212-5134-1A25645C30B6}"/>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5" name="Footer Placeholder 4">
            <a:extLst>
              <a:ext uri="{FF2B5EF4-FFF2-40B4-BE49-F238E27FC236}">
                <a16:creationId xmlns:a16="http://schemas.microsoft.com/office/drawing/2014/main" id="{FB77523A-BB4E-3E80-B138-0CA52E99C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BBC60-A4EE-D00F-474B-D0545FD20AC7}"/>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05299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5E34-0B48-D9B8-5990-E8958AA80C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DC6373-5F16-2A5D-F0E3-1FFE555AC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3D29C-3BA4-A502-872C-9258A2D1A6F5}"/>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5" name="Footer Placeholder 4">
            <a:extLst>
              <a:ext uri="{FF2B5EF4-FFF2-40B4-BE49-F238E27FC236}">
                <a16:creationId xmlns:a16="http://schemas.microsoft.com/office/drawing/2014/main" id="{B28401E3-6003-00F8-FF8F-ED3582636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4EFB5-C228-5500-FEA2-867D04D4AF4F}"/>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45313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C6310-2B71-CA42-6A81-C271AA20B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04E10-18C4-556B-9996-B9E48A9C1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B1D391-CB15-14C1-531E-770F381D6D53}"/>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5" name="Footer Placeholder 4">
            <a:extLst>
              <a:ext uri="{FF2B5EF4-FFF2-40B4-BE49-F238E27FC236}">
                <a16:creationId xmlns:a16="http://schemas.microsoft.com/office/drawing/2014/main" id="{097C08EE-6654-8018-1E71-86A2377B4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AEE8E-0D41-FC3C-2FA7-61DB2CC6997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180850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ackgrou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dirty="0"/>
              <a:t>Background</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vl2pPr>
            <a:lvl3pPr>
              <a:defRPr/>
            </a:lvl3pPr>
          </a:lstStyle>
          <a:p>
            <a:pPr lvl="1"/>
            <a:endParaRPr lang="en-US" dirty="0"/>
          </a:p>
        </p:txBody>
      </p:sp>
      <p:sp>
        <p:nvSpPr>
          <p:cNvPr id="13" name="Date Placeholder 12"/>
          <p:cNvSpPr>
            <a:spLocks noGrp="1"/>
          </p:cNvSpPr>
          <p:nvPr>
            <p:ph type="dt" sz="half" idx="10"/>
          </p:nvPr>
        </p:nvSpPr>
        <p:spPr/>
        <p:txBody>
          <a:bodyPr/>
          <a:lstStyle/>
          <a:p>
            <a:fld id="{9C215E4B-2CCE-4417-9F0B-964C20DCD5A9}" type="datetime1">
              <a:rPr lang="en-CA" smtClean="0"/>
              <a:t>2023-04-11</a:t>
            </a:fld>
            <a:endParaRPr lang="en-CA" dirty="0"/>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dirty="0"/>
          </a:p>
        </p:txBody>
      </p:sp>
      <p:cxnSp>
        <p:nvCxnSpPr>
          <p:cNvPr id="8" name="Straight Connector 7">
            <a:extLst>
              <a:ext uri="{FF2B5EF4-FFF2-40B4-BE49-F238E27FC236}">
                <a16:creationId xmlns:a16="http://schemas.microsoft.com/office/drawing/2014/main" id="{A4FCCDE7-AF7F-4290-8D9A-BD0E66EA7E16}"/>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034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B0B-F9E5-1E0F-5467-25A1DC4E1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E9936B-D27C-6AB8-9DFE-7E98490E1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A7DD1-EE78-2BED-9EDE-383ED6C81261}"/>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5" name="Footer Placeholder 4">
            <a:extLst>
              <a:ext uri="{FF2B5EF4-FFF2-40B4-BE49-F238E27FC236}">
                <a16:creationId xmlns:a16="http://schemas.microsoft.com/office/drawing/2014/main" id="{1C4DC6E5-8B3C-7B43-B7F0-4AEF6D6F6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DC877-053D-2280-778B-A9852198F02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05246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65A7-D3AB-7601-EB27-43CE63551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9C365C-7FD2-DC2B-D13F-972882273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ADB00-EAED-462A-7039-6606E87B1FC1}"/>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5" name="Footer Placeholder 4">
            <a:extLst>
              <a:ext uri="{FF2B5EF4-FFF2-40B4-BE49-F238E27FC236}">
                <a16:creationId xmlns:a16="http://schemas.microsoft.com/office/drawing/2014/main" id="{DA639B42-BB70-78B8-00D4-93A668EB9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CCF99-5409-6197-8C63-2DFDA6CE995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15176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C34F-8246-8EB9-7329-55DCC455FC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B7B99-511E-28CC-8B50-950847124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79A963-009D-CFEC-368D-83B1E82666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075EE5-4297-D2D4-26E1-A857C7EF83E5}"/>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6" name="Footer Placeholder 5">
            <a:extLst>
              <a:ext uri="{FF2B5EF4-FFF2-40B4-BE49-F238E27FC236}">
                <a16:creationId xmlns:a16="http://schemas.microsoft.com/office/drawing/2014/main" id="{F1E2D60C-8085-9D46-3532-1737351A7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3B86D-8F50-E517-F8F3-150A430FA83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86090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B44A-1D8D-E3D4-BE76-1564309121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C324F-87F4-A4D7-7CCA-39284311F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A58B1-07D8-C581-74D0-61E80F062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D0FEE3-5A06-E0A5-C56B-80E1CB0F9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A8A17E-AA85-2BE7-29C0-A0458D04C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ABC616-1FE2-9862-B577-7560F7FC09C7}"/>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8" name="Footer Placeholder 7">
            <a:extLst>
              <a:ext uri="{FF2B5EF4-FFF2-40B4-BE49-F238E27FC236}">
                <a16:creationId xmlns:a16="http://schemas.microsoft.com/office/drawing/2014/main" id="{6577D99C-3098-DBD4-8A64-CED5470BAD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E0530-3C0B-CE5A-42B6-C6371489957E}"/>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18291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2D47-684F-F467-6164-AAAEA96876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08A59-B4F4-737A-E82F-D4E6FF64D42F}"/>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4" name="Footer Placeholder 3">
            <a:extLst>
              <a:ext uri="{FF2B5EF4-FFF2-40B4-BE49-F238E27FC236}">
                <a16:creationId xmlns:a16="http://schemas.microsoft.com/office/drawing/2014/main" id="{58982AF6-E8B2-8523-7DF3-D1BF6F7F42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87A09C-DB7A-F015-FAE3-2C318BFCBB0A}"/>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13782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6758A-E784-7C8E-31FA-568AB4D9F4C6}"/>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3" name="Footer Placeholder 2">
            <a:extLst>
              <a:ext uri="{FF2B5EF4-FFF2-40B4-BE49-F238E27FC236}">
                <a16:creationId xmlns:a16="http://schemas.microsoft.com/office/drawing/2014/main" id="{2ACC0022-F45D-08CA-624F-8528D8E67B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D1523A-398D-E9C4-F92E-290147D1AECE}"/>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43537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B477-1B50-BC46-3893-EEB160CC7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A54FAA-2DEF-B1CB-31F5-F3BC11C689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774081-4121-BDBD-F7C6-434CF19AC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63834-93CF-93C5-159A-232197108BDF}"/>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6" name="Footer Placeholder 5">
            <a:extLst>
              <a:ext uri="{FF2B5EF4-FFF2-40B4-BE49-F238E27FC236}">
                <a16:creationId xmlns:a16="http://schemas.microsoft.com/office/drawing/2014/main" id="{549BB2C4-9674-920E-7AD0-9CD510908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7CB06-447C-FFDE-2EB1-A2155DFB6605}"/>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209806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5588-A16A-F21C-5D0C-C90A3C219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D3357B-CCD2-3E32-A9F1-68F743E99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826155-B863-613E-D762-D2948828E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2C030-EFFF-A44E-CD31-B2D21B4DA813}"/>
              </a:ext>
            </a:extLst>
          </p:cNvPr>
          <p:cNvSpPr>
            <a:spLocks noGrp="1"/>
          </p:cNvSpPr>
          <p:nvPr>
            <p:ph type="dt" sz="half" idx="10"/>
          </p:nvPr>
        </p:nvSpPr>
        <p:spPr/>
        <p:txBody>
          <a:bodyPr/>
          <a:lstStyle/>
          <a:p>
            <a:fld id="{0EFA6EA2-5D05-47CA-A82F-5BB2260496BE}" type="datetimeFigureOut">
              <a:rPr lang="en-IN" smtClean="0"/>
              <a:t>11-04-2023</a:t>
            </a:fld>
            <a:endParaRPr lang="en-IN"/>
          </a:p>
        </p:txBody>
      </p:sp>
      <p:sp>
        <p:nvSpPr>
          <p:cNvPr id="6" name="Footer Placeholder 5">
            <a:extLst>
              <a:ext uri="{FF2B5EF4-FFF2-40B4-BE49-F238E27FC236}">
                <a16:creationId xmlns:a16="http://schemas.microsoft.com/office/drawing/2014/main" id="{FE7598FC-C32D-65A7-123B-B2987E8D2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5C6265-32B2-BF8B-CF44-98224203F0AB}"/>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297621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82BFB-7465-A900-B42E-827A05779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C3BD7-9DBC-EE9E-9018-BB435148C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A6138C-4591-27ED-FF13-5D5B33187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6EA2-5D05-47CA-A82F-5BB2260496BE}" type="datetimeFigureOut">
              <a:rPr lang="en-IN" smtClean="0"/>
              <a:t>11-04-2023</a:t>
            </a:fld>
            <a:endParaRPr lang="en-IN"/>
          </a:p>
        </p:txBody>
      </p:sp>
      <p:sp>
        <p:nvSpPr>
          <p:cNvPr id="5" name="Footer Placeholder 4">
            <a:extLst>
              <a:ext uri="{FF2B5EF4-FFF2-40B4-BE49-F238E27FC236}">
                <a16:creationId xmlns:a16="http://schemas.microsoft.com/office/drawing/2014/main" id="{4E220DE9-9A7A-5005-1192-06CDF4D3F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3AC81D-C57F-108B-A6B6-8EA86EFEC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6A18B-624C-4900-BD2A-C960E805BC29}" type="slidenum">
              <a:rPr lang="en-IN" smtClean="0"/>
              <a:t>‹#›</a:t>
            </a:fld>
            <a:endParaRPr lang="en-IN"/>
          </a:p>
        </p:txBody>
      </p:sp>
    </p:spTree>
    <p:extLst>
      <p:ext uri="{BB962C8B-B14F-4D97-AF65-F5344CB8AC3E}">
        <p14:creationId xmlns:p14="http://schemas.microsoft.com/office/powerpoint/2010/main" val="40743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866BA11-3F3C-529E-13E0-B167D0614D2A}"/>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1</a:t>
            </a:fld>
            <a:endParaRPr lang="en-CA" dirty="0">
              <a:solidFill>
                <a:prstClr val="black"/>
              </a:solidFill>
              <a:ea typeface="ＭＳ Ｐゴシック" charset="0"/>
            </a:endParaRPr>
          </a:p>
        </p:txBody>
      </p:sp>
      <p:sp>
        <p:nvSpPr>
          <p:cNvPr id="10" name="TextBox 9">
            <a:extLst>
              <a:ext uri="{FF2B5EF4-FFF2-40B4-BE49-F238E27FC236}">
                <a16:creationId xmlns:a16="http://schemas.microsoft.com/office/drawing/2014/main" id="{7595AE5C-C4A1-769A-3972-B37169A1D1C1}"/>
              </a:ext>
            </a:extLst>
          </p:cNvPr>
          <p:cNvSpPr txBox="1"/>
          <p:nvPr/>
        </p:nvSpPr>
        <p:spPr>
          <a:xfrm>
            <a:off x="959845" y="1960812"/>
            <a:ext cx="10272305" cy="816955"/>
          </a:xfrm>
          <a:prstGeom prst="rect">
            <a:avLst/>
          </a:prstGeom>
          <a:noFill/>
        </p:spPr>
        <p:txBody>
          <a:bodyPr wrap="square" rtlCol="0">
            <a:spAutoFit/>
          </a:bodyPr>
          <a:lstStyle/>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INSE 6120</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rPr>
              <a:t>Cryptographic Protocols and Network Security</a:t>
            </a:r>
          </a:p>
          <a:p>
            <a:pPr algn="ctr">
              <a:lnSpc>
                <a:spcPct val="107000"/>
              </a:lnSpc>
              <a:spcAft>
                <a:spcPts val="800"/>
              </a:spcAft>
            </a:pPr>
            <a:r>
              <a:rPr lang="en-IN" sz="2133" b="1" kern="0" dirty="0" err="1">
                <a:latin typeface="Times New Roman" panose="02020603050405020304" pitchFamily="18" charset="0"/>
                <a:ea typeface="Calibri" panose="020F0502020204030204" pitchFamily="34" charset="0"/>
                <a:cs typeface="Arial"/>
                <a:sym typeface="Arial"/>
              </a:rPr>
              <a:t>Monero</a:t>
            </a:r>
            <a:r>
              <a:rPr lang="en-IN" sz="2133" b="1" kern="0" dirty="0">
                <a:latin typeface="Times New Roman" panose="02020603050405020304" pitchFamily="18" charset="0"/>
                <a:ea typeface="Calibri" panose="020F0502020204030204" pitchFamily="34" charset="0"/>
                <a:cs typeface="Arial"/>
                <a:sym typeface="Arial"/>
              </a:rPr>
              <a:t> and </a:t>
            </a:r>
            <a:r>
              <a:rPr lang="en-IN" sz="2133" b="1" kern="0" dirty="0" err="1">
                <a:latin typeface="Times New Roman" panose="02020603050405020304" pitchFamily="18" charset="0"/>
                <a:ea typeface="Calibri" panose="020F0502020204030204" pitchFamily="34" charset="0"/>
                <a:cs typeface="Arial"/>
                <a:sym typeface="Arial"/>
              </a:rPr>
              <a:t>Zcash</a:t>
            </a:r>
            <a:endParaRPr lang="en-CA" sz="2133" b="1" kern="0" dirty="0">
              <a:latin typeface="Arial"/>
              <a:cs typeface="Arial"/>
              <a:sym typeface="Arial"/>
            </a:endParaRPr>
          </a:p>
        </p:txBody>
      </p:sp>
      <p:pic>
        <p:nvPicPr>
          <p:cNvPr id="11" name="Picture 10">
            <a:extLst>
              <a:ext uri="{FF2B5EF4-FFF2-40B4-BE49-F238E27FC236}">
                <a16:creationId xmlns:a16="http://schemas.microsoft.com/office/drawing/2014/main" id="{7FDC7275-3856-F395-6B8D-E0750C5801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1549" y="703550"/>
            <a:ext cx="5168900" cy="1187437"/>
          </a:xfrm>
          <a:prstGeom prst="rect">
            <a:avLst/>
          </a:prstGeom>
          <a:noFill/>
          <a:ln>
            <a:noFill/>
          </a:ln>
        </p:spPr>
      </p:pic>
      <p:sp>
        <p:nvSpPr>
          <p:cNvPr id="12" name="TextBox 11">
            <a:extLst>
              <a:ext uri="{FF2B5EF4-FFF2-40B4-BE49-F238E27FC236}">
                <a16:creationId xmlns:a16="http://schemas.microsoft.com/office/drawing/2014/main" id="{0B10FD85-6CE1-2CE3-47FF-3F0A3732EE66}"/>
              </a:ext>
            </a:extLst>
          </p:cNvPr>
          <p:cNvSpPr txBox="1"/>
          <p:nvPr/>
        </p:nvSpPr>
        <p:spPr>
          <a:xfrm>
            <a:off x="4495177" y="2785983"/>
            <a:ext cx="3201639" cy="666977"/>
          </a:xfrm>
          <a:prstGeom prst="rect">
            <a:avLst/>
          </a:prstGeom>
          <a:noFill/>
        </p:spPr>
        <p:txBody>
          <a:bodyPr wrap="square" rtlCol="0">
            <a:spAutoFit/>
          </a:bodyPr>
          <a:lstStyle/>
          <a:p>
            <a:pPr algn="ctr" defTabSz="1219170">
              <a:buClr>
                <a:srgbClr val="000000"/>
              </a:buClr>
              <a:defRPr/>
            </a:pPr>
            <a:r>
              <a:rPr lang="en-CA" sz="1867" kern="0" dirty="0">
                <a:solidFill>
                  <a:srgbClr val="000000"/>
                </a:solidFill>
                <a:latin typeface="Arial"/>
                <a:cs typeface="Arial"/>
                <a:sym typeface="Arial"/>
              </a:rPr>
              <a:t>Submitted To:</a:t>
            </a:r>
          </a:p>
          <a:p>
            <a:pPr algn="ctr" defTabSz="1219170">
              <a:buClr>
                <a:srgbClr val="000000"/>
              </a:buClr>
              <a:defRPr/>
            </a:pPr>
            <a:r>
              <a:rPr lang="en-CA" sz="1867" kern="0" dirty="0">
                <a:solidFill>
                  <a:srgbClr val="000000"/>
                </a:solidFill>
                <a:latin typeface="Arial"/>
                <a:cs typeface="Arial"/>
                <a:sym typeface="Arial"/>
              </a:rPr>
              <a:t>Prof. </a:t>
            </a:r>
            <a:r>
              <a:rPr lang="en-IN" sz="1867" kern="0" dirty="0">
                <a:solidFill>
                  <a:srgbClr val="000000"/>
                </a:solidFill>
                <a:latin typeface="Arial"/>
                <a:cs typeface="Arial"/>
                <a:sym typeface="Arial"/>
              </a:rPr>
              <a:t>Ivan </a:t>
            </a:r>
            <a:r>
              <a:rPr lang="en-IN" sz="1867" kern="0" dirty="0" err="1">
                <a:solidFill>
                  <a:srgbClr val="000000"/>
                </a:solidFill>
                <a:latin typeface="Arial"/>
                <a:cs typeface="Arial"/>
                <a:sym typeface="Arial"/>
              </a:rPr>
              <a:t>Pustogarov</a:t>
            </a:r>
            <a:endParaRPr lang="en-CA" sz="1867" kern="0" dirty="0">
              <a:solidFill>
                <a:srgbClr val="000000"/>
              </a:solidFill>
              <a:latin typeface="Arial"/>
              <a:cs typeface="Arial"/>
              <a:sym typeface="Arial"/>
            </a:endParaRPr>
          </a:p>
        </p:txBody>
      </p:sp>
      <p:sp>
        <p:nvSpPr>
          <p:cNvPr id="13" name="TextBox 12">
            <a:extLst>
              <a:ext uri="{FF2B5EF4-FFF2-40B4-BE49-F238E27FC236}">
                <a16:creationId xmlns:a16="http://schemas.microsoft.com/office/drawing/2014/main" id="{8E6E6B4D-0F9A-42E6-4BA6-05653B0677EB}"/>
              </a:ext>
            </a:extLst>
          </p:cNvPr>
          <p:cNvSpPr txBox="1"/>
          <p:nvPr/>
        </p:nvSpPr>
        <p:spPr>
          <a:xfrm>
            <a:off x="4391652" y="3429000"/>
            <a:ext cx="3201639" cy="379656"/>
          </a:xfrm>
          <a:prstGeom prst="rect">
            <a:avLst/>
          </a:prstGeom>
          <a:noFill/>
        </p:spPr>
        <p:txBody>
          <a:bodyPr wrap="square" rtlCol="0">
            <a:spAutoFit/>
          </a:bodyPr>
          <a:lstStyle/>
          <a:p>
            <a:pPr algn="ctr" defTabSz="1219170">
              <a:buClr>
                <a:srgbClr val="000000"/>
              </a:buClr>
              <a:defRPr/>
            </a:pPr>
            <a:r>
              <a:rPr lang="en-CA" sz="1867" kern="0" dirty="0">
                <a:solidFill>
                  <a:srgbClr val="000000"/>
                </a:solidFill>
                <a:latin typeface="Arial"/>
                <a:cs typeface="Arial"/>
                <a:sym typeface="Arial"/>
              </a:rPr>
              <a:t>Presented By:</a:t>
            </a:r>
          </a:p>
        </p:txBody>
      </p:sp>
      <p:graphicFrame>
        <p:nvGraphicFramePr>
          <p:cNvPr id="16" name="Table 15">
            <a:extLst>
              <a:ext uri="{FF2B5EF4-FFF2-40B4-BE49-F238E27FC236}">
                <a16:creationId xmlns:a16="http://schemas.microsoft.com/office/drawing/2014/main" id="{90D0A72B-D9A5-89E9-CF94-39AE1BD296D3}"/>
              </a:ext>
            </a:extLst>
          </p:cNvPr>
          <p:cNvGraphicFramePr>
            <a:graphicFrameLocks noGrp="1"/>
          </p:cNvGraphicFramePr>
          <p:nvPr>
            <p:extLst>
              <p:ext uri="{D42A27DB-BD31-4B8C-83A1-F6EECF244321}">
                <p14:modId xmlns:p14="http://schemas.microsoft.com/office/powerpoint/2010/main" val="3363960857"/>
              </p:ext>
            </p:extLst>
          </p:nvPr>
        </p:nvGraphicFramePr>
        <p:xfrm>
          <a:off x="3627858" y="3760803"/>
          <a:ext cx="5757302" cy="2595544"/>
        </p:xfrm>
        <a:graphic>
          <a:graphicData uri="http://schemas.openxmlformats.org/drawingml/2006/table">
            <a:tbl>
              <a:tblPr firstRow="1" firstCol="1" bandRow="1">
                <a:tableStyleId>{5C22544A-7EE6-4342-B048-85BDC9FD1C3A}</a:tableStyleId>
              </a:tblPr>
              <a:tblGrid>
                <a:gridCol w="4066032">
                  <a:extLst>
                    <a:ext uri="{9D8B030D-6E8A-4147-A177-3AD203B41FA5}">
                      <a16:colId xmlns:a16="http://schemas.microsoft.com/office/drawing/2014/main" val="2199987765"/>
                    </a:ext>
                  </a:extLst>
                </a:gridCol>
                <a:gridCol w="1691270">
                  <a:extLst>
                    <a:ext uri="{9D8B030D-6E8A-4147-A177-3AD203B41FA5}">
                      <a16:colId xmlns:a16="http://schemas.microsoft.com/office/drawing/2014/main" val="3491975389"/>
                    </a:ext>
                  </a:extLst>
                </a:gridCol>
              </a:tblGrid>
              <a:tr h="324443">
                <a:tc>
                  <a:txBody>
                    <a:bodyPr/>
                    <a:lstStyle/>
                    <a:p>
                      <a:pPr algn="ctr">
                        <a:lnSpc>
                          <a:spcPct val="107000"/>
                        </a:lnSpc>
                        <a:spcBef>
                          <a:spcPts val="100"/>
                        </a:spcBef>
                        <a:spcAft>
                          <a:spcPts val="100"/>
                        </a:spcAft>
                      </a:pPr>
                      <a:r>
                        <a:rPr lang="en-CA" sz="1400">
                          <a:effectLst/>
                        </a:rPr>
                        <a:t>Student 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Bef>
                          <a:spcPts val="100"/>
                        </a:spcBef>
                        <a:spcAft>
                          <a:spcPts val="100"/>
                        </a:spcAft>
                      </a:pPr>
                      <a:r>
                        <a:rPr lang="en-CA" sz="1400">
                          <a:effectLst/>
                        </a:rPr>
                        <a:t>Student ID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616200915"/>
                  </a:ext>
                </a:extLst>
              </a:tr>
              <a:tr h="324443">
                <a:tc>
                  <a:txBody>
                    <a:bodyPr/>
                    <a:lstStyle/>
                    <a:p>
                      <a:pPr algn="ctr">
                        <a:lnSpc>
                          <a:spcPct val="107000"/>
                        </a:lnSpc>
                        <a:spcAft>
                          <a:spcPts val="100"/>
                        </a:spcAft>
                      </a:pPr>
                      <a:r>
                        <a:rPr lang="en-CA" sz="1400" dirty="0">
                          <a:effectLst/>
                        </a:rPr>
                        <a:t>Raghavendran Raghunathan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40220965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894793882"/>
                  </a:ext>
                </a:extLst>
              </a:tr>
              <a:tr h="324443">
                <a:tc>
                  <a:txBody>
                    <a:bodyPr/>
                    <a:lstStyle/>
                    <a:p>
                      <a:pPr algn="ctr">
                        <a:lnSpc>
                          <a:spcPct val="107000"/>
                        </a:lnSpc>
                        <a:spcBef>
                          <a:spcPts val="100"/>
                        </a:spcBef>
                        <a:spcAft>
                          <a:spcPts val="100"/>
                        </a:spcAft>
                      </a:pPr>
                      <a:r>
                        <a:rPr lang="en-CA" sz="1400">
                          <a:effectLst/>
                        </a:rPr>
                        <a:t>Arun Prasad Karunanithi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a:effectLst/>
                        </a:rPr>
                        <a:t>40220964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933855136"/>
                  </a:ext>
                </a:extLst>
              </a:tr>
              <a:tr h="324443">
                <a:tc>
                  <a:txBody>
                    <a:bodyPr/>
                    <a:lstStyle/>
                    <a:p>
                      <a:pPr algn="ctr">
                        <a:lnSpc>
                          <a:spcPct val="107000"/>
                        </a:lnSpc>
                        <a:spcBef>
                          <a:spcPts val="100"/>
                        </a:spcBef>
                        <a:spcAft>
                          <a:spcPts val="100"/>
                        </a:spcAft>
                      </a:pPr>
                      <a:r>
                        <a:rPr lang="en-CA" sz="1400" dirty="0">
                          <a:effectLst/>
                        </a:rPr>
                        <a:t>Naveen </a:t>
                      </a:r>
                      <a:r>
                        <a:rPr lang="en-CA" sz="1400" dirty="0" err="1">
                          <a:effectLst/>
                        </a:rPr>
                        <a:t>Sesetti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40206610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502895930"/>
                  </a:ext>
                </a:extLst>
              </a:tr>
              <a:tr h="324443">
                <a:tc>
                  <a:txBody>
                    <a:bodyPr/>
                    <a:lstStyle/>
                    <a:p>
                      <a:pPr algn="ctr">
                        <a:lnSpc>
                          <a:spcPct val="107000"/>
                        </a:lnSpc>
                        <a:spcBef>
                          <a:spcPts val="100"/>
                        </a:spcBef>
                        <a:spcAft>
                          <a:spcPts val="100"/>
                        </a:spcAft>
                      </a:pPr>
                      <a:r>
                        <a:rPr lang="en-CA" sz="1400" dirty="0" err="1">
                          <a:effectLst/>
                        </a:rPr>
                        <a:t>Meetsinh</a:t>
                      </a:r>
                      <a:r>
                        <a:rPr lang="en-CA" sz="1400" dirty="0">
                          <a:effectLst/>
                        </a:rPr>
                        <a:t> Parihar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Bef>
                          <a:spcPts val="100"/>
                        </a:spcBef>
                        <a:spcAft>
                          <a:spcPts val="100"/>
                        </a:spcAft>
                      </a:pPr>
                      <a:r>
                        <a:rPr lang="en-CA" sz="1400" b="1" dirty="0">
                          <a:effectLst/>
                        </a:rPr>
                        <a:t>40217262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2614136206"/>
                  </a:ext>
                </a:extLst>
              </a:tr>
              <a:tr h="324443">
                <a:tc>
                  <a:txBody>
                    <a:bodyPr/>
                    <a:lstStyle/>
                    <a:p>
                      <a:pPr algn="ctr">
                        <a:lnSpc>
                          <a:spcPct val="107000"/>
                        </a:lnSpc>
                        <a:spcBef>
                          <a:spcPts val="100"/>
                        </a:spcBef>
                        <a:spcAft>
                          <a:spcPts val="100"/>
                        </a:spcAft>
                      </a:pPr>
                      <a:r>
                        <a:rPr lang="en-CA" sz="1400">
                          <a:effectLst/>
                        </a:rPr>
                        <a:t>Gayatri Tangudu</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40221830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1038890607"/>
                  </a:ext>
                </a:extLst>
              </a:tr>
              <a:tr h="324443">
                <a:tc>
                  <a:txBody>
                    <a:bodyPr/>
                    <a:lstStyle/>
                    <a:p>
                      <a:pPr algn="ctr">
                        <a:lnSpc>
                          <a:spcPct val="107000"/>
                        </a:lnSpc>
                        <a:spcBef>
                          <a:spcPts val="100"/>
                        </a:spcBef>
                        <a:spcAft>
                          <a:spcPts val="100"/>
                        </a:spcAft>
                      </a:pPr>
                      <a:r>
                        <a:rPr lang="en-CA" sz="1400">
                          <a:effectLst/>
                        </a:rPr>
                        <a:t>Priya Meghana Raavi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40221227</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578122467"/>
                  </a:ext>
                </a:extLst>
              </a:tr>
              <a:tr h="324443">
                <a:tc>
                  <a:txBody>
                    <a:bodyPr/>
                    <a:lstStyle/>
                    <a:p>
                      <a:pPr algn="ctr">
                        <a:lnSpc>
                          <a:spcPct val="107000"/>
                        </a:lnSpc>
                        <a:spcBef>
                          <a:spcPts val="100"/>
                        </a:spcBef>
                        <a:spcAft>
                          <a:spcPts val="100"/>
                        </a:spcAft>
                      </a:pPr>
                      <a:r>
                        <a:rPr lang="en-CA" sz="1400">
                          <a:effectLst/>
                        </a:rPr>
                        <a:t>Bhavya Panner Selvam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40205936</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1163064016"/>
                  </a:ext>
                </a:extLst>
              </a:tr>
            </a:tbl>
          </a:graphicData>
        </a:graphic>
      </p:graphicFrame>
      <p:pic>
        <p:nvPicPr>
          <p:cNvPr id="34" name="Picture 33" descr="A picture containing text, sign, vector graphics&#10;&#10;Description automatically generated">
            <a:extLst>
              <a:ext uri="{FF2B5EF4-FFF2-40B4-BE49-F238E27FC236}">
                <a16:creationId xmlns:a16="http://schemas.microsoft.com/office/drawing/2014/main" id="{A60423CB-E910-C6B0-EEA7-9827848DCE58}"/>
              </a:ext>
            </a:extLst>
          </p:cNvPr>
          <p:cNvPicPr>
            <a:picLocks noChangeAspect="1"/>
          </p:cNvPicPr>
          <p:nvPr/>
        </p:nvPicPr>
        <p:blipFill rotWithShape="1">
          <a:blip r:embed="rId3">
            <a:extLst>
              <a:ext uri="{28A0092B-C50C-407E-A947-70E740481C1C}">
                <a14:useLocalDpi xmlns:a14="http://schemas.microsoft.com/office/drawing/2010/main" val="0"/>
              </a:ext>
            </a:extLst>
          </a:blip>
          <a:srcRect l="5406" r="5406"/>
          <a:stretch/>
        </p:blipFill>
        <p:spPr>
          <a:xfrm>
            <a:off x="446542" y="-297667"/>
            <a:ext cx="3181316" cy="3566952"/>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35" name="Picture 34" descr="Logo, icon&#10;&#10;Description automatically generated">
            <a:extLst>
              <a:ext uri="{FF2B5EF4-FFF2-40B4-BE49-F238E27FC236}">
                <a16:creationId xmlns:a16="http://schemas.microsoft.com/office/drawing/2014/main" id="{DA361993-EFB6-70B3-6481-4EA60B762D23}"/>
              </a:ext>
            </a:extLst>
          </p:cNvPr>
          <p:cNvPicPr>
            <a:picLocks noChangeAspect="1"/>
          </p:cNvPicPr>
          <p:nvPr/>
        </p:nvPicPr>
        <p:blipFill rotWithShape="1">
          <a:blip r:embed="rId4">
            <a:extLst>
              <a:ext uri="{28A0092B-C50C-407E-A947-70E740481C1C}">
                <a14:useLocalDpi xmlns:a14="http://schemas.microsoft.com/office/drawing/2010/main" val="0"/>
              </a:ext>
            </a:extLst>
          </a:blip>
          <a:srcRect l="5455" r="5360" b="4"/>
          <a:stretch/>
        </p:blipFill>
        <p:spPr>
          <a:xfrm>
            <a:off x="9385160" y="3429000"/>
            <a:ext cx="2902595" cy="3254444"/>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19346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a:effectLst/>
                <a:latin typeface="Calibri" panose="020F0502020204030204" pitchFamily="34" charset="0"/>
                <a:ea typeface="Calibri" panose="020F0502020204030204" pitchFamily="34" charset="0"/>
                <a:cs typeface="Times New Roman" panose="02020603050405020304" pitchFamily="18" charset="0"/>
              </a:rPr>
              <a:t>COMPARISION OF MONERO AND  ZCASH</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sz="2000" b="1" dirty="0">
                <a:effectLst/>
                <a:latin typeface="Cambria" panose="02040503050406030204" pitchFamily="18" charset="0"/>
                <a:ea typeface="Cambria" panose="02040503050406030204" pitchFamily="18" charset="0"/>
              </a:rPr>
              <a:t>1.Anonymity</a:t>
            </a:r>
            <a:r>
              <a:rPr lang="en-IN" sz="2000" b="1" spc="-10" dirty="0">
                <a:effectLst/>
                <a:latin typeface="Cambria" panose="02040503050406030204" pitchFamily="18" charset="0"/>
                <a:ea typeface="Cambria" panose="02040503050406030204" pitchFamily="18" charset="0"/>
              </a:rPr>
              <a:t> </a:t>
            </a:r>
            <a:r>
              <a:rPr lang="en-IN" sz="2000" b="1" dirty="0">
                <a:effectLst/>
                <a:latin typeface="Cambria" panose="02040503050406030204" pitchFamily="18" charset="0"/>
                <a:ea typeface="Cambria" panose="02040503050406030204" pitchFamily="18" charset="0"/>
              </a:rPr>
              <a:t>set</a:t>
            </a:r>
            <a:endParaRPr lang="en-IN" sz="2000" b="1" dirty="0">
              <a:latin typeface="Cambria" panose="02040503050406030204" pitchFamily="18" charset="0"/>
              <a:ea typeface="Cambria" panose="02040503050406030204" pitchFamily="18" charset="0"/>
            </a:endParaRPr>
          </a:p>
          <a:p>
            <a:pPr lvl="1"/>
            <a:r>
              <a:rPr lang="en-IN" sz="16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are</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two</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of</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the</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most</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popular</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privacy-focused</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cryptocurrencies,</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both</a:t>
            </a:r>
            <a:r>
              <a:rPr lang="en-IN" sz="1600" spc="-1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aim</a:t>
            </a:r>
            <a:r>
              <a:rPr lang="en-IN" sz="1600" spc="-2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to</a:t>
            </a:r>
            <a:r>
              <a:rPr lang="en-IN" sz="1600" spc="-28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provide</a:t>
            </a:r>
            <a:r>
              <a:rPr lang="en-IN" sz="1600" spc="-5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high</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levels</a:t>
            </a:r>
            <a:r>
              <a:rPr lang="en-IN" sz="1600" spc="-40"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of</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anonymity</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to</a:t>
            </a:r>
            <a:r>
              <a:rPr lang="en-IN" sz="1600" spc="-50"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their</a:t>
            </a:r>
            <a:r>
              <a:rPr lang="en-IN" sz="16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users. </a:t>
            </a:r>
            <a:endParaRPr lang="en-IN" sz="1600" b="1" spc="-50" dirty="0">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2400" b="1" spc="-50" dirty="0">
                <a:latin typeface="Cambria" panose="02040503050406030204" pitchFamily="18" charset="0"/>
                <a:ea typeface="Cambria" panose="02040503050406030204" pitchFamily="18" charset="0"/>
                <a:cs typeface="Times New Roman" panose="02020603050405020304" pitchFamily="18" charset="0"/>
              </a:rPr>
              <a:t> </a:t>
            </a:r>
            <a:r>
              <a:rPr lang="en-IN" sz="16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6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US" sz="1600" dirty="0">
                <a:effectLst/>
                <a:latin typeface="Cambria" panose="02040503050406030204" pitchFamily="18" charset="0"/>
                <a:ea typeface="Cambria" panose="02040503050406030204" pitchFamily="18" charset="0"/>
              </a:rPr>
              <a:t>mixed with at least 7 other transactions to make it difficult to determine the true source of the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transaction. </a:t>
            </a:r>
          </a:p>
          <a:p>
            <a:pPr lvl="2"/>
            <a:r>
              <a:rPr lang="en-US" sz="1600" dirty="0">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f a transaction is sent with zero </a:t>
            </a:r>
            <a:r>
              <a:rPr lang="en-US" sz="1600" dirty="0" err="1">
                <a:effectLst/>
                <a:latin typeface="Cambria" panose="02040503050406030204" pitchFamily="18" charset="0"/>
                <a:ea typeface="Cambria" panose="02040503050406030204" pitchFamily="18" charset="0"/>
              </a:rPr>
              <a:t>mixins</a:t>
            </a:r>
            <a:r>
              <a:rPr lang="en-US" sz="1600" dirty="0">
                <a:effectLst/>
                <a:latin typeface="Cambria" panose="02040503050406030204" pitchFamily="18" charset="0"/>
                <a:ea typeface="Cambria" panose="02040503050406030204" pitchFamily="18" charset="0"/>
              </a:rPr>
              <a:t>, it can be easily de-anonymized.</a:t>
            </a:r>
          </a:p>
          <a:p>
            <a:pPr marL="914400" lvl="2" indent="0">
              <a:buNone/>
            </a:pPr>
            <a:endParaRPr lang="en-US" sz="1600" dirty="0">
              <a:effectLst/>
              <a:latin typeface="Cambria" panose="02040503050406030204" pitchFamily="18" charset="0"/>
              <a:ea typeface="Cambria" panose="02040503050406030204" pitchFamily="18" charset="0"/>
            </a:endParaRPr>
          </a:p>
          <a:p>
            <a:pPr marL="914400" lvl="2" indent="0">
              <a:buNone/>
            </a:pPr>
            <a:r>
              <a:rPr lang="en-US" sz="1600" b="1" dirty="0" err="1">
                <a:latin typeface="Cambria" panose="02040503050406030204" pitchFamily="18" charset="0"/>
                <a:ea typeface="Cambria" panose="02040503050406030204" pitchFamily="18" charset="0"/>
              </a:rPr>
              <a:t>Zcash</a:t>
            </a:r>
            <a:r>
              <a:rPr lang="en-US" sz="1600" b="1" dirty="0">
                <a:latin typeface="Cambria" panose="02040503050406030204" pitchFamily="18" charset="0"/>
                <a:ea typeface="Cambria" panose="02040503050406030204" pitchFamily="18" charset="0"/>
              </a:rPr>
              <a:t> : </a:t>
            </a:r>
          </a:p>
          <a:p>
            <a:pPr lvl="2"/>
            <a:r>
              <a:rPr lang="en-US" sz="1600" dirty="0">
                <a:latin typeface="Cambria" panose="02040503050406030204" pitchFamily="18" charset="0"/>
                <a:ea typeface="Cambria" panose="02040503050406030204" pitchFamily="18" charset="0"/>
              </a:rPr>
              <a:t>It</a:t>
            </a:r>
            <a:r>
              <a:rPr lang="en-IN" sz="1600" dirty="0">
                <a:effectLst/>
                <a:latin typeface="Cambria" panose="02040503050406030204" pitchFamily="18" charset="0"/>
                <a:ea typeface="Cambria" panose="02040503050406030204" pitchFamily="18" charset="0"/>
                <a:cs typeface="Times New Roman" panose="02020603050405020304" pitchFamily="18" charset="0"/>
              </a:rPr>
              <a:t> has a much larger anonymity set because all shielded transactions are</a:t>
            </a:r>
            <a:r>
              <a:rPr lang="en-IN" sz="16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600" dirty="0">
                <a:effectLst/>
                <a:latin typeface="Cambria" panose="02040503050406030204" pitchFamily="18" charset="0"/>
                <a:ea typeface="Cambria" panose="02040503050406030204" pitchFamily="18" charset="0"/>
                <a:cs typeface="Times New Roman" panose="02020603050405020304" pitchFamily="18" charset="0"/>
              </a:rPr>
              <a:t>mixed together.</a:t>
            </a:r>
          </a:p>
          <a:p>
            <a:pPr lvl="2"/>
            <a:r>
              <a:rPr lang="en-IN" sz="1600" dirty="0">
                <a:effectLst/>
                <a:latin typeface="Cambria" panose="02040503050406030204" pitchFamily="18" charset="0"/>
                <a:ea typeface="Cambria" panose="02040503050406030204" pitchFamily="18" charset="0"/>
                <a:cs typeface="Times New Roman" panose="02020603050405020304" pitchFamily="18" charset="0"/>
              </a:rPr>
              <a:t>Considerably larger than </a:t>
            </a:r>
            <a:r>
              <a:rPr lang="en-IN" sz="1600" dirty="0" err="1">
                <a:effectLst/>
                <a:latin typeface="Cambria" panose="02040503050406030204" pitchFamily="18" charset="0"/>
                <a:ea typeface="Cambria" panose="02040503050406030204" pitchFamily="18" charset="0"/>
                <a:cs typeface="Times New Roman" panose="02020603050405020304" pitchFamily="18" charset="0"/>
              </a:rPr>
              <a:t>Monero’s</a:t>
            </a:r>
            <a:r>
              <a:rPr lang="en-IN" sz="1600" dirty="0">
                <a:effectLst/>
                <a:latin typeface="Cambria" panose="02040503050406030204" pitchFamily="18" charset="0"/>
                <a:ea typeface="Cambria" panose="02040503050406030204" pitchFamily="18" charset="0"/>
                <a:cs typeface="Times New Roman" panose="02020603050405020304" pitchFamily="18" charset="0"/>
              </a:rPr>
              <a:t> anonymity set.</a:t>
            </a:r>
          </a:p>
          <a:p>
            <a:pPr marL="457200" lvl="1" indent="0">
              <a:buNone/>
            </a:pP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Overall,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has the potential to provide greater anonymity than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due to its larger</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anonymity set. </a:t>
            </a:r>
            <a:endParaRPr lang="en-US" sz="1800" b="1" dirty="0">
              <a:effectLst/>
              <a:latin typeface="Cambria" panose="02040503050406030204" pitchFamily="18" charset="0"/>
              <a:ea typeface="Cambria" panose="020405030504060302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10</a:t>
            </a:fld>
            <a:endParaRPr lang="en-CA" dirty="0">
              <a:solidFill>
                <a:prstClr val="black"/>
              </a:solidFill>
              <a:ea typeface="ＭＳ Ｐゴシック" charset="0"/>
            </a:endParaRPr>
          </a:p>
        </p:txBody>
      </p:sp>
      <p:pic>
        <p:nvPicPr>
          <p:cNvPr id="8" name="image2.jpeg">
            <a:extLst>
              <a:ext uri="{FF2B5EF4-FFF2-40B4-BE49-F238E27FC236}">
                <a16:creationId xmlns:a16="http://schemas.microsoft.com/office/drawing/2014/main" id="{846C00EF-6163-C7DC-C95D-6313B402FED7}"/>
              </a:ext>
            </a:extLst>
          </p:cNvPr>
          <p:cNvPicPr>
            <a:picLocks noChangeAspect="1"/>
          </p:cNvPicPr>
          <p:nvPr/>
        </p:nvPicPr>
        <p:blipFill>
          <a:blip r:embed="rId2" cstate="print"/>
          <a:stretch>
            <a:fillRect/>
          </a:stretch>
        </p:blipFill>
        <p:spPr>
          <a:xfrm>
            <a:off x="2091018" y="5360894"/>
            <a:ext cx="8633626" cy="1022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picture containing text, sign, vector graphics&#10;&#10;Description automatically generated">
            <a:extLst>
              <a:ext uri="{FF2B5EF4-FFF2-40B4-BE49-F238E27FC236}">
                <a16:creationId xmlns:a16="http://schemas.microsoft.com/office/drawing/2014/main" id="{30CFA61C-1E13-9119-54A8-B194779D7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12" y="1251317"/>
            <a:ext cx="1806652" cy="1806652"/>
          </a:xfrm>
          <a:prstGeom prst="rect">
            <a:avLst/>
          </a:prstGeom>
        </p:spPr>
      </p:pic>
      <p:pic>
        <p:nvPicPr>
          <p:cNvPr id="12" name="Picture 11" descr="Logo, icon&#10;&#10;Description automatically generated">
            <a:extLst>
              <a:ext uri="{FF2B5EF4-FFF2-40B4-BE49-F238E27FC236}">
                <a16:creationId xmlns:a16="http://schemas.microsoft.com/office/drawing/2014/main" id="{CB97ED35-0751-B641-2FA7-453325BF9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1" y="3756469"/>
            <a:ext cx="1625477" cy="1625477"/>
          </a:xfrm>
          <a:prstGeom prst="rect">
            <a:avLst/>
          </a:prstGeom>
        </p:spPr>
      </p:pic>
      <p:pic>
        <p:nvPicPr>
          <p:cNvPr id="25" name="Picture 24" descr="Logo&#10;&#10;Description automatically generated">
            <a:extLst>
              <a:ext uri="{FF2B5EF4-FFF2-40B4-BE49-F238E27FC236}">
                <a16:creationId xmlns:a16="http://schemas.microsoft.com/office/drawing/2014/main" id="{97E0CD85-AEC4-544E-6F92-899FC65E8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45" y="2999754"/>
            <a:ext cx="661783" cy="567243"/>
          </a:xfrm>
          <a:prstGeom prst="rect">
            <a:avLst/>
          </a:prstGeom>
        </p:spPr>
      </p:pic>
      <p:pic>
        <p:nvPicPr>
          <p:cNvPr id="28" name="Picture 27" descr="A picture containing text, sign, vector graphics&#10;&#10;Description automatically generated">
            <a:extLst>
              <a:ext uri="{FF2B5EF4-FFF2-40B4-BE49-F238E27FC236}">
                <a16:creationId xmlns:a16="http://schemas.microsoft.com/office/drawing/2014/main" id="{3C2C3148-849D-7F67-26D5-C8F3482DE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30" name="Picture 29" descr="Logo, icon&#10;&#10;Description automatically generated">
            <a:extLst>
              <a:ext uri="{FF2B5EF4-FFF2-40B4-BE49-F238E27FC236}">
                <a16:creationId xmlns:a16="http://schemas.microsoft.com/office/drawing/2014/main" id="{A6BB76F5-C2DF-718C-95DC-7FDCCE785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Tree>
    <p:extLst>
      <p:ext uri="{BB962C8B-B14F-4D97-AF65-F5344CB8AC3E}">
        <p14:creationId xmlns:p14="http://schemas.microsoft.com/office/powerpoint/2010/main" val="396794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b="1" dirty="0">
                <a:latin typeface="Cambria" panose="02040503050406030204" pitchFamily="18" charset="0"/>
                <a:ea typeface="Cambria" panose="02040503050406030204" pitchFamily="18" charset="0"/>
              </a:rPr>
              <a:t>2</a:t>
            </a:r>
            <a:r>
              <a:rPr lang="en-IN" b="1" dirty="0">
                <a:effectLst/>
                <a:latin typeface="Cambria" panose="02040503050406030204" pitchFamily="18" charset="0"/>
                <a:ea typeface="Cambria" panose="02040503050406030204" pitchFamily="18" charset="0"/>
              </a:rPr>
              <a:t>.Opt In Privacy</a:t>
            </a:r>
            <a:endParaRPr lang="en-IN" b="1" dirty="0">
              <a:latin typeface="Cambria" panose="02040503050406030204" pitchFamily="18" charset="0"/>
              <a:ea typeface="Cambria" panose="02040503050406030204" pitchFamily="18" charset="0"/>
            </a:endParaRPr>
          </a:p>
          <a:p>
            <a:pPr lvl="1"/>
            <a:r>
              <a:rPr lang="en-IN" sz="1800" dirty="0">
                <a:effectLst/>
                <a:latin typeface="Cambria" panose="02040503050406030204" pitchFamily="18" charset="0"/>
                <a:ea typeface="Cambria" panose="02040503050406030204" pitchFamily="18" charset="0"/>
                <a:cs typeface="Times New Roman" panose="02020603050405020304" pitchFamily="18" charset="0"/>
              </a:rPr>
              <a:t>Overall, both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provide privacy features that allow for anonymous transactions.</a:t>
            </a:r>
            <a:r>
              <a:rPr lang="en-IN" sz="1800" spc="-28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However,</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there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are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some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key differences between</a:t>
            </a:r>
            <a:r>
              <a:rPr lang="en-IN" sz="1800" spc="2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the</a:t>
            </a:r>
            <a:r>
              <a:rPr lang="en-IN" sz="1800" spc="-1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two.</a:t>
            </a:r>
          </a:p>
          <a:p>
            <a:pPr lvl="1"/>
            <a:endParaRPr lang="en-IN" sz="1600" b="1" spc="-50" dirty="0">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1800" b="1" spc="-50" dirty="0">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mandates the use of </a:t>
            </a:r>
            <a:r>
              <a:rPr lang="en-IN"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dirty="0">
                <a:effectLst/>
                <a:latin typeface="Cambria" panose="02040503050406030204" pitchFamily="18" charset="0"/>
                <a:ea typeface="Cambria" panose="02040503050406030204" pitchFamily="18" charset="0"/>
                <a:cs typeface="Times New Roman" panose="02020603050405020304" pitchFamily="18" charset="0"/>
              </a:rPr>
              <a:t> </a:t>
            </a:r>
            <a:r>
              <a:rPr lang="en-US" dirty="0">
                <a:effectLst/>
                <a:latin typeface="Cambria" panose="02040503050406030204" pitchFamily="18" charset="0"/>
                <a:ea typeface="Cambria" panose="02040503050406030204" pitchFamily="18" charset="0"/>
              </a:rPr>
              <a:t> </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has a fixed minimum ring size </a:t>
            </a:r>
            <a:endParaRPr lang="en-US" dirty="0">
              <a:effectLst/>
              <a:latin typeface="Cambria" panose="02040503050406030204" pitchFamily="18" charset="0"/>
              <a:ea typeface="Cambria" panose="02040503050406030204" pitchFamily="18" charset="0"/>
            </a:endParaRPr>
          </a:p>
          <a:p>
            <a:pPr marL="914400" lvl="2" indent="0">
              <a:buNone/>
            </a:pPr>
            <a:r>
              <a:rPr lang="en-US" b="1" dirty="0" err="1">
                <a:latin typeface="Cambria" panose="02040503050406030204" pitchFamily="18" charset="0"/>
                <a:ea typeface="Cambria" panose="02040503050406030204" pitchFamily="18" charset="0"/>
              </a:rPr>
              <a:t>Zcash</a:t>
            </a:r>
            <a:r>
              <a:rPr lang="en-US" b="1" dirty="0">
                <a:latin typeface="Cambria" panose="02040503050406030204" pitchFamily="18" charset="0"/>
                <a:ea typeface="Cambria" panose="02040503050406030204" pitchFamily="18" charset="0"/>
              </a:rPr>
              <a:t> : </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has a larger anonymity set.</a:t>
            </a:r>
          </a:p>
          <a:p>
            <a:pPr lvl="2"/>
            <a:r>
              <a:rPr lang="en-IN" dirty="0">
                <a:effectLst/>
                <a:latin typeface="Cambria" panose="02040503050406030204" pitchFamily="18" charset="0"/>
                <a:ea typeface="Cambria" panose="02040503050406030204" pitchFamily="18" charset="0"/>
                <a:cs typeface="Times New Roman" panose="02020603050405020304" pitchFamily="18" charset="0"/>
              </a:rPr>
              <a:t>but limited usage</a:t>
            </a:r>
            <a:r>
              <a:rPr lang="en-IN" spc="5" dirty="0">
                <a:effectLst/>
                <a:latin typeface="Cambria" panose="02040503050406030204" pitchFamily="18" charset="0"/>
                <a:ea typeface="Cambria" panose="02040503050406030204" pitchFamily="18" charset="0"/>
                <a:cs typeface="Times New Roman" panose="02020603050405020304" pitchFamily="18" charset="0"/>
              </a:rPr>
              <a:t> </a:t>
            </a:r>
            <a:r>
              <a:rPr lang="en-IN" dirty="0">
                <a:effectLst/>
                <a:latin typeface="Cambria" panose="02040503050406030204" pitchFamily="18" charset="0"/>
                <a:ea typeface="Cambria" panose="02040503050406030204" pitchFamily="18" charset="0"/>
                <a:cs typeface="Times New Roman" panose="02020603050405020304" pitchFamily="18" charset="0"/>
              </a:rPr>
              <a:t>of its privacy features</a:t>
            </a:r>
          </a:p>
          <a:p>
            <a:pPr lvl="1"/>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lvl="1"/>
            <a:r>
              <a:rPr lang="en-IN" sz="1800" dirty="0">
                <a:effectLst/>
                <a:latin typeface="Cambria" panose="02040503050406030204" pitchFamily="18" charset="0"/>
                <a:ea typeface="Cambria" panose="02040503050406030204" pitchFamily="18" charset="0"/>
                <a:cs typeface="Times New Roman" panose="02020603050405020304" pitchFamily="18" charset="0"/>
              </a:rPr>
              <a:t>In conclusion, both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have their strengths and weaknesses when it comes to</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privacy features. </a:t>
            </a:r>
            <a:endParaRPr lang="en-US" sz="1800" b="1" dirty="0">
              <a:effectLst/>
              <a:latin typeface="Cambria" panose="02040503050406030204" pitchFamily="18" charset="0"/>
              <a:ea typeface="Cambria" panose="020405030504060302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11</a:t>
            </a:fld>
            <a:endParaRPr lang="en-CA" dirty="0">
              <a:solidFill>
                <a:prstClr val="black"/>
              </a:solidFill>
              <a:ea typeface="ＭＳ Ｐゴシック" charset="0"/>
            </a:endParaRPr>
          </a:p>
        </p:txBody>
      </p:sp>
      <p:pic>
        <p:nvPicPr>
          <p:cNvPr id="7" name="image3.jpeg">
            <a:extLst>
              <a:ext uri="{FF2B5EF4-FFF2-40B4-BE49-F238E27FC236}">
                <a16:creationId xmlns:a16="http://schemas.microsoft.com/office/drawing/2014/main" id="{C3DEA143-4D43-137D-AA65-77C5E33ED6C1}"/>
              </a:ext>
            </a:extLst>
          </p:cNvPr>
          <p:cNvPicPr>
            <a:picLocks noChangeAspect="1"/>
          </p:cNvPicPr>
          <p:nvPr/>
        </p:nvPicPr>
        <p:blipFill>
          <a:blip r:embed="rId2" cstate="print"/>
          <a:stretch>
            <a:fillRect/>
          </a:stretch>
        </p:blipFill>
        <p:spPr>
          <a:xfrm>
            <a:off x="7971798" y="2224524"/>
            <a:ext cx="3674369" cy="2408952"/>
          </a:xfrm>
          <a:prstGeom prst="rect">
            <a:avLst/>
          </a:prstGeom>
        </p:spPr>
      </p:pic>
      <p:pic>
        <p:nvPicPr>
          <p:cNvPr id="9" name="Picture 8" descr="A picture containing text, sign, vector graphics&#10;&#10;Description automatically generated">
            <a:extLst>
              <a:ext uri="{FF2B5EF4-FFF2-40B4-BE49-F238E27FC236}">
                <a16:creationId xmlns:a16="http://schemas.microsoft.com/office/drawing/2014/main" id="{2C12A09C-1A6C-B36B-2D95-556D0C80A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0" name="Picture 9" descr="Logo, icon&#10;&#10;Description automatically generated">
            <a:extLst>
              <a:ext uri="{FF2B5EF4-FFF2-40B4-BE49-F238E27FC236}">
                <a16:creationId xmlns:a16="http://schemas.microsoft.com/office/drawing/2014/main" id="{CD4DB920-3349-E9E6-56FA-B710189AE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1" name="Picture 10" descr="Logo&#10;&#10;Description automatically generated">
            <a:extLst>
              <a:ext uri="{FF2B5EF4-FFF2-40B4-BE49-F238E27FC236}">
                <a16:creationId xmlns:a16="http://schemas.microsoft.com/office/drawing/2014/main" id="{58877D26-FB40-5E66-E2D4-44194A73C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39567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effectLst/>
                <a:latin typeface="Cambria" panose="02040503050406030204" pitchFamily="18" charset="0"/>
                <a:ea typeface="Cambria" panose="02040503050406030204" pitchFamily="18" charset="0"/>
              </a:rPr>
              <a:t>3.Transaction Size</a:t>
            </a:r>
            <a:endParaRPr lang="en-IN" b="1" dirty="0">
              <a:latin typeface="Cambria" panose="02040503050406030204" pitchFamily="18" charset="0"/>
              <a:ea typeface="Cambria" panose="02040503050406030204" pitchFamily="18" charset="0"/>
            </a:endParaRPr>
          </a:p>
          <a:p>
            <a:pPr lvl="1"/>
            <a:r>
              <a:rPr lang="en-IN" sz="1800" dirty="0">
                <a:effectLst/>
                <a:latin typeface="Cambria" panose="02040503050406030204" pitchFamily="18" charset="0"/>
                <a:ea typeface="Cambria" panose="02040503050406030204" pitchFamily="18" charset="0"/>
                <a:cs typeface="Times New Roman" panose="02020603050405020304" pitchFamily="18" charset="0"/>
              </a:rPr>
              <a:t>Another notable difference between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is the cryptographic technology they use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to achieve privacy</a:t>
            </a:r>
            <a:endParaRPr lang="en-IN" sz="1600" b="1" spc="-50" dirty="0">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1800" b="1" spc="-50" dirty="0">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uses Ring Confidential Transactions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 which obscures the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transaction amount.</a:t>
            </a:r>
          </a:p>
          <a:p>
            <a:pPr lvl="2"/>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a:t>
            </a:r>
            <a:r>
              <a:rPr lang="en-IN" sz="1800" spc="-4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does</a:t>
            </a:r>
            <a:r>
              <a:rPr lang="en-IN" sz="1800" spc="-5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not</a:t>
            </a:r>
            <a:r>
              <a:rPr lang="en-IN" sz="1800" spc="-6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require</a:t>
            </a:r>
            <a:r>
              <a:rPr lang="en-IN" sz="1800" spc="-4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a:t>
            </a:r>
            <a:r>
              <a:rPr lang="en-IN" sz="1800" spc="-6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trusted</a:t>
            </a:r>
            <a:r>
              <a:rPr lang="en-IN" sz="1800" spc="-6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setup.</a:t>
            </a:r>
            <a:endParaRPr lang="en-US" dirty="0">
              <a:effectLst/>
              <a:latin typeface="Cambria" panose="02040503050406030204" pitchFamily="18" charset="0"/>
              <a:ea typeface="Cambria" panose="02040503050406030204" pitchFamily="18" charset="0"/>
            </a:endParaRPr>
          </a:p>
          <a:p>
            <a:pPr marL="914400" lvl="2" indent="0">
              <a:buNone/>
            </a:pPr>
            <a:r>
              <a:rPr lang="en-US" b="1" dirty="0" err="1">
                <a:latin typeface="Cambria" panose="02040503050406030204" pitchFamily="18" charset="0"/>
                <a:ea typeface="Cambria" panose="02040503050406030204" pitchFamily="18" charset="0"/>
              </a:rPr>
              <a:t>Zcash</a:t>
            </a:r>
            <a:r>
              <a:rPr lang="en-US" b="1" dirty="0">
                <a:latin typeface="Cambria" panose="02040503050406030204" pitchFamily="18" charset="0"/>
                <a:ea typeface="Cambria" panose="02040503050406030204" pitchFamily="18" charset="0"/>
              </a:rPr>
              <a:t> : </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uses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IN" sz="1800" dirty="0">
                <a:effectLst/>
                <a:latin typeface="Cambria" panose="02040503050406030204" pitchFamily="18" charset="0"/>
                <a:ea typeface="Cambria" panose="02040503050406030204" pitchFamily="18" charset="0"/>
                <a:cs typeface="Times New Roman" panose="02020603050405020304" pitchFamily="18" charset="0"/>
              </a:rPr>
              <a:t>-SNARKs, which allows for the transaction amount to</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remain hidden.</a:t>
            </a:r>
          </a:p>
          <a:p>
            <a:pPr lvl="2"/>
            <a:r>
              <a:rPr lang="en-IN"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IN" sz="1800" dirty="0">
                <a:effectLst/>
                <a:latin typeface="Cambria" panose="02040503050406030204" pitchFamily="18" charset="0"/>
                <a:ea typeface="Cambria" panose="02040503050406030204" pitchFamily="18" charset="0"/>
                <a:cs typeface="Times New Roman" panose="02020603050405020304" pitchFamily="18" charset="0"/>
              </a:rPr>
              <a:t>-</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SNARKs</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can</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be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computationally</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intensive,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requiring</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more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resources</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and</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time</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to</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verify</a:t>
            </a:r>
            <a:r>
              <a:rPr lang="en-IN" sz="1800" spc="5"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transactions</a:t>
            </a:r>
            <a:endParaRPr lang="en-IN" dirty="0">
              <a:effectLst/>
              <a:latin typeface="Cambria" panose="02040503050406030204" pitchFamily="18" charset="0"/>
              <a:ea typeface="Cambria" panose="02040503050406030204" pitchFamily="18" charset="0"/>
              <a:cs typeface="Times New Roman" panose="02020603050405020304" pitchFamily="18" charset="0"/>
            </a:endParaRPr>
          </a:p>
          <a:p>
            <a:pPr lvl="1"/>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US" sz="1800" dirty="0">
                <a:effectLst/>
                <a:latin typeface="Cambria" panose="02040503050406030204" pitchFamily="18" charset="0"/>
                <a:ea typeface="Cambria" panose="02040503050406030204" pitchFamily="18" charset="0"/>
              </a:rPr>
              <a:t>Overall, both </a:t>
            </a:r>
            <a:r>
              <a:rPr lang="en-US" sz="1800" dirty="0" err="1">
                <a:effectLst/>
                <a:latin typeface="Cambria" panose="02040503050406030204" pitchFamily="18" charset="0"/>
                <a:ea typeface="Cambria" panose="02040503050406030204" pitchFamily="18" charset="0"/>
              </a:rPr>
              <a:t>Zcash</a:t>
            </a:r>
            <a:r>
              <a:rPr lang="en-US" sz="1800" dirty="0">
                <a:effectLst/>
                <a:latin typeface="Cambria" panose="02040503050406030204" pitchFamily="18" charset="0"/>
                <a:ea typeface="Cambria" panose="02040503050406030204" pitchFamily="18" charset="0"/>
              </a:rPr>
              <a:t> and </a:t>
            </a:r>
            <a:r>
              <a:rPr lang="en-US" sz="1800" dirty="0" err="1">
                <a:effectLst/>
                <a:latin typeface="Cambria" panose="02040503050406030204" pitchFamily="18" charset="0"/>
                <a:ea typeface="Cambria" panose="02040503050406030204" pitchFamily="18" charset="0"/>
              </a:rPr>
              <a:t>Monero</a:t>
            </a:r>
            <a:r>
              <a:rPr lang="en-US" sz="1800" dirty="0">
                <a:effectLst/>
                <a:latin typeface="Cambria" panose="02040503050406030204" pitchFamily="18" charset="0"/>
                <a:ea typeface="Cambria" panose="02040503050406030204" pitchFamily="18" charset="0"/>
              </a:rPr>
              <a:t> provide strong privacy features and are among the most private</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cryptocurrencies</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available.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However,</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they</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differ</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in</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2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size</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of</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anonymity</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set,</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transaction</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size,</a:t>
            </a:r>
            <a:r>
              <a:rPr lang="en-US" sz="1800" spc="-29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and</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cryptographic</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technology used to achieve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privacy.</a:t>
            </a:r>
            <a:endParaRPr lang="en-IN" sz="1800" dirty="0">
              <a:effectLst/>
              <a:latin typeface="Cambria" panose="02040503050406030204" pitchFamily="18" charset="0"/>
              <a:ea typeface="Cambria" panose="02040503050406030204" pitchFamily="18" charset="0"/>
            </a:endParaRP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12</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D2B70598-28C4-FF45-F1F6-98DCB4864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9" name="Picture 8" descr="Logo, icon&#10;&#10;Description automatically generated">
            <a:extLst>
              <a:ext uri="{FF2B5EF4-FFF2-40B4-BE49-F238E27FC236}">
                <a16:creationId xmlns:a16="http://schemas.microsoft.com/office/drawing/2014/main" id="{057F7A4D-4AEC-0A8F-012A-AAFEF575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0" name="Picture 9" descr="Logo&#10;&#10;Description automatically generated">
            <a:extLst>
              <a:ext uri="{FF2B5EF4-FFF2-40B4-BE49-F238E27FC236}">
                <a16:creationId xmlns:a16="http://schemas.microsoft.com/office/drawing/2014/main" id="{BDAA60CA-DE30-DF2A-D842-B19F5EA9C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272537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latin typeface="Cambria" panose="02040503050406030204" pitchFamily="18" charset="0"/>
                <a:ea typeface="Cambria" panose="02040503050406030204" pitchFamily="18" charset="0"/>
              </a:rPr>
              <a:t>4</a:t>
            </a:r>
            <a:r>
              <a:rPr lang="en-IN" b="1" dirty="0">
                <a:effectLst/>
                <a:latin typeface="Cambria" panose="02040503050406030204" pitchFamily="18" charset="0"/>
                <a:ea typeface="Cambria" panose="02040503050406030204" pitchFamily="18" charset="0"/>
              </a:rPr>
              <a:t>.Trusted Setup</a:t>
            </a:r>
            <a:endParaRPr lang="en-IN"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cs typeface="Times New Roman" panose="02020603050405020304" pitchFamily="18" charset="0"/>
              </a:rPr>
              <a:t>T</a:t>
            </a:r>
            <a:r>
              <a:rPr lang="en-US" sz="1800" dirty="0">
                <a:effectLst/>
                <a:latin typeface="Cambria" panose="02040503050406030204" pitchFamily="18" charset="0"/>
                <a:ea typeface="Cambria" panose="02040503050406030204" pitchFamily="18" charset="0"/>
                <a:cs typeface="Times New Roman" panose="02020603050405020304" pitchFamily="18" charset="0"/>
              </a:rPr>
              <a:t>rusted setup process is done in a way that ensures that the generated parameters remain secret and cannot be tampered with.</a:t>
            </a:r>
          </a:p>
          <a:p>
            <a:pPr marL="457200" lvl="1" indent="0">
              <a:buNone/>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IN" sz="1800" b="1" spc="-50" dirty="0">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latin typeface="Cambria" panose="02040503050406030204" pitchFamily="18" charset="0"/>
                <a:ea typeface="Cambria" panose="02040503050406030204" pitchFamily="18" charset="0"/>
                <a:cs typeface="Times New Roman" panose="02020603050405020304" pitchFamily="18" charset="0"/>
              </a:rPr>
              <a:t> :</a:t>
            </a:r>
          </a:p>
          <a:p>
            <a:pPr lvl="2"/>
            <a:r>
              <a:rPr lang="en-US" sz="1800" dirty="0">
                <a:latin typeface="Cambria" panose="02040503050406030204" pitchFamily="18" charset="0"/>
                <a:ea typeface="Cambria" panose="02040503050406030204" pitchFamily="18" charset="0"/>
                <a:cs typeface="Times New Roman" panose="02020603050405020304" pitchFamily="18" charset="0"/>
              </a:rPr>
              <a:t>G</a:t>
            </a:r>
            <a:r>
              <a:rPr lang="en-US" sz="1800" dirty="0">
                <a:effectLst/>
                <a:latin typeface="Cambria" panose="02040503050406030204" pitchFamily="18" charset="0"/>
                <a:ea typeface="Cambria" panose="02040503050406030204" pitchFamily="18" charset="0"/>
                <a:cs typeface="Times New Roman" panose="02020603050405020304" pitchFamily="18" charset="0"/>
              </a:rPr>
              <a:t>enerating a set of secret keys that are used to create ring signatures</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Requires Mandatory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 usage</a:t>
            </a:r>
            <a:endParaRPr lang="en-US" dirty="0">
              <a:effectLst/>
              <a:latin typeface="Cambria" panose="02040503050406030204" pitchFamily="18" charset="0"/>
              <a:ea typeface="Cambria" panose="02040503050406030204" pitchFamily="18" charset="0"/>
            </a:endParaRPr>
          </a:p>
          <a:p>
            <a:pPr marL="914400" lvl="2" indent="0">
              <a:buNone/>
            </a:pPr>
            <a:r>
              <a:rPr lang="en-US" b="1" dirty="0" err="1">
                <a:latin typeface="Cambria" panose="02040503050406030204" pitchFamily="18" charset="0"/>
                <a:ea typeface="Cambria" panose="02040503050406030204" pitchFamily="18" charset="0"/>
              </a:rPr>
              <a:t>Zcash</a:t>
            </a:r>
            <a:r>
              <a:rPr lang="en-US" b="1" dirty="0">
                <a:latin typeface="Cambria" panose="02040503050406030204" pitchFamily="18" charset="0"/>
                <a:ea typeface="Cambria" panose="02040503050406030204" pitchFamily="18" charset="0"/>
              </a:rPr>
              <a:t> : </a:t>
            </a:r>
          </a:p>
          <a:p>
            <a:pPr lvl="2"/>
            <a:r>
              <a:rPr lang="en-US" sz="1800" dirty="0">
                <a:effectLst/>
                <a:latin typeface="Cambria" panose="02040503050406030204" pitchFamily="18" charset="0"/>
                <a:ea typeface="Cambria" panose="02040503050406030204" pitchFamily="18" charset="0"/>
                <a:cs typeface="Times New Roman" panose="02020603050405020304" pitchFamily="18" charset="0"/>
              </a:rPr>
              <a:t>the trusted setup process involves generating a set of secret parameters that are used to create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US" sz="1800" dirty="0">
                <a:effectLst/>
                <a:latin typeface="Cambria" panose="02040503050406030204" pitchFamily="18" charset="0"/>
                <a:ea typeface="Cambria" panose="02040503050406030204" pitchFamily="18" charset="0"/>
                <a:cs typeface="Times New Roman" panose="02020603050405020304" pitchFamily="18" charset="0"/>
              </a:rPr>
              <a:t>-SNARKs</a:t>
            </a:r>
          </a:p>
          <a:p>
            <a:pPr lvl="2"/>
            <a:r>
              <a:rPr lang="en-IN" sz="1800" dirty="0">
                <a:effectLst/>
                <a:latin typeface="Cambria" panose="02040503050406030204" pitchFamily="18" charset="0"/>
                <a:ea typeface="Cambria" panose="02040503050406030204" pitchFamily="18" charset="0"/>
              </a:rPr>
              <a:t>different parties, each</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holding a part of the master secret, participated in the setup.</a:t>
            </a:r>
          </a:p>
          <a:p>
            <a:pPr marL="914400" lvl="2" indent="0">
              <a:buNone/>
            </a:pPr>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IN" sz="1800" spc="-5" dirty="0">
                <a:effectLst/>
                <a:latin typeface="Cambria" panose="02040503050406030204" pitchFamily="18" charset="0"/>
                <a:ea typeface="Cambria" panose="02040503050406030204" pitchFamily="18" charset="0"/>
              </a:rPr>
              <a:t>Ultimately,</a:t>
            </a:r>
            <a:r>
              <a:rPr lang="en-IN" sz="1800" spc="-5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the</a:t>
            </a:r>
            <a:r>
              <a:rPr lang="en-IN" sz="1800" spc="-35"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choice</a:t>
            </a:r>
            <a:r>
              <a:rPr lang="en-IN" sz="1800" spc="-4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between</a:t>
            </a:r>
            <a:r>
              <a:rPr lang="en-IN" sz="1800" spc="-45"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spc="-8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Monero</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depends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on</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a:t>
            </a:r>
            <a:r>
              <a:rPr lang="en-IN" sz="1800" spc="-4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user's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priorities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concerns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regarding</a:t>
            </a:r>
            <a:r>
              <a:rPr lang="en-IN" sz="1800" spc="-26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privacy,</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transaction fees,</a:t>
            </a:r>
            <a:r>
              <a:rPr lang="en-IN" sz="1800" spc="-3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 trust</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in the</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system's setup.</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13</a:t>
            </a:fld>
            <a:endParaRPr lang="en-CA" dirty="0">
              <a:solidFill>
                <a:prstClr val="black"/>
              </a:solidFill>
              <a:ea typeface="ＭＳ Ｐゴシック" charset="0"/>
            </a:endParaRPr>
          </a:p>
        </p:txBody>
      </p:sp>
      <p:pic>
        <p:nvPicPr>
          <p:cNvPr id="9" name="Picture 8" descr="A picture containing text, sign, vector graphics&#10;&#10;Description automatically generated">
            <a:extLst>
              <a:ext uri="{FF2B5EF4-FFF2-40B4-BE49-F238E27FC236}">
                <a16:creationId xmlns:a16="http://schemas.microsoft.com/office/drawing/2014/main" id="{BDFA754D-98C7-F9B9-31BB-5111A4229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0" name="Picture 9" descr="Logo, icon&#10;&#10;Description automatically generated">
            <a:extLst>
              <a:ext uri="{FF2B5EF4-FFF2-40B4-BE49-F238E27FC236}">
                <a16:creationId xmlns:a16="http://schemas.microsoft.com/office/drawing/2014/main" id="{A14772AA-D11B-3D33-D8F2-F57216472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1" name="Picture 10" descr="Logo&#10;&#10;Description automatically generated">
            <a:extLst>
              <a:ext uri="{FF2B5EF4-FFF2-40B4-BE49-F238E27FC236}">
                <a16:creationId xmlns:a16="http://schemas.microsoft.com/office/drawing/2014/main" id="{1602631C-4050-82DD-B5D0-6A7CF676A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409674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latin typeface="Cambria" panose="02040503050406030204" pitchFamily="18" charset="0"/>
                <a:ea typeface="Cambria" panose="02040503050406030204" pitchFamily="18" charset="0"/>
              </a:rPr>
              <a:t>1</a:t>
            </a:r>
            <a:r>
              <a:rPr lang="en-IN" b="1" dirty="0">
                <a:effectLst/>
                <a:latin typeface="Cambria" panose="02040503050406030204" pitchFamily="18" charset="0"/>
                <a:ea typeface="Cambria" panose="02040503050406030204" pitchFamily="18" charset="0"/>
              </a:rPr>
              <a:t>.Privacy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Ring signatures, stealth addresses, and confidential transactions are all used by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to conceal transaction data and shield user identities.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It uses a concept called zero-knowledge proofs to let users demonstrate their knowledge of a specific piece of information without actually disclosing it.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Ultimately,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Zcash's</a:t>
            </a:r>
            <a:r>
              <a:rPr lang="en-IN" sz="1800" dirty="0">
                <a:effectLst/>
                <a:latin typeface="Cambria" panose="02040503050406030204" pitchFamily="18" charset="0"/>
                <a:ea typeface="Cambria" panose="02040503050406030204" pitchFamily="18" charset="0"/>
                <a:cs typeface="Times New Roman" panose="02020603050405020304" pitchFamily="18" charset="0"/>
              </a:rPr>
              <a:t> privacy features aim to shield user identities and transaction data from prying eyes, making them appealing to users who value their security and privacy.</a:t>
            </a:r>
          </a:p>
          <a:p>
            <a:pPr marL="457200" lvl="1" indent="0">
              <a:buNone/>
            </a:pPr>
            <a:r>
              <a:rPr lang="en-IN" b="1" dirty="0">
                <a:effectLst/>
                <a:latin typeface="Cambria" panose="02040503050406030204" pitchFamily="18" charset="0"/>
                <a:ea typeface="Cambria" panose="02040503050406030204" pitchFamily="18" charset="0"/>
              </a:rPr>
              <a:t>2.Decentralization</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several volunteer nodes that operate the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software which makes the cryptocurrency more secure and trustworthy and makes it resistant to censorship and control.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runs on a node-maintained decentralized peer-to-peer network. It uses a consensus algorithm called </a:t>
            </a:r>
            <a:r>
              <a:rPr lang="en-IN" sz="1800" dirty="0" err="1">
                <a:effectLst/>
                <a:latin typeface="Cambria" panose="02040503050406030204" pitchFamily="18" charset="0"/>
                <a:ea typeface="Cambria" panose="02040503050406030204" pitchFamily="18" charset="0"/>
              </a:rPr>
              <a:t>Equihash</a:t>
            </a:r>
            <a:r>
              <a:rPr lang="en-IN" sz="1800" dirty="0">
                <a:effectLst/>
                <a:latin typeface="Cambria" panose="02040503050406030204" pitchFamily="18" charset="0"/>
                <a:ea typeface="Cambria" panose="02040503050406030204" pitchFamily="18" charset="0"/>
              </a:rPr>
              <a:t> which makes it resistant to ASIC-based mining Similar to </a:t>
            </a:r>
            <a:r>
              <a:rPr lang="en-IN" sz="1800" dirty="0" err="1">
                <a:effectLst/>
                <a:latin typeface="Cambria" panose="02040503050406030204" pitchFamily="18" charset="0"/>
                <a:ea typeface="Cambria" panose="02040503050406030204" pitchFamily="18" charset="0"/>
              </a:rPr>
              <a:t>Monero</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Ultimately,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Zcash's</a:t>
            </a:r>
            <a:r>
              <a:rPr lang="en-IN" sz="1800" dirty="0">
                <a:effectLst/>
                <a:latin typeface="Cambria" panose="02040503050406030204" pitchFamily="18" charset="0"/>
                <a:ea typeface="Cambria" panose="02040503050406030204" pitchFamily="18" charset="0"/>
              </a:rPr>
              <a:t> decentralization makes cryptocurrencies more safe and more dependable than conventional financial systems and increases their resistance to censorship and control.</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13" name="Equals 12">
            <a:extLst>
              <a:ext uri="{FF2B5EF4-FFF2-40B4-BE49-F238E27FC236}">
                <a16:creationId xmlns:a16="http://schemas.microsoft.com/office/drawing/2014/main" id="{2885DB9E-B590-4113-CBF0-EAA98497CF52}"/>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9631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r>
              <a:rPr lang="en-IN" sz="2800" b="1" dirty="0">
                <a:effectLst/>
                <a:latin typeface="Times New Roman" panose="02020603050405020304" pitchFamily="18" charset="0"/>
                <a:ea typeface="Calibri" panose="020F0502020204030204" pitchFamily="34" charset="0"/>
              </a:rPr>
              <a:t>(</a:t>
            </a:r>
            <a:r>
              <a:rPr lang="en-IN" sz="2800" b="1" dirty="0" err="1">
                <a:effectLst/>
                <a:latin typeface="Times New Roman" panose="02020603050405020304" pitchFamily="18" charset="0"/>
                <a:ea typeface="Calibri" panose="020F0502020204030204" pitchFamily="34" charset="0"/>
              </a:rPr>
              <a:t>Contd</a:t>
            </a:r>
            <a:r>
              <a:rPr lang="en-IN" sz="2800" b="1" dirty="0">
                <a:effectLst/>
                <a:latin typeface="Times New Roman" panose="02020603050405020304" pitchFamily="18" charset="0"/>
                <a:ea typeface="Calibri" panose="020F0502020204030204" pitchFamily="34" charset="0"/>
              </a:rPr>
              <a: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effectLst/>
                <a:latin typeface="Cambria" panose="02040503050406030204" pitchFamily="18" charset="0"/>
                <a:ea typeface="Cambria" panose="02040503050406030204" pitchFamily="18" charset="0"/>
              </a:rPr>
              <a:t>3.Open Source</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Due to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Monero's</a:t>
            </a:r>
            <a:r>
              <a:rPr lang="en-IN" sz="1800" dirty="0">
                <a:effectLst/>
                <a:latin typeface="Cambria" panose="02040503050406030204" pitchFamily="18" charset="0"/>
                <a:ea typeface="Cambria" panose="02040503050406030204" pitchFamily="18" charset="0"/>
                <a:cs typeface="Times New Roman" panose="02020603050405020304" pitchFamily="18" charset="0"/>
              </a:rPr>
              <a:t> open-source design, third-party wallets and other programmes that can communicate with the coin are also possible. The code base of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is accessible on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Github</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has an open-source codebase that is accessible on GitHub. The codebase must be maintained and improved by the developer community, and anyone can help with the creation of the coin.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Furthermore, because both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are open-source, problems and vulnerabilities may be found and fixed right away.</a:t>
            </a:r>
            <a:r>
              <a:rPr lang="en-IN" sz="1800" dirty="0">
                <a:effectLst/>
                <a:latin typeface="Cambria" panose="02040503050406030204" pitchFamily="18" charset="0"/>
                <a:ea typeface="Cambria" panose="02040503050406030204" pitchFamily="18" charset="0"/>
                <a:cs typeface="Times New Roman" panose="02020603050405020304" pitchFamily="18" charset="0"/>
              </a:rPr>
              <a:t>.</a:t>
            </a:r>
          </a:p>
          <a:p>
            <a:pPr marL="457200" lvl="1" indent="0">
              <a:buNone/>
            </a:pPr>
            <a:r>
              <a:rPr lang="en-IN" b="1" dirty="0">
                <a:latin typeface="Cambria" panose="02040503050406030204" pitchFamily="18" charset="0"/>
                <a:ea typeface="Cambria" panose="02040503050406030204" pitchFamily="18" charset="0"/>
              </a:rPr>
              <a:t>4</a:t>
            </a:r>
            <a:r>
              <a:rPr lang="en-IN" b="1" dirty="0">
                <a:effectLst/>
                <a:latin typeface="Cambria" panose="02040503050406030204" pitchFamily="18" charset="0"/>
                <a:ea typeface="Cambria" panose="02040503050406030204" pitchFamily="18" charset="0"/>
              </a:rPr>
              <a:t>.Community Driven Developm</a:t>
            </a:r>
            <a:r>
              <a:rPr lang="en-IN" b="1" dirty="0">
                <a:latin typeface="Cambria" panose="02040503050406030204" pitchFamily="18" charset="0"/>
                <a:ea typeface="Cambria" panose="02040503050406030204" pitchFamily="18" charset="0"/>
              </a:rPr>
              <a:t>ent</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With new features and enhancements being regularly introduced, </a:t>
            </a:r>
            <a:r>
              <a:rPr lang="en-IN" sz="1800" dirty="0" err="1">
                <a:effectLst/>
                <a:latin typeface="Cambria" panose="02040503050406030204" pitchFamily="18" charset="0"/>
                <a:ea typeface="Cambria" panose="02040503050406030204" pitchFamily="18" charset="0"/>
              </a:rPr>
              <a:t>Monero's</a:t>
            </a:r>
            <a:r>
              <a:rPr lang="en-IN" sz="1800" dirty="0">
                <a:effectLst/>
                <a:latin typeface="Cambria" panose="02040503050406030204" pitchFamily="18" charset="0"/>
                <a:ea typeface="Cambria" panose="02040503050406030204" pitchFamily="18" charset="0"/>
              </a:rPr>
              <a:t> community-driven approach to development has helped the cryptocurrency expand and change over time.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has a robust community of users, developers. Anybody can participate in the development process because the community is welcoming and open to everyone.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Both cryptocurrencies have vibrant and committed user, developer, and contributor communities that collaborate to maintain and advance the coins while assuring their continued security, dependability, and adaptability to user demands.</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8" name="Equals 7">
            <a:extLst>
              <a:ext uri="{FF2B5EF4-FFF2-40B4-BE49-F238E27FC236}">
                <a16:creationId xmlns:a16="http://schemas.microsoft.com/office/drawing/2014/main" id="{12534556-C768-6537-9077-230D7A5BC89C}"/>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3481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r>
              <a:rPr lang="en-IN" sz="2800" b="1" dirty="0">
                <a:effectLst/>
                <a:latin typeface="Times New Roman" panose="02020603050405020304" pitchFamily="18" charset="0"/>
                <a:ea typeface="Calibri" panose="020F0502020204030204" pitchFamily="34" charset="0"/>
              </a:rPr>
              <a:t>(</a:t>
            </a:r>
            <a:r>
              <a:rPr lang="en-IN" sz="2800" b="1" dirty="0" err="1">
                <a:effectLst/>
                <a:latin typeface="Times New Roman" panose="02020603050405020304" pitchFamily="18" charset="0"/>
                <a:ea typeface="Calibri" panose="020F0502020204030204" pitchFamily="34" charset="0"/>
              </a:rPr>
              <a:t>Contd</a:t>
            </a:r>
            <a:r>
              <a:rPr lang="en-IN" sz="2800" b="1" dirty="0">
                <a:effectLst/>
                <a:latin typeface="Times New Roman" panose="02020603050405020304" pitchFamily="18" charset="0"/>
                <a:ea typeface="Calibri" panose="020F0502020204030204" pitchFamily="34" charset="0"/>
              </a:rPr>
              <a: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latin typeface="Cambria" panose="02040503050406030204" pitchFamily="18" charset="0"/>
                <a:ea typeface="Cambria" panose="02040503050406030204" pitchFamily="18" charset="0"/>
              </a:rPr>
              <a:t>5</a:t>
            </a:r>
            <a:r>
              <a:rPr lang="en-IN" b="1" dirty="0">
                <a:effectLst/>
                <a:latin typeface="Cambria" panose="02040503050406030204" pitchFamily="18" charset="0"/>
                <a:ea typeface="Cambria" panose="02040503050406030204" pitchFamily="18" charset="0"/>
              </a:rPr>
              <a:t>.Optional Privacy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Ring signatures and secret transactions can be enabled or disabled</a:t>
            </a:r>
            <a:r>
              <a:rPr lang="en-IN" sz="1800" dirty="0">
                <a:latin typeface="Cambria" panose="02040503050406030204" pitchFamily="18" charset="0"/>
                <a:ea typeface="Cambria" panose="02040503050406030204" pitchFamily="18" charset="0"/>
                <a:cs typeface="Times New Roman" panose="02020603050405020304" pitchFamily="18" charset="0"/>
              </a:rPr>
              <a:t>.</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shielded transactions can be enabled or disabled in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Depending on the circumstance, this enables users to strike a compromise between their requirements for privacy and their desires for transparency and traceability. a significant resemblance between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is their optional privacy features, both allow users to select their level of privacy.</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b="1" dirty="0">
                <a:effectLst/>
                <a:latin typeface="Cambria" panose="02040503050406030204" pitchFamily="18" charset="0"/>
                <a:ea typeface="Cambria" panose="02040503050406030204" pitchFamily="18" charset="0"/>
              </a:rPr>
              <a:t>6. High Security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Monero's</a:t>
            </a:r>
            <a:r>
              <a:rPr lang="en-IN" sz="1800" dirty="0">
                <a:effectLst/>
                <a:latin typeface="Cambria" panose="02040503050406030204" pitchFamily="18" charset="0"/>
                <a:ea typeface="Cambria" panose="02040503050406030204" pitchFamily="18" charset="0"/>
              </a:rPr>
              <a:t> dynamic block size limit aids in the prevention of spam assaults.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A high level of security is offered by </a:t>
            </a:r>
            <a:r>
              <a:rPr lang="en-IN" sz="1800" dirty="0" err="1">
                <a:effectLst/>
                <a:latin typeface="Cambria" panose="02040503050406030204" pitchFamily="18" charset="0"/>
                <a:ea typeface="Cambria" panose="02040503050406030204" pitchFamily="18" charset="0"/>
              </a:rPr>
              <a:t>Zcash's</a:t>
            </a:r>
            <a:r>
              <a:rPr lang="en-IN" sz="180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zk</a:t>
            </a:r>
            <a:r>
              <a:rPr lang="en-IN" sz="1800" dirty="0">
                <a:effectLst/>
                <a:latin typeface="Cambria" panose="02040503050406030204" pitchFamily="18" charset="0"/>
                <a:ea typeface="Cambria" panose="02040503050406030204" pitchFamily="18" charset="0"/>
              </a:rPr>
              <a:t>-SNARKS technology, which enables transaction verification without disclosing any of the transaction data.</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Ultimately, both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are built with security in mind, leveraging a variety of cutting-edge tools that upholds the anonymity and privacy of their users. Users that appreciate the safety and security of their financial transactions find them appealing due to their emphasis on security.</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8" name="Equals 7">
            <a:extLst>
              <a:ext uri="{FF2B5EF4-FFF2-40B4-BE49-F238E27FC236}">
                <a16:creationId xmlns:a16="http://schemas.microsoft.com/office/drawing/2014/main" id="{BF7D2296-EBD2-160E-88E1-D45805AEC99C}"/>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2421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C44A-94FA-2C37-6985-D29612CD1AB3}"/>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ATTACKS ON ZCASH AND MONERO</a:t>
            </a:r>
          </a:p>
        </p:txBody>
      </p:sp>
      <p:pic>
        <p:nvPicPr>
          <p:cNvPr id="4" name="Picture 3" descr="A picture containing text, sign, vector graphics&#10;&#10;Description automatically generated">
            <a:extLst>
              <a:ext uri="{FF2B5EF4-FFF2-40B4-BE49-F238E27FC236}">
                <a16:creationId xmlns:a16="http://schemas.microsoft.com/office/drawing/2014/main" id="{0D8B09ED-E57E-6323-5AFB-FA3A18CBC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991" y="4353136"/>
            <a:ext cx="1806652" cy="1806652"/>
          </a:xfrm>
          <a:prstGeom prst="rect">
            <a:avLst/>
          </a:prstGeom>
        </p:spPr>
      </p:pic>
      <p:pic>
        <p:nvPicPr>
          <p:cNvPr id="5" name="Picture 4" descr="Logo, icon&#10;&#10;Description automatically generated">
            <a:extLst>
              <a:ext uri="{FF2B5EF4-FFF2-40B4-BE49-F238E27FC236}">
                <a16:creationId xmlns:a16="http://schemas.microsoft.com/office/drawing/2014/main" id="{02F66A34-C2C1-B731-3FFE-B44D1455A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339" y="4534311"/>
            <a:ext cx="1625477" cy="1625477"/>
          </a:xfrm>
          <a:prstGeom prst="rect">
            <a:avLst/>
          </a:prstGeom>
        </p:spPr>
      </p:pic>
    </p:spTree>
    <p:extLst>
      <p:ext uri="{BB962C8B-B14F-4D97-AF65-F5344CB8AC3E}">
        <p14:creationId xmlns:p14="http://schemas.microsoft.com/office/powerpoint/2010/main" val="26382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Both PING AND REJECT attacks on a high level view demonstrates the differences in a way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process the transactions to find out whether the victim is the payee of the transaction targeted.</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ACCESS: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 can lead a remote attacker to identify the payee of a shielded transaction</a:t>
            </a:r>
          </a:p>
          <a:p>
            <a:pPr lvl="1"/>
            <a:r>
              <a:rPr lang="en-US" sz="1800" dirty="0">
                <a:latin typeface="Cambria" panose="02040503050406030204" pitchFamily="18" charset="0"/>
                <a:ea typeface="Cambria" panose="02040503050406030204" pitchFamily="18" charset="0"/>
              </a:rPr>
              <a:t>Locate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holds the private incoming viewing key which can reveal shielded payment address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a:t>
            </a:r>
          </a:p>
          <a:p>
            <a:pPr lvl="1"/>
            <a:r>
              <a:rPr lang="en-US" sz="1800" dirty="0">
                <a:latin typeface="Cambria" panose="02040503050406030204" pitchFamily="18" charset="0"/>
                <a:ea typeface="Cambria" panose="02040503050406030204" pitchFamily="18" charset="0"/>
              </a:rPr>
              <a:t>Corrupt and crash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receives the transaction </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18</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2739142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Who can be affected: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PING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received shielded funds in a Sapling transaction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REJECT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generated a Sapling shielded payment address and shared this address with one or more third parties(EG: posting it online where the user can receive money)</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Difference between the ATTACKS:</a:t>
            </a:r>
          </a:p>
          <a:p>
            <a:pPr lvl="1"/>
            <a:r>
              <a:rPr lang="en-US" sz="1800" dirty="0">
                <a:latin typeface="Cambria" panose="02040503050406030204" pitchFamily="18" charset="0"/>
                <a:ea typeface="Cambria" panose="02040503050406030204" pitchFamily="18" charset="0"/>
              </a:rPr>
              <a:t>PING applies to all shielded transactions, including those sent by trustworthy users, whereas REJECT only applies to shielded transactions that have been specifically crafted by the attacker.</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side-channel that the attacks target varies. PING exploits a timing </a:t>
            </a:r>
            <a:r>
              <a:rPr lang="en-US" sz="1800" dirty="0" err="1">
                <a:latin typeface="Cambria" panose="02040503050406030204" pitchFamily="18" charset="0"/>
                <a:ea typeface="Cambria" panose="02040503050406030204" pitchFamily="18" charset="0"/>
              </a:rPr>
              <a:t>sidechannel</a:t>
            </a:r>
            <a:r>
              <a:rPr lang="en-US" sz="1800" dirty="0">
                <a:latin typeface="Cambria" panose="02040503050406030204" pitchFamily="18" charset="0"/>
                <a:ea typeface="Cambria" panose="02040503050406030204" pitchFamily="18" charset="0"/>
              </a:rPr>
              <a:t> in which the payee of a transaction takes longer than usual to react to a ping, whereas REJECT forces the payee of a transaction to explicitly relay an error message to the attacker.</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419042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EECA-9673-A9DE-B070-021C6464C47D}"/>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55453C4-F1B5-CFCB-4B66-B4D48E43B06F}"/>
              </a:ext>
            </a:extLst>
          </p:cNvPr>
          <p:cNvSpPr>
            <a:spLocks noGrp="1"/>
          </p:cNvSpPr>
          <p:nvPr>
            <p:ph idx="1"/>
          </p:nvPr>
        </p:nvSpPr>
        <p:spPr>
          <a:xfrm>
            <a:off x="914400" y="1220267"/>
            <a:ext cx="10439400" cy="3942283"/>
          </a:xfrm>
        </p:spPr>
        <p:txBody>
          <a:bodyPr>
            <a:normAutofit/>
          </a:bodyPr>
          <a:lstStyle/>
          <a:p>
            <a:r>
              <a:rPr lang="en-US" sz="1800" dirty="0">
                <a:latin typeface="Cambria" panose="02040503050406030204" pitchFamily="18" charset="0"/>
                <a:ea typeface="Cambria" panose="02040503050406030204" pitchFamily="18" charset="0"/>
              </a:rPr>
              <a:t>Two of the most well-known cryptocurrencies that use different cryptographic primitives to ensure anonymity are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and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Both cryptocurrencies employ different cryptographic primitives with variable impacts on their effectiveness and usability in order to promote anonymity</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In this study, the advantages and disadvantages of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and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protocols will be compared. </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In light of the identified shortcomings, adjustments to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protocol will be suggested and tested in addition to a direct comparison.</a:t>
            </a:r>
          </a:p>
        </p:txBody>
      </p:sp>
      <p:sp>
        <p:nvSpPr>
          <p:cNvPr id="6" name="Slide Number Placeholder 5">
            <a:extLst>
              <a:ext uri="{FF2B5EF4-FFF2-40B4-BE49-F238E27FC236}">
                <a16:creationId xmlns:a16="http://schemas.microsoft.com/office/drawing/2014/main" id="{8866BA11-3F3C-529E-13E0-B167D0614D2A}"/>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2</a:t>
            </a:fld>
            <a:endParaRPr lang="en-CA" dirty="0">
              <a:solidFill>
                <a:prstClr val="black"/>
              </a:solidFill>
              <a:ea typeface="ＭＳ Ｐゴシック" charset="0"/>
            </a:endParaRPr>
          </a:p>
        </p:txBody>
      </p:sp>
    </p:spTree>
    <p:extLst>
      <p:ext uri="{BB962C8B-B14F-4D97-AF65-F5344CB8AC3E}">
        <p14:creationId xmlns:p14="http://schemas.microsoft.com/office/powerpoint/2010/main" val="327752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new shielded transaction crafted by the attacker comes in to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Upon the arrival Upon seeing a new shielded transaction,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attempts to decrypt the associated Note ciphertext C.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decryption succeeds ,the client then attempts to parse the Note plaintext np . A valid plaintext is a 564-bit string, where the first byte indicates the encoding version (0x00 for Sprout and 0x01 for Sapling).</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leading version byte takes on an incorrect value it throws an exception with error message “lead byte of </a:t>
            </a:r>
            <a:r>
              <a:rPr lang="en-US" sz="1800" dirty="0" err="1">
                <a:latin typeface="Cambria" panose="02040503050406030204" pitchFamily="18" charset="0"/>
                <a:ea typeface="Cambria" panose="02040503050406030204" pitchFamily="18" charset="0"/>
              </a:rPr>
              <a:t>SaplingNotePlaintext</a:t>
            </a:r>
            <a:r>
              <a:rPr lang="en-US" sz="1800" dirty="0">
                <a:latin typeface="Cambria" panose="02040503050406030204" pitchFamily="18" charset="0"/>
                <a:ea typeface="Cambria" panose="02040503050406030204" pitchFamily="18" charset="0"/>
              </a:rPr>
              <a:t> is not recognized”.</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20</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364022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use of this exception-type for errors in message encoding is inherited from the Bitcoin.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This provides the sender with an oracle indicating the successful decryption of a Note ciphertext with a specifically malformed plaintext (e.g., with a version byte of 0x02).</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We note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has an in-built anti-DoS mechanism, inherited from Bitcoin, wherein peers that send malformed transactions get assigned penalty scores and are ultimately dropped from the P2P network. Surprisingly, encoding errors such as this one doesn’t trigger the anti-DoS mechanism.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21</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130037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PING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remote attacker can create a timing side-channel on the duration of the Decrypt </a:t>
            </a:r>
            <a:r>
              <a:rPr lang="en-US" sz="1800" dirty="0" err="1">
                <a:latin typeface="Cambria" panose="02040503050406030204" pitchFamily="18" charset="0"/>
                <a:ea typeface="Cambria" panose="02040503050406030204" pitchFamily="18" charset="0"/>
              </a:rPr>
              <a:t>callby</a:t>
            </a:r>
            <a:r>
              <a:rPr lang="en-US" sz="1800" dirty="0">
                <a:latin typeface="Cambria" panose="02040503050406030204" pitchFamily="18" charset="0"/>
                <a:ea typeface="Cambria" panose="02040503050406030204" pitchFamily="18" charset="0"/>
              </a:rPr>
              <a:t> relaying a shielded transaction immediately followed by a “ping” message to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Zcash’s</a:t>
            </a:r>
            <a:r>
              <a:rPr lang="en-US" sz="1800" dirty="0">
                <a:latin typeface="Cambria" panose="02040503050406030204" pitchFamily="18" charset="0"/>
                <a:ea typeface="Cambria" panose="02040503050406030204" pitchFamily="18" charset="0"/>
              </a:rPr>
              <a:t> peer-to-peer interface processes incoming messages in a serial fashion. It will thus first process the transaction, including the Decrypt call, and then respond to the “ping” message.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time elapsed before the receipt of the “ping” response leaks information about the success of the Note decryption, and therefore on whether the node was the payee of the relayed transaction.</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22</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68948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SUMMARY OF THE ATTACK:</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REJECT attack involves an attacker sending a message to a node 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network and measuring the response time to see if the node has received a particular transaction.</a:t>
            </a:r>
          </a:p>
          <a:p>
            <a:pPr lvl="1"/>
            <a:r>
              <a:rPr lang="en-US" sz="1800" dirty="0">
                <a:latin typeface="Cambria" panose="02040503050406030204" pitchFamily="18" charset="0"/>
                <a:ea typeface="Cambria" panose="02040503050406030204" pitchFamily="18" charset="0"/>
              </a:rPr>
              <a:t>When a node receives a message, it sends a "reject" message back to the sender if the message is invalid. </a:t>
            </a:r>
          </a:p>
          <a:p>
            <a:pPr lvl="1"/>
            <a:r>
              <a:rPr lang="en-US" sz="1800" dirty="0">
                <a:latin typeface="Cambria" panose="02040503050406030204" pitchFamily="18" charset="0"/>
                <a:ea typeface="Cambria" panose="02040503050406030204" pitchFamily="18" charset="0"/>
              </a:rPr>
              <a:t>The attacker can send a message with known spurious content to a node and measure the response time.</a:t>
            </a:r>
          </a:p>
          <a:p>
            <a:pPr lvl="1"/>
            <a:r>
              <a:rPr lang="en-US" sz="1800" dirty="0">
                <a:latin typeface="Cambria" panose="02040503050406030204" pitchFamily="18" charset="0"/>
                <a:ea typeface="Cambria" panose="02040503050406030204" pitchFamily="18" charset="0"/>
              </a:rPr>
              <a:t> If the node responds quickly, it means that the node has not received the message before and therefore the message is likely to be true.</a:t>
            </a:r>
          </a:p>
          <a:p>
            <a:pPr lvl="1"/>
            <a:r>
              <a:rPr lang="en-US" sz="1800" dirty="0">
                <a:latin typeface="Cambria" panose="02040503050406030204" pitchFamily="18" charset="0"/>
                <a:ea typeface="Cambria" panose="02040503050406030204" pitchFamily="18" charset="0"/>
              </a:rPr>
              <a:t> If the node responds slowly, it means that the node has received the message before and so the message is likely invalid.</a:t>
            </a:r>
          </a:p>
          <a:p>
            <a:pPr lvl="1"/>
            <a:r>
              <a:rPr lang="en-US" sz="1800" dirty="0">
                <a:latin typeface="Cambria" panose="02040503050406030204" pitchFamily="18" charset="0"/>
                <a:ea typeface="Cambria" panose="02040503050406030204" pitchFamily="18" charset="0"/>
              </a:rPr>
              <a:t> The attacker can use this information to guess which nodes have received a particular incident.</a:t>
            </a:r>
          </a:p>
          <a:p>
            <a:pPr lvl="1"/>
            <a:r>
              <a:rPr lang="en-US" sz="1800" dirty="0">
                <a:latin typeface="Cambria" panose="02040503050406030204" pitchFamily="18" charset="0"/>
                <a:ea typeface="Cambria" panose="02040503050406030204" pitchFamily="18" charset="0"/>
              </a:rPr>
              <a:t> By combining this information with the network map obtained through the PING attack, the attacker can identify the parties involved in the incident.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23</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51614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Analysis</a:t>
            </a:r>
          </a:p>
          <a:p>
            <a:pPr lvl="1"/>
            <a:r>
              <a:rPr lang="en-US" sz="1800" dirty="0">
                <a:latin typeface="Cambria" panose="02040503050406030204" pitchFamily="18" charset="0"/>
                <a:ea typeface="Cambria" panose="02040503050406030204" pitchFamily="18" charset="0"/>
              </a:rPr>
              <a:t>an attacker can take advantage of the system’s current settings to conduct both a high-profile transaction flooding attack and a stealthier version.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Researchers proved that after flooding the network for 12 months, the attacker can identify the true spend of 46.24% of newly created transaction inputs by conducting the strongest attack and 14.47% by using the low-profile strategy.</a:t>
            </a:r>
          </a:p>
          <a:p>
            <a:pPr marL="457200" lvl="1" indent="0">
              <a:buNone/>
            </a:pPr>
            <a:r>
              <a:rPr lang="en-US" sz="1800" b="1"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 new attack based on flooding the network with transactions to trace the payment keys of real users in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115716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Challenges:</a:t>
            </a:r>
          </a:p>
          <a:p>
            <a:pPr lvl="1"/>
            <a:r>
              <a:rPr lang="en-US" sz="1800" dirty="0">
                <a:latin typeface="Cambria" panose="02040503050406030204" pitchFamily="18" charset="0"/>
                <a:ea typeface="Cambria" panose="02040503050406030204" pitchFamily="18" charset="0"/>
              </a:rPr>
              <a:t>The transaction fee is proportional to its size in bytes, which means that the attacker should carefully chose a cost-effective size.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Try to maximize the number of output keys per transaction. Ideally, the attacker should create cost-effective transactions with as many output keys as possible.</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 Explore chain reactions on the transaction tracing attack and how it can potentially increase the number of traced transaction inputs.</a:t>
            </a:r>
          </a:p>
          <a:p>
            <a:pPr marL="457200" lvl="1" indent="0">
              <a:buNone/>
            </a:pPr>
            <a:r>
              <a:rPr lang="en-US" sz="1800" b="1" dirty="0">
                <a:latin typeface="Cambria" panose="02040503050406030204" pitchFamily="18" charset="0"/>
                <a:ea typeface="Cambria" panose="02040503050406030204" pitchFamily="18" charset="0"/>
              </a:rPr>
              <a:t>Model:</a:t>
            </a:r>
          </a:p>
          <a:p>
            <a:pPr lvl="1"/>
            <a:r>
              <a:rPr lang="en-US" sz="1800" dirty="0">
                <a:latin typeface="Cambria" panose="02040503050406030204" pitchFamily="18" charset="0"/>
                <a:ea typeface="Cambria" panose="02040503050406030204" pitchFamily="18" charset="0"/>
              </a:rPr>
              <a:t>In order to accommodate changes in transaction volume,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supports dynamic block sizes.</a:t>
            </a:r>
          </a:p>
          <a:p>
            <a:pPr lvl="1"/>
            <a:r>
              <a:rPr lang="en-US" sz="1800" dirty="0">
                <a:latin typeface="Cambria" panose="02040503050406030204" pitchFamily="18" charset="0"/>
                <a:ea typeface="Cambria" panose="02040503050406030204" pitchFamily="18" charset="0"/>
              </a:rPr>
              <a:t>If miners wish to increase the block size past the current limit, they will suffer a block reward penalty.</a:t>
            </a:r>
          </a:p>
          <a:p>
            <a:pPr lvl="1"/>
            <a:r>
              <a:rPr lang="en-US" sz="1800" dirty="0">
                <a:latin typeface="Cambria" panose="02040503050406030204" pitchFamily="18" charset="0"/>
                <a:ea typeface="Cambria" panose="02040503050406030204" pitchFamily="18" charset="0"/>
              </a:rPr>
              <a:t>By keeping the block size within the limit, the attacker does not have to pay higher fees in order to accommodate his transactions.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9266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ATTACKER MODEL :</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the attacker is willing to pay transaction fee in exchange for the ability to trace transaction inputs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attacker possess 2 different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addresses to use in the flooding network</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One for covering up the fees paid for the attack transactions and one for receiving it and store output keys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Now he can create numerous amount of transactions at any given time t</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65779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Flooding </a:t>
            </a:r>
            <a:r>
              <a:rPr lang="en-US" sz="1800" b="1" dirty="0" err="1">
                <a:latin typeface="Cambria" panose="02040503050406030204" pitchFamily="18" charset="0"/>
                <a:ea typeface="Cambria" panose="02040503050406030204" pitchFamily="18" charset="0"/>
              </a:rPr>
              <a:t>Monero’s</a:t>
            </a:r>
            <a:r>
              <a:rPr lang="en-US" sz="1800" b="1" dirty="0">
                <a:latin typeface="Cambria" panose="02040503050406030204" pitchFamily="18" charset="0"/>
                <a:ea typeface="Cambria" panose="02040503050406030204" pitchFamily="18" charset="0"/>
              </a:rPr>
              <a:t> network:</a:t>
            </a:r>
          </a:p>
          <a:p>
            <a:pPr lvl="1"/>
            <a:r>
              <a:rPr lang="en-US" sz="1800" dirty="0">
                <a:latin typeface="Cambria" panose="02040503050406030204" pitchFamily="18" charset="0"/>
                <a:ea typeface="Cambria" panose="02040503050406030204" pitchFamily="18" charset="0"/>
              </a:rPr>
              <a:t>To trace input key’s attacker must create a large number of output keys  to trace the transaction inputs.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strategy adopted by the attacker is to generate new output keys by sending payments to his own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wallet Addresses.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To maximize the efficiency of the attack, the output keys must be evenly distributed across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After adding 20 user transactions to the transaction pool, researchers created attacker transactions to observe how many of those can be added in the remaining space inside the blocks.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Having obtained the number of attacker transactions that can be included in the free space inside each block, attackers need to execute the attack to evaluate its impact in the system.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312347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order to trace transactions attacker can either</a:t>
            </a:r>
          </a:p>
          <a:p>
            <a:pPr lvl="1"/>
            <a:r>
              <a:rPr lang="en-US" sz="1800" dirty="0">
                <a:latin typeface="Cambria" panose="02040503050406030204" pitchFamily="18" charset="0"/>
                <a:ea typeface="Cambria" panose="02040503050406030204" pitchFamily="18" charset="0"/>
              </a:rPr>
              <a:t>Target specific transactions and its transaction inputs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Run a tracing algorithm over all blockchain transaction data generated after the attack begins.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both cases, the attacker must keep track of the keys generated by attack transactions during the network flooding phase.</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28</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44242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lvl="1"/>
            <a:r>
              <a:rPr lang="en-US" sz="1800" dirty="0">
                <a:latin typeface="Cambria" panose="02040503050406030204" pitchFamily="18" charset="0"/>
                <a:ea typeface="Cambria" panose="02040503050406030204" pitchFamily="18" charset="0"/>
              </a:rPr>
              <a:t>The procedure begins with two data inputs, namely the block data extracted from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 and the set of keys owned by the attacker . </a:t>
            </a:r>
          </a:p>
          <a:p>
            <a:pPr lvl="1"/>
            <a:r>
              <a:rPr lang="en-US" sz="1800" dirty="0">
                <a:latin typeface="Cambria" panose="02040503050406030204" pitchFamily="18" charset="0"/>
                <a:ea typeface="Cambria" panose="02040503050406030204" pitchFamily="18" charset="0"/>
              </a:rPr>
              <a:t>On each iteration of Algorithm ,the inputs of each transaction are extracted . For each input  there’s the need to check the output keys contained in the ring and mark those which are in the attacker’s set of keys.</a:t>
            </a:r>
          </a:p>
          <a:p>
            <a:pPr lvl="1"/>
            <a:r>
              <a:rPr lang="en-US" sz="1800" dirty="0">
                <a:latin typeface="Cambria" panose="02040503050406030204" pitchFamily="18" charset="0"/>
                <a:ea typeface="Cambria" panose="02040503050406030204" pitchFamily="18" charset="0"/>
              </a:rPr>
              <a:t> If the attacker knows all but one key of the transaction input , then the remaining key is the true spend (traced key) and should be added to the list of keys known by the attacker . </a:t>
            </a:r>
          </a:p>
          <a:p>
            <a:pPr lvl="1"/>
            <a:r>
              <a:rPr lang="en-US" sz="1800" dirty="0">
                <a:latin typeface="Cambria" panose="02040503050406030204" pitchFamily="18" charset="0"/>
                <a:ea typeface="Cambria" panose="02040503050406030204" pitchFamily="18" charset="0"/>
              </a:rPr>
              <a:t>When the set of attacker’s keys increases , it means new true spend keys have become known. In that case the analysis will be run again on all blocks as more input keys can be potentially traced.</a:t>
            </a:r>
          </a:p>
          <a:p>
            <a:pPr lvl="1"/>
            <a:r>
              <a:rPr lang="en-US" sz="1800" dirty="0">
                <a:latin typeface="Cambria" panose="02040503050406030204" pitchFamily="18" charset="0"/>
                <a:ea typeface="Cambria" panose="02040503050406030204" pitchFamily="18" charset="0"/>
              </a:rPr>
              <a:t> The algorithm will stop only when zero inputs were able to be traced in the last iteration, meaning that there no new keys and therefore new true spend keys cannot be identified.</a:t>
            </a:r>
          </a:p>
          <a:p>
            <a:pPr lvl="1"/>
            <a:r>
              <a:rPr lang="en-US" sz="1800" dirty="0">
                <a:latin typeface="Cambria" panose="02040503050406030204" pitchFamily="18" charset="0"/>
                <a:ea typeface="Cambria" panose="02040503050406030204" pitchFamily="18" charset="0"/>
              </a:rPr>
              <a:t>Once ended, the algorithm returns the list of identified true spend keys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93625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a:t>Monero</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546002"/>
            <a:ext cx="9486900" cy="4389090"/>
          </a:xfrm>
        </p:spPr>
        <p:txBody>
          <a:bodyPr>
            <a:normAutofit/>
          </a:bodyPr>
          <a:lstStyle/>
          <a:p>
            <a:r>
              <a:rPr lang="en-US" sz="2000" dirty="0">
                <a:latin typeface="Cambria" panose="02040503050406030204" pitchFamily="18" charset="0"/>
                <a:ea typeface="Cambria" panose="02040503050406030204" pitchFamily="18" charset="0"/>
              </a:rPr>
              <a:t>A </a:t>
            </a:r>
            <a:r>
              <a:rPr lang="en-US" sz="2000" dirty="0" err="1">
                <a:latin typeface="Cambria" panose="02040503050406030204" pitchFamily="18" charset="0"/>
                <a:ea typeface="Cambria" panose="02040503050406030204" pitchFamily="18" charset="0"/>
              </a:rPr>
              <a:t>decentralised</a:t>
            </a:r>
            <a:r>
              <a:rPr lang="en-US" sz="2000" dirty="0">
                <a:latin typeface="Cambria" panose="02040503050406030204" pitchFamily="18" charset="0"/>
                <a:ea typeface="Cambria" panose="02040503050406030204" pitchFamily="18" charset="0"/>
              </a:rPr>
              <a:t> cryptocurrency which puts an emphasis on user privacy and security.</a:t>
            </a:r>
          </a:p>
          <a:p>
            <a:pPr marL="0" indent="0">
              <a:buNone/>
            </a:pP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It was developed in 2014 by a group of programmers who thought that Bitcoin's lack of anonymity left it open to abuse and spying.</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Transaction data are obscured by </a:t>
            </a:r>
            <a:r>
              <a:rPr lang="en-US" sz="2000" dirty="0" err="1">
                <a:latin typeface="Cambria" panose="02040503050406030204" pitchFamily="18" charset="0"/>
                <a:ea typeface="Cambria" panose="02040503050406030204" pitchFamily="18" charset="0"/>
              </a:rPr>
              <a:t>Monero</a:t>
            </a:r>
            <a:r>
              <a:rPr lang="en-US" sz="2000" dirty="0">
                <a:latin typeface="Cambria" panose="02040503050406030204" pitchFamily="18" charset="0"/>
                <a:ea typeface="Cambria" panose="02040503050406030204" pitchFamily="18" charset="0"/>
              </a:rPr>
              <a:t> using the </a:t>
            </a:r>
            <a:r>
              <a:rPr lang="en-US" sz="2000" dirty="0" err="1">
                <a:latin typeface="Cambria" panose="02040503050406030204" pitchFamily="18" charset="0"/>
                <a:ea typeface="Cambria" panose="02040503050406030204" pitchFamily="18" charset="0"/>
              </a:rPr>
              <a:t>RingCT</a:t>
            </a:r>
            <a:r>
              <a:rPr lang="en-US" sz="2000" dirty="0">
                <a:latin typeface="Cambria" panose="02040503050406030204" pitchFamily="18" charset="0"/>
                <a:ea typeface="Cambria" panose="02040503050406030204" pitchFamily="18" charset="0"/>
              </a:rPr>
              <a:t> technology and the </a:t>
            </a:r>
            <a:r>
              <a:rPr lang="en-US" sz="2000" dirty="0" err="1">
                <a:latin typeface="Cambria" panose="02040503050406030204" pitchFamily="18" charset="0"/>
                <a:ea typeface="Cambria" panose="02040503050406030204" pitchFamily="18" charset="0"/>
              </a:rPr>
              <a:t>CryptoNote</a:t>
            </a:r>
            <a:r>
              <a:rPr lang="en-US" sz="2000" dirty="0">
                <a:latin typeface="Cambria" panose="02040503050406030204" pitchFamily="18" charset="0"/>
                <a:ea typeface="Cambria" panose="02040503050406030204" pitchFamily="18" charset="0"/>
              </a:rPr>
              <a:t> protocol, making it nearly hard to link a transaction to a specific user.</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Transaction data are obscured by </a:t>
            </a:r>
            <a:r>
              <a:rPr lang="en-US" sz="2000" dirty="0" err="1">
                <a:latin typeface="Cambria" panose="02040503050406030204" pitchFamily="18" charset="0"/>
                <a:ea typeface="Cambria" panose="02040503050406030204" pitchFamily="18" charset="0"/>
              </a:rPr>
              <a:t>Monero</a:t>
            </a:r>
            <a:r>
              <a:rPr lang="en-US" sz="2000" dirty="0">
                <a:latin typeface="Cambria" panose="02040503050406030204" pitchFamily="18" charset="0"/>
                <a:ea typeface="Cambria" panose="02040503050406030204" pitchFamily="18" charset="0"/>
              </a:rPr>
              <a:t> using the </a:t>
            </a:r>
            <a:r>
              <a:rPr lang="en-US" sz="2000" dirty="0" err="1">
                <a:latin typeface="Cambria" panose="02040503050406030204" pitchFamily="18" charset="0"/>
                <a:ea typeface="Cambria" panose="02040503050406030204" pitchFamily="18" charset="0"/>
              </a:rPr>
              <a:t>RingCT</a:t>
            </a:r>
            <a:r>
              <a:rPr lang="en-US" sz="2000" dirty="0">
                <a:latin typeface="Cambria" panose="02040503050406030204" pitchFamily="18" charset="0"/>
                <a:ea typeface="Cambria" panose="02040503050406030204" pitchFamily="18" charset="0"/>
              </a:rPr>
              <a:t> technology and the </a:t>
            </a:r>
            <a:r>
              <a:rPr lang="en-US" sz="2000" dirty="0" err="1">
                <a:latin typeface="Cambria" panose="02040503050406030204" pitchFamily="18" charset="0"/>
                <a:ea typeface="Cambria" panose="02040503050406030204" pitchFamily="18" charset="0"/>
              </a:rPr>
              <a:t>CryptoNote</a:t>
            </a:r>
            <a:r>
              <a:rPr lang="en-US" sz="2000" dirty="0">
                <a:latin typeface="Cambria" panose="02040503050406030204" pitchFamily="18" charset="0"/>
                <a:ea typeface="Cambria" panose="02040503050406030204" pitchFamily="18" charset="0"/>
              </a:rPr>
              <a:t> protocol, making it nearly hard to link a transaction to a specific user.</a:t>
            </a:r>
          </a:p>
          <a:p>
            <a:pPr marL="0" indent="0">
              <a:buNone/>
            </a:pPr>
            <a:endParaRPr lang="en-US"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8124765E-0C7D-9DCF-CC9B-FC80EB944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296" y="136524"/>
            <a:ext cx="1096548" cy="1096548"/>
          </a:xfrm>
          <a:prstGeom prst="rect">
            <a:avLst/>
          </a:prstGeom>
        </p:spPr>
      </p:pic>
    </p:spTree>
    <p:extLst>
      <p:ext uri="{BB962C8B-B14F-4D97-AF65-F5344CB8AC3E}">
        <p14:creationId xmlns:p14="http://schemas.microsoft.com/office/powerpoint/2010/main" val="324082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lnSpcReduction="10000"/>
          </a:bodyPr>
          <a:lstStyle/>
          <a:p>
            <a:pPr lvl="1"/>
            <a:r>
              <a:rPr lang="en-US" sz="1800" dirty="0">
                <a:latin typeface="Cambria" panose="02040503050406030204" pitchFamily="18" charset="0"/>
                <a:ea typeface="Cambria" panose="02040503050406030204" pitchFamily="18" charset="0"/>
              </a:rPr>
              <a:t>The ITM Attack is a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attack against shielded transactions in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cryptocurrency network.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This attack is based on the principle that when two transactions share common input notes, the anonymity set of those notes is reduced, and their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is increased.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shielded transactions are designed to provide enhanced privacy by hiding the sender, receiver, and transaction amount from public view.</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ITM attack can be used to link shielded transactions by analyzing the metadata associated with each transaction, such as the time it was sent, the amount transacted, and the transaction inputs and outputs.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a:t>
            </a: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mitigation, developed by the Hush team, is designed to prevent the ITM attack by creating decoy transactions that introduce noise into the transaction graph, making it more difficult for attackers to link transactions together.</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can be described as a specific instance of a new class of metadata attacks against blockchains called Metaverse Metadata Attacks.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30</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490945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Transaction Graphs: Directed graphs in </a:t>
            </a:r>
            <a:r>
              <a:rPr lang="en-US" sz="1800" dirty="0" err="1">
                <a:latin typeface="Cambria" panose="02040503050406030204" pitchFamily="18" charset="0"/>
                <a:ea typeface="Cambria" panose="02040503050406030204" pitchFamily="18" charset="0"/>
              </a:rPr>
              <a:t>cryptocoins</a:t>
            </a:r>
            <a:r>
              <a:rPr lang="en-US" sz="1800" dirty="0">
                <a:latin typeface="Cambria" panose="02040503050406030204" pitchFamily="18" charset="0"/>
                <a:ea typeface="Cambria" panose="02040503050406030204" pitchFamily="18" charset="0"/>
              </a:rPr>
              <a:t> representing finds being spent and unspent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focuses on shielded transaction graphs, which leak metadata at the protocol level but do not reveal personal information.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specifically addresses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and a new ITM Attack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attack, as well as mitigations against it.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techniques described could also be used against transparent blockchains, but they would not serve a purpose since they already leak useful metadata.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also notes that even coins with transaction graphs only at the network p2p level are not immune to attacks.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31</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2625799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ITM ATTACK:</a:t>
            </a:r>
          </a:p>
          <a:p>
            <a:pPr lvl="1"/>
            <a:r>
              <a:rPr lang="en-US" sz="1800" dirty="0">
                <a:latin typeface="Cambria" panose="02040503050406030204" pitchFamily="18" charset="0"/>
                <a:ea typeface="Cambria" panose="02040503050406030204" pitchFamily="18" charset="0"/>
              </a:rPr>
              <a:t>The ITM Attack is a type of metadata leakage attack that specifically targets fully-shielded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transactions, which have the highest level of privacy.</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attack aims to make sure of certain metadata such as the value of the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sending funds, the value of any </a:t>
            </a:r>
            <a:r>
              <a:rPr lang="en-US" sz="1800" dirty="0" err="1">
                <a:latin typeface="Cambria" panose="02040503050406030204" pitchFamily="18" charset="0"/>
                <a:ea typeface="Cambria" panose="02040503050406030204" pitchFamily="18" charset="0"/>
              </a:rPr>
              <a:t>zaddrs</a:t>
            </a:r>
            <a:r>
              <a:rPr lang="en-US" sz="1800" dirty="0">
                <a:latin typeface="Cambria" panose="02040503050406030204" pitchFamily="18" charset="0"/>
                <a:ea typeface="Cambria" panose="02040503050406030204" pitchFamily="18" charset="0"/>
              </a:rPr>
              <a:t> receiving funds, the value of any </a:t>
            </a:r>
            <a:r>
              <a:rPr lang="en-US" sz="1800" dirty="0" err="1">
                <a:latin typeface="Cambria" panose="02040503050406030204" pitchFamily="18" charset="0"/>
                <a:ea typeface="Cambria" panose="02040503050406030204" pitchFamily="18" charset="0"/>
              </a:rPr>
              <a:t>ShieldedInputs</a:t>
            </a:r>
            <a:r>
              <a:rPr lang="en-US" sz="1800" dirty="0">
                <a:latin typeface="Cambria" panose="02040503050406030204" pitchFamily="18" charset="0"/>
                <a:ea typeface="Cambria" panose="02040503050406030204" pitchFamily="18" charset="0"/>
              </a:rPr>
              <a:t> spent in the transaction, and possible ranges of values being sent to any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does not break the mathematics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but rather takes advantage of how they are used in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 Format Protocol and its associated consensus rules.</a:t>
            </a:r>
          </a:p>
          <a:p>
            <a:pPr lvl="1"/>
            <a:r>
              <a:rPr lang="en-US" sz="1800" dirty="0">
                <a:latin typeface="Cambria" panose="02040503050406030204" pitchFamily="18" charset="0"/>
                <a:ea typeface="Cambria" panose="02040503050406030204" pitchFamily="18" charset="0"/>
              </a:rPr>
              <a:t>The attack is described as a "defeat" of zero-knowledge mathematics only in practice, not in theory.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32</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208204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consensus oracle is responsible for determining the validity of transactions and reaching consensus among the nodes in the network.</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consensus oracle is also used to determine the parameters of the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used in the protocol, which are a key component in maintaining privacy and anonymity in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on the consensus oracle involves compromising the internal components of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software in order to manipulate the consensus oracle and undermine the security and privacy of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network.</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Once the attacker gains access to the consensus oracle, they can manipulate the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 parameters to their advantage, allowing them to generate fake transactions and steal funds from other users.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33</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182318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Metaverse Metadata attacks:</a:t>
            </a:r>
          </a:p>
          <a:p>
            <a:pPr lvl="1"/>
            <a:r>
              <a:rPr lang="en-US" sz="1800" dirty="0">
                <a:latin typeface="Cambria" panose="02040503050406030204" pitchFamily="18" charset="0"/>
                <a:ea typeface="Cambria" panose="02040503050406030204" pitchFamily="18" charset="0"/>
              </a:rPr>
              <a:t>Metaverse attacks involve meticulously changing one piece of data at a time to use the consensus rules at that moment in blockchain history as an oracle.</a:t>
            </a:r>
          </a:p>
          <a:p>
            <a:pPr lvl="1"/>
            <a:r>
              <a:rPr lang="en-US" sz="1800" dirty="0">
                <a:latin typeface="Cambria" panose="02040503050406030204" pitchFamily="18" charset="0"/>
                <a:ea typeface="Cambria" panose="02040503050406030204" pitchFamily="18" charset="0"/>
              </a:rPr>
              <a:t>In this sense, Metaverse attacks can be classified as consensus oracle attacks, similar to other side-channel attacks such as compression oracle attacks and padding oracle attacks against SSL/TLS.</a:t>
            </a:r>
          </a:p>
          <a:p>
            <a:pPr lvl="1"/>
            <a:r>
              <a:rPr lang="en-US" sz="1800" dirty="0">
                <a:latin typeface="Cambria" panose="02040503050406030204" pitchFamily="18" charset="0"/>
                <a:ea typeface="Cambria" panose="02040503050406030204" pitchFamily="18" charset="0"/>
              </a:rPr>
              <a:t>Metaverse Metadata Attacks are a new technique that uses public chain data and consensus-level errors in simulations to extract metadata from privacy coin public data.</a:t>
            </a:r>
          </a:p>
          <a:p>
            <a:pPr marL="457200" lvl="1" indent="0">
              <a:buNone/>
            </a:pPr>
            <a:r>
              <a:rPr lang="en-US" sz="1800" b="1" dirty="0" err="1">
                <a:latin typeface="Cambria" panose="02040503050406030204" pitchFamily="18" charset="0"/>
                <a:ea typeface="Cambria" panose="02040503050406030204" pitchFamily="18" charset="0"/>
              </a:rPr>
              <a:t>Sietch</a:t>
            </a:r>
            <a:r>
              <a:rPr lang="en-US" sz="1800" b="1" dirty="0">
                <a:latin typeface="Cambria" panose="02040503050406030204" pitchFamily="18" charset="0"/>
                <a:ea typeface="Cambria" panose="02040503050406030204" pitchFamily="18" charset="0"/>
              </a:rPr>
              <a:t>:</a:t>
            </a:r>
          </a:p>
          <a:p>
            <a:pPr lvl="1"/>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is a privacy-enhancing tool that makes every individual shielded transaction more complex, thus making the transaction graph harder to analyze.</a:t>
            </a:r>
          </a:p>
          <a:p>
            <a:pPr lvl="1"/>
            <a:r>
              <a:rPr lang="en-US" sz="1800" dirty="0">
                <a:latin typeface="Cambria" panose="02040503050406030204" pitchFamily="18" charset="0"/>
                <a:ea typeface="Cambria" panose="02040503050406030204" pitchFamily="18" charset="0"/>
              </a:rPr>
              <a:t>This creates a "herd immunity" against deanonymization, even if some outputs of a transaction are completely de-anonymized.</a:t>
            </a:r>
          </a:p>
          <a:p>
            <a:pPr lvl="1"/>
            <a:r>
              <a:rPr lang="en-US" sz="1800" dirty="0">
                <a:latin typeface="Cambria" panose="02040503050406030204" pitchFamily="18" charset="0"/>
                <a:ea typeface="Cambria" panose="02040503050406030204" pitchFamily="18" charset="0"/>
              </a:rPr>
              <a:t>The Hush community feels that the few extra seconds they have to wait for each transaction is well worth the enhanced privacy </a:t>
            </a: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provides.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909963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err="1">
                <a:latin typeface="Cambria" panose="02040503050406030204" pitchFamily="18" charset="0"/>
                <a:ea typeface="Cambria" panose="02040503050406030204" pitchFamily="18" charset="0"/>
              </a:rPr>
              <a:t>Sietch:Non-Determinism</a:t>
            </a:r>
            <a:r>
              <a:rPr lang="en-US" sz="1800" b="1" dirty="0">
                <a:latin typeface="Cambria" panose="02040503050406030204" pitchFamily="18" charset="0"/>
                <a:ea typeface="Cambria" panose="02040503050406030204" pitchFamily="18" charset="0"/>
              </a:rPr>
              <a:t> </a:t>
            </a:r>
          </a:p>
          <a:p>
            <a:pPr marL="457200" lvl="1" indent="0">
              <a:buNone/>
            </a:pP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introduces non-determinism into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which is a departure from the deterministic behavior inherited from Bitcoin.</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3 kinds of Non-Determinism:</a:t>
            </a:r>
          </a:p>
          <a:p>
            <a:pPr lvl="1"/>
            <a:r>
              <a:rPr lang="en-US" sz="1800" dirty="0">
                <a:latin typeface="Cambria" panose="02040503050406030204" pitchFamily="18" charset="0"/>
                <a:ea typeface="Cambria" panose="02040503050406030204" pitchFamily="18" charset="0"/>
              </a:rPr>
              <a:t>The order of automatically added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outputs is random</a:t>
            </a:r>
          </a:p>
          <a:p>
            <a:pPr lvl="1"/>
            <a:r>
              <a:rPr lang="en-US" sz="1800" dirty="0">
                <a:latin typeface="Cambria" panose="02040503050406030204" pitchFamily="18" charset="0"/>
                <a:ea typeface="Cambria" panose="02040503050406030204" pitchFamily="18" charset="0"/>
              </a:rPr>
              <a:t>The exact number of automatically added outputs is random</a:t>
            </a:r>
          </a:p>
          <a:p>
            <a:pPr lvl="1"/>
            <a:r>
              <a:rPr lang="en-US" sz="1800" dirty="0">
                <a:latin typeface="Cambria" panose="02040503050406030204" pitchFamily="18" charset="0"/>
                <a:ea typeface="Cambria" panose="02040503050406030204" pitchFamily="18" charset="0"/>
              </a:rPr>
              <a:t>The </a:t>
            </a:r>
            <a:r>
              <a:rPr lang="en-US" sz="1800" dirty="0" err="1">
                <a:latin typeface="Cambria" panose="02040503050406030204" pitchFamily="18" charset="0"/>
                <a:ea typeface="Cambria" panose="02040503050406030204" pitchFamily="18" charset="0"/>
              </a:rPr>
              <a:t>zaddrs</a:t>
            </a:r>
            <a:r>
              <a:rPr lang="en-US" sz="1800" dirty="0">
                <a:latin typeface="Cambria" panose="02040503050406030204" pitchFamily="18" charset="0"/>
                <a:ea typeface="Cambria" panose="02040503050406030204" pitchFamily="18" charset="0"/>
              </a:rPr>
              <a:t> which are sent to are random</a:t>
            </a:r>
          </a:p>
          <a:p>
            <a:pPr lvl="1"/>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The Hush developers believe that this non-determinism is a powerful mitigation against Metaverse Attacks because it makes it impractical or impossible for attackers to simulate the blockchain and leak useful bits of metadata.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94939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Advice on </a:t>
            </a:r>
            <a:r>
              <a:rPr lang="en-US" sz="1800" b="1" dirty="0" err="1">
                <a:latin typeface="Cambria" panose="02040503050406030204" pitchFamily="18" charset="0"/>
                <a:ea typeface="Cambria" panose="02040503050406030204" pitchFamily="18" charset="0"/>
              </a:rPr>
              <a:t>Zcash</a:t>
            </a:r>
            <a:r>
              <a:rPr lang="en-US" sz="1800" b="1" dirty="0">
                <a:latin typeface="Cambria" panose="02040503050406030204" pitchFamily="18" charset="0"/>
                <a:ea typeface="Cambria" panose="02040503050406030204" pitchFamily="18" charset="0"/>
              </a:rPr>
              <a:t> protocols:</a:t>
            </a:r>
          </a:p>
          <a:p>
            <a:pPr marL="457200" lvl="1" indent="0">
              <a:buNone/>
            </a:pPr>
            <a:endParaRPr lang="en-US" sz="1800"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High number of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outputs for privacy with minimum 4 being recommended </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Hush uses seven currently for security</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can be made impractical with more outputs as there are more ways to swap in and out remaining inputs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 is important for users to keep their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and transaction information private and avoid posting it publicly</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023558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a:xfrm>
            <a:off x="2209800" y="1916832"/>
            <a:ext cx="7829550" cy="3297590"/>
          </a:xfrm>
        </p:spPr>
        <p:txBody>
          <a:bodyPr>
            <a:noAutofit/>
          </a:bodyPr>
          <a:lstStyle/>
          <a:p>
            <a:r>
              <a:rPr lang="en-IN" sz="1400" i="0" dirty="0">
                <a:effectLst/>
                <a:latin typeface="Cambria" panose="02040503050406030204" pitchFamily="18" charset="0"/>
                <a:ea typeface="Cambria" panose="02040503050406030204" pitchFamily="18" charset="0"/>
              </a:rPr>
              <a:t>Sun, S.F., Au, M.H., Liu, J.K. and Yuen, T.H., 2017. </a:t>
            </a:r>
            <a:r>
              <a:rPr lang="en-IN" sz="1400" i="0" dirty="0" err="1">
                <a:effectLst/>
                <a:latin typeface="Cambria" panose="02040503050406030204" pitchFamily="18" charset="0"/>
                <a:ea typeface="Cambria" panose="02040503050406030204" pitchFamily="18" charset="0"/>
              </a:rPr>
              <a:t>Ringct</a:t>
            </a:r>
            <a:r>
              <a:rPr lang="en-IN" sz="1400" i="0" dirty="0">
                <a:effectLst/>
                <a:latin typeface="Cambria" panose="02040503050406030204" pitchFamily="18" charset="0"/>
                <a:ea typeface="Cambria" panose="02040503050406030204" pitchFamily="18" charset="0"/>
              </a:rPr>
              <a:t> 2.0: A compact accumulator-based (linkable ring signature) protocol for blockchain cryptocurrency </a:t>
            </a:r>
            <a:r>
              <a:rPr lang="en-IN" sz="1400" i="0" dirty="0" err="1">
                <a:effectLst/>
                <a:latin typeface="Cambria" panose="02040503050406030204" pitchFamily="18" charset="0"/>
                <a:ea typeface="Cambria" panose="02040503050406030204" pitchFamily="18" charset="0"/>
              </a:rPr>
              <a:t>monero</a:t>
            </a:r>
            <a:r>
              <a:rPr lang="en-IN" sz="1400" i="0" dirty="0">
                <a:effectLst/>
                <a:latin typeface="Cambria" panose="02040503050406030204" pitchFamily="18" charset="0"/>
                <a:ea typeface="Cambria" panose="02040503050406030204" pitchFamily="18" charset="0"/>
              </a:rPr>
              <a:t>. In </a:t>
            </a:r>
            <a:r>
              <a:rPr lang="en-IN" sz="1400" i="1" dirty="0">
                <a:effectLst/>
                <a:latin typeface="Cambria" panose="02040503050406030204" pitchFamily="18" charset="0"/>
                <a:ea typeface="Cambria" panose="02040503050406030204" pitchFamily="18" charset="0"/>
              </a:rPr>
              <a:t>Computer Security–ESORICS 2017: 22nd European Symposium on Research in Computer Security, Oslo, Norway, September 11-15, 2017, Proceedings, Part II 22</a:t>
            </a:r>
            <a:r>
              <a:rPr lang="en-IN" sz="1400" i="0" dirty="0">
                <a:effectLst/>
                <a:latin typeface="Cambria" panose="02040503050406030204" pitchFamily="18" charset="0"/>
                <a:ea typeface="Cambria" panose="02040503050406030204" pitchFamily="18" charset="0"/>
              </a:rPr>
              <a:t> (pp. 456-474). Springer International Publishing.</a:t>
            </a:r>
          </a:p>
          <a:p>
            <a:r>
              <a:rPr lang="en-IN" sz="1400" b="0" i="0" dirty="0">
                <a:effectLst/>
                <a:latin typeface="Cambria" panose="02040503050406030204" pitchFamily="18" charset="0"/>
                <a:ea typeface="Cambria" panose="02040503050406030204" pitchFamily="18" charset="0"/>
              </a:rPr>
              <a:t>Li, Y., Yang, G., Susilo, W., Yu, Y., Au, M.H. and Liu, D., 2019. Traceable </a:t>
            </a:r>
            <a:r>
              <a:rPr lang="en-IN" sz="1400" b="0" i="0" dirty="0" err="1">
                <a:effectLst/>
                <a:latin typeface="Cambria" panose="02040503050406030204" pitchFamily="18" charset="0"/>
                <a:ea typeface="Cambria" panose="02040503050406030204" pitchFamily="18" charset="0"/>
              </a:rPr>
              <a:t>monero</a:t>
            </a:r>
            <a:r>
              <a:rPr lang="en-IN" sz="1400" b="0" i="0" dirty="0">
                <a:effectLst/>
                <a:latin typeface="Cambria" panose="02040503050406030204" pitchFamily="18" charset="0"/>
                <a:ea typeface="Cambria" panose="02040503050406030204" pitchFamily="18" charset="0"/>
              </a:rPr>
              <a:t>: Anonymous cryptocurrency with enhanced accountability. </a:t>
            </a:r>
            <a:r>
              <a:rPr lang="en-IN" sz="1400" b="0" i="1" dirty="0">
                <a:effectLst/>
                <a:latin typeface="Cambria" panose="02040503050406030204" pitchFamily="18" charset="0"/>
                <a:ea typeface="Cambria" panose="02040503050406030204" pitchFamily="18" charset="0"/>
              </a:rPr>
              <a:t>IEEE Transactions on Dependable and Secure Computing</a:t>
            </a:r>
            <a:r>
              <a:rPr lang="en-IN" sz="1400" b="0" i="0" dirty="0">
                <a:effectLst/>
                <a:latin typeface="Cambria" panose="02040503050406030204" pitchFamily="18" charset="0"/>
                <a:ea typeface="Cambria" panose="02040503050406030204" pitchFamily="18" charset="0"/>
              </a:rPr>
              <a:t>, </a:t>
            </a:r>
            <a:r>
              <a:rPr lang="en-IN" sz="1400" b="0" i="1" dirty="0">
                <a:effectLst/>
                <a:latin typeface="Cambria" panose="02040503050406030204" pitchFamily="18" charset="0"/>
                <a:ea typeface="Cambria" panose="02040503050406030204" pitchFamily="18" charset="0"/>
              </a:rPr>
              <a:t>18</a:t>
            </a:r>
            <a:r>
              <a:rPr lang="en-IN" sz="1400" b="0" i="0" dirty="0">
                <a:effectLst/>
                <a:latin typeface="Cambria" panose="02040503050406030204" pitchFamily="18" charset="0"/>
                <a:ea typeface="Cambria" panose="02040503050406030204" pitchFamily="18" charset="0"/>
              </a:rPr>
              <a:t>(2), pp.679-691.</a:t>
            </a:r>
            <a:r>
              <a:rPr lang="en-US" sz="1300" dirty="0">
                <a:latin typeface="Cambria" panose="02040503050406030204" pitchFamily="18" charset="0"/>
                <a:ea typeface="Cambria" panose="02040503050406030204" pitchFamily="18" charset="0"/>
              </a:rPr>
              <a:t>.</a:t>
            </a:r>
          </a:p>
          <a:p>
            <a:r>
              <a:rPr lang="en-US" sz="1400" b="0" i="0" dirty="0">
                <a:effectLst/>
                <a:latin typeface="Cambria" panose="02040503050406030204" pitchFamily="18" charset="0"/>
                <a:ea typeface="Cambria" panose="02040503050406030204" pitchFamily="18" charset="0"/>
              </a:rPr>
              <a:t>Banerjee, A., Clear, M. and Tewari, H., 2020, November. Demystifying the Role of </a:t>
            </a:r>
            <a:r>
              <a:rPr lang="en-US" sz="1400" b="0" i="0" dirty="0" err="1">
                <a:effectLst/>
                <a:latin typeface="Cambria" panose="02040503050406030204" pitchFamily="18" charset="0"/>
                <a:ea typeface="Cambria" panose="02040503050406030204" pitchFamily="18" charset="0"/>
              </a:rPr>
              <a:t>zk</a:t>
            </a:r>
            <a:r>
              <a:rPr lang="en-US" sz="1400" b="0" i="0" dirty="0">
                <a:effectLst/>
                <a:latin typeface="Cambria" panose="02040503050406030204" pitchFamily="18" charset="0"/>
                <a:ea typeface="Cambria" panose="02040503050406030204" pitchFamily="18" charset="0"/>
              </a:rPr>
              <a:t>-SNARKs in </a:t>
            </a:r>
            <a:r>
              <a:rPr lang="en-US" sz="1400" b="0" i="0" dirty="0" err="1">
                <a:effectLst/>
                <a:latin typeface="Cambria" panose="02040503050406030204" pitchFamily="18" charset="0"/>
                <a:ea typeface="Cambria" panose="02040503050406030204" pitchFamily="18" charset="0"/>
              </a:rPr>
              <a:t>Zcash</a:t>
            </a:r>
            <a:r>
              <a:rPr lang="en-US" sz="1400" b="0" i="0" dirty="0">
                <a:effectLst/>
                <a:latin typeface="Cambria" panose="02040503050406030204" pitchFamily="18" charset="0"/>
                <a:ea typeface="Cambria" panose="02040503050406030204" pitchFamily="18" charset="0"/>
              </a:rPr>
              <a:t>. In </a:t>
            </a:r>
            <a:r>
              <a:rPr lang="en-US" sz="1400" b="0" i="1" dirty="0">
                <a:effectLst/>
                <a:latin typeface="Cambria" panose="02040503050406030204" pitchFamily="18" charset="0"/>
                <a:ea typeface="Cambria" panose="02040503050406030204" pitchFamily="18" charset="0"/>
              </a:rPr>
              <a:t>2020 IEEE conference on application, information and network security (AINS)</a:t>
            </a:r>
            <a:r>
              <a:rPr lang="en-US" sz="1400" b="0" i="0" dirty="0">
                <a:effectLst/>
                <a:latin typeface="Cambria" panose="02040503050406030204" pitchFamily="18" charset="0"/>
                <a:ea typeface="Cambria" panose="02040503050406030204" pitchFamily="18" charset="0"/>
              </a:rPr>
              <a:t> (pp. 12-19). IEEE</a:t>
            </a:r>
            <a:r>
              <a:rPr lang="en-US" sz="1300" dirty="0">
                <a:latin typeface="Cambria" panose="02040503050406030204" pitchFamily="18" charset="0"/>
                <a:ea typeface="Cambria" panose="02040503050406030204" pitchFamily="18" charset="0"/>
              </a:rPr>
              <a:t>.</a:t>
            </a:r>
          </a:p>
          <a:p>
            <a:r>
              <a:rPr lang="en-US" sz="1400" b="0" i="0" dirty="0">
                <a:effectLst/>
                <a:latin typeface="Cambria" panose="02040503050406030204" pitchFamily="18" charset="0"/>
                <a:ea typeface="Cambria" panose="02040503050406030204" pitchFamily="18" charset="0"/>
              </a:rPr>
              <a:t>Leto, D., 2020. Attacking </a:t>
            </a:r>
            <a:r>
              <a:rPr lang="en-US" sz="1400" b="0" i="0" dirty="0" err="1">
                <a:effectLst/>
                <a:latin typeface="Cambria" panose="02040503050406030204" pitchFamily="18" charset="0"/>
                <a:ea typeface="Cambria" panose="02040503050406030204" pitchFamily="18" charset="0"/>
              </a:rPr>
              <a:t>Zcash</a:t>
            </a:r>
            <a:r>
              <a:rPr lang="en-US" sz="1400" b="0" i="0" dirty="0">
                <a:effectLst/>
                <a:latin typeface="Cambria" panose="02040503050406030204" pitchFamily="18" charset="0"/>
                <a:ea typeface="Cambria" panose="02040503050406030204" pitchFamily="18" charset="0"/>
              </a:rPr>
              <a:t> For Fun And Profit. </a:t>
            </a:r>
            <a:r>
              <a:rPr lang="en-US" sz="1400" b="0" i="1" dirty="0">
                <a:effectLst/>
                <a:latin typeface="Cambria" panose="02040503050406030204" pitchFamily="18" charset="0"/>
                <a:ea typeface="Cambria" panose="02040503050406030204" pitchFamily="18" charset="0"/>
              </a:rPr>
              <a:t>Cryptology </a:t>
            </a:r>
            <a:r>
              <a:rPr lang="en-US" sz="1400" b="0" i="1" dirty="0" err="1">
                <a:effectLst/>
                <a:latin typeface="Cambria" panose="02040503050406030204" pitchFamily="18" charset="0"/>
                <a:ea typeface="Cambria" panose="02040503050406030204" pitchFamily="18" charset="0"/>
              </a:rPr>
              <a:t>ePrint</a:t>
            </a:r>
            <a:r>
              <a:rPr lang="en-US" sz="1400" b="0" i="1" dirty="0">
                <a:effectLst/>
                <a:latin typeface="Cambria" panose="02040503050406030204" pitchFamily="18" charset="0"/>
                <a:ea typeface="Cambria" panose="02040503050406030204" pitchFamily="18" charset="0"/>
              </a:rPr>
              <a:t> Archive</a:t>
            </a:r>
          </a:p>
          <a:p>
            <a:r>
              <a:rPr lang="en-IN" sz="1400" b="0" i="0" dirty="0" err="1">
                <a:effectLst/>
                <a:latin typeface="Cambria" panose="02040503050406030204" pitchFamily="18" charset="0"/>
                <a:ea typeface="Cambria" panose="02040503050406030204" pitchFamily="18" charset="0"/>
              </a:rPr>
              <a:t>Chervinski</a:t>
            </a:r>
            <a:r>
              <a:rPr lang="en-IN" sz="1400" b="0" i="0" dirty="0">
                <a:effectLst/>
                <a:latin typeface="Cambria" panose="02040503050406030204" pitchFamily="18" charset="0"/>
                <a:ea typeface="Cambria" panose="02040503050406030204" pitchFamily="18" charset="0"/>
              </a:rPr>
              <a:t>, J.O., Kreutz, D. and Yu, J., 2021, May. Analysis of transaction flooding attacks against </a:t>
            </a:r>
            <a:r>
              <a:rPr lang="en-IN" sz="1400" b="0" i="0" dirty="0" err="1">
                <a:effectLst/>
                <a:latin typeface="Cambria" panose="02040503050406030204" pitchFamily="18" charset="0"/>
                <a:ea typeface="Cambria" panose="02040503050406030204" pitchFamily="18" charset="0"/>
              </a:rPr>
              <a:t>Monero</a:t>
            </a:r>
            <a:r>
              <a:rPr lang="en-IN" sz="1400" b="0" i="0" dirty="0">
                <a:effectLst/>
                <a:latin typeface="Cambria" panose="02040503050406030204" pitchFamily="18" charset="0"/>
                <a:ea typeface="Cambria" panose="02040503050406030204" pitchFamily="18" charset="0"/>
              </a:rPr>
              <a:t>. In </a:t>
            </a:r>
            <a:r>
              <a:rPr lang="en-IN" sz="1400" b="0" i="1" dirty="0">
                <a:effectLst/>
                <a:latin typeface="Cambria" panose="02040503050406030204" pitchFamily="18" charset="0"/>
                <a:ea typeface="Cambria" panose="02040503050406030204" pitchFamily="18" charset="0"/>
              </a:rPr>
              <a:t>2021 IEEE international conference on blockchain and cryptocurrency (ICBC)</a:t>
            </a:r>
            <a:r>
              <a:rPr lang="en-IN" sz="1400" b="0" i="0" dirty="0">
                <a:effectLst/>
                <a:latin typeface="Cambria" panose="02040503050406030204" pitchFamily="18" charset="0"/>
                <a:ea typeface="Cambria" panose="02040503050406030204" pitchFamily="18" charset="0"/>
              </a:rPr>
              <a:t> (pp. 1-8). IEEE</a:t>
            </a:r>
            <a:r>
              <a:rPr lang="en-US" sz="1300" dirty="0">
                <a:latin typeface="Cambria" panose="02040503050406030204" pitchFamily="18" charset="0"/>
                <a:ea typeface="Cambria" panose="02040503050406030204" pitchFamily="18" charset="0"/>
              </a:rPr>
              <a:t>.</a:t>
            </a:r>
          </a:p>
          <a:p>
            <a:r>
              <a:rPr lang="en-US" sz="1400" b="0" i="0" dirty="0" err="1">
                <a:effectLst/>
                <a:latin typeface="Cambria" panose="02040503050406030204" pitchFamily="18" charset="0"/>
                <a:ea typeface="Cambria" panose="02040503050406030204" pitchFamily="18" charset="0"/>
              </a:rPr>
              <a:t>Tramer</a:t>
            </a:r>
            <a:r>
              <a:rPr lang="en-US" sz="1400" b="0" i="0" dirty="0">
                <a:effectLst/>
                <a:latin typeface="Cambria" panose="02040503050406030204" pitchFamily="18" charset="0"/>
                <a:ea typeface="Cambria" panose="02040503050406030204" pitchFamily="18" charset="0"/>
              </a:rPr>
              <a:t>, F., </a:t>
            </a:r>
            <a:r>
              <a:rPr lang="en-US" sz="1400" b="0" i="0" dirty="0" err="1">
                <a:effectLst/>
                <a:latin typeface="Cambria" panose="02040503050406030204" pitchFamily="18" charset="0"/>
                <a:ea typeface="Cambria" panose="02040503050406030204" pitchFamily="18" charset="0"/>
              </a:rPr>
              <a:t>Boneh</a:t>
            </a:r>
            <a:r>
              <a:rPr lang="en-US" sz="1400" b="0" i="0" dirty="0">
                <a:effectLst/>
                <a:latin typeface="Cambria" panose="02040503050406030204" pitchFamily="18" charset="0"/>
                <a:ea typeface="Cambria" panose="02040503050406030204" pitchFamily="18" charset="0"/>
              </a:rPr>
              <a:t>, D. and Paterson, K.G., 2019. PING and REJECT: The Impact of Side-Channels on </a:t>
            </a:r>
            <a:r>
              <a:rPr lang="en-US" sz="1400" b="0" i="0" dirty="0" err="1">
                <a:effectLst/>
                <a:latin typeface="Cambria" panose="02040503050406030204" pitchFamily="18" charset="0"/>
                <a:ea typeface="Cambria" panose="02040503050406030204" pitchFamily="18" charset="0"/>
              </a:rPr>
              <a:t>Zcash</a:t>
            </a:r>
            <a:r>
              <a:rPr lang="en-US" sz="1400" b="0" i="0" dirty="0">
                <a:effectLst/>
                <a:latin typeface="Cambria" panose="02040503050406030204" pitchFamily="18" charset="0"/>
                <a:ea typeface="Cambria" panose="02040503050406030204" pitchFamily="18" charset="0"/>
              </a:rPr>
              <a:t> Privacy</a:t>
            </a:r>
            <a:r>
              <a:rPr lang="en-US" sz="1300" dirty="0">
                <a:latin typeface="Cambria" panose="02040503050406030204" pitchFamily="18" charset="0"/>
                <a:ea typeface="Cambria" panose="02040503050406030204" pitchFamily="18" charset="0"/>
              </a:rPr>
              <a:t>.</a:t>
            </a:r>
          </a:p>
          <a:p>
            <a:r>
              <a:rPr lang="en-US" sz="1400" i="0" dirty="0" err="1">
                <a:effectLst/>
                <a:latin typeface="Cambria" panose="02040503050406030204" pitchFamily="18" charset="0"/>
                <a:ea typeface="Cambria" panose="02040503050406030204" pitchFamily="18" charset="0"/>
              </a:rPr>
              <a:t>Estensen</a:t>
            </a:r>
            <a:r>
              <a:rPr lang="en-US" sz="1400" i="0" dirty="0">
                <a:effectLst/>
                <a:latin typeface="Cambria" panose="02040503050406030204" pitchFamily="18" charset="0"/>
                <a:ea typeface="Cambria" panose="02040503050406030204" pitchFamily="18" charset="0"/>
              </a:rPr>
              <a:t>, H.A., 2018. A Comparison of </a:t>
            </a:r>
            <a:r>
              <a:rPr lang="en-US" sz="1400" i="0" dirty="0" err="1">
                <a:effectLst/>
                <a:latin typeface="Cambria" panose="02040503050406030204" pitchFamily="18" charset="0"/>
                <a:ea typeface="Cambria" panose="02040503050406030204" pitchFamily="18" charset="0"/>
              </a:rPr>
              <a:t>Monero</a:t>
            </a:r>
            <a:r>
              <a:rPr lang="en-US" sz="1400" i="0" dirty="0">
                <a:effectLst/>
                <a:latin typeface="Cambria" panose="02040503050406030204" pitchFamily="18" charset="0"/>
                <a:ea typeface="Cambria" panose="02040503050406030204" pitchFamily="18" charset="0"/>
              </a:rPr>
              <a:t> and </a:t>
            </a:r>
            <a:r>
              <a:rPr lang="en-US" sz="1400" i="0" dirty="0" err="1">
                <a:effectLst/>
                <a:latin typeface="Cambria" panose="02040503050406030204" pitchFamily="18" charset="0"/>
                <a:ea typeface="Cambria" panose="02040503050406030204" pitchFamily="18" charset="0"/>
              </a:rPr>
              <a:t>Zcash</a:t>
            </a:r>
            <a:r>
              <a:rPr lang="en-US" sz="1300" dirty="0">
                <a:latin typeface="Cambria" panose="02040503050406030204" pitchFamily="18" charset="0"/>
                <a:ea typeface="Cambria" panose="02040503050406030204" pitchFamily="18" charset="0"/>
              </a:rPr>
              <a:t>.</a:t>
            </a:r>
          </a:p>
          <a:p>
            <a:endParaRPr lang="en-US" sz="13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37</a:t>
            </a:fld>
            <a:endParaRPr lang="en-CA" dirty="0">
              <a:solidFill>
                <a:prstClr val="black"/>
              </a:solidFill>
              <a:ea typeface="ＭＳ Ｐゴシック" charset="0"/>
            </a:endParaRPr>
          </a:p>
        </p:txBody>
      </p:sp>
    </p:spTree>
    <p:extLst>
      <p:ext uri="{BB962C8B-B14F-4D97-AF65-F5344CB8AC3E}">
        <p14:creationId xmlns:p14="http://schemas.microsoft.com/office/powerpoint/2010/main" val="433956424"/>
      </p:ext>
    </p:extLst>
  </p:cSld>
  <p:clrMapOvr>
    <a:masterClrMapping/>
  </p:clrMapOvr>
  <mc:AlternateContent xmlns:mc="http://schemas.openxmlformats.org/markup-compatibility/2006" xmlns:p14="http://schemas.microsoft.com/office/powerpoint/2010/main">
    <mc:Choice Requires="p14">
      <p:transition spd="slow" p14:dur="2000" advTm="3529"/>
    </mc:Choice>
    <mc:Fallback xmlns="">
      <p:transition spd="slow" advTm="352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9">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1">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43" name="Freeform: Shape 42">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5" name="Picture 34" descr="Logo, icon&#10;&#10;Description automatically generated">
            <a:extLst>
              <a:ext uri="{FF2B5EF4-FFF2-40B4-BE49-F238E27FC236}">
                <a16:creationId xmlns:a16="http://schemas.microsoft.com/office/drawing/2014/main" id="{DA361993-EFB6-70B3-6481-4EA60B762D23}"/>
              </a:ext>
            </a:extLst>
          </p:cNvPr>
          <p:cNvPicPr>
            <a:picLocks noChangeAspect="1"/>
          </p:cNvPicPr>
          <p:nvPr/>
        </p:nvPicPr>
        <p:blipFill rotWithShape="1">
          <a:blip r:embed="rId2">
            <a:extLst>
              <a:ext uri="{28A0092B-C50C-407E-A947-70E740481C1C}">
                <a14:useLocalDpi xmlns:a14="http://schemas.microsoft.com/office/drawing/2010/main" val="0"/>
              </a:ext>
            </a:extLst>
          </a:blip>
          <a:srcRect l="21541" r="21446" b="4"/>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46" name="Group 45">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47" name="Freeform: Shape 46">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0" name="Group 49">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51" name="Freeform: Shape 50">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4" name="Picture 33" descr="A picture containing text, sign, vector graphics&#10;&#10;Description automatically generated">
            <a:extLst>
              <a:ext uri="{FF2B5EF4-FFF2-40B4-BE49-F238E27FC236}">
                <a16:creationId xmlns:a16="http://schemas.microsoft.com/office/drawing/2014/main" id="{A60423CB-E910-C6B0-EEA7-9827848DCE58}"/>
              </a:ext>
            </a:extLst>
          </p:cNvPr>
          <p:cNvPicPr>
            <a:picLocks noChangeAspect="1"/>
          </p:cNvPicPr>
          <p:nvPr/>
        </p:nvPicPr>
        <p:blipFill rotWithShape="1">
          <a:blip r:embed="rId4">
            <a:extLst>
              <a:ext uri="{28A0092B-C50C-407E-A947-70E740481C1C}">
                <a14:useLocalDpi xmlns:a14="http://schemas.microsoft.com/office/drawing/2010/main" val="0"/>
              </a:ext>
            </a:extLst>
          </a:blip>
          <a:srcRect l="21493" r="21492"/>
          <a:stretch/>
        </p:blipFill>
        <p:spPr>
          <a:xfrm>
            <a:off x="8281916" y="1"/>
            <a:ext cx="3910084" cy="6858000"/>
          </a:xfrm>
          <a:custGeom>
            <a:avLst/>
            <a:gdLst/>
            <a:ahLst/>
            <a:cxnLst/>
            <a:rect l="l" t="t" r="r" b="b"/>
            <a:pathLst>
              <a:path w="3910084" h="6858000">
                <a:moveTo>
                  <a:pt x="118775" y="0"/>
                </a:moveTo>
                <a:lnTo>
                  <a:pt x="3910084" y="0"/>
                </a:lnTo>
                <a:lnTo>
                  <a:pt x="3910084" y="6858000"/>
                </a:lnTo>
                <a:lnTo>
                  <a:pt x="913702" y="6858000"/>
                </a:lnTo>
                <a:lnTo>
                  <a:pt x="346751" y="5107724"/>
                </a:lnTo>
                <a:lnTo>
                  <a:pt x="0" y="803615"/>
                </a:lnTo>
                <a:close/>
              </a:path>
            </a:pathLst>
          </a:custGeom>
        </p:spPr>
      </p:pic>
      <p:grpSp>
        <p:nvGrpSpPr>
          <p:cNvPr id="54" name="Group 53">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55" name="Freeform: Shape 54">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2320C929-8484-FA00-970D-6705D958212E}"/>
              </a:ext>
            </a:extLst>
          </p:cNvPr>
          <p:cNvSpPr txBox="1"/>
          <p:nvPr/>
        </p:nvSpPr>
        <p:spPr>
          <a:xfrm>
            <a:off x="4852778" y="2806544"/>
            <a:ext cx="2512088" cy="707886"/>
          </a:xfrm>
          <a:prstGeom prst="rect">
            <a:avLst/>
          </a:prstGeom>
          <a:noFill/>
        </p:spPr>
        <p:txBody>
          <a:bodyPr wrap="square" rtlCol="0">
            <a:spAutoFit/>
          </a:bodyPr>
          <a:lstStyle/>
          <a:p>
            <a:r>
              <a:rPr lang="en-US" sz="4000" dirty="0">
                <a:solidFill>
                  <a:schemeClr val="bg1"/>
                </a:solidFill>
              </a:rPr>
              <a:t>Thank You!</a:t>
            </a:r>
            <a:endParaRPr lang="en-IN" sz="4000" dirty="0">
              <a:solidFill>
                <a:schemeClr val="bg1"/>
              </a:solidFill>
            </a:endParaRPr>
          </a:p>
        </p:txBody>
      </p:sp>
    </p:spTree>
    <p:extLst>
      <p:ext uri="{BB962C8B-B14F-4D97-AF65-F5344CB8AC3E}">
        <p14:creationId xmlns:p14="http://schemas.microsoft.com/office/powerpoint/2010/main" val="149916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Core features of </a:t>
            </a:r>
            <a:r>
              <a:rPr lang="en-IN" dirty="0" err="1"/>
              <a:t>Monero</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lnSpcReduction="10000"/>
          </a:bodyPr>
          <a:lstStyle/>
          <a:p>
            <a:r>
              <a:rPr lang="en-IN" sz="2400" dirty="0">
                <a:latin typeface="Cambria" panose="02040503050406030204" pitchFamily="18" charset="0"/>
                <a:ea typeface="Cambria" panose="02040503050406030204" pitchFamily="18" charset="0"/>
              </a:rPr>
              <a:t>Privacy </a:t>
            </a:r>
          </a:p>
          <a:p>
            <a:pPr lvl="1"/>
            <a:r>
              <a:rPr lang="en-US" sz="1800" dirty="0">
                <a:latin typeface="Cambria" panose="02040503050406030204" pitchFamily="18" charset="0"/>
                <a:ea typeface="Cambria" panose="02040503050406030204" pitchFamily="18" charset="0"/>
              </a:rPr>
              <a:t>The sender, recipient, and amount of each transaction are kept secret from prying eyes by using ring signatures, stealth addresses, and confidential transactions.</a:t>
            </a:r>
          </a:p>
          <a:p>
            <a:pPr lvl="1"/>
            <a:r>
              <a:rPr lang="en-US" sz="1800" dirty="0">
                <a:latin typeface="Cambria" panose="02040503050406030204" pitchFamily="18" charset="0"/>
                <a:ea typeface="Cambria" panose="02040503050406030204" pitchFamily="18" charset="0"/>
              </a:rPr>
              <a:t>All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transactions are by default private, in contrast to Bitcoin, where all transactions are openly available on the blockchain.</a:t>
            </a:r>
          </a:p>
          <a:p>
            <a:r>
              <a:rPr lang="en-IN" sz="2400" dirty="0">
                <a:latin typeface="Cambria" panose="02040503050406030204" pitchFamily="18" charset="0"/>
                <a:ea typeface="Cambria" panose="02040503050406030204" pitchFamily="18" charset="0"/>
              </a:rPr>
              <a:t>Security</a:t>
            </a:r>
          </a:p>
          <a:p>
            <a:pPr lvl="1"/>
            <a:r>
              <a:rPr lang="en-US" sz="1800" dirty="0">
                <a:latin typeface="Cambria" panose="02040503050406030204" pitchFamily="18" charset="0"/>
                <a:ea typeface="Cambria" panose="02040503050406030204" pitchFamily="18" charset="0"/>
              </a:rPr>
              <a:t>To protect its network and stop double spending, it employs a proof-of-work consensus algorithm.</a:t>
            </a:r>
          </a:p>
          <a:p>
            <a:pPr lvl="1"/>
            <a:r>
              <a:rPr lang="en-US" sz="1800" dirty="0">
                <a:latin typeface="Cambria" panose="02040503050406030204" pitchFamily="18" charset="0"/>
                <a:ea typeface="Cambria" panose="02040503050406030204" pitchFamily="18" charset="0"/>
              </a:rPr>
              <a:t>Also, it is challenging for attackers to detect and trace transactions using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due to its ring signatures and stealth addresses.</a:t>
            </a:r>
          </a:p>
          <a:p>
            <a:r>
              <a:rPr lang="en-IN" sz="2400" dirty="0" err="1">
                <a:latin typeface="Cambria" panose="02040503050406030204" pitchFamily="18" charset="0"/>
                <a:ea typeface="Cambria" panose="02040503050406030204" pitchFamily="18" charset="0"/>
              </a:rPr>
              <a:t>Untracability</a:t>
            </a:r>
            <a:endParaRPr lang="en-IN" sz="24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conceals the true sender of a transaction via ring signatures, making it challenging to determine who began the transaction.</a:t>
            </a:r>
          </a:p>
          <a:p>
            <a:pPr lvl="1"/>
            <a:r>
              <a:rPr lang="en-US" sz="1800" dirty="0">
                <a:latin typeface="Cambria" panose="02040503050406030204" pitchFamily="18" charset="0"/>
                <a:ea typeface="Cambria" panose="02040503050406030204" pitchFamily="18" charset="0"/>
              </a:rPr>
              <a:t>The value of a specific transaction cannot be ascertained because confidential transactions conceal the amount of each transaction.</a:t>
            </a: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4</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FC6EFAAD-BDB9-5B30-5A9C-0C729E29B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1" y="2279648"/>
            <a:ext cx="1892301" cy="1892301"/>
          </a:xfrm>
          <a:prstGeom prst="rect">
            <a:avLst/>
          </a:prstGeom>
        </p:spPr>
      </p:pic>
    </p:spTree>
    <p:extLst>
      <p:ext uri="{BB962C8B-B14F-4D97-AF65-F5344CB8AC3E}">
        <p14:creationId xmlns:p14="http://schemas.microsoft.com/office/powerpoint/2010/main" val="288562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a:t>How Monero Works?</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works by using a combination of advanced cryptographic techniques, including the </a:t>
            </a:r>
            <a:r>
              <a:rPr lang="en-US" sz="1800" b="1" dirty="0" err="1">
                <a:latin typeface="Cambria" panose="02040503050406030204" pitchFamily="18" charset="0"/>
                <a:ea typeface="Cambria" panose="02040503050406030204" pitchFamily="18" charset="0"/>
              </a:rPr>
              <a:t>CryptoNote</a:t>
            </a:r>
            <a:r>
              <a:rPr lang="en-US" sz="1800" b="1" dirty="0">
                <a:latin typeface="Cambria" panose="02040503050406030204" pitchFamily="18" charset="0"/>
                <a:ea typeface="Cambria" panose="02040503050406030204" pitchFamily="18" charset="0"/>
              </a:rPr>
              <a:t> protocol and the </a:t>
            </a:r>
            <a:r>
              <a:rPr lang="en-US" sz="1800" b="1" dirty="0" err="1">
                <a:latin typeface="Cambria" panose="02040503050406030204" pitchFamily="18" charset="0"/>
                <a:ea typeface="Cambria" panose="02040503050406030204" pitchFamily="18" charset="0"/>
              </a:rPr>
              <a:t>RingCT</a:t>
            </a:r>
            <a:r>
              <a:rPr lang="en-US" sz="1800" b="1" dirty="0">
                <a:latin typeface="Cambria" panose="02040503050406030204" pitchFamily="18" charset="0"/>
                <a:ea typeface="Cambria" panose="02040503050406030204" pitchFamily="18" charset="0"/>
              </a:rPr>
              <a:t> technology</a:t>
            </a:r>
            <a:r>
              <a:rPr lang="en-US" sz="1800" dirty="0">
                <a:latin typeface="Cambria" panose="02040503050406030204" pitchFamily="18" charset="0"/>
                <a:ea typeface="Cambria" panose="02040503050406030204" pitchFamily="18" charset="0"/>
              </a:rPr>
              <a: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 transaction is broadcast to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network when a user sends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to another user, where it is verified and recorded on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Moreover,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employs </a:t>
            </a:r>
            <a:r>
              <a:rPr lang="en-US" sz="1800" b="1" dirty="0">
                <a:latin typeface="Cambria" panose="02040503050406030204" pitchFamily="18" charset="0"/>
                <a:ea typeface="Cambria" panose="02040503050406030204" pitchFamily="18" charset="0"/>
              </a:rPr>
              <a:t>stealth addresses </a:t>
            </a:r>
            <a:r>
              <a:rPr lang="en-US" sz="1800" dirty="0">
                <a:latin typeface="Cambria" panose="02040503050406030204" pitchFamily="18" charset="0"/>
                <a:ea typeface="Cambria" panose="02040503050406030204" pitchFamily="18" charset="0"/>
              </a:rPr>
              <a:t>to safeguard the recipient's privacy. Each transaction generates a unique stealth address, making it impossible to connect repeated transactions to the same receiver.</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Finally,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conceals the amount of each transaction by using </a:t>
            </a:r>
            <a:r>
              <a:rPr lang="en-US" sz="1800" b="1" dirty="0">
                <a:latin typeface="Cambria" panose="02040503050406030204" pitchFamily="18" charset="0"/>
                <a:ea typeface="Cambria" panose="02040503050406030204" pitchFamily="18" charset="0"/>
              </a:rPr>
              <a:t>confidential transactions</a:t>
            </a:r>
            <a:r>
              <a:rPr lang="en-US" sz="1800" dirty="0">
                <a:latin typeface="Cambria" panose="02040503050406030204" pitchFamily="18" charset="0"/>
                <a:ea typeface="Cambria" panose="02040503050406030204" pitchFamily="18" charset="0"/>
              </a:rPr>
              <a:t>. Pedersen commitments, a method used in confidential transactions, encrypt the transaction amount, rendering it difficult for anyone to ascertain the value of a specific transaction.</a:t>
            </a:r>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5</a:t>
            </a:fld>
            <a:endParaRPr lang="en-CA" dirty="0">
              <a:solidFill>
                <a:prstClr val="black"/>
              </a:solidFill>
              <a:ea typeface="ＭＳ Ｐゴシック" charset="0"/>
            </a:endParaRPr>
          </a:p>
        </p:txBody>
      </p:sp>
      <p:pic>
        <p:nvPicPr>
          <p:cNvPr id="7" name="Picture 6" descr="A picture containing text, sign, vector graphics&#10;&#10;Description automatically generated">
            <a:extLst>
              <a:ext uri="{FF2B5EF4-FFF2-40B4-BE49-F238E27FC236}">
                <a16:creationId xmlns:a16="http://schemas.microsoft.com/office/drawing/2014/main" id="{AD684D1A-2250-711D-BE6B-F34101585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37" y="2482849"/>
            <a:ext cx="1892301" cy="1892301"/>
          </a:xfrm>
          <a:prstGeom prst="rect">
            <a:avLst/>
          </a:prstGeom>
        </p:spPr>
      </p:pic>
    </p:spTree>
    <p:extLst>
      <p:ext uri="{BB962C8B-B14F-4D97-AF65-F5344CB8AC3E}">
        <p14:creationId xmlns:p14="http://schemas.microsoft.com/office/powerpoint/2010/main" val="28636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Z-Cash</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546002"/>
            <a:ext cx="9486900" cy="4389090"/>
          </a:xfrm>
        </p:spPr>
        <p:txBody>
          <a:bodyPr>
            <a:normAutofit/>
          </a:bodyPr>
          <a:lstStyle/>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(ZEC) is a decentralized, open-source cryptocurrency that was launched in 2016.  </a:t>
            </a:r>
          </a:p>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is based on a public blockchain, but it uses a unique technology called           </a:t>
            </a:r>
            <a:r>
              <a:rPr lang="en-US" sz="2000" b="1" dirty="0" err="1">
                <a:latin typeface="Cambria" panose="02040503050406030204" pitchFamily="18" charset="0"/>
                <a:ea typeface="Cambria" panose="02040503050406030204" pitchFamily="18" charset="0"/>
              </a:rPr>
              <a:t>zk</a:t>
            </a:r>
            <a:r>
              <a:rPr lang="en-US" sz="2000" b="1" dirty="0">
                <a:latin typeface="Cambria" panose="02040503050406030204" pitchFamily="18" charset="0"/>
                <a:ea typeface="Cambria" panose="02040503050406030204" pitchFamily="18" charset="0"/>
              </a:rPr>
              <a:t>-SNARKs</a:t>
            </a:r>
            <a:r>
              <a:rPr lang="en-US" sz="2000" dirty="0">
                <a:latin typeface="Cambria" panose="02040503050406030204" pitchFamily="18" charset="0"/>
                <a:ea typeface="Cambria" panose="02040503050406030204" pitchFamily="18" charset="0"/>
              </a:rPr>
              <a:t> to provide users with the option to make transactions completely private. .</a:t>
            </a:r>
          </a:p>
          <a:p>
            <a:r>
              <a:rPr lang="en-US" sz="2000" dirty="0">
                <a:latin typeface="Cambria" panose="02040503050406030204" pitchFamily="18" charset="0"/>
                <a:ea typeface="Cambria" panose="02040503050406030204" pitchFamily="18" charset="0"/>
              </a:rPr>
              <a:t>Sender, receiver, and transaction amount can be hidden from the public blockchain, making it nearly impossible to trace.</a:t>
            </a:r>
          </a:p>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is maintained by a community of developers and has no centralized authority or controlling entity. </a:t>
            </a:r>
          </a:p>
          <a:p>
            <a:r>
              <a:rPr lang="en-US" sz="2000" dirty="0">
                <a:latin typeface="Cambria" panose="02040503050406030204" pitchFamily="18" charset="0"/>
                <a:ea typeface="Cambria" panose="02040503050406030204" pitchFamily="18" charset="0"/>
              </a:rPr>
              <a:t>The total supply of ZEC is limited to 21 million coins.</a:t>
            </a:r>
          </a:p>
          <a:p>
            <a:endParaRPr lang="en-IN" sz="20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6</a:t>
            </a:fld>
            <a:endParaRPr lang="en-CA" dirty="0">
              <a:solidFill>
                <a:prstClr val="black"/>
              </a:solidFill>
              <a:ea typeface="ＭＳ Ｐゴシック" charset="0"/>
            </a:endParaRPr>
          </a:p>
        </p:txBody>
      </p:sp>
      <p:pic>
        <p:nvPicPr>
          <p:cNvPr id="9" name="Picture 8" descr="Logo, icon&#10;&#10;Description automatically generated">
            <a:extLst>
              <a:ext uri="{FF2B5EF4-FFF2-40B4-BE49-F238E27FC236}">
                <a16:creationId xmlns:a16="http://schemas.microsoft.com/office/drawing/2014/main" id="{E9AC942E-E1BC-5A78-965C-83A90973E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26" y="201835"/>
            <a:ext cx="922908" cy="922908"/>
          </a:xfrm>
          <a:prstGeom prst="rect">
            <a:avLst/>
          </a:prstGeom>
        </p:spPr>
      </p:pic>
    </p:spTree>
    <p:extLst>
      <p:ext uri="{BB962C8B-B14F-4D97-AF65-F5344CB8AC3E}">
        <p14:creationId xmlns:p14="http://schemas.microsoft.com/office/powerpoint/2010/main" val="31709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How </a:t>
            </a:r>
            <a:r>
              <a:rPr lang="en-IN" dirty="0" err="1"/>
              <a:t>Zcash</a:t>
            </a:r>
            <a:r>
              <a:rPr lang="en-IN" dirty="0"/>
              <a:t> Works?</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a:latin typeface="Cambria" panose="02040503050406030204" pitchFamily="18" charset="0"/>
                <a:ea typeface="Cambria" panose="02040503050406030204" pitchFamily="18" charset="0"/>
              </a:rPr>
              <a:t>Uses Advanced privacy feature achieved through the use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sender, receiver, and transaction amount can all be kept secret from the public blockchain while using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which is made possible by the usage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lvl="1"/>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transactions can be divided into two types: </a:t>
            </a:r>
          </a:p>
          <a:p>
            <a:pPr lvl="1"/>
            <a:endParaRPr lang="en-US" sz="1800" dirty="0">
              <a:latin typeface="Cambria" panose="02040503050406030204" pitchFamily="18" charset="0"/>
              <a:ea typeface="Cambria" panose="02040503050406030204" pitchFamily="18" charset="0"/>
            </a:endParaRPr>
          </a:p>
          <a:p>
            <a:pPr marL="857250" lvl="1" indent="-400050">
              <a:buFont typeface="+mj-lt"/>
              <a:buAutoNum type="romanLcPeriod"/>
            </a:pPr>
            <a:r>
              <a:rPr lang="en-US" sz="1800" b="1" dirty="0">
                <a:latin typeface="Cambria" panose="02040503050406030204" pitchFamily="18" charset="0"/>
                <a:ea typeface="Cambria" panose="02040503050406030204" pitchFamily="18" charset="0"/>
              </a:rPr>
              <a:t>Transparent </a:t>
            </a:r>
            <a:r>
              <a:rPr lang="en-US" sz="1800" dirty="0">
                <a:latin typeface="Cambria" panose="02040503050406030204" pitchFamily="18" charset="0"/>
                <a:ea typeface="Cambria" panose="02040503050406030204" pitchFamily="18" charset="0"/>
              </a:rPr>
              <a:t>: Transparent transactions are similar to Bitcoin transactions in that they are publicly visible on the blockchain and do not use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marL="857250" lvl="1" indent="-400050">
              <a:buFont typeface="+mj-lt"/>
              <a:buAutoNum type="romanLcPeriod"/>
            </a:pPr>
            <a:endParaRPr lang="en-US" sz="1800" dirty="0">
              <a:latin typeface="Cambria" panose="02040503050406030204" pitchFamily="18" charset="0"/>
              <a:ea typeface="Cambria" panose="02040503050406030204" pitchFamily="18" charset="0"/>
            </a:endParaRPr>
          </a:p>
          <a:p>
            <a:pPr marL="857250" lvl="1" indent="-400050">
              <a:buFont typeface="+mj-lt"/>
              <a:buAutoNum type="romanLcPeriod"/>
            </a:pPr>
            <a:r>
              <a:rPr lang="en-US" sz="1800" b="1" dirty="0">
                <a:latin typeface="Cambria" panose="02040503050406030204" pitchFamily="18" charset="0"/>
                <a:ea typeface="Cambria" panose="02040503050406030204" pitchFamily="18" charset="0"/>
              </a:rPr>
              <a:t>Shielded: </a:t>
            </a:r>
            <a:r>
              <a:rPr lang="en-US" sz="1800" dirty="0">
                <a:latin typeface="Cambria" panose="02040503050406030204" pitchFamily="18" charset="0"/>
                <a:ea typeface="Cambria" panose="02040503050406030204" pitchFamily="18" charset="0"/>
              </a:rPr>
              <a:t>Shielded transactions, on the other hand, use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to completely hide the transaction information from the public blockchain.</a:t>
            </a: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7</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C8B79CE8-E35F-F71B-A166-BD2A7AB9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51713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err="1"/>
              <a:t>Zk</a:t>
            </a:r>
            <a:r>
              <a:rPr lang="en-IN" dirty="0"/>
              <a:t>-SNARKS</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stands for Zero-Knowledge Succinct Non-Interactive Argument of Knowledge.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Verifies a transaction without revealing any of the details of that transaction to anyone other than the parties involved.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Creates a mathematical proof that verifies the authenticity of a transaction without revealing any of the transaction details. </a:t>
            </a:r>
          </a:p>
          <a:p>
            <a:pPr lvl="1"/>
            <a:r>
              <a:rPr lang="en-US" sz="1800" dirty="0">
                <a:latin typeface="Cambria" panose="02040503050406030204" pitchFamily="18" charset="0"/>
                <a:ea typeface="Cambria" panose="02040503050406030204" pitchFamily="18" charset="0"/>
              </a:rPr>
              <a:t>The proof is then added to the blockchain, allowing anyone to verify the authenticity of the transaction without knowing any of the specific details.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Overall, Z-snarks are a powerful tool for enabling private and secure transactions on a public blockchain.</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8</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6F603E6F-4EAA-5DF7-CA9C-8E07616DA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3826921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err="1"/>
              <a:t>Zcash</a:t>
            </a:r>
            <a:r>
              <a:rPr lang="en-IN" dirty="0"/>
              <a:t>: Mining and Supply</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Mining</a:t>
            </a: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is a Proof of Work (</a:t>
            </a:r>
            <a:r>
              <a:rPr lang="en-US" sz="1800" dirty="0" err="1">
                <a:latin typeface="Cambria" panose="02040503050406030204" pitchFamily="18" charset="0"/>
                <a:ea typeface="Cambria" panose="02040503050406030204" pitchFamily="18" charset="0"/>
              </a:rPr>
              <a:t>PoW</a:t>
            </a:r>
            <a:r>
              <a:rPr lang="en-US" sz="1800" dirty="0">
                <a:latin typeface="Cambria" panose="02040503050406030204" pitchFamily="18" charset="0"/>
                <a:ea typeface="Cambria" panose="02040503050406030204" pitchFamily="18" charset="0"/>
              </a:rPr>
              <a:t>) cryptocurrency, which means that it is mined using computing power to solve complex mathematical problems. </a:t>
            </a:r>
          </a:p>
          <a:p>
            <a:pPr lvl="1"/>
            <a:r>
              <a:rPr lang="en-US" sz="1800" dirty="0">
                <a:latin typeface="Cambria" panose="02040503050406030204" pitchFamily="18" charset="0"/>
                <a:ea typeface="Cambria" panose="02040503050406030204" pitchFamily="18" charset="0"/>
              </a:rPr>
              <a:t>Mining Algorithm Used : </a:t>
            </a:r>
            <a:r>
              <a:rPr lang="en-US" sz="1800" b="1" dirty="0" err="1">
                <a:latin typeface="Cambria" panose="02040503050406030204" pitchFamily="18" charset="0"/>
                <a:ea typeface="Cambria" panose="02040503050406030204" pitchFamily="18" charset="0"/>
              </a:rPr>
              <a:t>Equihash</a:t>
            </a:r>
            <a:r>
              <a:rPr lang="en-US" sz="1800" dirty="0">
                <a:latin typeface="Cambria" panose="02040503050406030204" pitchFamily="18" charset="0"/>
                <a:ea typeface="Cambria" panose="02040503050406030204" pitchFamily="18" charset="0"/>
              </a:rPr>
              <a:t>(Designed to be resistant to ASIC </a:t>
            </a:r>
            <a:r>
              <a:rPr lang="en-US" sz="1800" dirty="0" err="1">
                <a:latin typeface="Cambria" panose="02040503050406030204" pitchFamily="18" charset="0"/>
                <a:ea typeface="Cambria" panose="02040503050406030204" pitchFamily="18" charset="0"/>
              </a:rPr>
              <a:t>minin</a:t>
            </a:r>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has a block reward that is given to miners who successfully add a block to the blockchain.</a:t>
            </a:r>
          </a:p>
          <a:p>
            <a:pPr marL="457200" lvl="1" indent="0">
              <a:buNone/>
            </a:pPr>
            <a:r>
              <a:rPr lang="en-US" sz="1800" b="1" dirty="0">
                <a:latin typeface="Cambria" panose="02040503050406030204" pitchFamily="18" charset="0"/>
                <a:ea typeface="Cambria" panose="02040503050406030204" pitchFamily="18" charset="0"/>
              </a:rPr>
              <a:t>Supply</a:t>
            </a:r>
          </a:p>
          <a:p>
            <a:pPr lvl="1"/>
            <a:r>
              <a:rPr lang="en-US" sz="1800" dirty="0">
                <a:latin typeface="Cambria" panose="02040503050406030204" pitchFamily="18" charset="0"/>
                <a:ea typeface="Cambria" panose="02040503050406030204" pitchFamily="18" charset="0"/>
              </a:rPr>
              <a:t>The total supply of ZEC is limited to 21 million coins.</a:t>
            </a:r>
          </a:p>
          <a:p>
            <a:pPr lvl="1"/>
            <a:r>
              <a:rPr lang="en-US" sz="1800" dirty="0">
                <a:latin typeface="Cambria" panose="02040503050406030204" pitchFamily="18" charset="0"/>
                <a:ea typeface="Cambria" panose="02040503050406030204" pitchFamily="18" charset="0"/>
              </a:rPr>
              <a:t> This is achieved by gradually reducing the block reward over time until it reaches zero.</a:t>
            </a:r>
          </a:p>
          <a:p>
            <a:pPr lvl="1"/>
            <a:r>
              <a:rPr lang="en-US" sz="1800" dirty="0">
                <a:latin typeface="Cambria" panose="02040503050406030204" pitchFamily="18" charset="0"/>
                <a:ea typeface="Cambria" panose="02040503050406030204" pitchFamily="18" charset="0"/>
              </a:rPr>
              <a:t> At that point, no new ZEC will be created, and the only way to obtain it will be through transactions on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Overall, the mining and supply of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is designed to ensure that the cryptocurrency remains scarce, while also promoting decentralization and fair distribution among miners.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2023-04-11</a:t>
            </a:fld>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9</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6F603E6F-4EAA-5DF7-CA9C-8E07616DA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192834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5164</Words>
  <Application>Microsoft Office PowerPoint</Application>
  <PresentationFormat>Widescreen</PresentationFormat>
  <Paragraphs>476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vt:lpstr>
      <vt:lpstr>Times New Roman</vt:lpstr>
      <vt:lpstr>Office Theme</vt:lpstr>
      <vt:lpstr>PowerPoint Presentation</vt:lpstr>
      <vt:lpstr>Introduction</vt:lpstr>
      <vt:lpstr>Monero</vt:lpstr>
      <vt:lpstr>Core features of Monero</vt:lpstr>
      <vt:lpstr>How Monero Works?</vt:lpstr>
      <vt:lpstr>Z-Cash</vt:lpstr>
      <vt:lpstr>How Zcash Works?</vt:lpstr>
      <vt:lpstr>Zk-SNARKS</vt:lpstr>
      <vt:lpstr>Zcash: Mining and Supply</vt:lpstr>
      <vt:lpstr>COMPARISION OF MONERO AND  ZCASH</vt:lpstr>
      <vt:lpstr>COMPARISION OF MONERO AND  ZCASH(Contd)</vt:lpstr>
      <vt:lpstr>COMPARISION OF MONERO AND  ZCASH(Contd)</vt:lpstr>
      <vt:lpstr>COMPARISION OF MONERO AND  ZCASH(Contd)</vt:lpstr>
      <vt:lpstr>Similarities between Monero and Zcash</vt:lpstr>
      <vt:lpstr>Similarities between Monero and Zcash(Contd)</vt:lpstr>
      <vt:lpstr>Similarities between Monero and Zcash(Contd)</vt:lpstr>
      <vt:lpstr>ATTACKS ON ZCASH AND MONERO</vt:lpstr>
      <vt:lpstr>Attacks on ZCASH: PING AND REJECT</vt:lpstr>
      <vt:lpstr>Attacks on ZCASH: PING AND REJECT</vt:lpstr>
      <vt:lpstr>REJECT ATTACK: </vt:lpstr>
      <vt:lpstr>REJECT ATTACK: </vt:lpstr>
      <vt:lpstr>PING ATTACK: </vt:lpstr>
      <vt:lpstr>SUMMARY OF THE ATTACK:</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Survey and compare the use of software and hardware tools in cybercrime investigations.</dc:title>
  <dc:creator>Raghav Raghunathan</dc:creator>
  <cp:lastModifiedBy>arun prasad</cp:lastModifiedBy>
  <cp:revision>12</cp:revision>
  <dcterms:created xsi:type="dcterms:W3CDTF">2023-04-03T00:04:35Z</dcterms:created>
  <dcterms:modified xsi:type="dcterms:W3CDTF">2023-04-11T21:43:58Z</dcterms:modified>
</cp:coreProperties>
</file>