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71" r:id="rId3"/>
    <p:sldId id="272" r:id="rId4"/>
    <p:sldId id="299" r:id="rId5"/>
    <p:sldId id="306" r:id="rId6"/>
    <p:sldId id="307" r:id="rId7"/>
    <p:sldId id="303" r:id="rId8"/>
    <p:sldId id="304"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02A"/>
    <a:srgbClr val="00ADEF"/>
    <a:srgbClr val="25408F"/>
    <a:srgbClr val="EB7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2" d="100"/>
          <a:sy n="82" d="100"/>
        </p:scale>
        <p:origin x="4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41DC-DE02-313E-3387-915BA4052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65EBAE-6526-25D0-2832-E65A740A29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259FDC-56EB-F212-5134-1A25645C30B6}"/>
              </a:ext>
            </a:extLst>
          </p:cNvPr>
          <p:cNvSpPr>
            <a:spLocks noGrp="1"/>
          </p:cNvSpPr>
          <p:nvPr>
            <p:ph type="dt" sz="half" idx="10"/>
          </p:nvPr>
        </p:nvSpPr>
        <p:spPr/>
        <p:txBody>
          <a:bodyPr/>
          <a:lstStyle/>
          <a:p>
            <a:fld id="{0EFA6EA2-5D05-47CA-A82F-5BB2260496BE}" type="datetimeFigureOut">
              <a:rPr lang="en-IN" smtClean="0"/>
              <a:t>03-04-2023</a:t>
            </a:fld>
            <a:endParaRPr lang="en-IN"/>
          </a:p>
        </p:txBody>
      </p:sp>
      <p:sp>
        <p:nvSpPr>
          <p:cNvPr id="5" name="Footer Placeholder 4">
            <a:extLst>
              <a:ext uri="{FF2B5EF4-FFF2-40B4-BE49-F238E27FC236}">
                <a16:creationId xmlns:a16="http://schemas.microsoft.com/office/drawing/2014/main" id="{FB77523A-BB4E-3E80-B138-0CA52E99C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6BBC60-A4EE-D00F-474B-D0545FD20AC7}"/>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05299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5E34-0B48-D9B8-5990-E8958AA80C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DC6373-5F16-2A5D-F0E3-1FFE555AC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D3D29C-3BA4-A502-872C-9258A2D1A6F5}"/>
              </a:ext>
            </a:extLst>
          </p:cNvPr>
          <p:cNvSpPr>
            <a:spLocks noGrp="1"/>
          </p:cNvSpPr>
          <p:nvPr>
            <p:ph type="dt" sz="half" idx="10"/>
          </p:nvPr>
        </p:nvSpPr>
        <p:spPr/>
        <p:txBody>
          <a:bodyPr/>
          <a:lstStyle/>
          <a:p>
            <a:fld id="{0EFA6EA2-5D05-47CA-A82F-5BB2260496BE}" type="datetimeFigureOut">
              <a:rPr lang="en-IN" smtClean="0"/>
              <a:t>03-04-2023</a:t>
            </a:fld>
            <a:endParaRPr lang="en-IN"/>
          </a:p>
        </p:txBody>
      </p:sp>
      <p:sp>
        <p:nvSpPr>
          <p:cNvPr id="5" name="Footer Placeholder 4">
            <a:extLst>
              <a:ext uri="{FF2B5EF4-FFF2-40B4-BE49-F238E27FC236}">
                <a16:creationId xmlns:a16="http://schemas.microsoft.com/office/drawing/2014/main" id="{B28401E3-6003-00F8-FF8F-ED3582636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4EFB5-C228-5500-FEA2-867D04D4AF4F}"/>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145313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DC6310-2B71-CA42-6A81-C271AA20B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04E10-18C4-556B-9996-B9E48A9C12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B1D391-CB15-14C1-531E-770F381D6D53}"/>
              </a:ext>
            </a:extLst>
          </p:cNvPr>
          <p:cNvSpPr>
            <a:spLocks noGrp="1"/>
          </p:cNvSpPr>
          <p:nvPr>
            <p:ph type="dt" sz="half" idx="10"/>
          </p:nvPr>
        </p:nvSpPr>
        <p:spPr/>
        <p:txBody>
          <a:bodyPr/>
          <a:lstStyle/>
          <a:p>
            <a:fld id="{0EFA6EA2-5D05-47CA-A82F-5BB2260496BE}" type="datetimeFigureOut">
              <a:rPr lang="en-IN" smtClean="0"/>
              <a:t>03-04-2023</a:t>
            </a:fld>
            <a:endParaRPr lang="en-IN"/>
          </a:p>
        </p:txBody>
      </p:sp>
      <p:sp>
        <p:nvSpPr>
          <p:cNvPr id="5" name="Footer Placeholder 4">
            <a:extLst>
              <a:ext uri="{FF2B5EF4-FFF2-40B4-BE49-F238E27FC236}">
                <a16:creationId xmlns:a16="http://schemas.microsoft.com/office/drawing/2014/main" id="{097C08EE-6654-8018-1E71-86A2377B43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AEE8E-0D41-FC3C-2FA7-61DB2CC6997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1180850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ackgroun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a:lvl1pPr>
          </a:lstStyle>
          <a:p>
            <a:r>
              <a:rPr lang="en-US" dirty="0"/>
              <a:t>Background</a:t>
            </a:r>
          </a:p>
        </p:txBody>
      </p:sp>
      <p:sp>
        <p:nvSpPr>
          <p:cNvPr id="3" name="Content Placeholder 2"/>
          <p:cNvSpPr>
            <a:spLocks noGrp="1"/>
          </p:cNvSpPr>
          <p:nvPr>
            <p:ph idx="1"/>
          </p:nvPr>
        </p:nvSpPr>
        <p:spPr>
          <a:xfrm>
            <a:off x="914400" y="1268760"/>
            <a:ext cx="10439400" cy="5040560"/>
          </a:xfrm>
          <a:solidFill>
            <a:schemeClr val="bg1"/>
          </a:solidFill>
        </p:spPr>
        <p:txBody>
          <a:bodyPr/>
          <a:lstStyle>
            <a:lvl1pPr>
              <a:defRPr baseline="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vl2pPr>
            <a:lvl3pPr>
              <a:defRPr/>
            </a:lvl3pPr>
          </a:lstStyle>
          <a:p>
            <a:pPr lvl="1"/>
            <a:endParaRPr lang="en-US" dirty="0"/>
          </a:p>
        </p:txBody>
      </p:sp>
      <p:sp>
        <p:nvSpPr>
          <p:cNvPr id="13" name="Date Placeholder 12"/>
          <p:cNvSpPr>
            <a:spLocks noGrp="1"/>
          </p:cNvSpPr>
          <p:nvPr>
            <p:ph type="dt" sz="half" idx="10"/>
          </p:nvPr>
        </p:nvSpPr>
        <p:spPr/>
        <p:txBody>
          <a:bodyPr/>
          <a:lstStyle/>
          <a:p>
            <a:fld id="{9C215E4B-2CCE-4417-9F0B-964C20DCD5A9}" type="datetime1">
              <a:rPr lang="en-CA" smtClean="0"/>
              <a:t>2023-04-03</a:t>
            </a:fld>
            <a:endParaRPr lang="en-CA" dirty="0"/>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dirty="0"/>
          </a:p>
        </p:txBody>
      </p:sp>
      <p:cxnSp>
        <p:nvCxnSpPr>
          <p:cNvPr id="8" name="Straight Connector 7">
            <a:extLst>
              <a:ext uri="{FF2B5EF4-FFF2-40B4-BE49-F238E27FC236}">
                <a16:creationId xmlns:a16="http://schemas.microsoft.com/office/drawing/2014/main" id="{A4FCCDE7-AF7F-4290-8D9A-BD0E66EA7E16}"/>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7034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AB0B-F9E5-1E0F-5467-25A1DC4E12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E9936B-D27C-6AB8-9DFE-7E98490E1A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0A7DD1-EE78-2BED-9EDE-383ED6C81261}"/>
              </a:ext>
            </a:extLst>
          </p:cNvPr>
          <p:cNvSpPr>
            <a:spLocks noGrp="1"/>
          </p:cNvSpPr>
          <p:nvPr>
            <p:ph type="dt" sz="half" idx="10"/>
          </p:nvPr>
        </p:nvSpPr>
        <p:spPr/>
        <p:txBody>
          <a:bodyPr/>
          <a:lstStyle/>
          <a:p>
            <a:fld id="{0EFA6EA2-5D05-47CA-A82F-5BB2260496BE}" type="datetimeFigureOut">
              <a:rPr lang="en-IN" smtClean="0"/>
              <a:t>03-04-2023</a:t>
            </a:fld>
            <a:endParaRPr lang="en-IN"/>
          </a:p>
        </p:txBody>
      </p:sp>
      <p:sp>
        <p:nvSpPr>
          <p:cNvPr id="5" name="Footer Placeholder 4">
            <a:extLst>
              <a:ext uri="{FF2B5EF4-FFF2-40B4-BE49-F238E27FC236}">
                <a16:creationId xmlns:a16="http://schemas.microsoft.com/office/drawing/2014/main" id="{1C4DC6E5-8B3C-7B43-B7F0-4AEF6D6F64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FDC877-053D-2280-778B-A9852198F02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05246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65A7-D3AB-7601-EB27-43CE63551C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9C365C-7FD2-DC2B-D13F-9728822736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8ADB00-EAED-462A-7039-6606E87B1FC1}"/>
              </a:ext>
            </a:extLst>
          </p:cNvPr>
          <p:cNvSpPr>
            <a:spLocks noGrp="1"/>
          </p:cNvSpPr>
          <p:nvPr>
            <p:ph type="dt" sz="half" idx="10"/>
          </p:nvPr>
        </p:nvSpPr>
        <p:spPr/>
        <p:txBody>
          <a:bodyPr/>
          <a:lstStyle/>
          <a:p>
            <a:fld id="{0EFA6EA2-5D05-47CA-A82F-5BB2260496BE}" type="datetimeFigureOut">
              <a:rPr lang="en-IN" smtClean="0"/>
              <a:t>03-04-2023</a:t>
            </a:fld>
            <a:endParaRPr lang="en-IN"/>
          </a:p>
        </p:txBody>
      </p:sp>
      <p:sp>
        <p:nvSpPr>
          <p:cNvPr id="5" name="Footer Placeholder 4">
            <a:extLst>
              <a:ext uri="{FF2B5EF4-FFF2-40B4-BE49-F238E27FC236}">
                <a16:creationId xmlns:a16="http://schemas.microsoft.com/office/drawing/2014/main" id="{DA639B42-BB70-78B8-00D4-93A668EB99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CCF99-5409-6197-8C63-2DFDA6CE995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15176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C34F-8246-8EB9-7329-55DCC455FC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5B7B99-511E-28CC-8B50-950847124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79A963-009D-CFEC-368D-83B1E82666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075EE5-4297-D2D4-26E1-A857C7EF83E5}"/>
              </a:ext>
            </a:extLst>
          </p:cNvPr>
          <p:cNvSpPr>
            <a:spLocks noGrp="1"/>
          </p:cNvSpPr>
          <p:nvPr>
            <p:ph type="dt" sz="half" idx="10"/>
          </p:nvPr>
        </p:nvSpPr>
        <p:spPr/>
        <p:txBody>
          <a:bodyPr/>
          <a:lstStyle/>
          <a:p>
            <a:fld id="{0EFA6EA2-5D05-47CA-A82F-5BB2260496BE}" type="datetimeFigureOut">
              <a:rPr lang="en-IN" smtClean="0"/>
              <a:t>03-04-2023</a:t>
            </a:fld>
            <a:endParaRPr lang="en-IN"/>
          </a:p>
        </p:txBody>
      </p:sp>
      <p:sp>
        <p:nvSpPr>
          <p:cNvPr id="6" name="Footer Placeholder 5">
            <a:extLst>
              <a:ext uri="{FF2B5EF4-FFF2-40B4-BE49-F238E27FC236}">
                <a16:creationId xmlns:a16="http://schemas.microsoft.com/office/drawing/2014/main" id="{F1E2D60C-8085-9D46-3532-1737351A7A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83B86D-8F50-E517-F8F3-150A430FA830}"/>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86090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B44A-1D8D-E3D4-BE76-1564309121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9C324F-87F4-A4D7-7CCA-39284311F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0A58B1-07D8-C581-74D0-61E80F062A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D0FEE3-5A06-E0A5-C56B-80E1CB0F9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A8A17E-AA85-2BE7-29C0-A0458D04C7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ABC616-1FE2-9862-B577-7560F7FC09C7}"/>
              </a:ext>
            </a:extLst>
          </p:cNvPr>
          <p:cNvSpPr>
            <a:spLocks noGrp="1"/>
          </p:cNvSpPr>
          <p:nvPr>
            <p:ph type="dt" sz="half" idx="10"/>
          </p:nvPr>
        </p:nvSpPr>
        <p:spPr/>
        <p:txBody>
          <a:bodyPr/>
          <a:lstStyle/>
          <a:p>
            <a:fld id="{0EFA6EA2-5D05-47CA-A82F-5BB2260496BE}" type="datetimeFigureOut">
              <a:rPr lang="en-IN" smtClean="0"/>
              <a:t>03-04-2023</a:t>
            </a:fld>
            <a:endParaRPr lang="en-IN"/>
          </a:p>
        </p:txBody>
      </p:sp>
      <p:sp>
        <p:nvSpPr>
          <p:cNvPr id="8" name="Footer Placeholder 7">
            <a:extLst>
              <a:ext uri="{FF2B5EF4-FFF2-40B4-BE49-F238E27FC236}">
                <a16:creationId xmlns:a16="http://schemas.microsoft.com/office/drawing/2014/main" id="{6577D99C-3098-DBD4-8A64-CED5470BAD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1E0530-3C0B-CE5A-42B6-C6371489957E}"/>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18291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2D47-684F-F467-6164-AAAEA96876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C08A59-B4F4-737A-E82F-D4E6FF64D42F}"/>
              </a:ext>
            </a:extLst>
          </p:cNvPr>
          <p:cNvSpPr>
            <a:spLocks noGrp="1"/>
          </p:cNvSpPr>
          <p:nvPr>
            <p:ph type="dt" sz="half" idx="10"/>
          </p:nvPr>
        </p:nvSpPr>
        <p:spPr/>
        <p:txBody>
          <a:bodyPr/>
          <a:lstStyle/>
          <a:p>
            <a:fld id="{0EFA6EA2-5D05-47CA-A82F-5BB2260496BE}" type="datetimeFigureOut">
              <a:rPr lang="en-IN" smtClean="0"/>
              <a:t>03-04-2023</a:t>
            </a:fld>
            <a:endParaRPr lang="en-IN"/>
          </a:p>
        </p:txBody>
      </p:sp>
      <p:sp>
        <p:nvSpPr>
          <p:cNvPr id="4" name="Footer Placeholder 3">
            <a:extLst>
              <a:ext uri="{FF2B5EF4-FFF2-40B4-BE49-F238E27FC236}">
                <a16:creationId xmlns:a16="http://schemas.microsoft.com/office/drawing/2014/main" id="{58982AF6-E8B2-8523-7DF3-D1BF6F7F42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87A09C-DB7A-F015-FAE3-2C318BFCBB0A}"/>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113782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6758A-E784-7C8E-31FA-568AB4D9F4C6}"/>
              </a:ext>
            </a:extLst>
          </p:cNvPr>
          <p:cNvSpPr>
            <a:spLocks noGrp="1"/>
          </p:cNvSpPr>
          <p:nvPr>
            <p:ph type="dt" sz="half" idx="10"/>
          </p:nvPr>
        </p:nvSpPr>
        <p:spPr/>
        <p:txBody>
          <a:bodyPr/>
          <a:lstStyle/>
          <a:p>
            <a:fld id="{0EFA6EA2-5D05-47CA-A82F-5BB2260496BE}" type="datetimeFigureOut">
              <a:rPr lang="en-IN" smtClean="0"/>
              <a:t>03-04-2023</a:t>
            </a:fld>
            <a:endParaRPr lang="en-IN"/>
          </a:p>
        </p:txBody>
      </p:sp>
      <p:sp>
        <p:nvSpPr>
          <p:cNvPr id="3" name="Footer Placeholder 2">
            <a:extLst>
              <a:ext uri="{FF2B5EF4-FFF2-40B4-BE49-F238E27FC236}">
                <a16:creationId xmlns:a16="http://schemas.microsoft.com/office/drawing/2014/main" id="{2ACC0022-F45D-08CA-624F-8528D8E67B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D1523A-398D-E9C4-F92E-290147D1AECE}"/>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343537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B477-1B50-BC46-3893-EEB160CC7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A54FAA-2DEF-B1CB-31F5-F3BC11C689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774081-4121-BDBD-F7C6-434CF19AC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63834-93CF-93C5-159A-232197108BDF}"/>
              </a:ext>
            </a:extLst>
          </p:cNvPr>
          <p:cNvSpPr>
            <a:spLocks noGrp="1"/>
          </p:cNvSpPr>
          <p:nvPr>
            <p:ph type="dt" sz="half" idx="10"/>
          </p:nvPr>
        </p:nvSpPr>
        <p:spPr/>
        <p:txBody>
          <a:bodyPr/>
          <a:lstStyle/>
          <a:p>
            <a:fld id="{0EFA6EA2-5D05-47CA-A82F-5BB2260496BE}" type="datetimeFigureOut">
              <a:rPr lang="en-IN" smtClean="0"/>
              <a:t>03-04-2023</a:t>
            </a:fld>
            <a:endParaRPr lang="en-IN"/>
          </a:p>
        </p:txBody>
      </p:sp>
      <p:sp>
        <p:nvSpPr>
          <p:cNvPr id="6" name="Footer Placeholder 5">
            <a:extLst>
              <a:ext uri="{FF2B5EF4-FFF2-40B4-BE49-F238E27FC236}">
                <a16:creationId xmlns:a16="http://schemas.microsoft.com/office/drawing/2014/main" id="{549BB2C4-9674-920E-7AD0-9CD510908A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17CB06-447C-FFDE-2EB1-A2155DFB6605}"/>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209806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5588-A16A-F21C-5D0C-C90A3C219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D3357B-CCD2-3E32-A9F1-68F743E99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826155-B863-613E-D762-D2948828E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32C030-EFFF-A44E-CD31-B2D21B4DA813}"/>
              </a:ext>
            </a:extLst>
          </p:cNvPr>
          <p:cNvSpPr>
            <a:spLocks noGrp="1"/>
          </p:cNvSpPr>
          <p:nvPr>
            <p:ph type="dt" sz="half" idx="10"/>
          </p:nvPr>
        </p:nvSpPr>
        <p:spPr/>
        <p:txBody>
          <a:bodyPr/>
          <a:lstStyle/>
          <a:p>
            <a:fld id="{0EFA6EA2-5D05-47CA-A82F-5BB2260496BE}" type="datetimeFigureOut">
              <a:rPr lang="en-IN" smtClean="0"/>
              <a:t>03-04-2023</a:t>
            </a:fld>
            <a:endParaRPr lang="en-IN"/>
          </a:p>
        </p:txBody>
      </p:sp>
      <p:sp>
        <p:nvSpPr>
          <p:cNvPr id="6" name="Footer Placeholder 5">
            <a:extLst>
              <a:ext uri="{FF2B5EF4-FFF2-40B4-BE49-F238E27FC236}">
                <a16:creationId xmlns:a16="http://schemas.microsoft.com/office/drawing/2014/main" id="{FE7598FC-C32D-65A7-123B-B2987E8D2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5C6265-32B2-BF8B-CF44-98224203F0AB}"/>
              </a:ext>
            </a:extLst>
          </p:cNvPr>
          <p:cNvSpPr>
            <a:spLocks noGrp="1"/>
          </p:cNvSpPr>
          <p:nvPr>
            <p:ph type="sldNum" sz="quarter" idx="12"/>
          </p:nvPr>
        </p:nvSpPr>
        <p:spPr/>
        <p:txBody>
          <a:bodyPr/>
          <a:lstStyle/>
          <a:p>
            <a:fld id="{0206A18B-624C-4900-BD2A-C960E805BC29}" type="slidenum">
              <a:rPr lang="en-IN" smtClean="0"/>
              <a:t>‹#›</a:t>
            </a:fld>
            <a:endParaRPr lang="en-IN"/>
          </a:p>
        </p:txBody>
      </p:sp>
    </p:spTree>
    <p:extLst>
      <p:ext uri="{BB962C8B-B14F-4D97-AF65-F5344CB8AC3E}">
        <p14:creationId xmlns:p14="http://schemas.microsoft.com/office/powerpoint/2010/main" val="297621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82BFB-7465-A900-B42E-827A05779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4C3BD7-9DBC-EE9E-9018-BB435148C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A6138C-4591-27ED-FF13-5D5B33187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A6EA2-5D05-47CA-A82F-5BB2260496BE}" type="datetimeFigureOut">
              <a:rPr lang="en-IN" smtClean="0"/>
              <a:t>03-04-2023</a:t>
            </a:fld>
            <a:endParaRPr lang="en-IN"/>
          </a:p>
        </p:txBody>
      </p:sp>
      <p:sp>
        <p:nvSpPr>
          <p:cNvPr id="5" name="Footer Placeholder 4">
            <a:extLst>
              <a:ext uri="{FF2B5EF4-FFF2-40B4-BE49-F238E27FC236}">
                <a16:creationId xmlns:a16="http://schemas.microsoft.com/office/drawing/2014/main" id="{4E220DE9-9A7A-5005-1192-06CDF4D3F0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3AC81D-C57F-108B-A6B6-8EA86EFEC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6A18B-624C-4900-BD2A-C960E805BC29}" type="slidenum">
              <a:rPr lang="en-IN" smtClean="0"/>
              <a:t>‹#›</a:t>
            </a:fld>
            <a:endParaRPr lang="en-IN"/>
          </a:p>
        </p:txBody>
      </p:sp>
    </p:spTree>
    <p:extLst>
      <p:ext uri="{BB962C8B-B14F-4D97-AF65-F5344CB8AC3E}">
        <p14:creationId xmlns:p14="http://schemas.microsoft.com/office/powerpoint/2010/main" val="407437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866BA11-3F3C-529E-13E0-B167D0614D2A}"/>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1</a:t>
            </a:fld>
            <a:endParaRPr lang="en-CA" dirty="0">
              <a:solidFill>
                <a:prstClr val="black"/>
              </a:solidFill>
              <a:ea typeface="ＭＳ Ｐゴシック" charset="0"/>
            </a:endParaRPr>
          </a:p>
        </p:txBody>
      </p:sp>
      <p:sp>
        <p:nvSpPr>
          <p:cNvPr id="10" name="TextBox 9">
            <a:extLst>
              <a:ext uri="{FF2B5EF4-FFF2-40B4-BE49-F238E27FC236}">
                <a16:creationId xmlns:a16="http://schemas.microsoft.com/office/drawing/2014/main" id="{7595AE5C-C4A1-769A-3972-B37169A1D1C1}"/>
              </a:ext>
            </a:extLst>
          </p:cNvPr>
          <p:cNvSpPr txBox="1"/>
          <p:nvPr/>
        </p:nvSpPr>
        <p:spPr>
          <a:xfrm>
            <a:off x="959845" y="1960812"/>
            <a:ext cx="10272305" cy="816955"/>
          </a:xfrm>
          <a:prstGeom prst="rect">
            <a:avLst/>
          </a:prstGeom>
          <a:noFill/>
        </p:spPr>
        <p:txBody>
          <a:bodyPr wrap="square" rtlCol="0">
            <a:spAutoFit/>
          </a:bodyPr>
          <a:lstStyle/>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INSE 6120</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rPr>
              <a:t>Cryptographic Protocols and Network Security</a:t>
            </a:r>
          </a:p>
          <a:p>
            <a:pPr algn="ctr">
              <a:lnSpc>
                <a:spcPct val="107000"/>
              </a:lnSpc>
              <a:spcAft>
                <a:spcPts val="800"/>
              </a:spcAft>
            </a:pPr>
            <a:r>
              <a:rPr lang="en-IN" sz="2133" b="1" kern="0" dirty="0" err="1">
                <a:latin typeface="Times New Roman" panose="02020603050405020304" pitchFamily="18" charset="0"/>
                <a:ea typeface="Calibri" panose="020F0502020204030204" pitchFamily="34" charset="0"/>
                <a:cs typeface="Arial"/>
                <a:sym typeface="Arial"/>
              </a:rPr>
              <a:t>Monero</a:t>
            </a:r>
            <a:r>
              <a:rPr lang="en-IN" sz="2133" b="1" kern="0" dirty="0">
                <a:latin typeface="Times New Roman" panose="02020603050405020304" pitchFamily="18" charset="0"/>
                <a:ea typeface="Calibri" panose="020F0502020204030204" pitchFamily="34" charset="0"/>
                <a:cs typeface="Arial"/>
                <a:sym typeface="Arial"/>
              </a:rPr>
              <a:t> and </a:t>
            </a:r>
            <a:r>
              <a:rPr lang="en-IN" sz="2133" b="1" kern="0" dirty="0" err="1">
                <a:latin typeface="Times New Roman" panose="02020603050405020304" pitchFamily="18" charset="0"/>
                <a:ea typeface="Calibri" panose="020F0502020204030204" pitchFamily="34" charset="0"/>
                <a:cs typeface="Arial"/>
                <a:sym typeface="Arial"/>
              </a:rPr>
              <a:t>Zcash</a:t>
            </a:r>
            <a:endParaRPr lang="en-CA" sz="2133" b="1" kern="0" dirty="0">
              <a:latin typeface="Arial"/>
              <a:cs typeface="Arial"/>
              <a:sym typeface="Arial"/>
            </a:endParaRPr>
          </a:p>
        </p:txBody>
      </p:sp>
      <p:pic>
        <p:nvPicPr>
          <p:cNvPr id="11" name="Picture 10">
            <a:extLst>
              <a:ext uri="{FF2B5EF4-FFF2-40B4-BE49-F238E27FC236}">
                <a16:creationId xmlns:a16="http://schemas.microsoft.com/office/drawing/2014/main" id="{7FDC7275-3856-F395-6B8D-E0750C5801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1549" y="703550"/>
            <a:ext cx="5168900" cy="1187437"/>
          </a:xfrm>
          <a:prstGeom prst="rect">
            <a:avLst/>
          </a:prstGeom>
          <a:noFill/>
          <a:ln>
            <a:noFill/>
          </a:ln>
        </p:spPr>
      </p:pic>
      <p:sp>
        <p:nvSpPr>
          <p:cNvPr id="12" name="TextBox 11">
            <a:extLst>
              <a:ext uri="{FF2B5EF4-FFF2-40B4-BE49-F238E27FC236}">
                <a16:creationId xmlns:a16="http://schemas.microsoft.com/office/drawing/2014/main" id="{0B10FD85-6CE1-2CE3-47FF-3F0A3732EE66}"/>
              </a:ext>
            </a:extLst>
          </p:cNvPr>
          <p:cNvSpPr txBox="1"/>
          <p:nvPr/>
        </p:nvSpPr>
        <p:spPr>
          <a:xfrm>
            <a:off x="4495177" y="2785983"/>
            <a:ext cx="3201639" cy="666977"/>
          </a:xfrm>
          <a:prstGeom prst="rect">
            <a:avLst/>
          </a:prstGeom>
          <a:noFill/>
        </p:spPr>
        <p:txBody>
          <a:bodyPr wrap="square" rtlCol="0">
            <a:spAutoFit/>
          </a:bodyPr>
          <a:lstStyle/>
          <a:p>
            <a:pPr algn="ctr" defTabSz="1219170">
              <a:buClr>
                <a:srgbClr val="000000"/>
              </a:buClr>
              <a:defRPr/>
            </a:pPr>
            <a:r>
              <a:rPr lang="en-CA" sz="1867" kern="0" dirty="0">
                <a:solidFill>
                  <a:srgbClr val="000000"/>
                </a:solidFill>
                <a:latin typeface="Arial"/>
                <a:cs typeface="Arial"/>
                <a:sym typeface="Arial"/>
              </a:rPr>
              <a:t>Submitted To:</a:t>
            </a:r>
          </a:p>
          <a:p>
            <a:pPr algn="ctr" defTabSz="1219170">
              <a:buClr>
                <a:srgbClr val="000000"/>
              </a:buClr>
              <a:defRPr/>
            </a:pPr>
            <a:r>
              <a:rPr lang="en-CA" sz="1867" kern="0" dirty="0">
                <a:solidFill>
                  <a:srgbClr val="000000"/>
                </a:solidFill>
                <a:latin typeface="Arial"/>
                <a:cs typeface="Arial"/>
                <a:sym typeface="Arial"/>
              </a:rPr>
              <a:t>Prof. </a:t>
            </a:r>
            <a:r>
              <a:rPr lang="en-IN" sz="1867" kern="0" dirty="0">
                <a:solidFill>
                  <a:srgbClr val="000000"/>
                </a:solidFill>
                <a:latin typeface="Arial"/>
                <a:cs typeface="Arial"/>
                <a:sym typeface="Arial"/>
              </a:rPr>
              <a:t>Ivan </a:t>
            </a:r>
            <a:r>
              <a:rPr lang="en-IN" sz="1867" kern="0" dirty="0" err="1">
                <a:solidFill>
                  <a:srgbClr val="000000"/>
                </a:solidFill>
                <a:latin typeface="Arial"/>
                <a:cs typeface="Arial"/>
                <a:sym typeface="Arial"/>
              </a:rPr>
              <a:t>Pustogarov</a:t>
            </a:r>
            <a:endParaRPr lang="en-CA" sz="1867" kern="0" dirty="0">
              <a:solidFill>
                <a:srgbClr val="000000"/>
              </a:solidFill>
              <a:latin typeface="Arial"/>
              <a:cs typeface="Arial"/>
              <a:sym typeface="Arial"/>
            </a:endParaRPr>
          </a:p>
        </p:txBody>
      </p:sp>
      <p:sp>
        <p:nvSpPr>
          <p:cNvPr id="13" name="TextBox 12">
            <a:extLst>
              <a:ext uri="{FF2B5EF4-FFF2-40B4-BE49-F238E27FC236}">
                <a16:creationId xmlns:a16="http://schemas.microsoft.com/office/drawing/2014/main" id="{8E6E6B4D-0F9A-42E6-4BA6-05653B0677EB}"/>
              </a:ext>
            </a:extLst>
          </p:cNvPr>
          <p:cNvSpPr txBox="1"/>
          <p:nvPr/>
        </p:nvSpPr>
        <p:spPr>
          <a:xfrm>
            <a:off x="4391652" y="3429000"/>
            <a:ext cx="3201639" cy="379656"/>
          </a:xfrm>
          <a:prstGeom prst="rect">
            <a:avLst/>
          </a:prstGeom>
          <a:noFill/>
        </p:spPr>
        <p:txBody>
          <a:bodyPr wrap="square" rtlCol="0">
            <a:spAutoFit/>
          </a:bodyPr>
          <a:lstStyle/>
          <a:p>
            <a:pPr algn="ctr" defTabSz="1219170">
              <a:buClr>
                <a:srgbClr val="000000"/>
              </a:buClr>
              <a:defRPr/>
            </a:pPr>
            <a:r>
              <a:rPr lang="en-CA" sz="1867" kern="0" dirty="0">
                <a:solidFill>
                  <a:srgbClr val="000000"/>
                </a:solidFill>
                <a:latin typeface="Arial"/>
                <a:cs typeface="Arial"/>
                <a:sym typeface="Arial"/>
              </a:rPr>
              <a:t>Presented By:</a:t>
            </a:r>
          </a:p>
        </p:txBody>
      </p:sp>
      <p:graphicFrame>
        <p:nvGraphicFramePr>
          <p:cNvPr id="16" name="Table 15">
            <a:extLst>
              <a:ext uri="{FF2B5EF4-FFF2-40B4-BE49-F238E27FC236}">
                <a16:creationId xmlns:a16="http://schemas.microsoft.com/office/drawing/2014/main" id="{90D0A72B-D9A5-89E9-CF94-39AE1BD296D3}"/>
              </a:ext>
            </a:extLst>
          </p:cNvPr>
          <p:cNvGraphicFramePr>
            <a:graphicFrameLocks noGrp="1"/>
          </p:cNvGraphicFramePr>
          <p:nvPr>
            <p:extLst>
              <p:ext uri="{D42A27DB-BD31-4B8C-83A1-F6EECF244321}">
                <p14:modId xmlns:p14="http://schemas.microsoft.com/office/powerpoint/2010/main" val="3363960857"/>
              </p:ext>
            </p:extLst>
          </p:nvPr>
        </p:nvGraphicFramePr>
        <p:xfrm>
          <a:off x="3627858" y="3760803"/>
          <a:ext cx="5757302" cy="2595544"/>
        </p:xfrm>
        <a:graphic>
          <a:graphicData uri="http://schemas.openxmlformats.org/drawingml/2006/table">
            <a:tbl>
              <a:tblPr firstRow="1" firstCol="1" bandRow="1">
                <a:tableStyleId>{5C22544A-7EE6-4342-B048-85BDC9FD1C3A}</a:tableStyleId>
              </a:tblPr>
              <a:tblGrid>
                <a:gridCol w="4066032">
                  <a:extLst>
                    <a:ext uri="{9D8B030D-6E8A-4147-A177-3AD203B41FA5}">
                      <a16:colId xmlns:a16="http://schemas.microsoft.com/office/drawing/2014/main" val="2199987765"/>
                    </a:ext>
                  </a:extLst>
                </a:gridCol>
                <a:gridCol w="1691270">
                  <a:extLst>
                    <a:ext uri="{9D8B030D-6E8A-4147-A177-3AD203B41FA5}">
                      <a16:colId xmlns:a16="http://schemas.microsoft.com/office/drawing/2014/main" val="3491975389"/>
                    </a:ext>
                  </a:extLst>
                </a:gridCol>
              </a:tblGrid>
              <a:tr h="324443">
                <a:tc>
                  <a:txBody>
                    <a:bodyPr/>
                    <a:lstStyle/>
                    <a:p>
                      <a:pPr algn="ctr">
                        <a:lnSpc>
                          <a:spcPct val="107000"/>
                        </a:lnSpc>
                        <a:spcBef>
                          <a:spcPts val="100"/>
                        </a:spcBef>
                        <a:spcAft>
                          <a:spcPts val="100"/>
                        </a:spcAft>
                      </a:pPr>
                      <a:r>
                        <a:rPr lang="en-CA" sz="1400">
                          <a:effectLst/>
                        </a:rPr>
                        <a:t>Student 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Bef>
                          <a:spcPts val="100"/>
                        </a:spcBef>
                        <a:spcAft>
                          <a:spcPts val="100"/>
                        </a:spcAft>
                      </a:pPr>
                      <a:r>
                        <a:rPr lang="en-CA" sz="1400">
                          <a:effectLst/>
                        </a:rPr>
                        <a:t>Student ID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3616200915"/>
                  </a:ext>
                </a:extLst>
              </a:tr>
              <a:tr h="324443">
                <a:tc>
                  <a:txBody>
                    <a:bodyPr/>
                    <a:lstStyle/>
                    <a:p>
                      <a:pPr algn="ctr">
                        <a:lnSpc>
                          <a:spcPct val="107000"/>
                        </a:lnSpc>
                        <a:spcAft>
                          <a:spcPts val="100"/>
                        </a:spcAft>
                      </a:pPr>
                      <a:r>
                        <a:rPr lang="en-CA" sz="1400" dirty="0">
                          <a:effectLst/>
                        </a:rPr>
                        <a:t>Raghavendran Raghunathan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40220965</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3894793882"/>
                  </a:ext>
                </a:extLst>
              </a:tr>
              <a:tr h="324443">
                <a:tc>
                  <a:txBody>
                    <a:bodyPr/>
                    <a:lstStyle/>
                    <a:p>
                      <a:pPr algn="ctr">
                        <a:lnSpc>
                          <a:spcPct val="107000"/>
                        </a:lnSpc>
                        <a:spcBef>
                          <a:spcPts val="100"/>
                        </a:spcBef>
                        <a:spcAft>
                          <a:spcPts val="100"/>
                        </a:spcAft>
                      </a:pPr>
                      <a:r>
                        <a:rPr lang="en-CA" sz="1400">
                          <a:effectLst/>
                        </a:rPr>
                        <a:t>Arun Prasad Karunanithi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a:effectLst/>
                        </a:rPr>
                        <a:t>40220964</a:t>
                      </a:r>
                      <a:endParaRPr lang="en-IN"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933855136"/>
                  </a:ext>
                </a:extLst>
              </a:tr>
              <a:tr h="324443">
                <a:tc>
                  <a:txBody>
                    <a:bodyPr/>
                    <a:lstStyle/>
                    <a:p>
                      <a:pPr algn="ctr">
                        <a:lnSpc>
                          <a:spcPct val="107000"/>
                        </a:lnSpc>
                        <a:spcBef>
                          <a:spcPts val="100"/>
                        </a:spcBef>
                        <a:spcAft>
                          <a:spcPts val="100"/>
                        </a:spcAft>
                      </a:pPr>
                      <a:r>
                        <a:rPr lang="en-CA" sz="1400" dirty="0">
                          <a:effectLst/>
                        </a:rPr>
                        <a:t>Naveen </a:t>
                      </a:r>
                      <a:r>
                        <a:rPr lang="en-CA" sz="1400" dirty="0" err="1">
                          <a:effectLst/>
                        </a:rPr>
                        <a:t>Sesetti</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40206610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502895930"/>
                  </a:ext>
                </a:extLst>
              </a:tr>
              <a:tr h="324443">
                <a:tc>
                  <a:txBody>
                    <a:bodyPr/>
                    <a:lstStyle/>
                    <a:p>
                      <a:pPr algn="ctr">
                        <a:lnSpc>
                          <a:spcPct val="107000"/>
                        </a:lnSpc>
                        <a:spcBef>
                          <a:spcPts val="100"/>
                        </a:spcBef>
                        <a:spcAft>
                          <a:spcPts val="100"/>
                        </a:spcAft>
                      </a:pPr>
                      <a:r>
                        <a:rPr lang="en-CA" sz="1400" dirty="0" err="1">
                          <a:effectLst/>
                        </a:rPr>
                        <a:t>Meetsinh</a:t>
                      </a:r>
                      <a:r>
                        <a:rPr lang="en-CA" sz="1400" dirty="0">
                          <a:effectLst/>
                        </a:rPr>
                        <a:t> Parihar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Bef>
                          <a:spcPts val="100"/>
                        </a:spcBef>
                        <a:spcAft>
                          <a:spcPts val="100"/>
                        </a:spcAft>
                      </a:pPr>
                      <a:r>
                        <a:rPr lang="en-CA" sz="1400" b="1" dirty="0">
                          <a:effectLst/>
                        </a:rPr>
                        <a:t>40217262</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2614136206"/>
                  </a:ext>
                </a:extLst>
              </a:tr>
              <a:tr h="324443">
                <a:tc>
                  <a:txBody>
                    <a:bodyPr/>
                    <a:lstStyle/>
                    <a:p>
                      <a:pPr algn="ctr">
                        <a:lnSpc>
                          <a:spcPct val="107000"/>
                        </a:lnSpc>
                        <a:spcBef>
                          <a:spcPts val="100"/>
                        </a:spcBef>
                        <a:spcAft>
                          <a:spcPts val="100"/>
                        </a:spcAft>
                      </a:pPr>
                      <a:r>
                        <a:rPr lang="en-CA" sz="1400">
                          <a:effectLst/>
                        </a:rPr>
                        <a:t>Gayatri Tangudu</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40221830</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1038890607"/>
                  </a:ext>
                </a:extLst>
              </a:tr>
              <a:tr h="324443">
                <a:tc>
                  <a:txBody>
                    <a:bodyPr/>
                    <a:lstStyle/>
                    <a:p>
                      <a:pPr algn="ctr">
                        <a:lnSpc>
                          <a:spcPct val="107000"/>
                        </a:lnSpc>
                        <a:spcBef>
                          <a:spcPts val="100"/>
                        </a:spcBef>
                        <a:spcAft>
                          <a:spcPts val="100"/>
                        </a:spcAft>
                      </a:pPr>
                      <a:r>
                        <a:rPr lang="en-CA" sz="1400">
                          <a:effectLst/>
                        </a:rPr>
                        <a:t>Priya Meghana Raavi</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40221227</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3578122467"/>
                  </a:ext>
                </a:extLst>
              </a:tr>
              <a:tr h="324443">
                <a:tc>
                  <a:txBody>
                    <a:bodyPr/>
                    <a:lstStyle/>
                    <a:p>
                      <a:pPr algn="ctr">
                        <a:lnSpc>
                          <a:spcPct val="107000"/>
                        </a:lnSpc>
                        <a:spcBef>
                          <a:spcPts val="100"/>
                        </a:spcBef>
                        <a:spcAft>
                          <a:spcPts val="100"/>
                        </a:spcAft>
                      </a:pPr>
                      <a:r>
                        <a:rPr lang="en-CA" sz="1400">
                          <a:effectLst/>
                        </a:rPr>
                        <a:t>Bhavya Panner Selvam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gn="ctr">
                        <a:lnSpc>
                          <a:spcPct val="107000"/>
                        </a:lnSpc>
                        <a:spcAft>
                          <a:spcPts val="800"/>
                        </a:spcAft>
                      </a:pPr>
                      <a:r>
                        <a:rPr lang="en-CA" sz="1400" b="1" dirty="0">
                          <a:effectLst/>
                        </a:rPr>
                        <a:t>40205936</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1163064016"/>
                  </a:ext>
                </a:extLst>
              </a:tr>
            </a:tbl>
          </a:graphicData>
        </a:graphic>
      </p:graphicFrame>
      <p:pic>
        <p:nvPicPr>
          <p:cNvPr id="34" name="Picture 33" descr="A picture containing text, sign, vector graphics&#10;&#10;Description automatically generated">
            <a:extLst>
              <a:ext uri="{FF2B5EF4-FFF2-40B4-BE49-F238E27FC236}">
                <a16:creationId xmlns:a16="http://schemas.microsoft.com/office/drawing/2014/main" id="{A60423CB-E910-C6B0-EEA7-9827848DCE58}"/>
              </a:ext>
            </a:extLst>
          </p:cNvPr>
          <p:cNvPicPr>
            <a:picLocks noChangeAspect="1"/>
          </p:cNvPicPr>
          <p:nvPr/>
        </p:nvPicPr>
        <p:blipFill rotWithShape="1">
          <a:blip r:embed="rId3">
            <a:extLst>
              <a:ext uri="{28A0092B-C50C-407E-A947-70E740481C1C}">
                <a14:useLocalDpi xmlns:a14="http://schemas.microsoft.com/office/drawing/2010/main" val="0"/>
              </a:ext>
            </a:extLst>
          </a:blip>
          <a:srcRect l="5406" r="5406"/>
          <a:stretch/>
        </p:blipFill>
        <p:spPr>
          <a:xfrm>
            <a:off x="446542" y="-297667"/>
            <a:ext cx="3181316" cy="3566952"/>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pic>
        <p:nvPicPr>
          <p:cNvPr id="35" name="Picture 34" descr="Logo, icon&#10;&#10;Description automatically generated">
            <a:extLst>
              <a:ext uri="{FF2B5EF4-FFF2-40B4-BE49-F238E27FC236}">
                <a16:creationId xmlns:a16="http://schemas.microsoft.com/office/drawing/2014/main" id="{DA361993-EFB6-70B3-6481-4EA60B762D23}"/>
              </a:ext>
            </a:extLst>
          </p:cNvPr>
          <p:cNvPicPr>
            <a:picLocks noChangeAspect="1"/>
          </p:cNvPicPr>
          <p:nvPr/>
        </p:nvPicPr>
        <p:blipFill rotWithShape="1">
          <a:blip r:embed="rId4">
            <a:extLst>
              <a:ext uri="{28A0092B-C50C-407E-A947-70E740481C1C}">
                <a14:useLocalDpi xmlns:a14="http://schemas.microsoft.com/office/drawing/2010/main" val="0"/>
              </a:ext>
            </a:extLst>
          </a:blip>
          <a:srcRect l="5455" r="5360" b="4"/>
          <a:stretch/>
        </p:blipFill>
        <p:spPr>
          <a:xfrm>
            <a:off x="9385160" y="3429000"/>
            <a:ext cx="2902595" cy="3254444"/>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193469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a:effectLst/>
                <a:latin typeface="Calibri" panose="020F0502020204030204" pitchFamily="34" charset="0"/>
                <a:ea typeface="Calibri" panose="020F0502020204030204" pitchFamily="34" charset="0"/>
                <a:cs typeface="Times New Roman" panose="02020603050405020304" pitchFamily="18" charset="0"/>
              </a:rPr>
              <a:t>COMPARISION OF MONERO AND  ZCASH</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marL="457200" lvl="1" indent="0">
              <a:buNone/>
            </a:pPr>
            <a:r>
              <a:rPr lang="en-IN" sz="2000" b="1" dirty="0">
                <a:effectLst/>
                <a:latin typeface="Cambria" panose="02040503050406030204" pitchFamily="18" charset="0"/>
                <a:ea typeface="Cambria" panose="02040503050406030204" pitchFamily="18" charset="0"/>
              </a:rPr>
              <a:t>1.Anonymity</a:t>
            </a:r>
            <a:r>
              <a:rPr lang="en-IN" sz="2000" b="1" spc="-10" dirty="0">
                <a:effectLst/>
                <a:latin typeface="Cambria" panose="02040503050406030204" pitchFamily="18" charset="0"/>
                <a:ea typeface="Cambria" panose="02040503050406030204" pitchFamily="18" charset="0"/>
              </a:rPr>
              <a:t> </a:t>
            </a:r>
            <a:r>
              <a:rPr lang="en-IN" sz="2000" b="1" dirty="0">
                <a:effectLst/>
                <a:latin typeface="Cambria" panose="02040503050406030204" pitchFamily="18" charset="0"/>
                <a:ea typeface="Cambria" panose="02040503050406030204" pitchFamily="18" charset="0"/>
              </a:rPr>
              <a:t>set</a:t>
            </a:r>
            <a:endParaRPr lang="en-IN" sz="2000" b="1" dirty="0">
              <a:latin typeface="Cambria" panose="02040503050406030204" pitchFamily="18" charset="0"/>
              <a:ea typeface="Cambria" panose="02040503050406030204" pitchFamily="18" charset="0"/>
            </a:endParaRPr>
          </a:p>
          <a:p>
            <a:pPr lvl="1"/>
            <a:r>
              <a:rPr lang="en-IN" sz="1600" dirty="0" err="1">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Zcash</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and</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err="1">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Monero</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are</a:t>
            </a:r>
            <a:r>
              <a:rPr lang="en-IN" sz="16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two</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of</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a:t>
            </a:r>
            <a:r>
              <a:rPr lang="en-IN" sz="16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most</a:t>
            </a:r>
            <a:r>
              <a:rPr lang="en-IN" sz="16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popular</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privacy-focused</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cryptocurrencies,</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and</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both</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aim</a:t>
            </a:r>
            <a:r>
              <a:rPr lang="en-IN" sz="16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to</a:t>
            </a:r>
            <a:r>
              <a:rPr lang="en-IN" sz="1600" spc="-28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provide</a:t>
            </a:r>
            <a:r>
              <a:rPr lang="en-IN" sz="1600" spc="-5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high</a:t>
            </a:r>
            <a:r>
              <a:rPr lang="en-IN" sz="1600" spc="-4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levels</a:t>
            </a:r>
            <a:r>
              <a:rPr lang="en-IN" sz="1600" spc="-4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of</a:t>
            </a:r>
            <a:r>
              <a:rPr lang="en-IN" sz="1600" spc="-4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anonymity</a:t>
            </a:r>
            <a:r>
              <a:rPr lang="en-IN" sz="1600" spc="-4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to</a:t>
            </a:r>
            <a:r>
              <a:rPr lang="en-IN" sz="1600"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their</a:t>
            </a:r>
            <a:r>
              <a:rPr lang="en-IN" sz="1600" spc="-4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users. </a:t>
            </a:r>
            <a:endParaRPr lang="en-IN" sz="16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endParaRPr>
          </a:p>
          <a:p>
            <a:pPr marL="914400" lvl="2" indent="0">
              <a:buNone/>
            </a:pPr>
            <a:r>
              <a:rPr lang="en-IN" sz="24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r>
              <a:rPr lang="en-IN" sz="1600" b="1" spc="-50" dirty="0" err="1">
                <a:solidFill>
                  <a:srgbClr val="374151"/>
                </a:solidFill>
                <a:latin typeface="Cambria" panose="02040503050406030204" pitchFamily="18" charset="0"/>
                <a:ea typeface="Cambria" panose="02040503050406030204" pitchFamily="18" charset="0"/>
                <a:cs typeface="Times New Roman" panose="02020603050405020304" pitchFamily="18" charset="0"/>
              </a:rPr>
              <a:t>Monero</a:t>
            </a:r>
            <a:r>
              <a:rPr lang="en-IN" sz="16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p>
          <a:p>
            <a:pPr lvl="2"/>
            <a:r>
              <a:rPr lang="en-US" sz="1600" dirty="0">
                <a:solidFill>
                  <a:srgbClr val="374151"/>
                </a:solidFill>
                <a:effectLst/>
                <a:latin typeface="Cambria" panose="02040503050406030204" pitchFamily="18" charset="0"/>
                <a:ea typeface="Cambria" panose="02040503050406030204" pitchFamily="18" charset="0"/>
              </a:rPr>
              <a:t>mixed with at least 7 other transactions to make it difficult to determine the true source of the</a:t>
            </a:r>
            <a:r>
              <a:rPr lang="en-US" sz="1600" spc="5" dirty="0">
                <a:solidFill>
                  <a:srgbClr val="374151"/>
                </a:solidFill>
                <a:effectLst/>
                <a:latin typeface="Cambria" panose="02040503050406030204" pitchFamily="18" charset="0"/>
                <a:ea typeface="Cambria" panose="02040503050406030204" pitchFamily="18" charset="0"/>
              </a:rPr>
              <a:t> </a:t>
            </a:r>
            <a:r>
              <a:rPr lang="en-US" sz="1600" dirty="0">
                <a:solidFill>
                  <a:srgbClr val="374151"/>
                </a:solidFill>
                <a:effectLst/>
                <a:latin typeface="Cambria" panose="02040503050406030204" pitchFamily="18" charset="0"/>
                <a:ea typeface="Cambria" panose="02040503050406030204" pitchFamily="18" charset="0"/>
              </a:rPr>
              <a:t>transaction. </a:t>
            </a:r>
          </a:p>
          <a:p>
            <a:pPr lvl="2"/>
            <a:r>
              <a:rPr lang="en-US" sz="1600" dirty="0">
                <a:solidFill>
                  <a:srgbClr val="374151"/>
                </a:solidFill>
                <a:latin typeface="Cambria" panose="02040503050406030204" pitchFamily="18" charset="0"/>
                <a:ea typeface="Cambria" panose="02040503050406030204" pitchFamily="18" charset="0"/>
              </a:rPr>
              <a:t>I</a:t>
            </a:r>
            <a:r>
              <a:rPr lang="en-US" sz="1600" dirty="0">
                <a:solidFill>
                  <a:srgbClr val="374151"/>
                </a:solidFill>
                <a:effectLst/>
                <a:latin typeface="Cambria" panose="02040503050406030204" pitchFamily="18" charset="0"/>
                <a:ea typeface="Cambria" panose="02040503050406030204" pitchFamily="18" charset="0"/>
              </a:rPr>
              <a:t>f a transaction is sent with zero </a:t>
            </a:r>
            <a:r>
              <a:rPr lang="en-US" sz="1600" dirty="0" err="1">
                <a:solidFill>
                  <a:srgbClr val="374151"/>
                </a:solidFill>
                <a:effectLst/>
                <a:latin typeface="Cambria" panose="02040503050406030204" pitchFamily="18" charset="0"/>
                <a:ea typeface="Cambria" panose="02040503050406030204" pitchFamily="18" charset="0"/>
              </a:rPr>
              <a:t>mixins</a:t>
            </a:r>
            <a:r>
              <a:rPr lang="en-US" sz="1600" dirty="0">
                <a:solidFill>
                  <a:srgbClr val="374151"/>
                </a:solidFill>
                <a:effectLst/>
                <a:latin typeface="Cambria" panose="02040503050406030204" pitchFamily="18" charset="0"/>
                <a:ea typeface="Cambria" panose="02040503050406030204" pitchFamily="18" charset="0"/>
              </a:rPr>
              <a:t>, it can be easily de-anonymized.</a:t>
            </a:r>
          </a:p>
          <a:p>
            <a:pPr marL="914400" lvl="2" indent="0">
              <a:buNone/>
            </a:pPr>
            <a:endParaRPr lang="en-US" sz="1600" dirty="0">
              <a:solidFill>
                <a:srgbClr val="374151"/>
              </a:solidFill>
              <a:effectLst/>
              <a:latin typeface="Cambria" panose="02040503050406030204" pitchFamily="18" charset="0"/>
              <a:ea typeface="Cambria" panose="02040503050406030204" pitchFamily="18" charset="0"/>
            </a:endParaRPr>
          </a:p>
          <a:p>
            <a:pPr marL="914400" lvl="2" indent="0">
              <a:buNone/>
            </a:pPr>
            <a:r>
              <a:rPr lang="en-US" sz="1600" b="1" dirty="0" err="1">
                <a:solidFill>
                  <a:srgbClr val="374151"/>
                </a:solidFill>
                <a:latin typeface="Cambria" panose="02040503050406030204" pitchFamily="18" charset="0"/>
                <a:ea typeface="Cambria" panose="02040503050406030204" pitchFamily="18" charset="0"/>
              </a:rPr>
              <a:t>Zcash</a:t>
            </a:r>
            <a:r>
              <a:rPr lang="en-US" sz="1600" b="1" dirty="0">
                <a:solidFill>
                  <a:srgbClr val="374151"/>
                </a:solidFill>
                <a:latin typeface="Cambria" panose="02040503050406030204" pitchFamily="18" charset="0"/>
                <a:ea typeface="Cambria" panose="02040503050406030204" pitchFamily="18" charset="0"/>
              </a:rPr>
              <a:t> : </a:t>
            </a:r>
          </a:p>
          <a:p>
            <a:pPr lvl="2"/>
            <a:r>
              <a:rPr lang="en-US" sz="1600" dirty="0">
                <a:solidFill>
                  <a:srgbClr val="374151"/>
                </a:solidFill>
                <a:latin typeface="Cambria" panose="02040503050406030204" pitchFamily="18" charset="0"/>
                <a:ea typeface="Cambria" panose="02040503050406030204" pitchFamily="18" charset="0"/>
              </a:rPr>
              <a:t>It</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has a much larger anonymity set because all shielded transactions are</a:t>
            </a:r>
            <a:r>
              <a:rPr lang="en-IN" sz="16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mixed together.</a:t>
            </a:r>
          </a:p>
          <a:p>
            <a:pPr lvl="2"/>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Considerably larger than </a:t>
            </a:r>
            <a:r>
              <a:rPr lang="en-IN" sz="1600" dirty="0" err="1">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Monero’s</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anonymity set.</a:t>
            </a:r>
          </a:p>
          <a:p>
            <a:pPr marL="457200" lvl="1" indent="0">
              <a:buNone/>
            </a:pPr>
            <a:endPar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Overall, </a:t>
            </a:r>
            <a:r>
              <a:rPr lang="en-IN" sz="1800" dirty="0" err="1">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has the potential to provide greater anonymity than </a:t>
            </a:r>
            <a:r>
              <a:rPr lang="en-IN" sz="1800" dirty="0" err="1">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due to its larger</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anonymity set. </a:t>
            </a:r>
            <a:endParaRPr lang="en-US" sz="1800" b="1" dirty="0">
              <a:solidFill>
                <a:srgbClr val="374151"/>
              </a:solidFill>
              <a:effectLst/>
              <a:latin typeface="Cambria" panose="02040503050406030204" pitchFamily="18" charset="0"/>
              <a:ea typeface="Cambria" panose="02040503050406030204" pitchFamily="18" charset="0"/>
            </a:endParaRP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a:xfrm>
            <a:off x="1228164" y="6545822"/>
            <a:ext cx="8043597" cy="365125"/>
          </a:xfrm>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10</a:t>
            </a:fld>
            <a:endParaRPr lang="en-CA" dirty="0">
              <a:solidFill>
                <a:prstClr val="black"/>
              </a:solidFill>
              <a:ea typeface="ＭＳ Ｐゴシック" charset="0"/>
            </a:endParaRPr>
          </a:p>
        </p:txBody>
      </p:sp>
      <p:pic>
        <p:nvPicPr>
          <p:cNvPr id="8" name="image2.jpeg">
            <a:extLst>
              <a:ext uri="{FF2B5EF4-FFF2-40B4-BE49-F238E27FC236}">
                <a16:creationId xmlns:a16="http://schemas.microsoft.com/office/drawing/2014/main" id="{846C00EF-6163-C7DC-C95D-6313B402FED7}"/>
              </a:ext>
            </a:extLst>
          </p:cNvPr>
          <p:cNvPicPr>
            <a:picLocks noChangeAspect="1"/>
          </p:cNvPicPr>
          <p:nvPr/>
        </p:nvPicPr>
        <p:blipFill>
          <a:blip r:embed="rId2" cstate="print"/>
          <a:stretch>
            <a:fillRect/>
          </a:stretch>
        </p:blipFill>
        <p:spPr>
          <a:xfrm>
            <a:off x="2091018" y="5360894"/>
            <a:ext cx="8633626" cy="10228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picture containing text, sign, vector graphics&#10;&#10;Description automatically generated">
            <a:extLst>
              <a:ext uri="{FF2B5EF4-FFF2-40B4-BE49-F238E27FC236}">
                <a16:creationId xmlns:a16="http://schemas.microsoft.com/office/drawing/2014/main" id="{30CFA61C-1E13-9119-54A8-B194779D7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12" y="1251317"/>
            <a:ext cx="1806652" cy="1806652"/>
          </a:xfrm>
          <a:prstGeom prst="rect">
            <a:avLst/>
          </a:prstGeom>
        </p:spPr>
      </p:pic>
      <p:pic>
        <p:nvPicPr>
          <p:cNvPr id="12" name="Picture 11" descr="Logo, icon&#10;&#10;Description automatically generated">
            <a:extLst>
              <a:ext uri="{FF2B5EF4-FFF2-40B4-BE49-F238E27FC236}">
                <a16:creationId xmlns:a16="http://schemas.microsoft.com/office/drawing/2014/main" id="{CB97ED35-0751-B641-2FA7-453325BF9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1" y="3756469"/>
            <a:ext cx="1625477" cy="1625477"/>
          </a:xfrm>
          <a:prstGeom prst="rect">
            <a:avLst/>
          </a:prstGeom>
        </p:spPr>
      </p:pic>
      <p:pic>
        <p:nvPicPr>
          <p:cNvPr id="25" name="Picture 24" descr="Logo&#10;&#10;Description automatically generated">
            <a:extLst>
              <a:ext uri="{FF2B5EF4-FFF2-40B4-BE49-F238E27FC236}">
                <a16:creationId xmlns:a16="http://schemas.microsoft.com/office/drawing/2014/main" id="{97E0CD85-AEC4-544E-6F92-899FC65E88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245" y="2999754"/>
            <a:ext cx="661783" cy="567243"/>
          </a:xfrm>
          <a:prstGeom prst="rect">
            <a:avLst/>
          </a:prstGeom>
        </p:spPr>
      </p:pic>
      <p:pic>
        <p:nvPicPr>
          <p:cNvPr id="28" name="Picture 27" descr="A picture containing text, sign, vector graphics&#10;&#10;Description automatically generated">
            <a:extLst>
              <a:ext uri="{FF2B5EF4-FFF2-40B4-BE49-F238E27FC236}">
                <a16:creationId xmlns:a16="http://schemas.microsoft.com/office/drawing/2014/main" id="{3C2C3148-849D-7F67-26D5-C8F3482DE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30" name="Picture 29" descr="Logo, icon&#10;&#10;Description automatically generated">
            <a:extLst>
              <a:ext uri="{FF2B5EF4-FFF2-40B4-BE49-F238E27FC236}">
                <a16:creationId xmlns:a16="http://schemas.microsoft.com/office/drawing/2014/main" id="{A6BB76F5-C2DF-718C-95DC-7FDCCE7851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Tree>
    <p:extLst>
      <p:ext uri="{BB962C8B-B14F-4D97-AF65-F5344CB8AC3E}">
        <p14:creationId xmlns:p14="http://schemas.microsoft.com/office/powerpoint/2010/main" val="396794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marL="457200" lvl="1" indent="0">
              <a:buNone/>
            </a:pPr>
            <a:r>
              <a:rPr lang="en-IN" b="1" dirty="0">
                <a:latin typeface="Times New Roman" panose="02020603050405020304" pitchFamily="18" charset="0"/>
                <a:ea typeface="Calibri" panose="020F0502020204030204" pitchFamily="34" charset="0"/>
              </a:rPr>
              <a:t>2</a:t>
            </a:r>
            <a:r>
              <a:rPr lang="en-IN" b="1" dirty="0">
                <a:effectLst/>
                <a:latin typeface="Times New Roman" panose="02020603050405020304" pitchFamily="18" charset="0"/>
                <a:ea typeface="Calibri" panose="020F0502020204030204" pitchFamily="34" charset="0"/>
              </a:rPr>
              <a:t>.Opt In Privacy</a:t>
            </a:r>
            <a:endParaRPr lang="en-IN" b="1" dirty="0">
              <a:latin typeface="Times New Roman" panose="02020603050405020304" pitchFamily="18" charset="0"/>
              <a:ea typeface="Calibri" panose="020F0502020204030204" pitchFamily="34" charset="0"/>
            </a:endParaRP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Overall, both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Monero</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Zcash</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provide privacy features that allow for anonymous transactions.</a:t>
            </a:r>
            <a:r>
              <a:rPr lang="en-IN" sz="1800" spc="-28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However,</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there</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are</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some</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key differences between</a:t>
            </a:r>
            <a:r>
              <a:rPr lang="en-IN"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two.</a:t>
            </a:r>
          </a:p>
          <a:p>
            <a:pPr lvl="1"/>
            <a:endParaRPr lang="en-IN" sz="16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a:p>
            <a:pPr marL="914400" lvl="2" indent="0">
              <a:buNone/>
            </a:pPr>
            <a:r>
              <a:rPr lang="en-IN" sz="18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rPr>
              <a:t> </a:t>
            </a:r>
            <a:r>
              <a:rPr lang="en-IN" sz="1800" b="1" spc="-50" dirty="0" err="1">
                <a:solidFill>
                  <a:srgbClr val="374151"/>
                </a:solidFill>
                <a:latin typeface="Calibri" panose="020F0502020204030204" pitchFamily="34" charset="0"/>
                <a:ea typeface="Calibri" panose="020F0502020204030204" pitchFamily="34" charset="0"/>
                <a:cs typeface="Times New Roman" panose="02020603050405020304" pitchFamily="18" charset="0"/>
              </a:rPr>
              <a:t>Monero</a:t>
            </a:r>
            <a:r>
              <a:rPr lang="en-IN" sz="18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rPr>
              <a:t> :</a:t>
            </a:r>
          </a:p>
          <a:p>
            <a:pPr lvl="2"/>
            <a:r>
              <a:rPr lang="en-IN" dirty="0">
                <a:effectLst/>
                <a:latin typeface="Calibri" panose="020F0502020204030204" pitchFamily="34" charset="0"/>
                <a:ea typeface="Calibri" panose="020F0502020204030204" pitchFamily="34" charset="0"/>
                <a:cs typeface="Times New Roman" panose="02020603050405020304" pitchFamily="18" charset="0"/>
              </a:rPr>
              <a:t>mandates the use of </a:t>
            </a:r>
            <a:r>
              <a:rPr lang="en-IN" dirty="0" err="1">
                <a:effectLst/>
                <a:latin typeface="Calibri" panose="020F0502020204030204" pitchFamily="34" charset="0"/>
                <a:ea typeface="Calibri" panose="020F0502020204030204" pitchFamily="34" charset="0"/>
                <a:cs typeface="Times New Roman" panose="02020603050405020304" pitchFamily="18" charset="0"/>
              </a:rPr>
              <a:t>RingCT</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374151"/>
                </a:solidFill>
                <a:effectLst/>
                <a:latin typeface="Times New Roman" panose="02020603050405020304" pitchFamily="18" charset="0"/>
                <a:ea typeface="Times New Roman" panose="02020603050405020304" pitchFamily="18" charset="0"/>
              </a:rPr>
              <a:t> </a:t>
            </a:r>
          </a:p>
          <a:p>
            <a:pPr lvl="2"/>
            <a:r>
              <a:rPr lang="en-IN" dirty="0">
                <a:effectLst/>
                <a:latin typeface="Calibri" panose="020F0502020204030204" pitchFamily="34" charset="0"/>
                <a:ea typeface="Calibri" panose="020F0502020204030204" pitchFamily="34" charset="0"/>
                <a:cs typeface="Times New Roman" panose="02020603050405020304" pitchFamily="18" charset="0"/>
              </a:rPr>
              <a:t>has a fixed minimum ring size </a:t>
            </a:r>
            <a:endParaRPr lang="en-US" dirty="0">
              <a:solidFill>
                <a:srgbClr val="374151"/>
              </a:solidFill>
              <a:effectLst/>
              <a:latin typeface="Times New Roman" panose="02020603050405020304" pitchFamily="18" charset="0"/>
              <a:ea typeface="Times New Roman" panose="02020603050405020304" pitchFamily="18" charset="0"/>
            </a:endParaRPr>
          </a:p>
          <a:p>
            <a:pPr marL="914400" lvl="2" indent="0">
              <a:buNone/>
            </a:pPr>
            <a:r>
              <a:rPr lang="en-US" b="1" dirty="0" err="1">
                <a:solidFill>
                  <a:srgbClr val="374151"/>
                </a:solidFill>
                <a:latin typeface="Times New Roman" panose="02020603050405020304" pitchFamily="18" charset="0"/>
                <a:ea typeface="Times New Roman" panose="02020603050405020304" pitchFamily="18" charset="0"/>
              </a:rPr>
              <a:t>Zcash</a:t>
            </a:r>
            <a:r>
              <a:rPr lang="en-US" b="1" dirty="0">
                <a:solidFill>
                  <a:srgbClr val="374151"/>
                </a:solidFill>
                <a:latin typeface="Times New Roman" panose="02020603050405020304" pitchFamily="18" charset="0"/>
                <a:ea typeface="Times New Roman" panose="02020603050405020304" pitchFamily="18" charset="0"/>
              </a:rPr>
              <a:t> : </a:t>
            </a:r>
          </a:p>
          <a:p>
            <a:pPr lvl="2"/>
            <a:r>
              <a:rPr lang="en-IN" dirty="0">
                <a:effectLst/>
                <a:latin typeface="Calibri" panose="020F0502020204030204" pitchFamily="34" charset="0"/>
                <a:ea typeface="Calibri" panose="020F0502020204030204" pitchFamily="34" charset="0"/>
                <a:cs typeface="Times New Roman" panose="02020603050405020304" pitchFamily="18" charset="0"/>
              </a:rPr>
              <a:t>has a larger anonymity set.</a:t>
            </a:r>
          </a:p>
          <a:p>
            <a:pPr lvl="2"/>
            <a:r>
              <a:rPr lang="en-IN" dirty="0">
                <a:effectLst/>
                <a:latin typeface="Calibri" panose="020F0502020204030204" pitchFamily="34" charset="0"/>
                <a:ea typeface="Calibri" panose="020F0502020204030204" pitchFamily="34" charset="0"/>
                <a:cs typeface="Times New Roman" panose="02020603050405020304" pitchFamily="18" charset="0"/>
              </a:rPr>
              <a:t>but limited usage</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of its privacy features</a:t>
            </a:r>
          </a:p>
          <a:p>
            <a:pPr lvl="1"/>
            <a:endParaRPr lang="en-IN" sz="1800" b="1"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In conclusion, both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Monero</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Zcash</a:t>
            </a:r>
            <a:r>
              <a:rPr lang="en-IN" sz="1800" dirty="0">
                <a:effectLst/>
                <a:latin typeface="Calibri" panose="020F0502020204030204" pitchFamily="34" charset="0"/>
                <a:ea typeface="Calibri" panose="020F0502020204030204" pitchFamily="34" charset="0"/>
                <a:cs typeface="Times New Roman" panose="02020603050405020304" pitchFamily="18" charset="0"/>
              </a:rPr>
              <a:t> have their strengths and weaknesses when it comes to</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privacy features. </a:t>
            </a:r>
            <a:endParaRPr lang="en-US" sz="1800" b="1" dirty="0">
              <a:solidFill>
                <a:srgbClr val="374151"/>
              </a:solidFill>
              <a:effectLst/>
              <a:latin typeface="Times New Roman" panose="02020603050405020304" pitchFamily="18" charset="0"/>
              <a:ea typeface="Times New Roman" panose="02020603050405020304" pitchFamily="18" charset="0"/>
            </a:endParaRPr>
          </a:p>
          <a:p>
            <a:pPr marL="457200" lvl="1" indent="0">
              <a:buNone/>
            </a:pPr>
            <a:endParaRPr lang="en-IN" sz="1800" dirty="0">
              <a:effectLst/>
              <a:latin typeface="Times New Roman" panose="02020603050405020304" pitchFamily="18" charset="0"/>
              <a:ea typeface="Times New Roman" panose="02020603050405020304" pitchFamily="18" charset="0"/>
            </a:endParaRPr>
          </a:p>
          <a:p>
            <a:pPr marL="457200" lvl="1" indent="0">
              <a:buNone/>
            </a:pPr>
            <a:endParaRPr lang="en-IN" sz="1600" b="1" spc="-5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11</a:t>
            </a:fld>
            <a:endParaRPr lang="en-CA" dirty="0">
              <a:solidFill>
                <a:prstClr val="black"/>
              </a:solidFill>
              <a:ea typeface="ＭＳ Ｐゴシック" charset="0"/>
            </a:endParaRPr>
          </a:p>
        </p:txBody>
      </p:sp>
      <p:pic>
        <p:nvPicPr>
          <p:cNvPr id="7" name="image3.jpeg">
            <a:extLst>
              <a:ext uri="{FF2B5EF4-FFF2-40B4-BE49-F238E27FC236}">
                <a16:creationId xmlns:a16="http://schemas.microsoft.com/office/drawing/2014/main" id="{C3DEA143-4D43-137D-AA65-77C5E33ED6C1}"/>
              </a:ext>
            </a:extLst>
          </p:cNvPr>
          <p:cNvPicPr>
            <a:picLocks noChangeAspect="1"/>
          </p:cNvPicPr>
          <p:nvPr/>
        </p:nvPicPr>
        <p:blipFill>
          <a:blip r:embed="rId2" cstate="print"/>
          <a:stretch>
            <a:fillRect/>
          </a:stretch>
        </p:blipFill>
        <p:spPr>
          <a:xfrm>
            <a:off x="7971798" y="2224524"/>
            <a:ext cx="3674369" cy="2408952"/>
          </a:xfrm>
          <a:prstGeom prst="rect">
            <a:avLst/>
          </a:prstGeom>
        </p:spPr>
      </p:pic>
      <p:pic>
        <p:nvPicPr>
          <p:cNvPr id="9" name="Picture 8" descr="A picture containing text, sign, vector graphics&#10;&#10;Description automatically generated">
            <a:extLst>
              <a:ext uri="{FF2B5EF4-FFF2-40B4-BE49-F238E27FC236}">
                <a16:creationId xmlns:a16="http://schemas.microsoft.com/office/drawing/2014/main" id="{2C12A09C-1A6C-B36B-2D95-556D0C80A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10" name="Picture 9" descr="Logo, icon&#10;&#10;Description automatically generated">
            <a:extLst>
              <a:ext uri="{FF2B5EF4-FFF2-40B4-BE49-F238E27FC236}">
                <a16:creationId xmlns:a16="http://schemas.microsoft.com/office/drawing/2014/main" id="{CD4DB920-3349-E9E6-56FA-B710189AE6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pic>
        <p:nvPicPr>
          <p:cNvPr id="11" name="Picture 10" descr="Logo&#10;&#10;Description automatically generated">
            <a:extLst>
              <a:ext uri="{FF2B5EF4-FFF2-40B4-BE49-F238E27FC236}">
                <a16:creationId xmlns:a16="http://schemas.microsoft.com/office/drawing/2014/main" id="{58877D26-FB40-5E66-E2D4-44194A73C2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148" y="2999754"/>
            <a:ext cx="661783" cy="567243"/>
          </a:xfrm>
          <a:prstGeom prst="rect">
            <a:avLst/>
          </a:prstGeom>
        </p:spPr>
      </p:pic>
    </p:spTree>
    <p:extLst>
      <p:ext uri="{BB962C8B-B14F-4D97-AF65-F5344CB8AC3E}">
        <p14:creationId xmlns:p14="http://schemas.microsoft.com/office/powerpoint/2010/main" val="39567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fontScale="92500" lnSpcReduction="10000"/>
          </a:bodyPr>
          <a:lstStyle/>
          <a:p>
            <a:pPr marL="457200" lvl="1" indent="0">
              <a:buNone/>
            </a:pPr>
            <a:r>
              <a:rPr lang="en-IN" b="1" dirty="0">
                <a:effectLst/>
                <a:latin typeface="Times New Roman" panose="02020603050405020304" pitchFamily="18" charset="0"/>
                <a:ea typeface="Calibri" panose="020F0502020204030204" pitchFamily="34" charset="0"/>
              </a:rPr>
              <a:t>3.Transaction Size</a:t>
            </a:r>
            <a:endParaRPr lang="en-IN" b="1" dirty="0">
              <a:latin typeface="Times New Roman" panose="02020603050405020304" pitchFamily="18" charset="0"/>
              <a:ea typeface="Calibri" panose="020F0502020204030204" pitchFamily="34" charset="0"/>
            </a:endParaRP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Another notable difference between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Zcash</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Monero</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the cryptographic technology they use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to achieve privacy</a:t>
            </a:r>
            <a:endParaRPr lang="en-IN" sz="16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a:p>
            <a:pPr marL="914400" lvl="2" indent="0">
              <a:buNone/>
            </a:pPr>
            <a:r>
              <a:rPr lang="en-IN" sz="18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rPr>
              <a:t> </a:t>
            </a:r>
            <a:r>
              <a:rPr lang="en-IN" sz="1800" b="1" spc="-50" dirty="0" err="1">
                <a:solidFill>
                  <a:srgbClr val="374151"/>
                </a:solidFill>
                <a:latin typeface="Calibri" panose="020F0502020204030204" pitchFamily="34" charset="0"/>
                <a:ea typeface="Calibri" panose="020F0502020204030204" pitchFamily="34" charset="0"/>
                <a:cs typeface="Times New Roman" panose="02020603050405020304" pitchFamily="18" charset="0"/>
              </a:rPr>
              <a:t>Monero</a:t>
            </a:r>
            <a:r>
              <a:rPr lang="en-IN" sz="18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rPr>
              <a:t> :</a:t>
            </a:r>
          </a:p>
          <a:p>
            <a:pPr lvl="2"/>
            <a:r>
              <a:rPr lang="en-IN" sz="1800" dirty="0">
                <a:effectLst/>
                <a:latin typeface="Calibri" panose="020F0502020204030204" pitchFamily="34" charset="0"/>
                <a:ea typeface="Calibri" panose="020F0502020204030204" pitchFamily="34" charset="0"/>
                <a:cs typeface="Times New Roman" panose="02020603050405020304" pitchFamily="18" charset="0"/>
              </a:rPr>
              <a:t>uses Ring Confidential Transactions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RingCT</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which obscures the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transaction amount.</a:t>
            </a:r>
          </a:p>
          <a:p>
            <a:pPr lvl="2"/>
            <a:r>
              <a:rPr lang="en-IN" sz="1800" dirty="0" err="1">
                <a:effectLst/>
                <a:latin typeface="Calibri" panose="020F0502020204030204" pitchFamily="34" charset="0"/>
                <a:ea typeface="Calibri" panose="020F0502020204030204" pitchFamily="34" charset="0"/>
                <a:cs typeface="Times New Roman" panose="02020603050405020304" pitchFamily="18" charset="0"/>
              </a:rPr>
              <a:t>RingCT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spc="-4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does</a:t>
            </a:r>
            <a:r>
              <a:rPr lang="en-IN" sz="1800" spc="-5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not</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require</a:t>
            </a:r>
            <a:r>
              <a:rPr lang="en-IN" sz="1800" spc="-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trusted</a:t>
            </a:r>
            <a:r>
              <a:rPr lang="en-IN" sz="1800" spc="-6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setup.</a:t>
            </a:r>
            <a:endParaRPr lang="en-US" dirty="0">
              <a:solidFill>
                <a:srgbClr val="374151"/>
              </a:solidFill>
              <a:effectLst/>
              <a:latin typeface="Times New Roman" panose="02020603050405020304" pitchFamily="18" charset="0"/>
              <a:ea typeface="Times New Roman" panose="02020603050405020304" pitchFamily="18" charset="0"/>
            </a:endParaRPr>
          </a:p>
          <a:p>
            <a:pPr marL="914400" lvl="2" indent="0">
              <a:buNone/>
            </a:pPr>
            <a:r>
              <a:rPr lang="en-US" b="1" dirty="0" err="1">
                <a:solidFill>
                  <a:srgbClr val="374151"/>
                </a:solidFill>
                <a:latin typeface="Times New Roman" panose="02020603050405020304" pitchFamily="18" charset="0"/>
                <a:ea typeface="Times New Roman" panose="02020603050405020304" pitchFamily="18" charset="0"/>
              </a:rPr>
              <a:t>Zcash</a:t>
            </a:r>
            <a:r>
              <a:rPr lang="en-US" b="1" dirty="0">
                <a:solidFill>
                  <a:srgbClr val="374151"/>
                </a:solidFill>
                <a:latin typeface="Times New Roman" panose="02020603050405020304" pitchFamily="18" charset="0"/>
                <a:ea typeface="Times New Roman" panose="02020603050405020304" pitchFamily="18" charset="0"/>
              </a:rPr>
              <a:t> : </a:t>
            </a:r>
          </a:p>
          <a:p>
            <a:pPr lvl="2"/>
            <a:r>
              <a:rPr lang="en-IN" sz="1800" dirty="0">
                <a:effectLst/>
                <a:latin typeface="Calibri" panose="020F0502020204030204" pitchFamily="34" charset="0"/>
                <a:ea typeface="Calibri" panose="020F0502020204030204" pitchFamily="34" charset="0"/>
                <a:cs typeface="Times New Roman" panose="02020603050405020304" pitchFamily="18" charset="0"/>
              </a:rPr>
              <a:t>uses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zk</a:t>
            </a:r>
            <a:r>
              <a:rPr lang="en-IN" sz="1800" dirty="0">
                <a:effectLst/>
                <a:latin typeface="Calibri" panose="020F0502020204030204" pitchFamily="34" charset="0"/>
                <a:ea typeface="Calibri" panose="020F0502020204030204" pitchFamily="34" charset="0"/>
                <a:cs typeface="Times New Roman" panose="02020603050405020304" pitchFamily="18" charset="0"/>
              </a:rPr>
              <a:t>-SNARKs, which allows for the transaction amount to</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remain hidden.</a:t>
            </a:r>
          </a:p>
          <a:p>
            <a:pPr lvl="2"/>
            <a:r>
              <a:rPr lang="en-IN" sz="1800" dirty="0" err="1">
                <a:effectLst/>
                <a:latin typeface="Calibri" panose="020F0502020204030204" pitchFamily="34" charset="0"/>
                <a:ea typeface="Calibri" panose="020F0502020204030204" pitchFamily="34" charset="0"/>
                <a:cs typeface="Times New Roman" panose="02020603050405020304" pitchFamily="18" charset="0"/>
              </a:rPr>
              <a:t>zk</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SNARKs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can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computationally</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intensive,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requiring</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more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time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to</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verify</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transactions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800" b="1"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a:p>
            <a:pPr marR="74930" algn="just">
              <a:lnSpc>
                <a:spcPct val="107000"/>
              </a:lnSpc>
              <a:spcBef>
                <a:spcPts val="795"/>
              </a:spcBef>
            </a:pPr>
            <a:r>
              <a:rPr lang="en-US" sz="1800" dirty="0">
                <a:effectLst/>
                <a:latin typeface="Times New Roman" panose="02020603050405020304" pitchFamily="18" charset="0"/>
                <a:ea typeface="Times New Roman" panose="02020603050405020304" pitchFamily="18" charset="0"/>
              </a:rPr>
              <a:t>Overall, both </a:t>
            </a:r>
            <a:r>
              <a:rPr lang="en-US" sz="1800" dirty="0" err="1">
                <a:effectLst/>
                <a:latin typeface="Times New Roman" panose="02020603050405020304" pitchFamily="18" charset="0"/>
                <a:ea typeface="Times New Roman" panose="02020603050405020304" pitchFamily="18" charset="0"/>
              </a:rPr>
              <a:t>Zcash</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Monero</a:t>
            </a:r>
            <a:r>
              <a:rPr lang="en-US" sz="1800" dirty="0">
                <a:effectLst/>
                <a:latin typeface="Times New Roman" panose="02020603050405020304" pitchFamily="18" charset="0"/>
                <a:ea typeface="Times New Roman" panose="02020603050405020304" pitchFamily="18" charset="0"/>
              </a:rPr>
              <a:t> provide strong privacy features and are among the most private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cryptocurrencies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available.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However,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size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anonymity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transaction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size,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cryptographic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 used to achieve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privacy.</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indent="0">
              <a:buNone/>
            </a:pPr>
            <a:endParaRPr lang="en-IN" sz="1800" dirty="0">
              <a:effectLst/>
              <a:latin typeface="Times New Roman" panose="02020603050405020304" pitchFamily="18" charset="0"/>
              <a:ea typeface="Times New Roman" panose="02020603050405020304" pitchFamily="18" charset="0"/>
            </a:endParaRPr>
          </a:p>
          <a:p>
            <a:pPr marL="457200" lvl="1" indent="0">
              <a:buNone/>
            </a:pPr>
            <a:endParaRPr lang="en-IN" sz="1600" b="1" spc="-5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12</a:t>
            </a:fld>
            <a:endParaRPr lang="en-CA" dirty="0">
              <a:solidFill>
                <a:prstClr val="black"/>
              </a:solidFill>
              <a:ea typeface="ＭＳ Ｐゴシック" charset="0"/>
            </a:endParaRPr>
          </a:p>
        </p:txBody>
      </p:sp>
      <p:pic>
        <p:nvPicPr>
          <p:cNvPr id="8" name="Picture 7" descr="A picture containing text, sign, vector graphics&#10;&#10;Description automatically generated">
            <a:extLst>
              <a:ext uri="{FF2B5EF4-FFF2-40B4-BE49-F238E27FC236}">
                <a16:creationId xmlns:a16="http://schemas.microsoft.com/office/drawing/2014/main" id="{D2B70598-28C4-FF45-F1F6-98DCB4864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9" name="Picture 8" descr="Logo, icon&#10;&#10;Description automatically generated">
            <a:extLst>
              <a:ext uri="{FF2B5EF4-FFF2-40B4-BE49-F238E27FC236}">
                <a16:creationId xmlns:a16="http://schemas.microsoft.com/office/drawing/2014/main" id="{057F7A4D-4AEC-0A8F-012A-AAFEF575B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pic>
        <p:nvPicPr>
          <p:cNvPr id="10" name="Picture 9" descr="Logo&#10;&#10;Description automatically generated">
            <a:extLst>
              <a:ext uri="{FF2B5EF4-FFF2-40B4-BE49-F238E27FC236}">
                <a16:creationId xmlns:a16="http://schemas.microsoft.com/office/drawing/2014/main" id="{BDAA60CA-DE30-DF2A-D842-B19F5EA9C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48" y="2999754"/>
            <a:ext cx="661783" cy="567243"/>
          </a:xfrm>
          <a:prstGeom prst="rect">
            <a:avLst/>
          </a:prstGeom>
        </p:spPr>
      </p:pic>
    </p:spTree>
    <p:extLst>
      <p:ext uri="{BB962C8B-B14F-4D97-AF65-F5344CB8AC3E}">
        <p14:creationId xmlns:p14="http://schemas.microsoft.com/office/powerpoint/2010/main" val="272537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fontScale="92500" lnSpcReduction="10000"/>
          </a:bodyPr>
          <a:lstStyle/>
          <a:p>
            <a:pPr marL="457200" lvl="1" indent="0">
              <a:buNone/>
            </a:pPr>
            <a:r>
              <a:rPr lang="en-IN" b="1" dirty="0">
                <a:latin typeface="Cambria" panose="02040503050406030204" pitchFamily="18" charset="0"/>
                <a:ea typeface="Cambria" panose="02040503050406030204" pitchFamily="18" charset="0"/>
              </a:rPr>
              <a:t>4</a:t>
            </a:r>
            <a:r>
              <a:rPr lang="en-IN" b="1" dirty="0">
                <a:effectLst/>
                <a:latin typeface="Cambria" panose="02040503050406030204" pitchFamily="18" charset="0"/>
                <a:ea typeface="Cambria" panose="02040503050406030204" pitchFamily="18" charset="0"/>
              </a:rPr>
              <a:t>.Trusted Setup</a:t>
            </a:r>
            <a:endParaRPr lang="en-IN" b="1"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cs typeface="Times New Roman" panose="02020603050405020304" pitchFamily="18" charset="0"/>
              </a:rPr>
              <a:t>T</a:t>
            </a:r>
            <a:r>
              <a:rPr lang="en-US" sz="1800" dirty="0">
                <a:effectLst/>
                <a:latin typeface="Cambria" panose="02040503050406030204" pitchFamily="18" charset="0"/>
                <a:ea typeface="Cambria" panose="02040503050406030204" pitchFamily="18" charset="0"/>
                <a:cs typeface="Times New Roman" panose="02020603050405020304" pitchFamily="18" charset="0"/>
              </a:rPr>
              <a:t>rusted setup process is done in a way that ensures that the generated parameters remain secret and cannot be tampered with.</a:t>
            </a:r>
          </a:p>
          <a:p>
            <a:pPr marL="457200" lvl="1" indent="0">
              <a:buNone/>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lvl="1"/>
            <a:r>
              <a:rPr lang="en-IN" sz="18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r>
              <a:rPr lang="en-IN" sz="1800" b="1" spc="-50" dirty="0" err="1">
                <a:solidFill>
                  <a:srgbClr val="374151"/>
                </a:solidFill>
                <a:latin typeface="Cambria" panose="02040503050406030204" pitchFamily="18" charset="0"/>
                <a:ea typeface="Cambria" panose="02040503050406030204" pitchFamily="18" charset="0"/>
                <a:cs typeface="Times New Roman" panose="02020603050405020304" pitchFamily="18" charset="0"/>
              </a:rPr>
              <a:t>Monero</a:t>
            </a:r>
            <a:r>
              <a:rPr lang="en-IN" sz="18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p>
          <a:p>
            <a:pPr lvl="2"/>
            <a:r>
              <a:rPr lang="en-US" sz="1800" dirty="0">
                <a:latin typeface="Cambria" panose="02040503050406030204" pitchFamily="18" charset="0"/>
                <a:ea typeface="Cambria" panose="02040503050406030204" pitchFamily="18" charset="0"/>
                <a:cs typeface="Times New Roman" panose="02020603050405020304" pitchFamily="18" charset="0"/>
              </a:rPr>
              <a:t>G</a:t>
            </a:r>
            <a:r>
              <a:rPr lang="en-US" sz="1800" dirty="0">
                <a:effectLst/>
                <a:latin typeface="Cambria" panose="02040503050406030204" pitchFamily="18" charset="0"/>
                <a:ea typeface="Cambria" panose="02040503050406030204" pitchFamily="18" charset="0"/>
                <a:cs typeface="Times New Roman" panose="02020603050405020304" pitchFamily="18" charset="0"/>
              </a:rPr>
              <a:t>enerating a set of secret keys that are used to create ring signatures</a:t>
            </a: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Requires Mandatory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RingCT</a:t>
            </a:r>
            <a:r>
              <a:rPr lang="en-IN" sz="1800" dirty="0">
                <a:effectLst/>
                <a:latin typeface="Cambria" panose="02040503050406030204" pitchFamily="18" charset="0"/>
                <a:ea typeface="Cambria" panose="02040503050406030204" pitchFamily="18" charset="0"/>
                <a:cs typeface="Times New Roman" panose="02020603050405020304" pitchFamily="18" charset="0"/>
              </a:rPr>
              <a:t> usage</a:t>
            </a:r>
            <a:endParaRPr lang="en-US" dirty="0">
              <a:solidFill>
                <a:srgbClr val="374151"/>
              </a:solidFill>
              <a:effectLst/>
              <a:latin typeface="Cambria" panose="02040503050406030204" pitchFamily="18" charset="0"/>
              <a:ea typeface="Cambria" panose="02040503050406030204" pitchFamily="18" charset="0"/>
            </a:endParaRPr>
          </a:p>
          <a:p>
            <a:pPr marL="914400" lvl="2" indent="0">
              <a:buNone/>
            </a:pPr>
            <a:r>
              <a:rPr lang="en-US" b="1" dirty="0" err="1">
                <a:solidFill>
                  <a:srgbClr val="374151"/>
                </a:solidFill>
                <a:latin typeface="Cambria" panose="02040503050406030204" pitchFamily="18" charset="0"/>
                <a:ea typeface="Cambria" panose="02040503050406030204" pitchFamily="18" charset="0"/>
              </a:rPr>
              <a:t>Zcash</a:t>
            </a:r>
            <a:r>
              <a:rPr lang="en-US" b="1" dirty="0">
                <a:solidFill>
                  <a:srgbClr val="374151"/>
                </a:solidFill>
                <a:latin typeface="Cambria" panose="02040503050406030204" pitchFamily="18" charset="0"/>
                <a:ea typeface="Cambria" panose="02040503050406030204" pitchFamily="18" charset="0"/>
              </a:rPr>
              <a:t> : </a:t>
            </a:r>
          </a:p>
          <a:p>
            <a:pPr lvl="2"/>
            <a:r>
              <a:rPr lang="en-US" sz="1800" dirty="0">
                <a:effectLst/>
                <a:latin typeface="Cambria" panose="02040503050406030204" pitchFamily="18" charset="0"/>
                <a:ea typeface="Cambria" panose="02040503050406030204" pitchFamily="18" charset="0"/>
                <a:cs typeface="Times New Roman" panose="02020603050405020304" pitchFamily="18" charset="0"/>
              </a:rPr>
              <a:t>the trusted setup process involves generating a set of secret parameters that are used to create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zk</a:t>
            </a:r>
            <a:r>
              <a:rPr lang="en-US" sz="1800" dirty="0">
                <a:effectLst/>
                <a:latin typeface="Cambria" panose="02040503050406030204" pitchFamily="18" charset="0"/>
                <a:ea typeface="Cambria" panose="02040503050406030204" pitchFamily="18" charset="0"/>
                <a:cs typeface="Times New Roman" panose="02020603050405020304" pitchFamily="18" charset="0"/>
              </a:rPr>
              <a:t>-SNARKs</a:t>
            </a:r>
          </a:p>
          <a:p>
            <a:pPr lvl="2"/>
            <a:r>
              <a:rPr lang="en-IN" sz="1800" dirty="0">
                <a:effectLst/>
                <a:latin typeface="Cambria" panose="02040503050406030204" pitchFamily="18" charset="0"/>
                <a:ea typeface="Cambria" panose="02040503050406030204" pitchFamily="18" charset="0"/>
              </a:rPr>
              <a:t>different parties, each</a:t>
            </a:r>
            <a:r>
              <a:rPr lang="en-IN" sz="1800" spc="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holding a part of the master secret, participated in the setup.</a:t>
            </a:r>
          </a:p>
          <a:p>
            <a:pPr marL="914400" lvl="2" indent="0">
              <a:buNone/>
            </a:pPr>
            <a:endParaRPr lang="en-IN" sz="1800" b="1" dirty="0">
              <a:solidFill>
                <a:srgbClr val="374151"/>
              </a:solidFill>
              <a:latin typeface="Cambria" panose="02040503050406030204" pitchFamily="18" charset="0"/>
              <a:ea typeface="Cambria" panose="02040503050406030204" pitchFamily="18" charset="0"/>
              <a:cs typeface="Times New Roman" panose="02020603050405020304" pitchFamily="18" charset="0"/>
            </a:endParaRPr>
          </a:p>
          <a:p>
            <a:pPr marR="74930" algn="just">
              <a:lnSpc>
                <a:spcPct val="107000"/>
              </a:lnSpc>
              <a:spcBef>
                <a:spcPts val="795"/>
              </a:spcBef>
            </a:pPr>
            <a:r>
              <a:rPr lang="en-IN" sz="1800" spc="-5" dirty="0">
                <a:effectLst/>
                <a:latin typeface="Cambria" panose="02040503050406030204" pitchFamily="18" charset="0"/>
                <a:ea typeface="Cambria" panose="02040503050406030204" pitchFamily="18" charset="0"/>
              </a:rPr>
              <a:t>Ultimately,</a:t>
            </a:r>
            <a:r>
              <a:rPr lang="en-IN" sz="1800" spc="-50"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the</a:t>
            </a:r>
            <a:r>
              <a:rPr lang="en-IN" sz="1800" spc="-35"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choice</a:t>
            </a:r>
            <a:r>
              <a:rPr lang="en-IN" sz="1800" spc="-40"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between</a:t>
            </a:r>
            <a:r>
              <a:rPr lang="en-IN" sz="1800" spc="-45"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Zcash</a:t>
            </a:r>
            <a:r>
              <a:rPr lang="en-IN" sz="1800" spc="-8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a:t>
            </a:r>
            <a:r>
              <a:rPr lang="en-IN" sz="1800" spc="-50"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Monero</a:t>
            </a:r>
            <a:r>
              <a:rPr lang="en-IN" sz="1800" spc="-4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depends</a:t>
            </a:r>
            <a:r>
              <a:rPr lang="en-IN" sz="1800" spc="-5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on</a:t>
            </a:r>
            <a:r>
              <a:rPr lang="en-IN" sz="1800" spc="-4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a:t>
            </a:r>
            <a:r>
              <a:rPr lang="en-IN" sz="1800" spc="-4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user's</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priorities</a:t>
            </a:r>
            <a:r>
              <a:rPr lang="en-IN" sz="1800" spc="-5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concerns</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regarding</a:t>
            </a:r>
            <a:r>
              <a:rPr lang="en-IN" sz="1800" spc="-26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privacy,</a:t>
            </a:r>
            <a:r>
              <a:rPr lang="en-IN" sz="1800" spc="-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transaction fees,</a:t>
            </a:r>
            <a:r>
              <a:rPr lang="en-IN" sz="1800" spc="-3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 trust</a:t>
            </a:r>
            <a:r>
              <a:rPr lang="en-IN" sz="1800" spc="-1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in the</a:t>
            </a:r>
            <a:r>
              <a:rPr lang="en-IN" sz="1800" spc="1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system's setup.</a:t>
            </a: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13</a:t>
            </a:fld>
            <a:endParaRPr lang="en-CA" dirty="0">
              <a:solidFill>
                <a:prstClr val="black"/>
              </a:solidFill>
              <a:ea typeface="ＭＳ Ｐゴシック" charset="0"/>
            </a:endParaRPr>
          </a:p>
        </p:txBody>
      </p:sp>
      <p:pic>
        <p:nvPicPr>
          <p:cNvPr id="9" name="Picture 8" descr="A picture containing text, sign, vector graphics&#10;&#10;Description automatically generated">
            <a:extLst>
              <a:ext uri="{FF2B5EF4-FFF2-40B4-BE49-F238E27FC236}">
                <a16:creationId xmlns:a16="http://schemas.microsoft.com/office/drawing/2014/main" id="{BDFA754D-98C7-F9B9-31BB-5111A4229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10" name="Picture 9" descr="Logo, icon&#10;&#10;Description automatically generated">
            <a:extLst>
              <a:ext uri="{FF2B5EF4-FFF2-40B4-BE49-F238E27FC236}">
                <a16:creationId xmlns:a16="http://schemas.microsoft.com/office/drawing/2014/main" id="{A14772AA-D11B-3D33-D8F2-F57216472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pic>
        <p:nvPicPr>
          <p:cNvPr id="11" name="Picture 10" descr="Logo&#10;&#10;Description automatically generated">
            <a:extLst>
              <a:ext uri="{FF2B5EF4-FFF2-40B4-BE49-F238E27FC236}">
                <a16:creationId xmlns:a16="http://schemas.microsoft.com/office/drawing/2014/main" id="{1602631C-4050-82DD-B5D0-6A7CF676A8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48" y="2999754"/>
            <a:ext cx="661783" cy="567243"/>
          </a:xfrm>
          <a:prstGeom prst="rect">
            <a:avLst/>
          </a:prstGeom>
        </p:spPr>
      </p:pic>
    </p:spTree>
    <p:extLst>
      <p:ext uri="{BB962C8B-B14F-4D97-AF65-F5344CB8AC3E}">
        <p14:creationId xmlns:p14="http://schemas.microsoft.com/office/powerpoint/2010/main" val="409674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fontScale="92500" lnSpcReduction="20000"/>
          </a:bodyPr>
          <a:lstStyle/>
          <a:p>
            <a:pPr marL="457200" lvl="1" indent="0">
              <a:buNone/>
            </a:pPr>
            <a:r>
              <a:rPr lang="en-IN" b="1" dirty="0">
                <a:effectLst/>
                <a:latin typeface="Cambria" panose="02040503050406030204" pitchFamily="18" charset="0"/>
                <a:ea typeface="Cambria" panose="02040503050406030204" pitchFamily="18" charset="0"/>
              </a:rPr>
              <a:t>5.Traceability Analysis</a:t>
            </a:r>
            <a:endParaRPr lang="en-IN" b="1"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cs typeface="Times New Roman" panose="02020603050405020304" pitchFamily="18" charset="0"/>
              </a:rPr>
              <a:t>It is a crucial aspect of blockchain technology as it helps ensure the security and transparency of transactions. </a:t>
            </a:r>
            <a:r>
              <a:rPr lang="en-US" sz="1800" dirty="0" err="1">
                <a:latin typeface="Cambria" panose="02040503050406030204" pitchFamily="18" charset="0"/>
                <a:ea typeface="Cambria" panose="02040503050406030204" pitchFamily="18" charset="0"/>
                <a:cs typeface="Times New Roman" panose="02020603050405020304" pitchFamily="18" charset="0"/>
              </a:rPr>
              <a:t>Monero</a:t>
            </a:r>
            <a:r>
              <a:rPr lang="en-US" sz="1800" dirty="0">
                <a:latin typeface="Cambria" panose="02040503050406030204" pitchFamily="18" charset="0"/>
                <a:ea typeface="Cambria" panose="02040503050406030204" pitchFamily="18" charset="0"/>
                <a:cs typeface="Times New Roman" panose="02020603050405020304" pitchFamily="18" charset="0"/>
              </a:rPr>
              <a:t> and </a:t>
            </a:r>
            <a:r>
              <a:rPr lang="en-US" sz="1800" dirty="0" err="1">
                <a:latin typeface="Cambria" panose="02040503050406030204" pitchFamily="18" charset="0"/>
                <a:ea typeface="Cambria" panose="02040503050406030204" pitchFamily="18" charset="0"/>
                <a:cs typeface="Times New Roman" panose="02020603050405020304" pitchFamily="18" charset="0"/>
              </a:rPr>
              <a:t>Zcash</a:t>
            </a:r>
            <a:r>
              <a:rPr lang="en-US" sz="1800" dirty="0">
                <a:latin typeface="Cambria" panose="02040503050406030204" pitchFamily="18" charset="0"/>
                <a:ea typeface="Cambria" panose="02040503050406030204" pitchFamily="18" charset="0"/>
                <a:cs typeface="Times New Roman" panose="02020603050405020304" pitchFamily="18" charset="0"/>
              </a:rPr>
              <a:t> are two privacy-focused cryptocurrencies that use different techniques to ensure transaction anonymity and prevent traceability analysis.</a:t>
            </a:r>
          </a:p>
          <a:p>
            <a:pPr marL="457200" lvl="1" indent="0">
              <a:buNone/>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lvl="1"/>
            <a:r>
              <a:rPr lang="en-IN" sz="18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r>
              <a:rPr lang="en-IN" sz="1800" b="1" spc="-50" dirty="0" err="1">
                <a:solidFill>
                  <a:srgbClr val="374151"/>
                </a:solidFill>
                <a:latin typeface="Cambria" panose="02040503050406030204" pitchFamily="18" charset="0"/>
                <a:ea typeface="Cambria" panose="02040503050406030204" pitchFamily="18" charset="0"/>
                <a:cs typeface="Times New Roman" panose="02020603050405020304" pitchFamily="18" charset="0"/>
              </a:rPr>
              <a:t>Monero</a:t>
            </a:r>
            <a:r>
              <a:rPr lang="en-IN" sz="18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p>
          <a:p>
            <a:pPr lvl="2"/>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none of the inputs that were de-anonymised by previous research.</a:t>
            </a:r>
          </a:p>
          <a:p>
            <a:pPr lvl="2"/>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able</a:t>
            </a:r>
            <a:r>
              <a:rPr lang="en-IN" sz="18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to</a:t>
            </a:r>
            <a:r>
              <a:rPr lang="en-IN" sz="1800" spc="-1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correctly</a:t>
            </a:r>
            <a:r>
              <a:rPr lang="en-IN" sz="1800" spc="-1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guess</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that</a:t>
            </a:r>
            <a:r>
              <a:rPr lang="en-IN" sz="18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a:t>
            </a:r>
            <a:r>
              <a:rPr lang="en-IN" sz="1800" spc="-2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newest </a:t>
            </a:r>
            <a:r>
              <a:rPr lang="en-IN" sz="1800" spc="-28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input</a:t>
            </a:r>
            <a:r>
              <a:rPr lang="en-IN" sz="18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is</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also the</a:t>
            </a:r>
            <a:r>
              <a:rPr lang="en-IN" sz="1800" spc="-1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real</a:t>
            </a:r>
            <a:r>
              <a:rPr lang="en-IN" sz="1800" spc="-1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input</a:t>
            </a:r>
            <a:r>
              <a:rPr lang="en-IN" sz="1800" spc="-1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81%</a:t>
            </a:r>
            <a:endParaRPr lang="en-US" dirty="0">
              <a:solidFill>
                <a:srgbClr val="374151"/>
              </a:solidFill>
              <a:effectLst/>
              <a:latin typeface="Cambria" panose="02040503050406030204" pitchFamily="18" charset="0"/>
              <a:ea typeface="Cambria" panose="02040503050406030204" pitchFamily="18" charset="0"/>
            </a:endParaRPr>
          </a:p>
          <a:p>
            <a:pPr marL="914400" lvl="2" indent="0">
              <a:buNone/>
            </a:pPr>
            <a:r>
              <a:rPr lang="en-US" b="1" dirty="0" err="1">
                <a:solidFill>
                  <a:srgbClr val="374151"/>
                </a:solidFill>
                <a:latin typeface="Cambria" panose="02040503050406030204" pitchFamily="18" charset="0"/>
                <a:ea typeface="Cambria" panose="02040503050406030204" pitchFamily="18" charset="0"/>
              </a:rPr>
              <a:t>Zcash</a:t>
            </a:r>
            <a:r>
              <a:rPr lang="en-US" b="1" dirty="0">
                <a:solidFill>
                  <a:srgbClr val="374151"/>
                </a:solidFill>
                <a:latin typeface="Cambria" panose="02040503050406030204" pitchFamily="18" charset="0"/>
                <a:ea typeface="Cambria" panose="02040503050406030204" pitchFamily="18" charset="0"/>
              </a:rPr>
              <a:t> : </a:t>
            </a:r>
          </a:p>
          <a:p>
            <a:pPr lvl="2"/>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there are recognisable patterns in the</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transactions going into and coming out of the shielded pool.</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lvl="2"/>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they were</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able to identify transactions made by founders and miners and reduce the size of the overall</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anonymity set by 69.1%.</a:t>
            </a:r>
            <a:endParaRPr lang="en-IN" sz="1800" b="1" dirty="0">
              <a:solidFill>
                <a:srgbClr val="374151"/>
              </a:solidFill>
              <a:latin typeface="Cambria" panose="02040503050406030204" pitchFamily="18" charset="0"/>
              <a:ea typeface="Cambria" panose="02040503050406030204" pitchFamily="18" charset="0"/>
              <a:cs typeface="Times New Roman" panose="02020603050405020304" pitchFamily="18" charset="0"/>
            </a:endParaRPr>
          </a:p>
          <a:p>
            <a:pPr marR="74930" algn="just">
              <a:lnSpc>
                <a:spcPct val="107000"/>
              </a:lnSpc>
              <a:spcBef>
                <a:spcPts val="795"/>
              </a:spcBef>
            </a:pPr>
            <a:r>
              <a:rPr lang="en-US" sz="1800" spc="-5" dirty="0">
                <a:effectLst/>
                <a:latin typeface="Cambria" panose="02040503050406030204" pitchFamily="18" charset="0"/>
                <a:ea typeface="Cambria" panose="02040503050406030204" pitchFamily="18" charset="0"/>
              </a:rPr>
              <a:t>Both </a:t>
            </a:r>
            <a:r>
              <a:rPr lang="en-US" sz="1800" spc="-5" dirty="0" err="1">
                <a:effectLst/>
                <a:latin typeface="Cambria" panose="02040503050406030204" pitchFamily="18" charset="0"/>
                <a:ea typeface="Cambria" panose="02040503050406030204" pitchFamily="18" charset="0"/>
              </a:rPr>
              <a:t>Monero</a:t>
            </a:r>
            <a:r>
              <a:rPr lang="en-US" sz="1800" spc="-5" dirty="0">
                <a:effectLst/>
                <a:latin typeface="Cambria" panose="02040503050406030204" pitchFamily="18" charset="0"/>
                <a:ea typeface="Cambria" panose="02040503050406030204" pitchFamily="18" charset="0"/>
              </a:rPr>
              <a:t> and </a:t>
            </a:r>
            <a:r>
              <a:rPr lang="en-US" sz="1800" spc="-5" dirty="0" err="1">
                <a:effectLst/>
                <a:latin typeface="Cambria" panose="02040503050406030204" pitchFamily="18" charset="0"/>
                <a:ea typeface="Cambria" panose="02040503050406030204" pitchFamily="18" charset="0"/>
              </a:rPr>
              <a:t>Zcash</a:t>
            </a:r>
            <a:r>
              <a:rPr lang="en-US" sz="1800" spc="-5" dirty="0">
                <a:effectLst/>
                <a:latin typeface="Cambria" panose="02040503050406030204" pitchFamily="18" charset="0"/>
                <a:ea typeface="Cambria" panose="02040503050406030204" pitchFamily="18" charset="0"/>
              </a:rPr>
              <a:t> are designed to prevent traceability analysis and ensure user privacy. However, it is worth noting that no technology is completely foolproof, and it is always possible that new techniques could be developed to trace transactions on these networks.</a:t>
            </a:r>
            <a:endParaRPr lang="en-IN" sz="1800" dirty="0">
              <a:effectLst/>
              <a:latin typeface="Cambria" panose="02040503050406030204" pitchFamily="18" charset="0"/>
              <a:ea typeface="Cambria" panose="02040503050406030204" pitchFamily="18" charset="0"/>
            </a:endParaRP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14</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image4.jpeg">
            <a:extLst>
              <a:ext uri="{FF2B5EF4-FFF2-40B4-BE49-F238E27FC236}">
                <a16:creationId xmlns:a16="http://schemas.microsoft.com/office/drawing/2014/main" id="{A6EF7AB2-A1B1-B24E-1650-4984AEF40DA7}"/>
              </a:ext>
            </a:extLst>
          </p:cNvPr>
          <p:cNvPicPr>
            <a:picLocks noChangeAspect="1"/>
          </p:cNvPicPr>
          <p:nvPr/>
        </p:nvPicPr>
        <p:blipFill>
          <a:blip r:embed="rId2" cstate="print"/>
          <a:stretch>
            <a:fillRect/>
          </a:stretch>
        </p:blipFill>
        <p:spPr>
          <a:xfrm>
            <a:off x="7196222" y="5141167"/>
            <a:ext cx="3720594" cy="1397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15" y="1251317"/>
            <a:ext cx="1806652" cy="1806652"/>
          </a:xfrm>
          <a:prstGeom prst="rect">
            <a:avLst/>
          </a:prstGeom>
        </p:spPr>
      </p:pic>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pic>
        <p:nvPicPr>
          <p:cNvPr id="12" name="Picture 11" descr="Logo&#10;&#10;Description automatically generated">
            <a:extLst>
              <a:ext uri="{FF2B5EF4-FFF2-40B4-BE49-F238E27FC236}">
                <a16:creationId xmlns:a16="http://schemas.microsoft.com/office/drawing/2014/main" id="{A55D4307-3B8C-78D2-C454-5AE903C0A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148" y="2999754"/>
            <a:ext cx="661783" cy="567243"/>
          </a:xfrm>
          <a:prstGeom prst="rect">
            <a:avLst/>
          </a:prstGeom>
        </p:spPr>
      </p:pic>
    </p:spTree>
    <p:extLst>
      <p:ext uri="{BB962C8B-B14F-4D97-AF65-F5344CB8AC3E}">
        <p14:creationId xmlns:p14="http://schemas.microsoft.com/office/powerpoint/2010/main" val="340541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Similarities between </a:t>
            </a:r>
            <a:r>
              <a:rPr lang="en-IN" sz="2800" b="1" dirty="0" err="1">
                <a:effectLst/>
                <a:latin typeface="Times New Roman" panose="02020603050405020304" pitchFamily="18" charset="0"/>
                <a:ea typeface="Calibri" panose="020F0502020204030204" pitchFamily="34" charset="0"/>
              </a:rPr>
              <a:t>Monero</a:t>
            </a:r>
            <a:r>
              <a:rPr lang="en-IN" sz="2800" b="1" dirty="0">
                <a:effectLst/>
                <a:latin typeface="Times New Roman" panose="02020603050405020304" pitchFamily="18" charset="0"/>
                <a:ea typeface="Calibri" panose="020F0502020204030204" pitchFamily="34" charset="0"/>
              </a:rPr>
              <a:t> and </a:t>
            </a:r>
            <a:r>
              <a:rPr lang="en-IN" sz="2800" b="1" dirty="0" err="1">
                <a:effectLst/>
                <a:latin typeface="Times New Roman" panose="02020603050405020304" pitchFamily="18" charset="0"/>
                <a:ea typeface="Calibri" panose="020F0502020204030204" pitchFamily="34" charset="0"/>
              </a:rPr>
              <a:t>Zcash</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fontScale="92500" lnSpcReduction="20000"/>
          </a:bodyPr>
          <a:lstStyle/>
          <a:p>
            <a:pPr marL="457200" lvl="1" indent="0">
              <a:buNone/>
            </a:pPr>
            <a:r>
              <a:rPr lang="en-IN" b="1" dirty="0">
                <a:latin typeface="Cambria" panose="02040503050406030204" pitchFamily="18" charset="0"/>
                <a:ea typeface="Cambria" panose="02040503050406030204" pitchFamily="18" charset="0"/>
              </a:rPr>
              <a:t>1</a:t>
            </a:r>
            <a:r>
              <a:rPr lang="en-IN" b="1" dirty="0">
                <a:effectLst/>
                <a:latin typeface="Cambria" panose="02040503050406030204" pitchFamily="18" charset="0"/>
                <a:ea typeface="Cambria" panose="02040503050406030204" pitchFamily="18" charset="0"/>
              </a:rPr>
              <a:t>.Privacy</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Ring signatures, stealth addresses, and confidential transactions are all used by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to conceal transaction data and shield user identities.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It uses a concept called zero-knowledge proofs to let users demonstrate their knowledge of a specific piece of information without actually disclosing it.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Ultimately,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Zcash's</a:t>
            </a:r>
            <a:r>
              <a:rPr lang="en-IN" sz="1800" dirty="0">
                <a:effectLst/>
                <a:latin typeface="Cambria" panose="02040503050406030204" pitchFamily="18" charset="0"/>
                <a:ea typeface="Cambria" panose="02040503050406030204" pitchFamily="18" charset="0"/>
                <a:cs typeface="Times New Roman" panose="02020603050405020304" pitchFamily="18" charset="0"/>
              </a:rPr>
              <a:t> privacy features aim to shield user identities and transaction data from prying eyes, making them appealing to users who value their security and privacy.</a:t>
            </a:r>
          </a:p>
          <a:p>
            <a:pPr marL="457200" lvl="1" indent="0">
              <a:buNone/>
            </a:pPr>
            <a:r>
              <a:rPr lang="en-IN" b="1" dirty="0">
                <a:effectLst/>
                <a:latin typeface="Cambria" panose="02040503050406030204" pitchFamily="18" charset="0"/>
                <a:ea typeface="Cambria" panose="02040503050406030204" pitchFamily="18" charset="0"/>
              </a:rPr>
              <a:t>2.Decentralization</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several volunteer nodes that operate the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software which makes the cryptocurrency more secure and trustworthy and makes it resistant to censorship and control.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 runs on a node-maintained decentralized peer-to-peer network. It uses a consensus algorithm called </a:t>
            </a:r>
            <a:r>
              <a:rPr lang="en-IN" sz="1800" dirty="0" err="1">
                <a:effectLst/>
                <a:latin typeface="Cambria" panose="02040503050406030204" pitchFamily="18" charset="0"/>
                <a:ea typeface="Cambria" panose="02040503050406030204" pitchFamily="18" charset="0"/>
              </a:rPr>
              <a:t>Equihash</a:t>
            </a:r>
            <a:r>
              <a:rPr lang="en-IN" sz="1800" dirty="0">
                <a:effectLst/>
                <a:latin typeface="Cambria" panose="02040503050406030204" pitchFamily="18" charset="0"/>
                <a:ea typeface="Cambria" panose="02040503050406030204" pitchFamily="18" charset="0"/>
              </a:rPr>
              <a:t> which makes it resistant to ASIC-based mining Similar to </a:t>
            </a:r>
            <a:r>
              <a:rPr lang="en-IN" sz="1800" dirty="0" err="1">
                <a:effectLst/>
                <a:latin typeface="Cambria" panose="02040503050406030204" pitchFamily="18" charset="0"/>
                <a:ea typeface="Cambria" panose="02040503050406030204" pitchFamily="18" charset="0"/>
              </a:rPr>
              <a:t>Monero</a:t>
            </a:r>
            <a:endParaRPr lang="en-IN" sz="1800" dirty="0">
              <a:effectLst/>
              <a:latin typeface="Cambria" panose="02040503050406030204" pitchFamily="18" charset="0"/>
              <a:ea typeface="Cambria" panose="02040503050406030204" pitchFamily="18" charset="0"/>
            </a:endParaRPr>
          </a:p>
          <a:p>
            <a:pPr algn="just">
              <a:lnSpc>
                <a:spcPct val="107000"/>
              </a:lnSpc>
              <a:spcAft>
                <a:spcPts val="800"/>
              </a:spcAft>
            </a:pPr>
            <a:r>
              <a:rPr lang="en-IN" sz="1800" dirty="0">
                <a:effectLst/>
                <a:latin typeface="Cambria" panose="02040503050406030204" pitchFamily="18" charset="0"/>
                <a:ea typeface="Cambria" panose="02040503050406030204" pitchFamily="18" charset="0"/>
              </a:rPr>
              <a:t>Ultimately,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and </a:t>
            </a:r>
            <a:r>
              <a:rPr lang="en-IN" sz="1800" dirty="0" err="1">
                <a:effectLst/>
                <a:latin typeface="Cambria" panose="02040503050406030204" pitchFamily="18" charset="0"/>
                <a:ea typeface="Cambria" panose="02040503050406030204" pitchFamily="18" charset="0"/>
              </a:rPr>
              <a:t>Zcash's</a:t>
            </a:r>
            <a:r>
              <a:rPr lang="en-IN" sz="1800" dirty="0">
                <a:effectLst/>
                <a:latin typeface="Cambria" panose="02040503050406030204" pitchFamily="18" charset="0"/>
                <a:ea typeface="Cambria" panose="02040503050406030204" pitchFamily="18" charset="0"/>
              </a:rPr>
              <a:t> decentralization makes cryptocurrencies more safe and more dependable than conventional financial systems and increases their resistance to censorship and control.</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07000"/>
              </a:lnSpc>
              <a:spcAft>
                <a:spcPts val="800"/>
              </a:spcAft>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15</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
        <p:nvSpPr>
          <p:cNvPr id="13" name="Equals 12">
            <a:extLst>
              <a:ext uri="{FF2B5EF4-FFF2-40B4-BE49-F238E27FC236}">
                <a16:creationId xmlns:a16="http://schemas.microsoft.com/office/drawing/2014/main" id="{2885DB9E-B590-4113-CBF0-EAA98497CF52}"/>
              </a:ext>
            </a:extLst>
          </p:cNvPr>
          <p:cNvSpPr/>
          <p:nvPr/>
        </p:nvSpPr>
        <p:spPr>
          <a:xfrm>
            <a:off x="496196" y="3082655"/>
            <a:ext cx="643812" cy="373224"/>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9631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Similarities between </a:t>
            </a:r>
            <a:r>
              <a:rPr lang="en-IN" sz="2800" b="1" dirty="0" err="1">
                <a:effectLst/>
                <a:latin typeface="Times New Roman" panose="02020603050405020304" pitchFamily="18" charset="0"/>
                <a:ea typeface="Calibri" panose="020F0502020204030204" pitchFamily="34" charset="0"/>
              </a:rPr>
              <a:t>Monero</a:t>
            </a:r>
            <a:r>
              <a:rPr lang="en-IN" sz="2800" b="1" dirty="0">
                <a:effectLst/>
                <a:latin typeface="Times New Roman" panose="02020603050405020304" pitchFamily="18" charset="0"/>
                <a:ea typeface="Calibri" panose="020F0502020204030204" pitchFamily="34" charset="0"/>
              </a:rPr>
              <a:t> and </a:t>
            </a:r>
            <a:r>
              <a:rPr lang="en-IN" sz="2800" b="1" dirty="0" err="1">
                <a:effectLst/>
                <a:latin typeface="Times New Roman" panose="02020603050405020304" pitchFamily="18" charset="0"/>
                <a:ea typeface="Calibri" panose="020F0502020204030204" pitchFamily="34" charset="0"/>
              </a:rPr>
              <a:t>Zcash</a:t>
            </a:r>
            <a:r>
              <a:rPr lang="en-IN" sz="2800" b="1" dirty="0">
                <a:effectLst/>
                <a:latin typeface="Times New Roman" panose="02020603050405020304" pitchFamily="18" charset="0"/>
                <a:ea typeface="Calibri" panose="020F0502020204030204" pitchFamily="34" charset="0"/>
              </a:rPr>
              <a:t>(</a:t>
            </a:r>
            <a:r>
              <a:rPr lang="en-IN" sz="2800" b="1" dirty="0" err="1">
                <a:effectLst/>
                <a:latin typeface="Times New Roman" panose="02020603050405020304" pitchFamily="18" charset="0"/>
                <a:ea typeface="Calibri" panose="020F0502020204030204" pitchFamily="34" charset="0"/>
              </a:rPr>
              <a:t>Contd</a:t>
            </a:r>
            <a:r>
              <a:rPr lang="en-IN" sz="2800" b="1" dirty="0">
                <a:effectLst/>
                <a:latin typeface="Times New Roman" panose="02020603050405020304" pitchFamily="18" charset="0"/>
                <a:ea typeface="Calibri" panose="020F0502020204030204" pitchFamily="34" charset="0"/>
              </a:rPr>
              <a: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fontScale="92500" lnSpcReduction="20000"/>
          </a:bodyPr>
          <a:lstStyle/>
          <a:p>
            <a:pPr marL="457200" lvl="1" indent="0">
              <a:buNone/>
            </a:pPr>
            <a:r>
              <a:rPr lang="en-IN" b="1" dirty="0">
                <a:effectLst/>
                <a:latin typeface="Cambria" panose="02040503050406030204" pitchFamily="18" charset="0"/>
                <a:ea typeface="Cambria" panose="02040503050406030204" pitchFamily="18" charset="0"/>
              </a:rPr>
              <a:t>3.Open Source</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cs typeface="Times New Roman" panose="02020603050405020304" pitchFamily="18" charset="0"/>
              </a:rPr>
              <a:t>Due to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Monero's</a:t>
            </a:r>
            <a:r>
              <a:rPr lang="en-IN" sz="1800" dirty="0">
                <a:effectLst/>
                <a:latin typeface="Cambria" panose="02040503050406030204" pitchFamily="18" charset="0"/>
                <a:ea typeface="Cambria" panose="02040503050406030204" pitchFamily="18" charset="0"/>
                <a:cs typeface="Times New Roman" panose="02020603050405020304" pitchFamily="18" charset="0"/>
              </a:rPr>
              <a:t> open-source design, third-party wallets and other programmes that can communicate with the coin are also possible. The code base of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is accessible on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Github</a:t>
            </a:r>
            <a:endParaRPr lang="en-IN" sz="1800" dirty="0">
              <a:effectLst/>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has an open-source codebase that is accessible on GitHub. The codebase must be maintained and improved by the developer community, and anyone can help with the creation of the coin.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rPr>
              <a:t>Furthermore, because both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and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are open-source, problems and vulnerabilities may be found and fixed right away.</a:t>
            </a:r>
            <a:r>
              <a:rPr lang="en-IN" sz="1800" dirty="0">
                <a:effectLst/>
                <a:latin typeface="Cambria" panose="02040503050406030204" pitchFamily="18" charset="0"/>
                <a:ea typeface="Cambria" panose="02040503050406030204" pitchFamily="18" charset="0"/>
                <a:cs typeface="Times New Roman" panose="02020603050405020304" pitchFamily="18" charset="0"/>
              </a:rPr>
              <a:t>.</a:t>
            </a:r>
          </a:p>
          <a:p>
            <a:pPr marL="457200" lvl="1" indent="0">
              <a:buNone/>
            </a:pPr>
            <a:r>
              <a:rPr lang="en-IN" b="1" dirty="0">
                <a:latin typeface="Cambria" panose="02040503050406030204" pitchFamily="18" charset="0"/>
                <a:ea typeface="Cambria" panose="02040503050406030204" pitchFamily="18" charset="0"/>
              </a:rPr>
              <a:t>4</a:t>
            </a:r>
            <a:r>
              <a:rPr lang="en-IN" b="1" dirty="0">
                <a:effectLst/>
                <a:latin typeface="Cambria" panose="02040503050406030204" pitchFamily="18" charset="0"/>
                <a:ea typeface="Cambria" panose="02040503050406030204" pitchFamily="18" charset="0"/>
              </a:rPr>
              <a:t>.Community Driven Developm</a:t>
            </a:r>
            <a:r>
              <a:rPr lang="en-IN" b="1" dirty="0">
                <a:latin typeface="Cambria" panose="02040503050406030204" pitchFamily="18" charset="0"/>
                <a:ea typeface="Cambria" panose="02040503050406030204" pitchFamily="18" charset="0"/>
              </a:rPr>
              <a:t>ent</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With new features and enhancements being regularly introduced, </a:t>
            </a:r>
            <a:r>
              <a:rPr lang="en-IN" sz="1800" dirty="0" err="1">
                <a:effectLst/>
                <a:latin typeface="Cambria" panose="02040503050406030204" pitchFamily="18" charset="0"/>
                <a:ea typeface="Cambria" panose="02040503050406030204" pitchFamily="18" charset="0"/>
              </a:rPr>
              <a:t>Monero's</a:t>
            </a:r>
            <a:r>
              <a:rPr lang="en-IN" sz="1800" dirty="0">
                <a:effectLst/>
                <a:latin typeface="Cambria" panose="02040503050406030204" pitchFamily="18" charset="0"/>
                <a:ea typeface="Cambria" panose="02040503050406030204" pitchFamily="18" charset="0"/>
              </a:rPr>
              <a:t> community-driven approach to development has helped the cryptocurrency expand and change over time.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has a robust community of users, developers. Anybody can participate in the development process because the community is welcoming and open to everyone.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Both cryptocurrencies have vibrant and committed user, developer, and contributor communities that collaborate to maintain and advance the coins while assuring their continued security, dependability, and adaptability to user demands.</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16</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
        <p:nvSpPr>
          <p:cNvPr id="8" name="Equals 7">
            <a:extLst>
              <a:ext uri="{FF2B5EF4-FFF2-40B4-BE49-F238E27FC236}">
                <a16:creationId xmlns:a16="http://schemas.microsoft.com/office/drawing/2014/main" id="{12534556-C768-6537-9077-230D7A5BC89C}"/>
              </a:ext>
            </a:extLst>
          </p:cNvPr>
          <p:cNvSpPr/>
          <p:nvPr/>
        </p:nvSpPr>
        <p:spPr>
          <a:xfrm>
            <a:off x="496196" y="3082655"/>
            <a:ext cx="643812" cy="373224"/>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3481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Similarities between </a:t>
            </a:r>
            <a:r>
              <a:rPr lang="en-IN" sz="2800" b="1" dirty="0" err="1">
                <a:effectLst/>
                <a:latin typeface="Times New Roman" panose="02020603050405020304" pitchFamily="18" charset="0"/>
                <a:ea typeface="Calibri" panose="020F0502020204030204" pitchFamily="34" charset="0"/>
              </a:rPr>
              <a:t>Monero</a:t>
            </a:r>
            <a:r>
              <a:rPr lang="en-IN" sz="2800" b="1" dirty="0">
                <a:effectLst/>
                <a:latin typeface="Times New Roman" panose="02020603050405020304" pitchFamily="18" charset="0"/>
                <a:ea typeface="Calibri" panose="020F0502020204030204" pitchFamily="34" charset="0"/>
              </a:rPr>
              <a:t> and </a:t>
            </a:r>
            <a:r>
              <a:rPr lang="en-IN" sz="2800" b="1" dirty="0" err="1">
                <a:effectLst/>
                <a:latin typeface="Times New Roman" panose="02020603050405020304" pitchFamily="18" charset="0"/>
                <a:ea typeface="Calibri" panose="020F0502020204030204" pitchFamily="34" charset="0"/>
              </a:rPr>
              <a:t>Zcash</a:t>
            </a:r>
            <a:r>
              <a:rPr lang="en-IN" sz="2800" b="1" dirty="0">
                <a:effectLst/>
                <a:latin typeface="Times New Roman" panose="02020603050405020304" pitchFamily="18" charset="0"/>
                <a:ea typeface="Calibri" panose="020F0502020204030204" pitchFamily="34" charset="0"/>
              </a:rPr>
              <a:t>(</a:t>
            </a:r>
            <a:r>
              <a:rPr lang="en-IN" sz="2800" b="1" dirty="0" err="1">
                <a:effectLst/>
                <a:latin typeface="Times New Roman" panose="02020603050405020304" pitchFamily="18" charset="0"/>
                <a:ea typeface="Calibri" panose="020F0502020204030204" pitchFamily="34" charset="0"/>
              </a:rPr>
              <a:t>Contd</a:t>
            </a:r>
            <a:r>
              <a:rPr lang="en-IN" sz="2800" b="1" dirty="0">
                <a:effectLst/>
                <a:latin typeface="Times New Roman" panose="02020603050405020304" pitchFamily="18" charset="0"/>
                <a:ea typeface="Calibri" panose="020F0502020204030204" pitchFamily="34" charset="0"/>
              </a:rPr>
              <a: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fontScale="92500" lnSpcReduction="20000"/>
          </a:bodyPr>
          <a:lstStyle/>
          <a:p>
            <a:pPr marL="457200" lvl="1" indent="0">
              <a:buNone/>
            </a:pPr>
            <a:r>
              <a:rPr lang="en-IN" b="1" dirty="0">
                <a:latin typeface="Cambria" panose="02040503050406030204" pitchFamily="18" charset="0"/>
                <a:ea typeface="Cambria" panose="02040503050406030204" pitchFamily="18" charset="0"/>
              </a:rPr>
              <a:t>5</a:t>
            </a:r>
            <a:r>
              <a:rPr lang="en-IN" b="1" dirty="0">
                <a:effectLst/>
                <a:latin typeface="Cambria" panose="02040503050406030204" pitchFamily="18" charset="0"/>
                <a:ea typeface="Cambria" panose="02040503050406030204" pitchFamily="18" charset="0"/>
              </a:rPr>
              <a:t>.Optional Privacy</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Ring signatures and secret transactions can be enabled or disabled</a:t>
            </a:r>
            <a:r>
              <a:rPr lang="en-IN" sz="1800" dirty="0">
                <a:latin typeface="Cambria" panose="02040503050406030204" pitchFamily="18" charset="0"/>
                <a:ea typeface="Cambria" panose="02040503050406030204" pitchFamily="18" charset="0"/>
                <a:cs typeface="Times New Roman" panose="02020603050405020304" pitchFamily="18" charset="0"/>
              </a:rPr>
              <a:t>.</a:t>
            </a:r>
            <a:endParaRPr lang="en-IN" sz="1800" dirty="0">
              <a:effectLst/>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shielded transactions can be enabled or disabled in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rPr>
              <a:t>Depending on the circumstance, this enables users to strike a compromise between their requirements for privacy and their desires for transparency and traceability. a significant resemblance between </a:t>
            </a:r>
            <a:r>
              <a:rPr lang="en-IN" sz="1800" dirty="0" err="1">
                <a:effectLst/>
                <a:latin typeface="Cambria" panose="02040503050406030204" pitchFamily="18" charset="0"/>
                <a:ea typeface="Cambria" panose="02040503050406030204" pitchFamily="18" charset="0"/>
              </a:rPr>
              <a:t>Zcash</a:t>
            </a:r>
            <a:r>
              <a:rPr lang="en-IN" sz="1800" dirty="0">
                <a:effectLst/>
                <a:latin typeface="Cambria" panose="02040503050406030204" pitchFamily="18" charset="0"/>
                <a:ea typeface="Cambria" panose="02040503050406030204" pitchFamily="18" charset="0"/>
              </a:rPr>
              <a:t> and </a:t>
            </a:r>
            <a:r>
              <a:rPr lang="en-IN" sz="1800" dirty="0" err="1">
                <a:effectLst/>
                <a:latin typeface="Cambria" panose="02040503050406030204" pitchFamily="18" charset="0"/>
                <a:ea typeface="Cambria" panose="02040503050406030204" pitchFamily="18" charset="0"/>
              </a:rPr>
              <a:t>Monero</a:t>
            </a:r>
            <a:r>
              <a:rPr lang="en-IN" sz="1800" dirty="0">
                <a:effectLst/>
                <a:latin typeface="Cambria" panose="02040503050406030204" pitchFamily="18" charset="0"/>
                <a:ea typeface="Cambria" panose="02040503050406030204" pitchFamily="18" charset="0"/>
              </a:rPr>
              <a:t> is their optional privacy features, both allow users to select their level of privacy.</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r>
              <a:rPr lang="en-IN" b="1" dirty="0">
                <a:effectLst/>
                <a:latin typeface="Cambria" panose="02040503050406030204" pitchFamily="18" charset="0"/>
                <a:ea typeface="Cambria" panose="02040503050406030204" pitchFamily="18" charset="0"/>
              </a:rPr>
              <a:t>6. High Security</a:t>
            </a:r>
            <a:endParaRPr lang="en-IN" b="1" dirty="0">
              <a:latin typeface="Cambria" panose="02040503050406030204" pitchFamily="18" charset="0"/>
              <a:ea typeface="Cambria" panose="02040503050406030204" pitchFamily="18" charset="0"/>
            </a:endParaRP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Monero</a:t>
            </a:r>
            <a:r>
              <a:rPr lang="en-IN" sz="1800" b="1"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Monero's</a:t>
            </a:r>
            <a:r>
              <a:rPr lang="en-IN" sz="1800" dirty="0">
                <a:effectLst/>
                <a:latin typeface="Cambria" panose="02040503050406030204" pitchFamily="18" charset="0"/>
                <a:ea typeface="Cambria" panose="02040503050406030204" pitchFamily="18" charset="0"/>
              </a:rPr>
              <a:t> dynamic block size limit aids in the prevention of spam assaults. </a:t>
            </a:r>
          </a:p>
          <a:p>
            <a:pPr algn="just">
              <a:lnSpc>
                <a:spcPct val="107000"/>
              </a:lnSpc>
              <a:spcAft>
                <a:spcPts val="800"/>
              </a:spcAft>
            </a:pPr>
            <a:r>
              <a:rPr lang="en-IN" sz="1800" b="1" dirty="0" err="1">
                <a:effectLst/>
                <a:latin typeface="Cambria" panose="02040503050406030204" pitchFamily="18" charset="0"/>
                <a:ea typeface="Cambria" panose="02040503050406030204" pitchFamily="18" charset="0"/>
              </a:rPr>
              <a:t>Zcash</a:t>
            </a:r>
            <a:r>
              <a:rPr lang="en-IN" sz="1800" b="1"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 A high level of security is offered by </a:t>
            </a:r>
            <a:r>
              <a:rPr lang="en-IN" sz="1800" dirty="0" err="1">
                <a:effectLst/>
                <a:latin typeface="Cambria" panose="02040503050406030204" pitchFamily="18" charset="0"/>
                <a:ea typeface="Cambria" panose="02040503050406030204" pitchFamily="18" charset="0"/>
              </a:rPr>
              <a:t>Zcash's</a:t>
            </a:r>
            <a:r>
              <a:rPr lang="en-IN" sz="1800"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zk</a:t>
            </a:r>
            <a:r>
              <a:rPr lang="en-IN" sz="1800" dirty="0">
                <a:effectLst/>
                <a:latin typeface="Cambria" panose="02040503050406030204" pitchFamily="18" charset="0"/>
                <a:ea typeface="Cambria" panose="02040503050406030204" pitchFamily="18" charset="0"/>
              </a:rPr>
              <a:t>-SNARKS technology, which enables transaction verification without disclosing any of the transaction data.</a:t>
            </a:r>
          </a:p>
          <a:p>
            <a:pPr algn="just">
              <a:lnSpc>
                <a:spcPct val="107000"/>
              </a:lnSpc>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Ultimately, both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effectLst/>
                <a:latin typeface="Cambria" panose="02040503050406030204" pitchFamily="18" charset="0"/>
                <a:ea typeface="Cambria" panose="02040503050406030204" pitchFamily="18" charset="0"/>
                <a:cs typeface="Times New Roman" panose="02020603050405020304" pitchFamily="18" charset="0"/>
              </a:rPr>
              <a:t> are built with security in mind, leveraging a variety of cutting-edge tools that upholds the anonymity and privacy of their users. Users that appreciate the safety and security of their financial transactions find them appealing due to their emphasis on security.</a:t>
            </a: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17</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 y="3756469"/>
            <a:ext cx="1625477" cy="1625477"/>
          </a:xfrm>
          <a:prstGeom prst="rect">
            <a:avLst/>
          </a:prstGeom>
        </p:spPr>
      </p:pic>
      <p:sp>
        <p:nvSpPr>
          <p:cNvPr id="8" name="Equals 7">
            <a:extLst>
              <a:ext uri="{FF2B5EF4-FFF2-40B4-BE49-F238E27FC236}">
                <a16:creationId xmlns:a16="http://schemas.microsoft.com/office/drawing/2014/main" id="{BF7D2296-EBD2-160E-88E1-D45805AEC99C}"/>
              </a:ext>
            </a:extLst>
          </p:cNvPr>
          <p:cNvSpPr/>
          <p:nvPr/>
        </p:nvSpPr>
        <p:spPr>
          <a:xfrm>
            <a:off x="496196" y="3082655"/>
            <a:ext cx="643812" cy="373224"/>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24217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Attacks on ZCASH: PING AND REJECT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dirty="0">
                <a:latin typeface="Cambria" panose="02040503050406030204" pitchFamily="18" charset="0"/>
                <a:ea typeface="Cambria" panose="02040503050406030204" pitchFamily="18" charset="0"/>
              </a:rPr>
              <a:t>EXPLOIT: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Both PING AND REJECT attacks on a high level view demonstrates the differences in a way that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process the transactions to find out whether the victim is the payee of the transaction targeted.</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ACCESS: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It can lead a remote attacker to identify the payee of a shielded transaction</a:t>
            </a:r>
          </a:p>
          <a:p>
            <a:pPr lvl="1"/>
            <a:r>
              <a:rPr lang="en-US" sz="1800" dirty="0">
                <a:latin typeface="Cambria" panose="02040503050406030204" pitchFamily="18" charset="0"/>
                <a:ea typeface="Cambria" panose="02040503050406030204" pitchFamily="18" charset="0"/>
              </a:rPr>
              <a:t>Locate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 that holds the private incoming viewing key which can reveal shielded payment address “</a:t>
            </a:r>
            <a:r>
              <a:rPr lang="en-US" sz="1800" dirty="0" err="1">
                <a:latin typeface="Cambria" panose="02040503050406030204" pitchFamily="18" charset="0"/>
                <a:ea typeface="Cambria" panose="02040503050406030204" pitchFamily="18" charset="0"/>
              </a:rPr>
              <a:t>Zaddr</a:t>
            </a:r>
            <a:r>
              <a:rPr lang="en-US" sz="1800" dirty="0">
                <a:latin typeface="Cambria" panose="02040503050406030204" pitchFamily="18" charset="0"/>
                <a:ea typeface="Cambria" panose="02040503050406030204" pitchFamily="18" charset="0"/>
              </a:rPr>
              <a:t>”</a:t>
            </a:r>
          </a:p>
          <a:p>
            <a:pPr lvl="1"/>
            <a:r>
              <a:rPr lang="en-US" sz="1800" dirty="0">
                <a:latin typeface="Cambria" panose="02040503050406030204" pitchFamily="18" charset="0"/>
                <a:ea typeface="Cambria" panose="02040503050406030204" pitchFamily="18" charset="0"/>
              </a:rPr>
              <a:t>Corrupt and crash a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 that receives the transaction </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18</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2739142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effectLst/>
                <a:latin typeface="Times New Roman" panose="02020603050405020304" pitchFamily="18" charset="0"/>
                <a:ea typeface="Calibri" panose="020F0502020204030204" pitchFamily="34" charset="0"/>
              </a:rPr>
              <a:t>Attacks on ZCASH: PING AND REJECT</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dirty="0">
                <a:latin typeface="Cambria" panose="02040503050406030204" pitchFamily="18" charset="0"/>
                <a:ea typeface="Cambria" panose="02040503050406030204" pitchFamily="18" charset="0"/>
              </a:rPr>
              <a:t>Who can be affected:</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PING attack could have affected any user of the official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who has received shielded funds in a Sapling transaction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REJECT attack could have affected any user of the official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who has generated a Sapling shielded payment address and shared this address with one or more third parties(EG: posting it online where the user can receive money)</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Difference between the ATTACKS:</a:t>
            </a:r>
          </a:p>
          <a:p>
            <a:pPr lvl="1"/>
            <a:r>
              <a:rPr lang="en-US" sz="1800" dirty="0">
                <a:latin typeface="Cambria" panose="02040503050406030204" pitchFamily="18" charset="0"/>
                <a:ea typeface="Cambria" panose="02040503050406030204" pitchFamily="18" charset="0"/>
              </a:rPr>
              <a:t>PING applies to all shielded transactions, including those sent by trustworthy users, whereas REJECT only applies to shielded transactions that have been specifically crafted by the attacker.</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side-channel that the attacks target varies. PING exploits a timing </a:t>
            </a:r>
            <a:r>
              <a:rPr lang="en-US" sz="1800" dirty="0" err="1">
                <a:latin typeface="Cambria" panose="02040503050406030204" pitchFamily="18" charset="0"/>
                <a:ea typeface="Cambria" panose="02040503050406030204" pitchFamily="18" charset="0"/>
              </a:rPr>
              <a:t>sidechannel</a:t>
            </a:r>
            <a:r>
              <a:rPr lang="en-US" sz="1800" dirty="0">
                <a:latin typeface="Cambria" panose="02040503050406030204" pitchFamily="18" charset="0"/>
                <a:ea typeface="Cambria" panose="02040503050406030204" pitchFamily="18" charset="0"/>
              </a:rPr>
              <a:t> in which the payee of a transaction takes longer than usual to react to a ping, whereas REJECT forces the payee of a transaction to explicitly relay an error message to the attacker.</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19</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419042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EECA-9673-A9DE-B070-021C6464C47D}"/>
              </a:ext>
            </a:extLst>
          </p:cNvPr>
          <p:cNvSpPr>
            <a:spLocks noGrp="1"/>
          </p:cNvSpPr>
          <p:nvPr>
            <p:ph type="title"/>
          </p:nvPr>
        </p:nvSpPr>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755453C4-F1B5-CFCB-4B66-B4D48E43B06F}"/>
              </a:ext>
            </a:extLst>
          </p:cNvPr>
          <p:cNvSpPr>
            <a:spLocks noGrp="1"/>
          </p:cNvSpPr>
          <p:nvPr>
            <p:ph idx="1"/>
          </p:nvPr>
        </p:nvSpPr>
        <p:spPr>
          <a:xfrm>
            <a:off x="914400" y="1220267"/>
            <a:ext cx="10439400" cy="3942283"/>
          </a:xfrm>
        </p:spPr>
        <p:txBody>
          <a:bodyPr>
            <a:normAutofit/>
          </a:bodyPr>
          <a:lstStyle/>
          <a:p>
            <a:r>
              <a:rPr lang="en-US" sz="1800" dirty="0">
                <a:latin typeface="Cambria" panose="02040503050406030204" pitchFamily="18" charset="0"/>
                <a:ea typeface="Cambria" panose="02040503050406030204" pitchFamily="18" charset="0"/>
              </a:rPr>
              <a:t>Two of the most well-known cryptocurrencies that use different cryptographic primitives to ensure anonymity are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and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Both cryptocurrencies employ different cryptographic primitives with variable impacts on their effectiveness and usability in order to promote anonymity</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In this study, the advantages and disadvantages of the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and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protocols will be compared. </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In light of the identified shortcomings, adjustments to the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protocol will be suggested and tested in addition to a direct comparison.</a:t>
            </a:r>
          </a:p>
        </p:txBody>
      </p:sp>
      <p:sp>
        <p:nvSpPr>
          <p:cNvPr id="5" name="Footer Placeholder 4">
            <a:extLst>
              <a:ext uri="{FF2B5EF4-FFF2-40B4-BE49-F238E27FC236}">
                <a16:creationId xmlns:a16="http://schemas.microsoft.com/office/drawing/2014/main" id="{02527597-DF93-E3C2-806A-FCB2D6ED838B}"/>
              </a:ext>
            </a:extLst>
          </p:cNvPr>
          <p:cNvSpPr>
            <a:spLocks noGrp="1"/>
          </p:cNvSpPr>
          <p:nvPr>
            <p:ph type="ftr" sz="quarter" idx="11"/>
          </p:nvPr>
        </p:nvSpPr>
        <p:spPr>
          <a:xfrm>
            <a:off x="1864659" y="6356350"/>
            <a:ext cx="8043597" cy="365125"/>
          </a:xfrm>
        </p:spPr>
        <p:txBody>
          <a:bodyPr/>
          <a:lstStyle/>
          <a:p>
            <a:pPr fontAlgn="base">
              <a:spcBef>
                <a:spcPct val="0"/>
              </a:spcBef>
              <a:spcAft>
                <a:spcPct val="0"/>
              </a:spcAft>
            </a:pPr>
            <a:r>
              <a:rPr lang="en-IN" dirty="0">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8866BA11-3F3C-529E-13E0-B167D0614D2A}"/>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2</a:t>
            </a:fld>
            <a:endParaRPr lang="en-CA" dirty="0">
              <a:solidFill>
                <a:prstClr val="black"/>
              </a:solidFill>
              <a:ea typeface="ＭＳ Ｐゴシック" charset="0"/>
            </a:endParaRPr>
          </a:p>
        </p:txBody>
      </p:sp>
    </p:spTree>
    <p:extLst>
      <p:ext uri="{BB962C8B-B14F-4D97-AF65-F5344CB8AC3E}">
        <p14:creationId xmlns:p14="http://schemas.microsoft.com/office/powerpoint/2010/main" val="3277521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REJECT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A new shielded transaction crafted by the attacker comes in to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Upon the arrival Upon seeing a new shielded transaction,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client attempts to decrypt the associated Note ciphertext C. </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If the decryption succeeds ,the client then attempts to parse the Note plaintext np . A valid plaintext is a 564-bit string, where the first byte indicates the encoding version (0x00 for Sprout and 0x01 for Sapling).</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If the leading version byte takes on an incorrect value it throws an exception with error message “lead byte of </a:t>
            </a:r>
            <a:r>
              <a:rPr lang="en-US" sz="1800" dirty="0" err="1">
                <a:latin typeface="Cambria" panose="02040503050406030204" pitchFamily="18" charset="0"/>
                <a:ea typeface="Cambria" panose="02040503050406030204" pitchFamily="18" charset="0"/>
              </a:rPr>
              <a:t>SaplingNotePlaintext</a:t>
            </a:r>
            <a:r>
              <a:rPr lang="en-US" sz="1800" dirty="0">
                <a:latin typeface="Cambria" panose="02040503050406030204" pitchFamily="18" charset="0"/>
                <a:ea typeface="Cambria" panose="02040503050406030204" pitchFamily="18" charset="0"/>
              </a:rPr>
              <a:t> is not recognized”.</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20</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364022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REJECT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The use of this exception-type for errors in message encoding is inherited from the Bitcoin.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This provides the sender with an oracle indicating the successful decryption of a Note ciphertext with a specifically malformed plaintext (e.g., with a version byte of 0x02).</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We note that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has an in-built anti-DoS mechanism, inherited from Bitcoin, wherein peers that send malformed transactions get assigned penalty scores and are ultimately dropped from the P2P network. Surprisingly, encoding errors such as this one doesn’t trigger the anti-DoS mechanism.</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21</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130037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PING ATTACK:</a:t>
            </a:r>
            <a:r>
              <a:rPr lang="en-IN" sz="2800" b="1" dirty="0">
                <a:effectLst/>
                <a:latin typeface="Times New Roman" panose="02020603050405020304" pitchFamily="18" charset="0"/>
                <a:ea typeface="Calibri" panose="020F0502020204030204" pitchFamily="34" charset="0"/>
              </a:rPr>
              <a:t> </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A remote attacker can create a timing side-channel on the duration of the Decrypt </a:t>
            </a:r>
            <a:r>
              <a:rPr lang="en-US" sz="1800" dirty="0" err="1">
                <a:latin typeface="Cambria" panose="02040503050406030204" pitchFamily="18" charset="0"/>
                <a:ea typeface="Cambria" panose="02040503050406030204" pitchFamily="18" charset="0"/>
              </a:rPr>
              <a:t>callby</a:t>
            </a:r>
            <a:r>
              <a:rPr lang="en-US" sz="1800" dirty="0">
                <a:latin typeface="Cambria" panose="02040503050406030204" pitchFamily="18" charset="0"/>
                <a:ea typeface="Cambria" panose="02040503050406030204" pitchFamily="18" charset="0"/>
              </a:rPr>
              <a:t> relaying a shielded transaction immediately followed by a “ping” message to a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node.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Zcash’s</a:t>
            </a:r>
            <a:r>
              <a:rPr lang="en-US" sz="1800" dirty="0">
                <a:latin typeface="Cambria" panose="02040503050406030204" pitchFamily="18" charset="0"/>
                <a:ea typeface="Cambria" panose="02040503050406030204" pitchFamily="18" charset="0"/>
              </a:rPr>
              <a:t> peer-to-peer interface processes incoming messages in a serial fashion. It will thus first process the transaction, including the Decrypt call, and then respond to the “ping” message.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time elapsed before the receipt of the “ping” response leaks information about the success of the Note decryption, and therefore on whether the node was the payee of the relayed transaction.</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22</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689481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2800" b="1" dirty="0">
                <a:latin typeface="Times New Roman" panose="02020603050405020304" pitchFamily="18" charset="0"/>
                <a:ea typeface="Calibri" panose="020F0502020204030204" pitchFamily="34" charset="0"/>
              </a:rPr>
              <a:t>SUMMARY OF THE ATTACK:</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lvl="1"/>
            <a:r>
              <a:rPr lang="en-US" sz="1800" dirty="0">
                <a:latin typeface="Cambria" panose="02040503050406030204" pitchFamily="18" charset="0"/>
                <a:ea typeface="Cambria" panose="02040503050406030204" pitchFamily="18" charset="0"/>
              </a:rPr>
              <a:t>The REJECT attack involves an attacker sending a message to a node on the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network and measuring the response time to see if the node has received a particular transaction.</a:t>
            </a:r>
          </a:p>
          <a:p>
            <a:pPr lvl="1"/>
            <a:r>
              <a:rPr lang="en-US" sz="1800" dirty="0">
                <a:latin typeface="Cambria" panose="02040503050406030204" pitchFamily="18" charset="0"/>
                <a:ea typeface="Cambria" panose="02040503050406030204" pitchFamily="18" charset="0"/>
              </a:rPr>
              <a:t>When a node receives a message, it sends a "reject" message back to the sender if the message is invalid. </a:t>
            </a:r>
          </a:p>
          <a:p>
            <a:pPr lvl="1"/>
            <a:r>
              <a:rPr lang="en-US" sz="1800" dirty="0">
                <a:latin typeface="Cambria" panose="02040503050406030204" pitchFamily="18" charset="0"/>
                <a:ea typeface="Cambria" panose="02040503050406030204" pitchFamily="18" charset="0"/>
              </a:rPr>
              <a:t>The attacker can send a message with known spurious content to a node and measure the response time.</a:t>
            </a:r>
          </a:p>
          <a:p>
            <a:pPr lvl="1"/>
            <a:r>
              <a:rPr lang="en-US" sz="1800" dirty="0">
                <a:latin typeface="Cambria" panose="02040503050406030204" pitchFamily="18" charset="0"/>
                <a:ea typeface="Cambria" panose="02040503050406030204" pitchFamily="18" charset="0"/>
              </a:rPr>
              <a:t> If the node responds quickly, it means that the node has not received the message before and therefore the message is likely to be true.</a:t>
            </a:r>
          </a:p>
          <a:p>
            <a:pPr lvl="1"/>
            <a:r>
              <a:rPr lang="en-US" sz="1800" dirty="0">
                <a:latin typeface="Cambria" panose="02040503050406030204" pitchFamily="18" charset="0"/>
                <a:ea typeface="Cambria" panose="02040503050406030204" pitchFamily="18" charset="0"/>
              </a:rPr>
              <a:t> If the node responds slowly, it means that the node has received the message before and so the message is likely invalid.</a:t>
            </a:r>
          </a:p>
          <a:p>
            <a:pPr lvl="1"/>
            <a:r>
              <a:rPr lang="en-US" sz="1800" dirty="0">
                <a:latin typeface="Cambria" panose="02040503050406030204" pitchFamily="18" charset="0"/>
                <a:ea typeface="Cambria" panose="02040503050406030204" pitchFamily="18" charset="0"/>
              </a:rPr>
              <a:t> The attacker can use this information to guess which nodes have received a particular incident.</a:t>
            </a:r>
          </a:p>
          <a:p>
            <a:pPr lvl="1"/>
            <a:r>
              <a:rPr lang="en-US" sz="1800" dirty="0">
                <a:latin typeface="Cambria" panose="02040503050406030204" pitchFamily="18" charset="0"/>
                <a:ea typeface="Cambria" panose="02040503050406030204" pitchFamily="18" charset="0"/>
              </a:rPr>
              <a:t> By combining this information with the network map obtained through the PING attack, the attacker can identify the parties involved in the incident. </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23</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Logo, icon&#10;&#10;Description automatically generated">
            <a:extLst>
              <a:ext uri="{FF2B5EF4-FFF2-40B4-BE49-F238E27FC236}">
                <a16:creationId xmlns:a16="http://schemas.microsoft.com/office/drawing/2014/main" id="{CD4663C3-CAC0-141E-A1F1-421E59D83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1" y="2312425"/>
            <a:ext cx="1625477" cy="1625477"/>
          </a:xfrm>
          <a:prstGeom prst="rect">
            <a:avLst/>
          </a:prstGeom>
        </p:spPr>
      </p:pic>
    </p:spTree>
    <p:extLst>
      <p:ext uri="{BB962C8B-B14F-4D97-AF65-F5344CB8AC3E}">
        <p14:creationId xmlns:p14="http://schemas.microsoft.com/office/powerpoint/2010/main" val="351614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Analysis</a:t>
            </a:r>
          </a:p>
          <a:p>
            <a:pPr lvl="1"/>
            <a:r>
              <a:rPr lang="en-US" sz="1800" dirty="0">
                <a:latin typeface="Cambria" panose="02040503050406030204" pitchFamily="18" charset="0"/>
                <a:ea typeface="Cambria" panose="02040503050406030204" pitchFamily="18" charset="0"/>
              </a:rPr>
              <a:t>an attacker can take advantage of the system’s current settings to conduct both a high-profile transaction flooding attack and a stealthier version.</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Researchers proved that after flooding the network for 12 months, the attacker can identify the true spend of 46.24% of newly created transaction inputs by conducting the strongest attack and 14.47% by using the low-profile strategy.</a:t>
            </a:r>
          </a:p>
          <a:p>
            <a:pPr marL="457200" lvl="1" indent="0">
              <a:buNone/>
            </a:pPr>
            <a:r>
              <a:rPr lang="en-US" sz="1800" b="1" dirty="0">
                <a:latin typeface="Cambria" panose="02040503050406030204" pitchFamily="18" charset="0"/>
                <a:ea typeface="Cambria" panose="02040503050406030204" pitchFamily="18" charset="0"/>
              </a:rPr>
              <a:t>EXPLOIT</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a new attack based on flooding the network with transactions to trace the payment keys of real users in </a:t>
            </a:r>
            <a:r>
              <a:rPr lang="en-US" sz="1800" dirty="0" err="1">
                <a:latin typeface="Cambria" panose="02040503050406030204" pitchFamily="18" charset="0"/>
                <a:ea typeface="Cambria" panose="02040503050406030204" pitchFamily="18" charset="0"/>
              </a:rPr>
              <a:t>Monero’s</a:t>
            </a:r>
            <a:r>
              <a:rPr lang="en-US" sz="1800" dirty="0">
                <a:latin typeface="Cambria" panose="02040503050406030204" pitchFamily="18" charset="0"/>
                <a:ea typeface="Cambria" panose="02040503050406030204" pitchFamily="18" charset="0"/>
              </a:rPr>
              <a:t> blockchain.</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24</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115716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Challenges:</a:t>
            </a:r>
          </a:p>
          <a:p>
            <a:pPr lvl="1"/>
            <a:r>
              <a:rPr lang="en-US" sz="1800" dirty="0">
                <a:latin typeface="Cambria" panose="02040503050406030204" pitchFamily="18" charset="0"/>
                <a:ea typeface="Cambria" panose="02040503050406030204" pitchFamily="18" charset="0"/>
              </a:rPr>
              <a:t>The transaction fee is proportional to its size in bytes, which means that the attacker should carefully chose a cost-effective size.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Try to maximize the number of output keys per transaction. Ideally, the attacker should create cost-effective transactions with as many output keys as possible.</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 Explore chain reactions on the transaction tracing attack and how it can potentially increase the number of traced transaction inputs.</a:t>
            </a:r>
          </a:p>
          <a:p>
            <a:pPr marL="457200" lvl="1" indent="0">
              <a:buNone/>
            </a:pPr>
            <a:r>
              <a:rPr lang="en-US" sz="1800" b="1" dirty="0">
                <a:latin typeface="Cambria" panose="02040503050406030204" pitchFamily="18" charset="0"/>
                <a:ea typeface="Cambria" panose="02040503050406030204" pitchFamily="18" charset="0"/>
              </a:rPr>
              <a:t>Model:</a:t>
            </a:r>
          </a:p>
          <a:p>
            <a:pPr lvl="1"/>
            <a:r>
              <a:rPr lang="en-US" sz="1800" dirty="0">
                <a:latin typeface="Cambria" panose="02040503050406030204" pitchFamily="18" charset="0"/>
                <a:ea typeface="Cambria" panose="02040503050406030204" pitchFamily="18" charset="0"/>
              </a:rPr>
              <a:t>In order to accommodate changes in transaction volume,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supports dynamic block sizes.</a:t>
            </a:r>
          </a:p>
          <a:p>
            <a:pPr lvl="1"/>
            <a:r>
              <a:rPr lang="en-US" sz="1800" dirty="0">
                <a:latin typeface="Cambria" panose="02040503050406030204" pitchFamily="18" charset="0"/>
                <a:ea typeface="Cambria" panose="02040503050406030204" pitchFamily="18" charset="0"/>
              </a:rPr>
              <a:t>If miners wish to increase the block size past the current limit, they will suffer a block reward penalty.</a:t>
            </a:r>
          </a:p>
          <a:p>
            <a:pPr lvl="1"/>
            <a:r>
              <a:rPr lang="en-US" sz="1800" dirty="0">
                <a:latin typeface="Cambria" panose="02040503050406030204" pitchFamily="18" charset="0"/>
                <a:ea typeface="Cambria" panose="02040503050406030204" pitchFamily="18" charset="0"/>
              </a:rPr>
              <a:t>By keeping the block size within the limit, the attacker does not have to pay higher fees in order to accommodate his transactions.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25</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392668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ATTACKER MODEL :</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Assume the attacker is willing to pay transaction fee in exchange for the ability to trace transaction inputs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Assume attacker possess 2 different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addresses to use in the flooding network</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One for covering up the fees paid for the attack transactions and one for receiving it and store output keys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Now he can create numerous amount of transactions at any given time t</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26</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657798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Flooding </a:t>
            </a:r>
            <a:r>
              <a:rPr lang="en-US" sz="1800" b="1" dirty="0" err="1">
                <a:latin typeface="Cambria" panose="02040503050406030204" pitchFamily="18" charset="0"/>
                <a:ea typeface="Cambria" panose="02040503050406030204" pitchFamily="18" charset="0"/>
              </a:rPr>
              <a:t>Monero’s</a:t>
            </a:r>
            <a:r>
              <a:rPr lang="en-US" sz="1800" b="1" dirty="0">
                <a:latin typeface="Cambria" panose="02040503050406030204" pitchFamily="18" charset="0"/>
                <a:ea typeface="Cambria" panose="02040503050406030204" pitchFamily="18" charset="0"/>
              </a:rPr>
              <a:t> network:</a:t>
            </a:r>
          </a:p>
          <a:p>
            <a:pPr lvl="1"/>
            <a:r>
              <a:rPr lang="en-US" sz="1800" dirty="0">
                <a:latin typeface="Cambria" panose="02040503050406030204" pitchFamily="18" charset="0"/>
                <a:ea typeface="Cambria" panose="02040503050406030204" pitchFamily="18" charset="0"/>
              </a:rPr>
              <a:t>To trace input key’s attacker must create a large number of output keys  to trace the transaction inputs.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strategy adopted by the attacker is to generate new output keys by sending payments to his own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wallet Addresses.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To maximize the efficiency of the attack, the output keys must be evenly distributed across the blockchain</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After adding 20 user transactions to the transaction pool, researchers created attacker transactions to observe how many of those can be added in the remaining space inside the blocks.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Having obtained the number of attacker transactions that can be included in the free space inside each block, attackers need to execute the attack to evaluate its impact in the system.</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27</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3123470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TRACING ALGORITHM:</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In order to trace transactions attacker can either</a:t>
            </a:r>
          </a:p>
          <a:p>
            <a:pPr lvl="1"/>
            <a:r>
              <a:rPr lang="en-US" sz="1800" dirty="0">
                <a:latin typeface="Cambria" panose="02040503050406030204" pitchFamily="18" charset="0"/>
                <a:ea typeface="Cambria" panose="02040503050406030204" pitchFamily="18" charset="0"/>
              </a:rPr>
              <a:t>Target specific transactions and its transaction inputs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Run a tracing algorithm over all blockchain transaction data generated after the attack begins.</a:t>
            </a:r>
          </a:p>
          <a:p>
            <a:pPr marL="457200" lvl="1" indent="0">
              <a:buNone/>
            </a:pPr>
            <a:endParaRPr lang="en-US" sz="1800" dirty="0">
              <a:latin typeface="Cambria" panose="02040503050406030204" pitchFamily="18" charset="0"/>
              <a:ea typeface="Cambria" panose="02040503050406030204" pitchFamily="18" charset="0"/>
            </a:endParaRPr>
          </a:p>
          <a:p>
            <a:pPr marL="457200" lvl="1" indent="0">
              <a:buNone/>
            </a:pPr>
            <a:r>
              <a:rPr lang="en-US" sz="1800" dirty="0">
                <a:latin typeface="Cambria" panose="02040503050406030204" pitchFamily="18" charset="0"/>
                <a:ea typeface="Cambria" panose="02040503050406030204" pitchFamily="18" charset="0"/>
              </a:rPr>
              <a:t>In both cases, the attacker must keep track of the keys generated by attack transactions during the network flooding phase.</a:t>
            </a: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28</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344242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Calibri" panose="020F0502020204030204" pitchFamily="34" charset="0"/>
              </a:rPr>
              <a:t>Analysis of transaction flooding attacks against</a:t>
            </a:r>
            <a:br>
              <a:rPr lang="en-US" sz="2800" b="1" dirty="0">
                <a:effectLst/>
                <a:latin typeface="Times New Roman" panose="02020603050405020304" pitchFamily="18" charset="0"/>
                <a:ea typeface="Calibri" panose="020F0502020204030204" pitchFamily="34" charset="0"/>
              </a:rPr>
            </a:br>
            <a:r>
              <a:rPr lang="en-US" sz="2800" b="1" dirty="0" err="1">
                <a:effectLst/>
                <a:latin typeface="Times New Roman" panose="02020603050405020304" pitchFamily="18" charset="0"/>
                <a:ea typeface="Calibri" panose="020F0502020204030204" pitchFamily="34" charset="0"/>
              </a:rPr>
              <a:t>Monero</a:t>
            </a:r>
            <a:endParaRPr lang="en-IN" sz="88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59"/>
            <a:ext cx="9486900" cy="5208241"/>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TRACING ALGORITHM:</a:t>
            </a:r>
          </a:p>
          <a:p>
            <a:pPr lvl="1"/>
            <a:r>
              <a:rPr lang="en-US" sz="1800" dirty="0">
                <a:latin typeface="Cambria" panose="02040503050406030204" pitchFamily="18" charset="0"/>
                <a:ea typeface="Cambria" panose="02040503050406030204" pitchFamily="18" charset="0"/>
              </a:rPr>
              <a:t>The procedure begins with two data inputs, namely the block data extracted from </a:t>
            </a:r>
            <a:r>
              <a:rPr lang="en-US" sz="1800" dirty="0" err="1">
                <a:latin typeface="Cambria" panose="02040503050406030204" pitchFamily="18" charset="0"/>
                <a:ea typeface="Cambria" panose="02040503050406030204" pitchFamily="18" charset="0"/>
              </a:rPr>
              <a:t>Monero’s</a:t>
            </a:r>
            <a:r>
              <a:rPr lang="en-US" sz="1800" dirty="0">
                <a:latin typeface="Cambria" panose="02040503050406030204" pitchFamily="18" charset="0"/>
                <a:ea typeface="Cambria" panose="02040503050406030204" pitchFamily="18" charset="0"/>
              </a:rPr>
              <a:t> blockchain and the set of keys owned by the attacker . </a:t>
            </a:r>
          </a:p>
          <a:p>
            <a:pPr lvl="1"/>
            <a:r>
              <a:rPr lang="en-US" sz="1800" dirty="0">
                <a:latin typeface="Cambria" panose="02040503050406030204" pitchFamily="18" charset="0"/>
                <a:ea typeface="Cambria" panose="02040503050406030204" pitchFamily="18" charset="0"/>
              </a:rPr>
              <a:t>On each iteration of Algorithm ,the inputs of each transaction are extracted . For each input  there’s the need to check the output keys contained in the ring and mark those which are in the attacker’s set of keys.</a:t>
            </a:r>
          </a:p>
          <a:p>
            <a:pPr lvl="1"/>
            <a:r>
              <a:rPr lang="en-US" sz="1800" dirty="0">
                <a:latin typeface="Cambria" panose="02040503050406030204" pitchFamily="18" charset="0"/>
                <a:ea typeface="Cambria" panose="02040503050406030204" pitchFamily="18" charset="0"/>
              </a:rPr>
              <a:t> If the attacker knows all but one key of the transaction input , then the remaining key is the true spend (traced key) and should be added to the list of keys known by the attacker . </a:t>
            </a:r>
          </a:p>
          <a:p>
            <a:pPr lvl="1"/>
            <a:r>
              <a:rPr lang="en-US" sz="1800" dirty="0">
                <a:latin typeface="Cambria" panose="02040503050406030204" pitchFamily="18" charset="0"/>
                <a:ea typeface="Cambria" panose="02040503050406030204" pitchFamily="18" charset="0"/>
              </a:rPr>
              <a:t>When the set of attacker’s keys increases , it means new true spend keys have become known. In that case the analysis will be run again on all blocks as more input keys can be potentially traced.</a:t>
            </a:r>
          </a:p>
          <a:p>
            <a:pPr lvl="1"/>
            <a:r>
              <a:rPr lang="en-US" sz="1800" dirty="0">
                <a:latin typeface="Cambria" panose="02040503050406030204" pitchFamily="18" charset="0"/>
                <a:ea typeface="Cambria" panose="02040503050406030204" pitchFamily="18" charset="0"/>
              </a:rPr>
              <a:t> The algorithm will stop only when zero inputs were able to be traced in the last iteration, meaning that there no new keys and therefore new true spend keys cannot be identified.</a:t>
            </a:r>
          </a:p>
          <a:p>
            <a:pPr lvl="1"/>
            <a:r>
              <a:rPr lang="en-US" sz="1800" dirty="0">
                <a:latin typeface="Cambria" panose="02040503050406030204" pitchFamily="18" charset="0"/>
                <a:ea typeface="Cambria" panose="02040503050406030204" pitchFamily="18" charset="0"/>
              </a:rPr>
              <a:t>Once ended, the algorithm returns the list of identified true spend keys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29</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picture containing text, sign, vector graphics&#10;&#10;Description automatically generated">
            <a:extLst>
              <a:ext uri="{FF2B5EF4-FFF2-40B4-BE49-F238E27FC236}">
                <a16:creationId xmlns:a16="http://schemas.microsoft.com/office/drawing/2014/main" id="{3BC507EE-7EB8-2833-F242-AA6AD9201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1" y="1124744"/>
            <a:ext cx="1806652" cy="1806652"/>
          </a:xfrm>
          <a:prstGeom prst="rect">
            <a:avLst/>
          </a:prstGeom>
        </p:spPr>
      </p:pic>
    </p:spTree>
    <p:extLst>
      <p:ext uri="{BB962C8B-B14F-4D97-AF65-F5344CB8AC3E}">
        <p14:creationId xmlns:p14="http://schemas.microsoft.com/office/powerpoint/2010/main" val="293625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a:t>Monero</a:t>
            </a:r>
            <a:endParaRPr lang="en-IN"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546002"/>
            <a:ext cx="9486900" cy="4389090"/>
          </a:xfrm>
        </p:spPr>
        <p:txBody>
          <a:bodyPr>
            <a:normAutofit/>
          </a:bodyPr>
          <a:lstStyle/>
          <a:p>
            <a:r>
              <a:rPr lang="en-US" sz="2000" dirty="0">
                <a:latin typeface="Cambria" panose="02040503050406030204" pitchFamily="18" charset="0"/>
                <a:ea typeface="Cambria" panose="02040503050406030204" pitchFamily="18" charset="0"/>
              </a:rPr>
              <a:t>A </a:t>
            </a:r>
            <a:r>
              <a:rPr lang="en-US" sz="2000" dirty="0" err="1">
                <a:latin typeface="Cambria" panose="02040503050406030204" pitchFamily="18" charset="0"/>
                <a:ea typeface="Cambria" panose="02040503050406030204" pitchFamily="18" charset="0"/>
              </a:rPr>
              <a:t>decentralised</a:t>
            </a:r>
            <a:r>
              <a:rPr lang="en-US" sz="2000" dirty="0">
                <a:latin typeface="Cambria" panose="02040503050406030204" pitchFamily="18" charset="0"/>
                <a:ea typeface="Cambria" panose="02040503050406030204" pitchFamily="18" charset="0"/>
              </a:rPr>
              <a:t> cryptocurrency which puts an emphasis on user privacy and security.</a:t>
            </a:r>
          </a:p>
          <a:p>
            <a:pPr marL="0" indent="0">
              <a:buNone/>
            </a:pP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It was developed in 2014 by a group of programmers who thought that Bitcoin's lack of anonymity left it open to abuse and spying.</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Transaction data are obscured by </a:t>
            </a:r>
            <a:r>
              <a:rPr lang="en-US" sz="2000" dirty="0" err="1">
                <a:latin typeface="Cambria" panose="02040503050406030204" pitchFamily="18" charset="0"/>
                <a:ea typeface="Cambria" panose="02040503050406030204" pitchFamily="18" charset="0"/>
              </a:rPr>
              <a:t>Monero</a:t>
            </a:r>
            <a:r>
              <a:rPr lang="en-US" sz="2000" dirty="0">
                <a:latin typeface="Cambria" panose="02040503050406030204" pitchFamily="18" charset="0"/>
                <a:ea typeface="Cambria" panose="02040503050406030204" pitchFamily="18" charset="0"/>
              </a:rPr>
              <a:t> using the </a:t>
            </a:r>
            <a:r>
              <a:rPr lang="en-US" sz="2000" dirty="0" err="1">
                <a:latin typeface="Cambria" panose="02040503050406030204" pitchFamily="18" charset="0"/>
                <a:ea typeface="Cambria" panose="02040503050406030204" pitchFamily="18" charset="0"/>
              </a:rPr>
              <a:t>RingCT</a:t>
            </a:r>
            <a:r>
              <a:rPr lang="en-US" sz="2000" dirty="0">
                <a:latin typeface="Cambria" panose="02040503050406030204" pitchFamily="18" charset="0"/>
                <a:ea typeface="Cambria" panose="02040503050406030204" pitchFamily="18" charset="0"/>
              </a:rPr>
              <a:t> technology and the </a:t>
            </a:r>
            <a:r>
              <a:rPr lang="en-US" sz="2000" dirty="0" err="1">
                <a:latin typeface="Cambria" panose="02040503050406030204" pitchFamily="18" charset="0"/>
                <a:ea typeface="Cambria" panose="02040503050406030204" pitchFamily="18" charset="0"/>
              </a:rPr>
              <a:t>CryptoNote</a:t>
            </a:r>
            <a:r>
              <a:rPr lang="en-US" sz="2000" dirty="0">
                <a:latin typeface="Cambria" panose="02040503050406030204" pitchFamily="18" charset="0"/>
                <a:ea typeface="Cambria" panose="02040503050406030204" pitchFamily="18" charset="0"/>
              </a:rPr>
              <a:t> protocol, making it nearly hard to link a transaction to a specific user.</a:t>
            </a:r>
          </a:p>
          <a:p>
            <a:pPr marL="0" indent="0">
              <a:buNone/>
            </a:pPr>
            <a:endParaRPr lang="en-US"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a:t>
            </a:fld>
            <a:endParaRPr lang="en-CA" dirty="0">
              <a:solidFill>
                <a:prstClr val="black"/>
              </a:solidFill>
              <a:ea typeface="ＭＳ Ｐゴシック" charset="0"/>
            </a:endParaRPr>
          </a:p>
        </p:txBody>
      </p:sp>
      <p:pic>
        <p:nvPicPr>
          <p:cNvPr id="8" name="Picture 7" descr="A picture containing text, sign, vector graphics&#10;&#10;Description automatically generated">
            <a:extLst>
              <a:ext uri="{FF2B5EF4-FFF2-40B4-BE49-F238E27FC236}">
                <a16:creationId xmlns:a16="http://schemas.microsoft.com/office/drawing/2014/main" id="{8124765E-0C7D-9DCF-CC9B-FC80EB944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296" y="136524"/>
            <a:ext cx="1096548" cy="1096548"/>
          </a:xfrm>
          <a:prstGeom prst="rect">
            <a:avLst/>
          </a:prstGeom>
        </p:spPr>
      </p:pic>
    </p:spTree>
    <p:extLst>
      <p:ext uri="{BB962C8B-B14F-4D97-AF65-F5344CB8AC3E}">
        <p14:creationId xmlns:p14="http://schemas.microsoft.com/office/powerpoint/2010/main" val="324082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a:xfrm>
            <a:off x="2209800" y="1916832"/>
            <a:ext cx="7829550" cy="3297590"/>
          </a:xfrm>
        </p:spPr>
        <p:txBody>
          <a:bodyPr>
            <a:noAutofit/>
          </a:bodyPr>
          <a:lstStyle/>
          <a:p>
            <a:r>
              <a:rPr lang="en-US" sz="1300" dirty="0" err="1">
                <a:latin typeface="Cambria" panose="02040503050406030204" pitchFamily="18" charset="0"/>
                <a:ea typeface="Cambria" panose="02040503050406030204" pitchFamily="18" charset="0"/>
              </a:rPr>
              <a:t>Biggio</a:t>
            </a:r>
            <a:r>
              <a:rPr lang="en-US" sz="1300" dirty="0">
                <a:latin typeface="Cambria" panose="02040503050406030204" pitchFamily="18" charset="0"/>
                <a:ea typeface="Cambria" panose="02040503050406030204" pitchFamily="18" charset="0"/>
              </a:rPr>
              <a:t>, B., Nelson, B., </a:t>
            </a:r>
            <a:r>
              <a:rPr lang="en-US" sz="1300" dirty="0" err="1">
                <a:latin typeface="Cambria" panose="02040503050406030204" pitchFamily="18" charset="0"/>
                <a:ea typeface="Cambria" panose="02040503050406030204" pitchFamily="18" charset="0"/>
              </a:rPr>
              <a:t>Laskov</a:t>
            </a:r>
            <a:r>
              <a:rPr lang="en-US" sz="1300" dirty="0">
                <a:latin typeface="Cambria" panose="02040503050406030204" pitchFamily="18" charset="0"/>
                <a:ea typeface="Cambria" panose="02040503050406030204" pitchFamily="18" charset="0"/>
              </a:rPr>
              <a:t>, P., &amp; </a:t>
            </a:r>
            <a:r>
              <a:rPr lang="en-US" sz="1300" dirty="0" err="1">
                <a:latin typeface="Cambria" panose="02040503050406030204" pitchFamily="18" charset="0"/>
                <a:ea typeface="Cambria" panose="02040503050406030204" pitchFamily="18" charset="0"/>
              </a:rPr>
              <a:t>Giacinto</a:t>
            </a:r>
            <a:r>
              <a:rPr lang="en-US" sz="1300" dirty="0">
                <a:latin typeface="Cambria" panose="02040503050406030204" pitchFamily="18" charset="0"/>
                <a:ea typeface="Cambria" panose="02040503050406030204" pitchFamily="18" charset="0"/>
              </a:rPr>
              <a:t>, G. (2013). Poisoning attacks against support vector machines. In Proceedings of the 30th International Conference on Machine Learning (ICML-13) (pp. 1467-1475).</a:t>
            </a:r>
          </a:p>
          <a:p>
            <a:r>
              <a:rPr lang="en-US" sz="1300" dirty="0" err="1">
                <a:latin typeface="Cambria" panose="02040503050406030204" pitchFamily="18" charset="0"/>
                <a:ea typeface="Cambria" panose="02040503050406030204" pitchFamily="18" charset="0"/>
              </a:rPr>
              <a:t>Carlini</a:t>
            </a:r>
            <a:r>
              <a:rPr lang="en-US" sz="1300" dirty="0">
                <a:latin typeface="Cambria" panose="02040503050406030204" pitchFamily="18" charset="0"/>
                <a:ea typeface="Cambria" panose="02040503050406030204" pitchFamily="18" charset="0"/>
              </a:rPr>
              <a:t>, N., &amp; Wagner, D. (2017). Adversarial examples are not easily detected: Bypassing ten detection methods. In Proceedings of the 10th ACM Workshop on Artificial Intelligence and Security (pp. 3-14).</a:t>
            </a:r>
          </a:p>
          <a:p>
            <a:r>
              <a:rPr lang="en-US" sz="1300" dirty="0">
                <a:latin typeface="Cambria" panose="02040503050406030204" pitchFamily="18" charset="0"/>
                <a:ea typeface="Cambria" panose="02040503050406030204" pitchFamily="18" charset="0"/>
              </a:rPr>
              <a:t>Fawcett, T. (2006). An introduction to ROC analysis. Pattern recognition letters, 27(8), 861-874.</a:t>
            </a:r>
          </a:p>
          <a:p>
            <a:r>
              <a:rPr lang="en-US" sz="1300" dirty="0">
                <a:latin typeface="Cambria" panose="02040503050406030204" pitchFamily="18" charset="0"/>
                <a:ea typeface="Cambria" panose="02040503050406030204" pitchFamily="18" charset="0"/>
              </a:rPr>
              <a:t>Goodfellow, I. J., </a:t>
            </a:r>
            <a:r>
              <a:rPr lang="en-US" sz="1300" dirty="0" err="1">
                <a:latin typeface="Cambria" panose="02040503050406030204" pitchFamily="18" charset="0"/>
                <a:ea typeface="Cambria" panose="02040503050406030204" pitchFamily="18" charset="0"/>
              </a:rPr>
              <a:t>Shlens</a:t>
            </a:r>
            <a:r>
              <a:rPr lang="en-US" sz="1300" dirty="0">
                <a:latin typeface="Cambria" panose="02040503050406030204" pitchFamily="18" charset="0"/>
                <a:ea typeface="Cambria" panose="02040503050406030204" pitchFamily="18" charset="0"/>
              </a:rPr>
              <a:t>, J., &amp; </a:t>
            </a:r>
            <a:r>
              <a:rPr lang="en-US" sz="1300" dirty="0" err="1">
                <a:latin typeface="Cambria" panose="02040503050406030204" pitchFamily="18" charset="0"/>
                <a:ea typeface="Cambria" panose="02040503050406030204" pitchFamily="18" charset="0"/>
              </a:rPr>
              <a:t>Szegedy</a:t>
            </a:r>
            <a:r>
              <a:rPr lang="en-US" sz="1300" dirty="0">
                <a:latin typeface="Cambria" panose="02040503050406030204" pitchFamily="18" charset="0"/>
                <a:ea typeface="Cambria" panose="02040503050406030204" pitchFamily="18" charset="0"/>
              </a:rPr>
              <a:t>, C. (2015). Explaining and harnessing adversarial examples. In Proceedings of the International Conference on Learning Representations.</a:t>
            </a:r>
          </a:p>
          <a:p>
            <a:r>
              <a:rPr lang="en-US" sz="1300" dirty="0">
                <a:latin typeface="Cambria" panose="02040503050406030204" pitchFamily="18" charset="0"/>
                <a:ea typeface="Cambria" panose="02040503050406030204" pitchFamily="18" charset="0"/>
              </a:rPr>
              <a:t>Huang, L., Joseph, A. D., Nelson, B., Rubinstein, B. I., &amp; </a:t>
            </a:r>
            <a:r>
              <a:rPr lang="en-US" sz="1300" dirty="0" err="1">
                <a:latin typeface="Cambria" panose="02040503050406030204" pitchFamily="18" charset="0"/>
                <a:ea typeface="Cambria" panose="02040503050406030204" pitchFamily="18" charset="0"/>
              </a:rPr>
              <a:t>Tygar</a:t>
            </a:r>
            <a:r>
              <a:rPr lang="en-US" sz="1300" dirty="0">
                <a:latin typeface="Cambria" panose="02040503050406030204" pitchFamily="18" charset="0"/>
                <a:ea typeface="Cambria" panose="02040503050406030204" pitchFamily="18" charset="0"/>
              </a:rPr>
              <a:t>, J. D. (2011). Adversarial machine learning. In Proceedings of the 4th ACM Workshop on Security and Artificial Intelligence (pp. 43-58).</a:t>
            </a:r>
          </a:p>
          <a:p>
            <a:r>
              <a:rPr lang="en-US" sz="1300" dirty="0">
                <a:latin typeface="Cambria" panose="02040503050406030204" pitchFamily="18" charset="0"/>
                <a:ea typeface="Cambria" panose="02040503050406030204" pitchFamily="18" charset="0"/>
              </a:rPr>
              <a:t>Kim, I., Feinberg, E., &amp; Wang, L. (2016). Learning to detect malicious URLs. In Proceedings of the 10th ACM Symposium on Information, Computer and Communications Security (pp. 38-49).</a:t>
            </a:r>
          </a:p>
          <a:p>
            <a:r>
              <a:rPr lang="en-US" sz="1300" dirty="0">
                <a:latin typeface="Cambria" panose="02040503050406030204" pitchFamily="18" charset="0"/>
                <a:ea typeface="Cambria" panose="02040503050406030204" pitchFamily="18" charset="0"/>
              </a:rPr>
              <a:t>Kolter, J. Z., &amp; Maloof, M. A. (2005). Learning to detect and classify malicious executables in the wild. Journal of machine learning research, 6(Apr), 2721-2744.</a:t>
            </a:r>
          </a:p>
          <a:p>
            <a:endParaRPr lang="en-US" sz="1300" dirty="0">
              <a:latin typeface="Cambria" panose="02040503050406030204" pitchFamily="18" charset="0"/>
              <a:ea typeface="Cambria" panose="02040503050406030204" pitchFamily="18" charset="0"/>
            </a:endParaRPr>
          </a:p>
        </p:txBody>
      </p:sp>
      <p:sp>
        <p:nvSpPr>
          <p:cNvPr id="4" name="Date Placeholder 3"/>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p:cNvSpPr>
            <a:spLocks noGrp="1"/>
          </p:cNvSpPr>
          <p:nvPr>
            <p:ph type="ftr" sz="quarter" idx="11"/>
          </p:nvPr>
        </p:nvSpPr>
        <p:spPr/>
        <p:txBody>
          <a:bodyPr/>
          <a:lstStyle/>
          <a:p>
            <a:pPr fontAlgn="base">
              <a:spcBef>
                <a:spcPct val="0"/>
              </a:spcBef>
              <a:spcAft>
                <a:spcPct val="0"/>
              </a:spcAft>
            </a:pPr>
            <a:r>
              <a:rPr lang="en-IN" dirty="0">
                <a:solidFill>
                  <a:prstClr val="black"/>
                </a:solidFill>
                <a:ea typeface="ＭＳ Ｐゴシック" charset="0"/>
              </a:rPr>
              <a:t>Do’s and Don’ts of Machine learning in Computer Security</a:t>
            </a:r>
            <a:endParaRPr lang="en-CA" dirty="0">
              <a:solidFill>
                <a:prstClr val="black"/>
              </a:solidFill>
              <a:ea typeface="ＭＳ Ｐゴシック" charset="0"/>
            </a:endParaRPr>
          </a:p>
          <a:p>
            <a:pPr fontAlgn="base">
              <a:spcBef>
                <a:spcPct val="0"/>
              </a:spcBef>
              <a:spcAft>
                <a:spcPct val="0"/>
              </a:spcAft>
            </a:pPr>
            <a:endParaRPr lang="en-CA" dirty="0">
              <a:solidFill>
                <a:prstClr val="black"/>
              </a:solidFill>
              <a:ea typeface="ＭＳ Ｐゴシック" charset="0"/>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30</a:t>
            </a:fld>
            <a:endParaRPr lang="en-CA" dirty="0">
              <a:solidFill>
                <a:prstClr val="black"/>
              </a:solidFill>
              <a:ea typeface="ＭＳ Ｐゴシック" charset="0"/>
            </a:endParaRPr>
          </a:p>
        </p:txBody>
      </p:sp>
    </p:spTree>
    <p:extLst>
      <p:ext uri="{BB962C8B-B14F-4D97-AF65-F5344CB8AC3E}">
        <p14:creationId xmlns:p14="http://schemas.microsoft.com/office/powerpoint/2010/main" val="433956424"/>
      </p:ext>
    </p:extLst>
  </p:cSld>
  <p:clrMapOvr>
    <a:masterClrMapping/>
  </p:clrMapOvr>
  <mc:AlternateContent xmlns:mc="http://schemas.openxmlformats.org/markup-compatibility/2006" xmlns:p14="http://schemas.microsoft.com/office/powerpoint/2010/main">
    <mc:Choice Requires="p14">
      <p:transition spd="slow" p14:dur="2000" advTm="3529"/>
    </mc:Choice>
    <mc:Fallback xmlns="">
      <p:transition spd="slow" advTm="352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a:t>Core features of </a:t>
            </a:r>
            <a:r>
              <a:rPr lang="en-IN" dirty="0" err="1"/>
              <a:t>Monero</a:t>
            </a:r>
            <a:endParaRPr lang="en-IN"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lnSpcReduction="10000"/>
          </a:bodyPr>
          <a:lstStyle/>
          <a:p>
            <a:r>
              <a:rPr lang="en-IN" sz="2400" dirty="0">
                <a:latin typeface="Cambria" panose="02040503050406030204" pitchFamily="18" charset="0"/>
                <a:ea typeface="Cambria" panose="02040503050406030204" pitchFamily="18" charset="0"/>
              </a:rPr>
              <a:t>Privacy </a:t>
            </a:r>
          </a:p>
          <a:p>
            <a:pPr lvl="1"/>
            <a:r>
              <a:rPr lang="en-US" sz="1800" dirty="0">
                <a:latin typeface="Cambria" panose="02040503050406030204" pitchFamily="18" charset="0"/>
                <a:ea typeface="Cambria" panose="02040503050406030204" pitchFamily="18" charset="0"/>
              </a:rPr>
              <a:t>The sender, recipient, and amount of each transaction are kept secret from prying eyes by using ring signatures, stealth addresses, and confidential transactions.</a:t>
            </a:r>
          </a:p>
          <a:p>
            <a:pPr lvl="1"/>
            <a:r>
              <a:rPr lang="en-US" sz="1800" dirty="0">
                <a:latin typeface="Cambria" panose="02040503050406030204" pitchFamily="18" charset="0"/>
                <a:ea typeface="Cambria" panose="02040503050406030204" pitchFamily="18" charset="0"/>
              </a:rPr>
              <a:t>All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transactions are by default private, in contrast to Bitcoin, where all transactions are openly available on the blockchain.</a:t>
            </a:r>
          </a:p>
          <a:p>
            <a:r>
              <a:rPr lang="en-IN" sz="2400" dirty="0">
                <a:latin typeface="Cambria" panose="02040503050406030204" pitchFamily="18" charset="0"/>
                <a:ea typeface="Cambria" panose="02040503050406030204" pitchFamily="18" charset="0"/>
              </a:rPr>
              <a:t>Security</a:t>
            </a:r>
          </a:p>
          <a:p>
            <a:pPr lvl="1"/>
            <a:r>
              <a:rPr lang="en-US" sz="1800" dirty="0">
                <a:latin typeface="Cambria" panose="02040503050406030204" pitchFamily="18" charset="0"/>
                <a:ea typeface="Cambria" panose="02040503050406030204" pitchFamily="18" charset="0"/>
              </a:rPr>
              <a:t>To protect its network and stop double spending, it employs a proof-of-work consensus algorithm.</a:t>
            </a:r>
          </a:p>
          <a:p>
            <a:pPr lvl="1"/>
            <a:r>
              <a:rPr lang="en-US" sz="1800" dirty="0">
                <a:latin typeface="Cambria" panose="02040503050406030204" pitchFamily="18" charset="0"/>
                <a:ea typeface="Cambria" panose="02040503050406030204" pitchFamily="18" charset="0"/>
              </a:rPr>
              <a:t>Also, it is challenging for attackers to detect and trace transactions using </a:t>
            </a:r>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due to its ring signatures and stealth addresses.</a:t>
            </a:r>
          </a:p>
          <a:p>
            <a:r>
              <a:rPr lang="en-IN" sz="2400" dirty="0" err="1">
                <a:latin typeface="Cambria" panose="02040503050406030204" pitchFamily="18" charset="0"/>
                <a:ea typeface="Cambria" panose="02040503050406030204" pitchFamily="18" charset="0"/>
              </a:rPr>
              <a:t>Untracability</a:t>
            </a:r>
            <a:endParaRPr lang="en-IN" sz="24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Monero</a:t>
            </a:r>
            <a:r>
              <a:rPr lang="en-US" sz="1800" dirty="0">
                <a:latin typeface="Cambria" panose="02040503050406030204" pitchFamily="18" charset="0"/>
                <a:ea typeface="Cambria" panose="02040503050406030204" pitchFamily="18" charset="0"/>
              </a:rPr>
              <a:t> conceals the true sender of a transaction via ring signatures, making it challenging to determine who began the transaction.</a:t>
            </a:r>
          </a:p>
          <a:p>
            <a:pPr lvl="1"/>
            <a:r>
              <a:rPr lang="en-US" sz="1800" dirty="0">
                <a:latin typeface="Cambria" panose="02040503050406030204" pitchFamily="18" charset="0"/>
                <a:ea typeface="Cambria" panose="02040503050406030204" pitchFamily="18" charset="0"/>
              </a:rPr>
              <a:t>The value of a specific transaction cannot be ascertained because confidential transactions conceal the amount of each transaction.</a:t>
            </a:r>
          </a:p>
          <a:p>
            <a:pPr lvl="1"/>
            <a:endParaRPr lang="en-US" sz="1800" dirty="0">
              <a:latin typeface="Cambria" panose="02040503050406030204" pitchFamily="18" charset="0"/>
              <a:ea typeface="Cambria" panose="02040503050406030204" pitchFamily="18" charset="0"/>
            </a:endParaRPr>
          </a:p>
          <a:p>
            <a:pPr lvl="1"/>
            <a:endParaRPr lang="en-US" sz="1800" dirty="0">
              <a:latin typeface="Cambria" panose="02040503050406030204" pitchFamily="18" charset="0"/>
              <a:ea typeface="Cambria" panose="02040503050406030204" pitchFamily="18" charset="0"/>
            </a:endParaRPr>
          </a:p>
          <a:p>
            <a:pPr lvl="1"/>
            <a:endParaRPr lang="en-IN"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dirty="0">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4</a:t>
            </a:fld>
            <a:endParaRPr lang="en-CA" dirty="0">
              <a:solidFill>
                <a:prstClr val="black"/>
              </a:solidFill>
              <a:ea typeface="ＭＳ Ｐゴシック" charset="0"/>
            </a:endParaRPr>
          </a:p>
        </p:txBody>
      </p:sp>
      <p:pic>
        <p:nvPicPr>
          <p:cNvPr id="8" name="Picture 7" descr="A picture containing text, sign, vector graphics&#10;&#10;Description automatically generated">
            <a:extLst>
              <a:ext uri="{FF2B5EF4-FFF2-40B4-BE49-F238E27FC236}">
                <a16:creationId xmlns:a16="http://schemas.microsoft.com/office/drawing/2014/main" id="{FC6EFAAD-BDB9-5B30-5A9C-0C729E29B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1" y="2279648"/>
            <a:ext cx="1892301" cy="1892301"/>
          </a:xfrm>
          <a:prstGeom prst="rect">
            <a:avLst/>
          </a:prstGeom>
        </p:spPr>
      </p:pic>
    </p:spTree>
    <p:extLst>
      <p:ext uri="{BB962C8B-B14F-4D97-AF65-F5344CB8AC3E}">
        <p14:creationId xmlns:p14="http://schemas.microsoft.com/office/powerpoint/2010/main" val="288562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a:t>How Monero Works?</a:t>
            </a:r>
            <a:endParaRPr lang="en-IN"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lvl="1"/>
            <a:r>
              <a:rPr lang="en-US" sz="1800">
                <a:latin typeface="Cambria" panose="02040503050406030204" pitchFamily="18" charset="0"/>
                <a:ea typeface="Cambria" panose="02040503050406030204" pitchFamily="18" charset="0"/>
              </a:rPr>
              <a:t>Monero works by using a combination of advanced cryptographic techniques, including the </a:t>
            </a:r>
            <a:r>
              <a:rPr lang="en-US" sz="1800" b="1">
                <a:latin typeface="Cambria" panose="02040503050406030204" pitchFamily="18" charset="0"/>
                <a:ea typeface="Cambria" panose="02040503050406030204" pitchFamily="18" charset="0"/>
              </a:rPr>
              <a:t>CryptoNote protocol and the RingCT technology</a:t>
            </a:r>
            <a:r>
              <a:rPr lang="en-US" sz="1800">
                <a:latin typeface="Cambria" panose="02040503050406030204" pitchFamily="18" charset="0"/>
                <a:ea typeface="Cambria" panose="02040503050406030204" pitchFamily="18" charset="0"/>
              </a:rPr>
              <a:t>. </a:t>
            </a:r>
          </a:p>
          <a:p>
            <a:pPr marL="457200" lvl="1" indent="0">
              <a:buNone/>
            </a:pPr>
            <a:endParaRPr lang="en-US" sz="1800">
              <a:latin typeface="Cambria" panose="02040503050406030204" pitchFamily="18" charset="0"/>
              <a:ea typeface="Cambria" panose="02040503050406030204" pitchFamily="18" charset="0"/>
            </a:endParaRPr>
          </a:p>
          <a:p>
            <a:pPr lvl="1"/>
            <a:r>
              <a:rPr lang="en-US" sz="1800">
                <a:latin typeface="Cambria" panose="02040503050406030204" pitchFamily="18" charset="0"/>
                <a:ea typeface="Cambria" panose="02040503050406030204" pitchFamily="18" charset="0"/>
              </a:rPr>
              <a:t>A transaction is broadcast to the Monero network when a user sends Monero to another user, where it is verified and recorded on the blockchain.</a:t>
            </a:r>
          </a:p>
          <a:p>
            <a:pPr lvl="1"/>
            <a:endParaRPr lang="en-US" sz="1800">
              <a:latin typeface="Cambria" panose="02040503050406030204" pitchFamily="18" charset="0"/>
              <a:ea typeface="Cambria" panose="02040503050406030204" pitchFamily="18" charset="0"/>
            </a:endParaRPr>
          </a:p>
          <a:p>
            <a:pPr lvl="1"/>
            <a:r>
              <a:rPr lang="en-US" sz="1800">
                <a:latin typeface="Cambria" panose="02040503050406030204" pitchFamily="18" charset="0"/>
                <a:ea typeface="Cambria" panose="02040503050406030204" pitchFamily="18" charset="0"/>
              </a:rPr>
              <a:t>Moreover, Monero employs </a:t>
            </a:r>
            <a:r>
              <a:rPr lang="en-US" sz="1800" b="1">
                <a:latin typeface="Cambria" panose="02040503050406030204" pitchFamily="18" charset="0"/>
                <a:ea typeface="Cambria" panose="02040503050406030204" pitchFamily="18" charset="0"/>
              </a:rPr>
              <a:t>stealth addresses </a:t>
            </a:r>
            <a:r>
              <a:rPr lang="en-US" sz="1800">
                <a:latin typeface="Cambria" panose="02040503050406030204" pitchFamily="18" charset="0"/>
                <a:ea typeface="Cambria" panose="02040503050406030204" pitchFamily="18" charset="0"/>
              </a:rPr>
              <a:t>to safeguard the recipient's privacy. Each transaction generates a unique stealth address, making it impossible to connect repeated transactions to the same receiver.</a:t>
            </a:r>
          </a:p>
          <a:p>
            <a:pPr lvl="1"/>
            <a:endParaRPr lang="en-US" sz="1800">
              <a:latin typeface="Cambria" panose="02040503050406030204" pitchFamily="18" charset="0"/>
              <a:ea typeface="Cambria" panose="02040503050406030204" pitchFamily="18" charset="0"/>
            </a:endParaRPr>
          </a:p>
          <a:p>
            <a:pPr lvl="1"/>
            <a:r>
              <a:rPr lang="en-US" sz="1800">
                <a:latin typeface="Cambria" panose="02040503050406030204" pitchFamily="18" charset="0"/>
                <a:ea typeface="Cambria" panose="02040503050406030204" pitchFamily="18" charset="0"/>
              </a:rPr>
              <a:t>Finally, Monero conceals the amount of each transaction by using </a:t>
            </a:r>
            <a:r>
              <a:rPr lang="en-US" sz="1800" b="1">
                <a:latin typeface="Cambria" panose="02040503050406030204" pitchFamily="18" charset="0"/>
                <a:ea typeface="Cambria" panose="02040503050406030204" pitchFamily="18" charset="0"/>
              </a:rPr>
              <a:t>confidential transactions</a:t>
            </a:r>
            <a:r>
              <a:rPr lang="en-US" sz="1800">
                <a:latin typeface="Cambria" panose="02040503050406030204" pitchFamily="18" charset="0"/>
                <a:ea typeface="Cambria" panose="02040503050406030204" pitchFamily="18" charset="0"/>
              </a:rPr>
              <a:t>. Pedersen commitments, a method used in confidential transactions, encrypt the transaction amount, rendering it difficult for anyone to ascertain the value of a specific transaction.</a:t>
            </a:r>
            <a:endParaRPr lang="en-IN"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5</a:t>
            </a:fld>
            <a:endParaRPr lang="en-CA" dirty="0">
              <a:solidFill>
                <a:prstClr val="black"/>
              </a:solidFill>
              <a:ea typeface="ＭＳ Ｐゴシック" charset="0"/>
            </a:endParaRPr>
          </a:p>
        </p:txBody>
      </p:sp>
      <p:pic>
        <p:nvPicPr>
          <p:cNvPr id="7" name="Picture 6" descr="A picture containing text, sign, vector graphics&#10;&#10;Description automatically generated">
            <a:extLst>
              <a:ext uri="{FF2B5EF4-FFF2-40B4-BE49-F238E27FC236}">
                <a16:creationId xmlns:a16="http://schemas.microsoft.com/office/drawing/2014/main" id="{AD684D1A-2250-711D-BE6B-F34101585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37" y="2482849"/>
            <a:ext cx="1892301" cy="1892301"/>
          </a:xfrm>
          <a:prstGeom prst="rect">
            <a:avLst/>
          </a:prstGeom>
        </p:spPr>
      </p:pic>
    </p:spTree>
    <p:extLst>
      <p:ext uri="{BB962C8B-B14F-4D97-AF65-F5344CB8AC3E}">
        <p14:creationId xmlns:p14="http://schemas.microsoft.com/office/powerpoint/2010/main" val="286360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a:t>Z-Cash</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546002"/>
            <a:ext cx="9486900" cy="4389090"/>
          </a:xfrm>
        </p:spPr>
        <p:txBody>
          <a:bodyPr>
            <a:normAutofit/>
          </a:bodyPr>
          <a:lstStyle/>
          <a:p>
            <a:r>
              <a:rPr lang="en-US" sz="2000" dirty="0" err="1">
                <a:latin typeface="Cambria" panose="02040503050406030204" pitchFamily="18" charset="0"/>
                <a:ea typeface="Cambria" panose="02040503050406030204" pitchFamily="18" charset="0"/>
              </a:rPr>
              <a:t>Zcash</a:t>
            </a:r>
            <a:r>
              <a:rPr lang="en-US" sz="2000" dirty="0">
                <a:latin typeface="Cambria" panose="02040503050406030204" pitchFamily="18" charset="0"/>
                <a:ea typeface="Cambria" panose="02040503050406030204" pitchFamily="18" charset="0"/>
              </a:rPr>
              <a:t> (ZEC) is a decentralized, open-source cryptocurrency that was launched in 2016.  </a:t>
            </a:r>
          </a:p>
          <a:p>
            <a:r>
              <a:rPr lang="en-US" sz="2000" dirty="0" err="1">
                <a:latin typeface="Cambria" panose="02040503050406030204" pitchFamily="18" charset="0"/>
                <a:ea typeface="Cambria" panose="02040503050406030204" pitchFamily="18" charset="0"/>
              </a:rPr>
              <a:t>Zcash</a:t>
            </a:r>
            <a:r>
              <a:rPr lang="en-US" sz="2000" dirty="0">
                <a:latin typeface="Cambria" panose="02040503050406030204" pitchFamily="18" charset="0"/>
                <a:ea typeface="Cambria" panose="02040503050406030204" pitchFamily="18" charset="0"/>
              </a:rPr>
              <a:t> is based on a public blockchain, but it uses a unique technology called           </a:t>
            </a:r>
            <a:r>
              <a:rPr lang="en-US" sz="2000" b="1" dirty="0" err="1">
                <a:latin typeface="Cambria" panose="02040503050406030204" pitchFamily="18" charset="0"/>
                <a:ea typeface="Cambria" panose="02040503050406030204" pitchFamily="18" charset="0"/>
              </a:rPr>
              <a:t>zk</a:t>
            </a:r>
            <a:r>
              <a:rPr lang="en-US" sz="2000" b="1" dirty="0">
                <a:latin typeface="Cambria" panose="02040503050406030204" pitchFamily="18" charset="0"/>
                <a:ea typeface="Cambria" panose="02040503050406030204" pitchFamily="18" charset="0"/>
              </a:rPr>
              <a:t>-SNARKs</a:t>
            </a:r>
            <a:r>
              <a:rPr lang="en-US" sz="2000" dirty="0">
                <a:latin typeface="Cambria" panose="02040503050406030204" pitchFamily="18" charset="0"/>
                <a:ea typeface="Cambria" panose="02040503050406030204" pitchFamily="18" charset="0"/>
              </a:rPr>
              <a:t> to provide users with the option to make transactions completely private. .</a:t>
            </a:r>
          </a:p>
          <a:p>
            <a:r>
              <a:rPr lang="en-US" sz="2000" dirty="0">
                <a:latin typeface="Cambria" panose="02040503050406030204" pitchFamily="18" charset="0"/>
                <a:ea typeface="Cambria" panose="02040503050406030204" pitchFamily="18" charset="0"/>
              </a:rPr>
              <a:t>Sender, receiver, and transaction amount can be hidden from the public blockchain, making it nearly impossible to trace.</a:t>
            </a:r>
          </a:p>
          <a:p>
            <a:r>
              <a:rPr lang="en-US" sz="2000" dirty="0" err="1">
                <a:latin typeface="Cambria" panose="02040503050406030204" pitchFamily="18" charset="0"/>
                <a:ea typeface="Cambria" panose="02040503050406030204" pitchFamily="18" charset="0"/>
              </a:rPr>
              <a:t>Zcash</a:t>
            </a:r>
            <a:r>
              <a:rPr lang="en-US" sz="2000" dirty="0">
                <a:latin typeface="Cambria" panose="02040503050406030204" pitchFamily="18" charset="0"/>
                <a:ea typeface="Cambria" panose="02040503050406030204" pitchFamily="18" charset="0"/>
              </a:rPr>
              <a:t> is maintained by a community of developers and has no centralized authority or controlling entity. </a:t>
            </a:r>
          </a:p>
          <a:p>
            <a:r>
              <a:rPr lang="en-US" sz="2000" dirty="0">
                <a:latin typeface="Cambria" panose="02040503050406030204" pitchFamily="18" charset="0"/>
                <a:ea typeface="Cambria" panose="02040503050406030204" pitchFamily="18" charset="0"/>
              </a:rPr>
              <a:t>The total supply of ZEC is limited to 21 million coins.</a:t>
            </a:r>
          </a:p>
          <a:p>
            <a:endParaRPr lang="en-IN" sz="20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dirty="0">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6</a:t>
            </a:fld>
            <a:endParaRPr lang="en-CA" dirty="0">
              <a:solidFill>
                <a:prstClr val="black"/>
              </a:solidFill>
              <a:ea typeface="ＭＳ Ｐゴシック" charset="0"/>
            </a:endParaRPr>
          </a:p>
        </p:txBody>
      </p:sp>
      <p:pic>
        <p:nvPicPr>
          <p:cNvPr id="9" name="Picture 8" descr="Logo, icon&#10;&#10;Description automatically generated">
            <a:extLst>
              <a:ext uri="{FF2B5EF4-FFF2-40B4-BE49-F238E27FC236}">
                <a16:creationId xmlns:a16="http://schemas.microsoft.com/office/drawing/2014/main" id="{E9AC942E-E1BC-5A78-965C-83A90973E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726" y="201835"/>
            <a:ext cx="922908" cy="922908"/>
          </a:xfrm>
          <a:prstGeom prst="rect">
            <a:avLst/>
          </a:prstGeom>
        </p:spPr>
      </p:pic>
    </p:spTree>
    <p:extLst>
      <p:ext uri="{BB962C8B-B14F-4D97-AF65-F5344CB8AC3E}">
        <p14:creationId xmlns:p14="http://schemas.microsoft.com/office/powerpoint/2010/main" val="317097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a:t>How </a:t>
            </a:r>
            <a:r>
              <a:rPr lang="en-IN" dirty="0" err="1"/>
              <a:t>Zcash</a:t>
            </a:r>
            <a:r>
              <a:rPr lang="en-IN" dirty="0"/>
              <a:t> Works?</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lvl="1"/>
            <a:r>
              <a:rPr lang="en-US" sz="1800" dirty="0">
                <a:latin typeface="Cambria" panose="02040503050406030204" pitchFamily="18" charset="0"/>
                <a:ea typeface="Cambria" panose="02040503050406030204" pitchFamily="18" charset="0"/>
              </a:rPr>
              <a:t>Uses Advanced privacy feature achieved through the use of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The sender, receiver, and transaction amount can all be kept secret from the public blockchain while using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which is made possible by the usage of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a:t>
            </a:r>
          </a:p>
          <a:p>
            <a:pPr lvl="1"/>
            <a:endParaRPr lang="en-US" sz="18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transactions can be divided into two types: </a:t>
            </a:r>
          </a:p>
          <a:p>
            <a:pPr lvl="1"/>
            <a:endParaRPr lang="en-US" sz="1800" dirty="0">
              <a:latin typeface="Cambria" panose="02040503050406030204" pitchFamily="18" charset="0"/>
              <a:ea typeface="Cambria" panose="02040503050406030204" pitchFamily="18" charset="0"/>
            </a:endParaRPr>
          </a:p>
          <a:p>
            <a:pPr marL="857250" lvl="1" indent="-400050">
              <a:buFont typeface="+mj-lt"/>
              <a:buAutoNum type="romanLcPeriod"/>
            </a:pPr>
            <a:r>
              <a:rPr lang="en-US" sz="1800" b="1" dirty="0">
                <a:latin typeface="Cambria" panose="02040503050406030204" pitchFamily="18" charset="0"/>
                <a:ea typeface="Cambria" panose="02040503050406030204" pitchFamily="18" charset="0"/>
              </a:rPr>
              <a:t>Transparent </a:t>
            </a:r>
            <a:r>
              <a:rPr lang="en-US" sz="1800" dirty="0">
                <a:latin typeface="Cambria" panose="02040503050406030204" pitchFamily="18" charset="0"/>
                <a:ea typeface="Cambria" panose="02040503050406030204" pitchFamily="18" charset="0"/>
              </a:rPr>
              <a:t>: Transparent transactions are similar to Bitcoin transactions in that they are publicly visible on the blockchain and do not use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a:t>
            </a:r>
          </a:p>
          <a:p>
            <a:pPr marL="857250" lvl="1" indent="-400050">
              <a:buFont typeface="+mj-lt"/>
              <a:buAutoNum type="romanLcPeriod"/>
            </a:pPr>
            <a:endParaRPr lang="en-US" sz="1800" dirty="0">
              <a:latin typeface="Cambria" panose="02040503050406030204" pitchFamily="18" charset="0"/>
              <a:ea typeface="Cambria" panose="02040503050406030204" pitchFamily="18" charset="0"/>
            </a:endParaRPr>
          </a:p>
          <a:p>
            <a:pPr marL="857250" lvl="1" indent="-400050">
              <a:buFont typeface="+mj-lt"/>
              <a:buAutoNum type="romanLcPeriod"/>
            </a:pPr>
            <a:r>
              <a:rPr lang="en-US" sz="1800" b="1" dirty="0">
                <a:latin typeface="Cambria" panose="02040503050406030204" pitchFamily="18" charset="0"/>
                <a:ea typeface="Cambria" panose="02040503050406030204" pitchFamily="18" charset="0"/>
              </a:rPr>
              <a:t>Shielded: </a:t>
            </a:r>
            <a:r>
              <a:rPr lang="en-US" sz="1800" dirty="0">
                <a:latin typeface="Cambria" panose="02040503050406030204" pitchFamily="18" charset="0"/>
                <a:ea typeface="Cambria" panose="02040503050406030204" pitchFamily="18" charset="0"/>
              </a:rPr>
              <a:t>Shielded transactions, on the other hand, use </a:t>
            </a:r>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to completely hide the transaction information from the public blockchain.</a:t>
            </a:r>
          </a:p>
          <a:p>
            <a:pPr lvl="1"/>
            <a:endParaRPr lang="en-US" sz="1800" dirty="0">
              <a:latin typeface="Cambria" panose="02040503050406030204" pitchFamily="18" charset="0"/>
              <a:ea typeface="Cambria" panose="02040503050406030204" pitchFamily="18" charset="0"/>
            </a:endParaRPr>
          </a:p>
          <a:p>
            <a:pPr lvl="1"/>
            <a:endParaRPr lang="en-US" sz="1800" dirty="0">
              <a:latin typeface="Cambria" panose="02040503050406030204" pitchFamily="18" charset="0"/>
              <a:ea typeface="Cambria" panose="02040503050406030204" pitchFamily="18" charset="0"/>
            </a:endParaRPr>
          </a:p>
          <a:p>
            <a:pPr lvl="1"/>
            <a:endParaRPr lang="en-US" sz="1800" dirty="0">
              <a:latin typeface="Cambria" panose="02040503050406030204" pitchFamily="18" charset="0"/>
              <a:ea typeface="Cambria" panose="02040503050406030204" pitchFamily="18" charset="0"/>
            </a:endParaRPr>
          </a:p>
          <a:p>
            <a:pPr lvl="1"/>
            <a:endParaRPr lang="en-IN"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dirty="0">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7</a:t>
            </a:fld>
            <a:endParaRPr lang="en-CA" dirty="0">
              <a:solidFill>
                <a:prstClr val="black"/>
              </a:solidFill>
              <a:ea typeface="ＭＳ Ｐゴシック" charset="0"/>
            </a:endParaRPr>
          </a:p>
        </p:txBody>
      </p:sp>
      <p:pic>
        <p:nvPicPr>
          <p:cNvPr id="7" name="Picture 6" descr="Logo, icon&#10;&#10;Description automatically generated">
            <a:extLst>
              <a:ext uri="{FF2B5EF4-FFF2-40B4-BE49-F238E27FC236}">
                <a16:creationId xmlns:a16="http://schemas.microsoft.com/office/drawing/2014/main" id="{C8B79CE8-E35F-F71B-A166-BD2A7AB9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4" y="2392577"/>
            <a:ext cx="1783125" cy="1783125"/>
          </a:xfrm>
          <a:prstGeom prst="rect">
            <a:avLst/>
          </a:prstGeom>
        </p:spPr>
      </p:pic>
    </p:spTree>
    <p:extLst>
      <p:ext uri="{BB962C8B-B14F-4D97-AF65-F5344CB8AC3E}">
        <p14:creationId xmlns:p14="http://schemas.microsoft.com/office/powerpoint/2010/main" val="51713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err="1"/>
              <a:t>Zk</a:t>
            </a:r>
            <a:r>
              <a:rPr lang="en-IN" dirty="0"/>
              <a:t>-SNARKS</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lvl="1"/>
            <a:r>
              <a:rPr lang="en-US" sz="1800" dirty="0" err="1">
                <a:latin typeface="Cambria" panose="02040503050406030204" pitchFamily="18" charset="0"/>
                <a:ea typeface="Cambria" panose="02040503050406030204" pitchFamily="18" charset="0"/>
              </a:rPr>
              <a:t>zk</a:t>
            </a:r>
            <a:r>
              <a:rPr lang="en-US" sz="1800" dirty="0">
                <a:latin typeface="Cambria" panose="02040503050406030204" pitchFamily="18" charset="0"/>
                <a:ea typeface="Cambria" panose="02040503050406030204" pitchFamily="18" charset="0"/>
              </a:rPr>
              <a:t>-SNARKS stands for Zero-Knowledge Succinct Non-Interactive Argument of Knowledge.</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Verifies a transaction without revealing any of the details of that transaction to anyone other than the parties involved.</a:t>
            </a:r>
          </a:p>
          <a:p>
            <a:pPr marL="457200" lvl="1" indent="0">
              <a:buNone/>
            </a:pPr>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Creates a mathematical proof that verifies the authenticity of a transaction without revealing any of the transaction details. </a:t>
            </a:r>
          </a:p>
          <a:p>
            <a:pPr lvl="1"/>
            <a:r>
              <a:rPr lang="en-US" sz="1800" dirty="0">
                <a:latin typeface="Cambria" panose="02040503050406030204" pitchFamily="18" charset="0"/>
                <a:ea typeface="Cambria" panose="02040503050406030204" pitchFamily="18" charset="0"/>
              </a:rPr>
              <a:t>The proof is then added to the blockchain, allowing anyone to verify the authenticity of the transaction without knowing any of the specific details.</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Overall, Z-snarks are a powerful tool for enabling private and secure transactions on a public blockchain.</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dirty="0">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8</a:t>
            </a:fld>
            <a:endParaRPr lang="en-CA" dirty="0">
              <a:solidFill>
                <a:prstClr val="black"/>
              </a:solidFill>
              <a:ea typeface="ＭＳ Ｐゴシック" charset="0"/>
            </a:endParaRPr>
          </a:p>
        </p:txBody>
      </p:sp>
      <p:pic>
        <p:nvPicPr>
          <p:cNvPr id="7" name="Picture 6" descr="Logo, icon&#10;&#10;Description automatically generated">
            <a:extLst>
              <a:ext uri="{FF2B5EF4-FFF2-40B4-BE49-F238E27FC236}">
                <a16:creationId xmlns:a16="http://schemas.microsoft.com/office/drawing/2014/main" id="{6F603E6F-4EAA-5DF7-CA9C-8E07616DA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4" y="2392577"/>
            <a:ext cx="1783125" cy="1783125"/>
          </a:xfrm>
          <a:prstGeom prst="rect">
            <a:avLst/>
          </a:prstGeom>
        </p:spPr>
      </p:pic>
    </p:spTree>
    <p:extLst>
      <p:ext uri="{BB962C8B-B14F-4D97-AF65-F5344CB8AC3E}">
        <p14:creationId xmlns:p14="http://schemas.microsoft.com/office/powerpoint/2010/main" val="3826921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lstStyle/>
          <a:p>
            <a:r>
              <a:rPr lang="en-IN" dirty="0" err="1"/>
              <a:t>Zcash</a:t>
            </a:r>
            <a:r>
              <a:rPr lang="en-IN" dirty="0"/>
              <a:t>: Mining and Supply</a:t>
            </a:r>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marL="457200" lvl="1" indent="0">
              <a:buNone/>
            </a:pPr>
            <a:r>
              <a:rPr lang="en-US" sz="1800" b="1" dirty="0">
                <a:latin typeface="Cambria" panose="02040503050406030204" pitchFamily="18" charset="0"/>
                <a:ea typeface="Cambria" panose="02040503050406030204" pitchFamily="18" charset="0"/>
              </a:rPr>
              <a:t>Mining</a:t>
            </a:r>
          </a:p>
          <a:p>
            <a:pPr lvl="1"/>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is a Proof of Work (</a:t>
            </a:r>
            <a:r>
              <a:rPr lang="en-US" sz="1800" dirty="0" err="1">
                <a:latin typeface="Cambria" panose="02040503050406030204" pitchFamily="18" charset="0"/>
                <a:ea typeface="Cambria" panose="02040503050406030204" pitchFamily="18" charset="0"/>
              </a:rPr>
              <a:t>PoW</a:t>
            </a:r>
            <a:r>
              <a:rPr lang="en-US" sz="1800" dirty="0">
                <a:latin typeface="Cambria" panose="02040503050406030204" pitchFamily="18" charset="0"/>
                <a:ea typeface="Cambria" panose="02040503050406030204" pitchFamily="18" charset="0"/>
              </a:rPr>
              <a:t>) cryptocurrency, which means that it is mined using computing power to solve complex mathematical problems. </a:t>
            </a:r>
          </a:p>
          <a:p>
            <a:pPr lvl="1"/>
            <a:r>
              <a:rPr lang="en-US" sz="1800" dirty="0">
                <a:latin typeface="Cambria" panose="02040503050406030204" pitchFamily="18" charset="0"/>
                <a:ea typeface="Cambria" panose="02040503050406030204" pitchFamily="18" charset="0"/>
              </a:rPr>
              <a:t>Mining Algorithm Used : </a:t>
            </a:r>
            <a:r>
              <a:rPr lang="en-US" sz="1800" b="1" dirty="0" err="1">
                <a:latin typeface="Cambria" panose="02040503050406030204" pitchFamily="18" charset="0"/>
                <a:ea typeface="Cambria" panose="02040503050406030204" pitchFamily="18" charset="0"/>
              </a:rPr>
              <a:t>Equihash</a:t>
            </a:r>
            <a:r>
              <a:rPr lang="en-US" sz="1800" dirty="0">
                <a:latin typeface="Cambria" panose="02040503050406030204" pitchFamily="18" charset="0"/>
                <a:ea typeface="Cambria" panose="02040503050406030204" pitchFamily="18" charset="0"/>
              </a:rPr>
              <a:t>(Designed to be resistant to ASIC </a:t>
            </a:r>
            <a:r>
              <a:rPr lang="en-US" sz="1800" dirty="0" err="1">
                <a:latin typeface="Cambria" panose="02040503050406030204" pitchFamily="18" charset="0"/>
                <a:ea typeface="Cambria" panose="02040503050406030204" pitchFamily="18" charset="0"/>
              </a:rPr>
              <a:t>minin</a:t>
            </a:r>
            <a:endParaRPr lang="en-US" sz="1800" dirty="0">
              <a:latin typeface="Cambria" panose="02040503050406030204" pitchFamily="18" charset="0"/>
              <a:ea typeface="Cambria" panose="02040503050406030204" pitchFamily="18" charset="0"/>
            </a:endParaRPr>
          </a:p>
          <a:p>
            <a:pPr lvl="1"/>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has a block reward that is given to miners who successfully add a block to the blockchain.</a:t>
            </a:r>
          </a:p>
          <a:p>
            <a:pPr marL="457200" lvl="1" indent="0">
              <a:buNone/>
            </a:pPr>
            <a:r>
              <a:rPr lang="en-US" sz="1800" b="1" dirty="0">
                <a:latin typeface="Cambria" panose="02040503050406030204" pitchFamily="18" charset="0"/>
                <a:ea typeface="Cambria" panose="02040503050406030204" pitchFamily="18" charset="0"/>
              </a:rPr>
              <a:t>Supply</a:t>
            </a:r>
          </a:p>
          <a:p>
            <a:pPr lvl="1"/>
            <a:r>
              <a:rPr lang="en-US" sz="1800" dirty="0">
                <a:latin typeface="Cambria" panose="02040503050406030204" pitchFamily="18" charset="0"/>
                <a:ea typeface="Cambria" panose="02040503050406030204" pitchFamily="18" charset="0"/>
              </a:rPr>
              <a:t>The total supply of ZEC is limited to 21 million coins.</a:t>
            </a:r>
          </a:p>
          <a:p>
            <a:pPr lvl="1"/>
            <a:r>
              <a:rPr lang="en-US" sz="1800" dirty="0">
                <a:latin typeface="Cambria" panose="02040503050406030204" pitchFamily="18" charset="0"/>
                <a:ea typeface="Cambria" panose="02040503050406030204" pitchFamily="18" charset="0"/>
              </a:rPr>
              <a:t> This is achieved by gradually reducing the block reward over time until it reaches zero.</a:t>
            </a:r>
          </a:p>
          <a:p>
            <a:pPr lvl="1"/>
            <a:r>
              <a:rPr lang="en-US" sz="1800" dirty="0">
                <a:latin typeface="Cambria" panose="02040503050406030204" pitchFamily="18" charset="0"/>
                <a:ea typeface="Cambria" panose="02040503050406030204" pitchFamily="18" charset="0"/>
              </a:rPr>
              <a:t> At that point, no new ZEC will be created, and the only way to obtain it will be through transactions on the blockchain.</a:t>
            </a:r>
          </a:p>
          <a:p>
            <a:pPr lvl="1"/>
            <a:endParaRPr lang="en-US" sz="1800"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rPr>
              <a:t>Overall, the mining and supply of </a:t>
            </a:r>
            <a:r>
              <a:rPr lang="en-US" sz="1800" dirty="0" err="1">
                <a:latin typeface="Cambria" panose="02040503050406030204" pitchFamily="18" charset="0"/>
                <a:ea typeface="Cambria" panose="02040503050406030204" pitchFamily="18" charset="0"/>
              </a:rPr>
              <a:t>Zcash</a:t>
            </a:r>
            <a:r>
              <a:rPr lang="en-US" sz="1800" dirty="0">
                <a:latin typeface="Cambria" panose="02040503050406030204" pitchFamily="18" charset="0"/>
                <a:ea typeface="Cambria" panose="02040503050406030204" pitchFamily="18" charset="0"/>
              </a:rPr>
              <a:t> is designed to ensure that the cryptocurrency remains scarce, while also promoting decentralization and fair distribution among miners.</a:t>
            </a: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a:solidFill>
                  <a:prstClr val="black"/>
                </a:solidFill>
                <a:ea typeface="ＭＳ Ｐゴシック" charset="0"/>
              </a:rPr>
              <a:pPr fontAlgn="base">
                <a:spcBef>
                  <a:spcPct val="0"/>
                </a:spcBef>
                <a:spcAft>
                  <a:spcPct val="0"/>
                </a:spcAft>
              </a:pPr>
              <a:t>2023-04-03</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dirty="0">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9</a:t>
            </a:fld>
            <a:endParaRPr lang="en-CA" dirty="0">
              <a:solidFill>
                <a:prstClr val="black"/>
              </a:solidFill>
              <a:ea typeface="ＭＳ Ｐゴシック" charset="0"/>
            </a:endParaRPr>
          </a:p>
        </p:txBody>
      </p:sp>
      <p:pic>
        <p:nvPicPr>
          <p:cNvPr id="7" name="Picture 6" descr="Logo, icon&#10;&#10;Description automatically generated">
            <a:extLst>
              <a:ext uri="{FF2B5EF4-FFF2-40B4-BE49-F238E27FC236}">
                <a16:creationId xmlns:a16="http://schemas.microsoft.com/office/drawing/2014/main" id="{6F603E6F-4EAA-5DF7-CA9C-8E07616DA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4" y="2392577"/>
            <a:ext cx="1783125" cy="1783125"/>
          </a:xfrm>
          <a:prstGeom prst="rect">
            <a:avLst/>
          </a:prstGeom>
        </p:spPr>
      </p:pic>
    </p:spTree>
    <p:extLst>
      <p:ext uri="{BB962C8B-B14F-4D97-AF65-F5344CB8AC3E}">
        <p14:creationId xmlns:p14="http://schemas.microsoft.com/office/powerpoint/2010/main" val="192834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9951</TotalTime>
  <Words>4499</Words>
  <Application>Microsoft Office PowerPoint</Application>
  <PresentationFormat>Widescreen</PresentationFormat>
  <Paragraphs>423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vt:lpstr>
      <vt:lpstr>Times New Roman</vt:lpstr>
      <vt:lpstr>Office Theme</vt:lpstr>
      <vt:lpstr>PowerPoint Presentation</vt:lpstr>
      <vt:lpstr>Introduction</vt:lpstr>
      <vt:lpstr>Monero</vt:lpstr>
      <vt:lpstr>Core features of Monero</vt:lpstr>
      <vt:lpstr>How Monero Works?</vt:lpstr>
      <vt:lpstr>Z-Cash</vt:lpstr>
      <vt:lpstr>How Zcash Works?</vt:lpstr>
      <vt:lpstr>Zk-SNARKS</vt:lpstr>
      <vt:lpstr>Zcash: Mining and Supply</vt:lpstr>
      <vt:lpstr>COMPARISION OF MONERO AND  ZCASH</vt:lpstr>
      <vt:lpstr>COMPARISION OF MONERO AND  ZCASH(Contd)</vt:lpstr>
      <vt:lpstr>COMPARISION OF MONERO AND  ZCASH(Contd)</vt:lpstr>
      <vt:lpstr>COMPARISION OF MONERO AND  ZCASH(Contd)</vt:lpstr>
      <vt:lpstr>COMPARISION OF MONERO AND  ZCASH(Contd)</vt:lpstr>
      <vt:lpstr>Similarities between Monero and Zcash</vt:lpstr>
      <vt:lpstr>Similarities between Monero and Zcash(Contd)</vt:lpstr>
      <vt:lpstr>Similarities between Monero and Zcash(Contd)</vt:lpstr>
      <vt:lpstr>Attacks on ZCASH: PING AND REJECT</vt:lpstr>
      <vt:lpstr>Attacks on ZCASH: PING AND REJECT</vt:lpstr>
      <vt:lpstr>REJECT ATTACK: </vt:lpstr>
      <vt:lpstr>REJECT ATTACK: </vt:lpstr>
      <vt:lpstr>PING ATTACK: </vt:lpstr>
      <vt:lpstr>SUMMARY OF THE ATTACK:</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Analysis of transaction flooding attacks against Monero</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Survey and compare the use of software and hardware tools in cybercrime investigations.</dc:title>
  <dc:creator>Raghav Raghunathan</dc:creator>
  <cp:lastModifiedBy>arun prasad</cp:lastModifiedBy>
  <cp:revision>9</cp:revision>
  <dcterms:created xsi:type="dcterms:W3CDTF">2023-04-03T00:04:35Z</dcterms:created>
  <dcterms:modified xsi:type="dcterms:W3CDTF">2023-04-10T15:17:24Z</dcterms:modified>
</cp:coreProperties>
</file>