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9" r:id="rId2"/>
    <p:sldId id="310" r:id="rId3"/>
    <p:sldId id="311" r:id="rId4"/>
    <p:sldId id="312" r:id="rId5"/>
    <p:sldId id="31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13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6B6B0-BECF-305D-160F-AED6B68C37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70E714-FA29-CAF3-CE3D-DC00AB4D6F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BA183F-F496-A6E2-E145-9E11959931E6}"/>
              </a:ext>
            </a:extLst>
          </p:cNvPr>
          <p:cNvSpPr>
            <a:spLocks noGrp="1"/>
          </p:cNvSpPr>
          <p:nvPr>
            <p:ph type="dt" sz="half" idx="10"/>
          </p:nvPr>
        </p:nvSpPr>
        <p:spPr/>
        <p:txBody>
          <a:bodyPr/>
          <a:lstStyle/>
          <a:p>
            <a:fld id="{E6FA5FB3-33C2-46D3-901D-B1C11BFF8342}" type="datetimeFigureOut">
              <a:rPr lang="en-IN" smtClean="0"/>
              <a:t>04-04-2023</a:t>
            </a:fld>
            <a:endParaRPr lang="en-IN"/>
          </a:p>
        </p:txBody>
      </p:sp>
      <p:sp>
        <p:nvSpPr>
          <p:cNvPr id="5" name="Footer Placeholder 4">
            <a:extLst>
              <a:ext uri="{FF2B5EF4-FFF2-40B4-BE49-F238E27FC236}">
                <a16:creationId xmlns:a16="http://schemas.microsoft.com/office/drawing/2014/main" id="{5BBE8A7E-AB17-B572-68D6-DBA6DB5E08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CEC953-79D5-3C07-DC5B-1C64E7C36811}"/>
              </a:ext>
            </a:extLst>
          </p:cNvPr>
          <p:cNvSpPr>
            <a:spLocks noGrp="1"/>
          </p:cNvSpPr>
          <p:nvPr>
            <p:ph type="sldNum" sz="quarter" idx="12"/>
          </p:nvPr>
        </p:nvSpPr>
        <p:spPr/>
        <p:txBody>
          <a:bodyPr/>
          <a:lstStyle/>
          <a:p>
            <a:fld id="{2E396C05-CABB-412A-BB6F-60F5ED04EADD}" type="slidenum">
              <a:rPr lang="en-IN" smtClean="0"/>
              <a:t>‹#›</a:t>
            </a:fld>
            <a:endParaRPr lang="en-IN"/>
          </a:p>
        </p:txBody>
      </p:sp>
    </p:spTree>
    <p:extLst>
      <p:ext uri="{BB962C8B-B14F-4D97-AF65-F5344CB8AC3E}">
        <p14:creationId xmlns:p14="http://schemas.microsoft.com/office/powerpoint/2010/main" val="3447383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30AE-539A-80C6-A728-9C12938A72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0A35B9-3C9B-726B-50CF-916F1B7142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69162D-3E1B-EA18-0657-474A6174DA08}"/>
              </a:ext>
            </a:extLst>
          </p:cNvPr>
          <p:cNvSpPr>
            <a:spLocks noGrp="1"/>
          </p:cNvSpPr>
          <p:nvPr>
            <p:ph type="dt" sz="half" idx="10"/>
          </p:nvPr>
        </p:nvSpPr>
        <p:spPr/>
        <p:txBody>
          <a:bodyPr/>
          <a:lstStyle/>
          <a:p>
            <a:fld id="{E6FA5FB3-33C2-46D3-901D-B1C11BFF8342}" type="datetimeFigureOut">
              <a:rPr lang="en-IN" smtClean="0"/>
              <a:t>04-04-2023</a:t>
            </a:fld>
            <a:endParaRPr lang="en-IN"/>
          </a:p>
        </p:txBody>
      </p:sp>
      <p:sp>
        <p:nvSpPr>
          <p:cNvPr id="5" name="Footer Placeholder 4">
            <a:extLst>
              <a:ext uri="{FF2B5EF4-FFF2-40B4-BE49-F238E27FC236}">
                <a16:creationId xmlns:a16="http://schemas.microsoft.com/office/drawing/2014/main" id="{42AAF367-3C67-4B2D-EEFF-8A55B9E527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F119A4-8D00-8C99-1D6E-46D1DC333D56}"/>
              </a:ext>
            </a:extLst>
          </p:cNvPr>
          <p:cNvSpPr>
            <a:spLocks noGrp="1"/>
          </p:cNvSpPr>
          <p:nvPr>
            <p:ph type="sldNum" sz="quarter" idx="12"/>
          </p:nvPr>
        </p:nvSpPr>
        <p:spPr/>
        <p:txBody>
          <a:bodyPr/>
          <a:lstStyle/>
          <a:p>
            <a:fld id="{2E396C05-CABB-412A-BB6F-60F5ED04EADD}" type="slidenum">
              <a:rPr lang="en-IN" smtClean="0"/>
              <a:t>‹#›</a:t>
            </a:fld>
            <a:endParaRPr lang="en-IN"/>
          </a:p>
        </p:txBody>
      </p:sp>
    </p:spTree>
    <p:extLst>
      <p:ext uri="{BB962C8B-B14F-4D97-AF65-F5344CB8AC3E}">
        <p14:creationId xmlns:p14="http://schemas.microsoft.com/office/powerpoint/2010/main" val="2128470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5CF5E6-08A7-6AC5-1B88-EE2CA8BCD5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CBB01C-0F70-C048-F8AD-CD59FB3536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FF31FD-B601-625E-B07B-7809683B3568}"/>
              </a:ext>
            </a:extLst>
          </p:cNvPr>
          <p:cNvSpPr>
            <a:spLocks noGrp="1"/>
          </p:cNvSpPr>
          <p:nvPr>
            <p:ph type="dt" sz="half" idx="10"/>
          </p:nvPr>
        </p:nvSpPr>
        <p:spPr/>
        <p:txBody>
          <a:bodyPr/>
          <a:lstStyle/>
          <a:p>
            <a:fld id="{E6FA5FB3-33C2-46D3-901D-B1C11BFF8342}" type="datetimeFigureOut">
              <a:rPr lang="en-IN" smtClean="0"/>
              <a:t>04-04-2023</a:t>
            </a:fld>
            <a:endParaRPr lang="en-IN"/>
          </a:p>
        </p:txBody>
      </p:sp>
      <p:sp>
        <p:nvSpPr>
          <p:cNvPr id="5" name="Footer Placeholder 4">
            <a:extLst>
              <a:ext uri="{FF2B5EF4-FFF2-40B4-BE49-F238E27FC236}">
                <a16:creationId xmlns:a16="http://schemas.microsoft.com/office/drawing/2014/main" id="{89AE510C-A87E-C640-909F-A55D5EF08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1F8FF9-B9D7-2105-C878-33156E745DC4}"/>
              </a:ext>
            </a:extLst>
          </p:cNvPr>
          <p:cNvSpPr>
            <a:spLocks noGrp="1"/>
          </p:cNvSpPr>
          <p:nvPr>
            <p:ph type="sldNum" sz="quarter" idx="12"/>
          </p:nvPr>
        </p:nvSpPr>
        <p:spPr/>
        <p:txBody>
          <a:bodyPr/>
          <a:lstStyle/>
          <a:p>
            <a:fld id="{2E396C05-CABB-412A-BB6F-60F5ED04EADD}" type="slidenum">
              <a:rPr lang="en-IN" smtClean="0"/>
              <a:t>‹#›</a:t>
            </a:fld>
            <a:endParaRPr lang="en-IN"/>
          </a:p>
        </p:txBody>
      </p:sp>
    </p:spTree>
    <p:extLst>
      <p:ext uri="{BB962C8B-B14F-4D97-AF65-F5344CB8AC3E}">
        <p14:creationId xmlns:p14="http://schemas.microsoft.com/office/powerpoint/2010/main" val="2092542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Backgroun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a:lvl1pPr>
          </a:lstStyle>
          <a:p>
            <a:r>
              <a:rPr lang="en-US" dirty="0"/>
              <a:t>Background</a:t>
            </a:r>
          </a:p>
        </p:txBody>
      </p:sp>
      <p:sp>
        <p:nvSpPr>
          <p:cNvPr id="3" name="Content Placeholder 2"/>
          <p:cNvSpPr>
            <a:spLocks noGrp="1"/>
          </p:cNvSpPr>
          <p:nvPr>
            <p:ph idx="1"/>
          </p:nvPr>
        </p:nvSpPr>
        <p:spPr>
          <a:xfrm>
            <a:off x="914400" y="1268760"/>
            <a:ext cx="10439400" cy="5040560"/>
          </a:xfrm>
          <a:solidFill>
            <a:schemeClr val="bg1"/>
          </a:solidFill>
        </p:spPr>
        <p:txBody>
          <a:bodyPr/>
          <a:lstStyle>
            <a:lvl1pPr>
              <a:defRPr baseline="0"/>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vl2pPr>
            <a:lvl3pPr>
              <a:defRPr/>
            </a:lvl3pPr>
          </a:lstStyle>
          <a:p>
            <a:pPr lvl="1"/>
            <a:endParaRPr lang="en-US" dirty="0"/>
          </a:p>
        </p:txBody>
      </p:sp>
      <p:sp>
        <p:nvSpPr>
          <p:cNvPr id="13" name="Date Placeholder 12"/>
          <p:cNvSpPr>
            <a:spLocks noGrp="1"/>
          </p:cNvSpPr>
          <p:nvPr>
            <p:ph type="dt" sz="half" idx="10"/>
          </p:nvPr>
        </p:nvSpPr>
        <p:spPr/>
        <p:txBody>
          <a:bodyPr/>
          <a:lstStyle/>
          <a:p>
            <a:fld id="{9C215E4B-2CCE-4417-9F0B-964C20DCD5A9}" type="datetime1">
              <a:rPr lang="en-CA" smtClean="0"/>
              <a:t>2023-04-04</a:t>
            </a:fld>
            <a:endParaRPr lang="en-CA" dirty="0"/>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dirty="0"/>
          </a:p>
        </p:txBody>
      </p:sp>
      <p:cxnSp>
        <p:nvCxnSpPr>
          <p:cNvPr id="8" name="Straight Connector 7">
            <a:extLst>
              <a:ext uri="{FF2B5EF4-FFF2-40B4-BE49-F238E27FC236}">
                <a16:creationId xmlns:a16="http://schemas.microsoft.com/office/drawing/2014/main" id="{A4FCCDE7-AF7F-4290-8D9A-BD0E66EA7E16}"/>
              </a:ext>
            </a:extLst>
          </p:cNvPr>
          <p:cNvCxnSpPr>
            <a:cxnSpLocks/>
          </p:cNvCxnSpPr>
          <p:nvPr userDrawn="1"/>
        </p:nvCxnSpPr>
        <p:spPr>
          <a:xfrm>
            <a:off x="838200" y="1196752"/>
            <a:ext cx="10515600" cy="0"/>
          </a:xfrm>
          <a:prstGeom prst="line">
            <a:avLst/>
          </a:prstGeom>
          <a:ln>
            <a:solidFill>
              <a:srgbClr val="A5002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4859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739F-0FC7-CA45-EA12-3F03430D4D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1C53CA-9BB8-7824-DE0F-86AB508AD6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5FF768-4DEB-4250-3E4E-BDFB343B2F12}"/>
              </a:ext>
            </a:extLst>
          </p:cNvPr>
          <p:cNvSpPr>
            <a:spLocks noGrp="1"/>
          </p:cNvSpPr>
          <p:nvPr>
            <p:ph type="dt" sz="half" idx="10"/>
          </p:nvPr>
        </p:nvSpPr>
        <p:spPr/>
        <p:txBody>
          <a:bodyPr/>
          <a:lstStyle/>
          <a:p>
            <a:fld id="{E6FA5FB3-33C2-46D3-901D-B1C11BFF8342}" type="datetimeFigureOut">
              <a:rPr lang="en-IN" smtClean="0"/>
              <a:t>04-04-2023</a:t>
            </a:fld>
            <a:endParaRPr lang="en-IN"/>
          </a:p>
        </p:txBody>
      </p:sp>
      <p:sp>
        <p:nvSpPr>
          <p:cNvPr id="5" name="Footer Placeholder 4">
            <a:extLst>
              <a:ext uri="{FF2B5EF4-FFF2-40B4-BE49-F238E27FC236}">
                <a16:creationId xmlns:a16="http://schemas.microsoft.com/office/drawing/2014/main" id="{25F81726-7F36-CEBA-40C0-F3A3C29AE0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83B0B2-7D1A-CD13-F860-E03BBA455752}"/>
              </a:ext>
            </a:extLst>
          </p:cNvPr>
          <p:cNvSpPr>
            <a:spLocks noGrp="1"/>
          </p:cNvSpPr>
          <p:nvPr>
            <p:ph type="sldNum" sz="quarter" idx="12"/>
          </p:nvPr>
        </p:nvSpPr>
        <p:spPr/>
        <p:txBody>
          <a:bodyPr/>
          <a:lstStyle/>
          <a:p>
            <a:fld id="{2E396C05-CABB-412A-BB6F-60F5ED04EADD}" type="slidenum">
              <a:rPr lang="en-IN" smtClean="0"/>
              <a:t>‹#›</a:t>
            </a:fld>
            <a:endParaRPr lang="en-IN"/>
          </a:p>
        </p:txBody>
      </p:sp>
    </p:spTree>
    <p:extLst>
      <p:ext uri="{BB962C8B-B14F-4D97-AF65-F5344CB8AC3E}">
        <p14:creationId xmlns:p14="http://schemas.microsoft.com/office/powerpoint/2010/main" val="3387129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FB14-7E87-9A8F-4E3B-EEC82CE5B3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766300-49BF-3DF2-01AF-52B5515E92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87D699-B1C7-698A-4EBE-7689F1101129}"/>
              </a:ext>
            </a:extLst>
          </p:cNvPr>
          <p:cNvSpPr>
            <a:spLocks noGrp="1"/>
          </p:cNvSpPr>
          <p:nvPr>
            <p:ph type="dt" sz="half" idx="10"/>
          </p:nvPr>
        </p:nvSpPr>
        <p:spPr/>
        <p:txBody>
          <a:bodyPr/>
          <a:lstStyle/>
          <a:p>
            <a:fld id="{E6FA5FB3-33C2-46D3-901D-B1C11BFF8342}" type="datetimeFigureOut">
              <a:rPr lang="en-IN" smtClean="0"/>
              <a:t>04-04-2023</a:t>
            </a:fld>
            <a:endParaRPr lang="en-IN"/>
          </a:p>
        </p:txBody>
      </p:sp>
      <p:sp>
        <p:nvSpPr>
          <p:cNvPr id="5" name="Footer Placeholder 4">
            <a:extLst>
              <a:ext uri="{FF2B5EF4-FFF2-40B4-BE49-F238E27FC236}">
                <a16:creationId xmlns:a16="http://schemas.microsoft.com/office/drawing/2014/main" id="{EFC480C7-6962-FD00-58AE-D647B246CF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8595C6-FE29-3348-AF27-C8C3F7C944BD}"/>
              </a:ext>
            </a:extLst>
          </p:cNvPr>
          <p:cNvSpPr>
            <a:spLocks noGrp="1"/>
          </p:cNvSpPr>
          <p:nvPr>
            <p:ph type="sldNum" sz="quarter" idx="12"/>
          </p:nvPr>
        </p:nvSpPr>
        <p:spPr/>
        <p:txBody>
          <a:bodyPr/>
          <a:lstStyle/>
          <a:p>
            <a:fld id="{2E396C05-CABB-412A-BB6F-60F5ED04EADD}" type="slidenum">
              <a:rPr lang="en-IN" smtClean="0"/>
              <a:t>‹#›</a:t>
            </a:fld>
            <a:endParaRPr lang="en-IN"/>
          </a:p>
        </p:txBody>
      </p:sp>
    </p:spTree>
    <p:extLst>
      <p:ext uri="{BB962C8B-B14F-4D97-AF65-F5344CB8AC3E}">
        <p14:creationId xmlns:p14="http://schemas.microsoft.com/office/powerpoint/2010/main" val="756272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C574C-A64C-A5AB-763E-4BA74D8A60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A0F488-AC06-E19C-BAE5-6FA6CE089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A74D8F-70D3-6758-2BD9-B19D65D4AF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1801D4-40D8-1C2F-717F-065CA6656F46}"/>
              </a:ext>
            </a:extLst>
          </p:cNvPr>
          <p:cNvSpPr>
            <a:spLocks noGrp="1"/>
          </p:cNvSpPr>
          <p:nvPr>
            <p:ph type="dt" sz="half" idx="10"/>
          </p:nvPr>
        </p:nvSpPr>
        <p:spPr/>
        <p:txBody>
          <a:bodyPr/>
          <a:lstStyle/>
          <a:p>
            <a:fld id="{E6FA5FB3-33C2-46D3-901D-B1C11BFF8342}" type="datetimeFigureOut">
              <a:rPr lang="en-IN" smtClean="0"/>
              <a:t>04-04-2023</a:t>
            </a:fld>
            <a:endParaRPr lang="en-IN"/>
          </a:p>
        </p:txBody>
      </p:sp>
      <p:sp>
        <p:nvSpPr>
          <p:cNvPr id="6" name="Footer Placeholder 5">
            <a:extLst>
              <a:ext uri="{FF2B5EF4-FFF2-40B4-BE49-F238E27FC236}">
                <a16:creationId xmlns:a16="http://schemas.microsoft.com/office/drawing/2014/main" id="{8356EB9A-E0D3-AB0A-0FE0-4EBA1FE8E3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886974-B4F9-ECA8-9E6F-AFACF8F1C000}"/>
              </a:ext>
            </a:extLst>
          </p:cNvPr>
          <p:cNvSpPr>
            <a:spLocks noGrp="1"/>
          </p:cNvSpPr>
          <p:nvPr>
            <p:ph type="sldNum" sz="quarter" idx="12"/>
          </p:nvPr>
        </p:nvSpPr>
        <p:spPr/>
        <p:txBody>
          <a:bodyPr/>
          <a:lstStyle/>
          <a:p>
            <a:fld id="{2E396C05-CABB-412A-BB6F-60F5ED04EADD}" type="slidenum">
              <a:rPr lang="en-IN" smtClean="0"/>
              <a:t>‹#›</a:t>
            </a:fld>
            <a:endParaRPr lang="en-IN"/>
          </a:p>
        </p:txBody>
      </p:sp>
    </p:spTree>
    <p:extLst>
      <p:ext uri="{BB962C8B-B14F-4D97-AF65-F5344CB8AC3E}">
        <p14:creationId xmlns:p14="http://schemas.microsoft.com/office/powerpoint/2010/main" val="1937975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1013-B53A-FBF1-FAB2-B4B9EBAD26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B65226-398B-03C5-EFA3-4DF261290D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1AC340-F558-6D3F-8CDD-9040A45599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9E1908-DB68-C64F-9276-8595DE8432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BBA7B8-E201-80A3-EE32-081894C051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F6F168-257E-DDC4-1E91-4D74C5D0C959}"/>
              </a:ext>
            </a:extLst>
          </p:cNvPr>
          <p:cNvSpPr>
            <a:spLocks noGrp="1"/>
          </p:cNvSpPr>
          <p:nvPr>
            <p:ph type="dt" sz="half" idx="10"/>
          </p:nvPr>
        </p:nvSpPr>
        <p:spPr/>
        <p:txBody>
          <a:bodyPr/>
          <a:lstStyle/>
          <a:p>
            <a:fld id="{E6FA5FB3-33C2-46D3-901D-B1C11BFF8342}" type="datetimeFigureOut">
              <a:rPr lang="en-IN" smtClean="0"/>
              <a:t>04-04-2023</a:t>
            </a:fld>
            <a:endParaRPr lang="en-IN"/>
          </a:p>
        </p:txBody>
      </p:sp>
      <p:sp>
        <p:nvSpPr>
          <p:cNvPr id="8" name="Footer Placeholder 7">
            <a:extLst>
              <a:ext uri="{FF2B5EF4-FFF2-40B4-BE49-F238E27FC236}">
                <a16:creationId xmlns:a16="http://schemas.microsoft.com/office/drawing/2014/main" id="{C65E2935-F8F4-08AF-4442-FF50F6253F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494899-413F-53C3-28E6-681076136237}"/>
              </a:ext>
            </a:extLst>
          </p:cNvPr>
          <p:cNvSpPr>
            <a:spLocks noGrp="1"/>
          </p:cNvSpPr>
          <p:nvPr>
            <p:ph type="sldNum" sz="quarter" idx="12"/>
          </p:nvPr>
        </p:nvSpPr>
        <p:spPr/>
        <p:txBody>
          <a:bodyPr/>
          <a:lstStyle/>
          <a:p>
            <a:fld id="{2E396C05-CABB-412A-BB6F-60F5ED04EADD}" type="slidenum">
              <a:rPr lang="en-IN" smtClean="0"/>
              <a:t>‹#›</a:t>
            </a:fld>
            <a:endParaRPr lang="en-IN"/>
          </a:p>
        </p:txBody>
      </p:sp>
    </p:spTree>
    <p:extLst>
      <p:ext uri="{BB962C8B-B14F-4D97-AF65-F5344CB8AC3E}">
        <p14:creationId xmlns:p14="http://schemas.microsoft.com/office/powerpoint/2010/main" val="288121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F2CFA-D6F1-4789-6752-38C0FEA848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800FE3-008B-8DC4-7740-7BD05C422E8E}"/>
              </a:ext>
            </a:extLst>
          </p:cNvPr>
          <p:cNvSpPr>
            <a:spLocks noGrp="1"/>
          </p:cNvSpPr>
          <p:nvPr>
            <p:ph type="dt" sz="half" idx="10"/>
          </p:nvPr>
        </p:nvSpPr>
        <p:spPr/>
        <p:txBody>
          <a:bodyPr/>
          <a:lstStyle/>
          <a:p>
            <a:fld id="{E6FA5FB3-33C2-46D3-901D-B1C11BFF8342}" type="datetimeFigureOut">
              <a:rPr lang="en-IN" smtClean="0"/>
              <a:t>04-04-2023</a:t>
            </a:fld>
            <a:endParaRPr lang="en-IN"/>
          </a:p>
        </p:txBody>
      </p:sp>
      <p:sp>
        <p:nvSpPr>
          <p:cNvPr id="4" name="Footer Placeholder 3">
            <a:extLst>
              <a:ext uri="{FF2B5EF4-FFF2-40B4-BE49-F238E27FC236}">
                <a16:creationId xmlns:a16="http://schemas.microsoft.com/office/drawing/2014/main" id="{8316E114-9FBE-C4E8-6AA0-A7F5BCE140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9369D0-7C6C-070C-9EF5-FF67A8EA2E0F}"/>
              </a:ext>
            </a:extLst>
          </p:cNvPr>
          <p:cNvSpPr>
            <a:spLocks noGrp="1"/>
          </p:cNvSpPr>
          <p:nvPr>
            <p:ph type="sldNum" sz="quarter" idx="12"/>
          </p:nvPr>
        </p:nvSpPr>
        <p:spPr/>
        <p:txBody>
          <a:bodyPr/>
          <a:lstStyle/>
          <a:p>
            <a:fld id="{2E396C05-CABB-412A-BB6F-60F5ED04EADD}" type="slidenum">
              <a:rPr lang="en-IN" smtClean="0"/>
              <a:t>‹#›</a:t>
            </a:fld>
            <a:endParaRPr lang="en-IN"/>
          </a:p>
        </p:txBody>
      </p:sp>
    </p:spTree>
    <p:extLst>
      <p:ext uri="{BB962C8B-B14F-4D97-AF65-F5344CB8AC3E}">
        <p14:creationId xmlns:p14="http://schemas.microsoft.com/office/powerpoint/2010/main" val="1888598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2D4C92-368B-951A-6A0A-F1DF91C8D3B8}"/>
              </a:ext>
            </a:extLst>
          </p:cNvPr>
          <p:cNvSpPr>
            <a:spLocks noGrp="1"/>
          </p:cNvSpPr>
          <p:nvPr>
            <p:ph type="dt" sz="half" idx="10"/>
          </p:nvPr>
        </p:nvSpPr>
        <p:spPr/>
        <p:txBody>
          <a:bodyPr/>
          <a:lstStyle/>
          <a:p>
            <a:fld id="{E6FA5FB3-33C2-46D3-901D-B1C11BFF8342}" type="datetimeFigureOut">
              <a:rPr lang="en-IN" smtClean="0"/>
              <a:t>04-04-2023</a:t>
            </a:fld>
            <a:endParaRPr lang="en-IN"/>
          </a:p>
        </p:txBody>
      </p:sp>
      <p:sp>
        <p:nvSpPr>
          <p:cNvPr id="3" name="Footer Placeholder 2">
            <a:extLst>
              <a:ext uri="{FF2B5EF4-FFF2-40B4-BE49-F238E27FC236}">
                <a16:creationId xmlns:a16="http://schemas.microsoft.com/office/drawing/2014/main" id="{0F56CCB7-5E96-F3C5-46F6-E512B7633E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D1C1D6-084B-1235-4611-D511C58699F6}"/>
              </a:ext>
            </a:extLst>
          </p:cNvPr>
          <p:cNvSpPr>
            <a:spLocks noGrp="1"/>
          </p:cNvSpPr>
          <p:nvPr>
            <p:ph type="sldNum" sz="quarter" idx="12"/>
          </p:nvPr>
        </p:nvSpPr>
        <p:spPr/>
        <p:txBody>
          <a:bodyPr/>
          <a:lstStyle/>
          <a:p>
            <a:fld id="{2E396C05-CABB-412A-BB6F-60F5ED04EADD}" type="slidenum">
              <a:rPr lang="en-IN" smtClean="0"/>
              <a:t>‹#›</a:t>
            </a:fld>
            <a:endParaRPr lang="en-IN"/>
          </a:p>
        </p:txBody>
      </p:sp>
    </p:spTree>
    <p:extLst>
      <p:ext uri="{BB962C8B-B14F-4D97-AF65-F5344CB8AC3E}">
        <p14:creationId xmlns:p14="http://schemas.microsoft.com/office/powerpoint/2010/main" val="1945613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5748A-8706-5AC5-1737-FDC735B0F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08A235-1635-6B17-4BE7-57BDEED06E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547E9E-A65F-7827-040B-63733CA5B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77E90-922D-23F5-7E21-AE4023A5FE29}"/>
              </a:ext>
            </a:extLst>
          </p:cNvPr>
          <p:cNvSpPr>
            <a:spLocks noGrp="1"/>
          </p:cNvSpPr>
          <p:nvPr>
            <p:ph type="dt" sz="half" idx="10"/>
          </p:nvPr>
        </p:nvSpPr>
        <p:spPr/>
        <p:txBody>
          <a:bodyPr/>
          <a:lstStyle/>
          <a:p>
            <a:fld id="{E6FA5FB3-33C2-46D3-901D-B1C11BFF8342}" type="datetimeFigureOut">
              <a:rPr lang="en-IN" smtClean="0"/>
              <a:t>04-04-2023</a:t>
            </a:fld>
            <a:endParaRPr lang="en-IN"/>
          </a:p>
        </p:txBody>
      </p:sp>
      <p:sp>
        <p:nvSpPr>
          <p:cNvPr id="6" name="Footer Placeholder 5">
            <a:extLst>
              <a:ext uri="{FF2B5EF4-FFF2-40B4-BE49-F238E27FC236}">
                <a16:creationId xmlns:a16="http://schemas.microsoft.com/office/drawing/2014/main" id="{5CC55CF6-4216-597A-8788-925881D077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6F7A3E-3AF5-7272-E77A-71204A4D6C32}"/>
              </a:ext>
            </a:extLst>
          </p:cNvPr>
          <p:cNvSpPr>
            <a:spLocks noGrp="1"/>
          </p:cNvSpPr>
          <p:nvPr>
            <p:ph type="sldNum" sz="quarter" idx="12"/>
          </p:nvPr>
        </p:nvSpPr>
        <p:spPr/>
        <p:txBody>
          <a:bodyPr/>
          <a:lstStyle/>
          <a:p>
            <a:fld id="{2E396C05-CABB-412A-BB6F-60F5ED04EADD}" type="slidenum">
              <a:rPr lang="en-IN" smtClean="0"/>
              <a:t>‹#›</a:t>
            </a:fld>
            <a:endParaRPr lang="en-IN"/>
          </a:p>
        </p:txBody>
      </p:sp>
    </p:spTree>
    <p:extLst>
      <p:ext uri="{BB962C8B-B14F-4D97-AF65-F5344CB8AC3E}">
        <p14:creationId xmlns:p14="http://schemas.microsoft.com/office/powerpoint/2010/main" val="216007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853C-73FC-7173-9178-37D5B7D078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59108B-79DD-83BE-E7EE-275EB95E9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F748B5-9488-41EF-6CD6-5FF2DB75C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410755-C7DD-1B88-7268-7DD3957F7E56}"/>
              </a:ext>
            </a:extLst>
          </p:cNvPr>
          <p:cNvSpPr>
            <a:spLocks noGrp="1"/>
          </p:cNvSpPr>
          <p:nvPr>
            <p:ph type="dt" sz="half" idx="10"/>
          </p:nvPr>
        </p:nvSpPr>
        <p:spPr/>
        <p:txBody>
          <a:bodyPr/>
          <a:lstStyle/>
          <a:p>
            <a:fld id="{E6FA5FB3-33C2-46D3-901D-B1C11BFF8342}" type="datetimeFigureOut">
              <a:rPr lang="en-IN" smtClean="0"/>
              <a:t>04-04-2023</a:t>
            </a:fld>
            <a:endParaRPr lang="en-IN"/>
          </a:p>
        </p:txBody>
      </p:sp>
      <p:sp>
        <p:nvSpPr>
          <p:cNvPr id="6" name="Footer Placeholder 5">
            <a:extLst>
              <a:ext uri="{FF2B5EF4-FFF2-40B4-BE49-F238E27FC236}">
                <a16:creationId xmlns:a16="http://schemas.microsoft.com/office/drawing/2014/main" id="{646F341E-DBB1-A364-030C-00B9FDFD0F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8A4D00-3997-6A3A-EB69-D2844298DD3B}"/>
              </a:ext>
            </a:extLst>
          </p:cNvPr>
          <p:cNvSpPr>
            <a:spLocks noGrp="1"/>
          </p:cNvSpPr>
          <p:nvPr>
            <p:ph type="sldNum" sz="quarter" idx="12"/>
          </p:nvPr>
        </p:nvSpPr>
        <p:spPr/>
        <p:txBody>
          <a:bodyPr/>
          <a:lstStyle/>
          <a:p>
            <a:fld id="{2E396C05-CABB-412A-BB6F-60F5ED04EADD}" type="slidenum">
              <a:rPr lang="en-IN" smtClean="0"/>
              <a:t>‹#›</a:t>
            </a:fld>
            <a:endParaRPr lang="en-IN"/>
          </a:p>
        </p:txBody>
      </p:sp>
    </p:spTree>
    <p:extLst>
      <p:ext uri="{BB962C8B-B14F-4D97-AF65-F5344CB8AC3E}">
        <p14:creationId xmlns:p14="http://schemas.microsoft.com/office/powerpoint/2010/main" val="1281440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044F17-B110-32BE-6615-FD3F3D1A60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04AEA5-81A9-319D-385B-FDE6E319F1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910EDA-2641-5F53-5FB4-52DA4777D3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A5FB3-33C2-46D3-901D-B1C11BFF8342}" type="datetimeFigureOut">
              <a:rPr lang="en-IN" smtClean="0"/>
              <a:t>04-04-2023</a:t>
            </a:fld>
            <a:endParaRPr lang="en-IN"/>
          </a:p>
        </p:txBody>
      </p:sp>
      <p:sp>
        <p:nvSpPr>
          <p:cNvPr id="5" name="Footer Placeholder 4">
            <a:extLst>
              <a:ext uri="{FF2B5EF4-FFF2-40B4-BE49-F238E27FC236}">
                <a16:creationId xmlns:a16="http://schemas.microsoft.com/office/drawing/2014/main" id="{BEDBAA71-F46F-3FAC-1225-FBF1FDDA85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AE07FA-B3E3-6E13-833C-91A55DBE87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96C05-CABB-412A-BB6F-60F5ED04EADD}" type="slidenum">
              <a:rPr lang="en-IN" smtClean="0"/>
              <a:t>‹#›</a:t>
            </a:fld>
            <a:endParaRPr lang="en-IN"/>
          </a:p>
        </p:txBody>
      </p:sp>
    </p:spTree>
    <p:extLst>
      <p:ext uri="{BB962C8B-B14F-4D97-AF65-F5344CB8AC3E}">
        <p14:creationId xmlns:p14="http://schemas.microsoft.com/office/powerpoint/2010/main" val="2658629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3200" b="1">
                <a:effectLst/>
                <a:latin typeface="Calibri" panose="020F0502020204030204" pitchFamily="34" charset="0"/>
                <a:ea typeface="Calibri" panose="020F0502020204030204" pitchFamily="34" charset="0"/>
                <a:cs typeface="Times New Roman" panose="02020603050405020304" pitchFamily="18" charset="0"/>
              </a:rPr>
              <a:t>COMPARISION OF MONERO AND  ZCASH</a:t>
            </a:r>
            <a:endParaRPr lang="en-IN" sz="66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a:bodyPr>
          <a:lstStyle/>
          <a:p>
            <a:pPr marL="457200" lvl="1" indent="0">
              <a:buNone/>
            </a:pPr>
            <a:r>
              <a:rPr lang="en-IN" sz="2000" b="1" dirty="0">
                <a:effectLst/>
                <a:latin typeface="Cambria" panose="02040503050406030204" pitchFamily="18" charset="0"/>
                <a:ea typeface="Cambria" panose="02040503050406030204" pitchFamily="18" charset="0"/>
              </a:rPr>
              <a:t>1.Anonymity</a:t>
            </a:r>
            <a:r>
              <a:rPr lang="en-IN" sz="2000" b="1" spc="-10" dirty="0">
                <a:effectLst/>
                <a:latin typeface="Cambria" panose="02040503050406030204" pitchFamily="18" charset="0"/>
                <a:ea typeface="Cambria" panose="02040503050406030204" pitchFamily="18" charset="0"/>
              </a:rPr>
              <a:t> </a:t>
            </a:r>
            <a:r>
              <a:rPr lang="en-IN" sz="2000" b="1" dirty="0">
                <a:effectLst/>
                <a:latin typeface="Cambria" panose="02040503050406030204" pitchFamily="18" charset="0"/>
                <a:ea typeface="Cambria" panose="02040503050406030204" pitchFamily="18" charset="0"/>
              </a:rPr>
              <a:t>set</a:t>
            </a:r>
            <a:endParaRPr lang="en-IN" sz="2000" b="1" dirty="0">
              <a:latin typeface="Cambria" panose="02040503050406030204" pitchFamily="18" charset="0"/>
              <a:ea typeface="Cambria" panose="02040503050406030204" pitchFamily="18" charset="0"/>
            </a:endParaRPr>
          </a:p>
          <a:p>
            <a:pPr lvl="1"/>
            <a:r>
              <a:rPr lang="en-IN" sz="1600" dirty="0" err="1">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Zcash</a:t>
            </a:r>
            <a:r>
              <a:rPr lang="en-IN" sz="16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and</a:t>
            </a:r>
            <a:r>
              <a:rPr lang="en-IN" sz="16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err="1">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Monero</a:t>
            </a:r>
            <a:r>
              <a:rPr lang="en-IN" sz="16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are</a:t>
            </a:r>
            <a:r>
              <a:rPr lang="en-IN" sz="1600" spc="-2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two</a:t>
            </a:r>
            <a:r>
              <a:rPr lang="en-IN" sz="16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of</a:t>
            </a:r>
            <a:r>
              <a:rPr lang="en-IN" sz="16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a:t>
            </a:r>
            <a:r>
              <a:rPr lang="en-IN" sz="1600" spc="-2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most</a:t>
            </a:r>
            <a:r>
              <a:rPr lang="en-IN" sz="1600" spc="-2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popular</a:t>
            </a:r>
            <a:r>
              <a:rPr lang="en-IN" sz="16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privacy-focused</a:t>
            </a:r>
            <a:r>
              <a:rPr lang="en-IN" sz="16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cryptocurrencies,</a:t>
            </a:r>
            <a:r>
              <a:rPr lang="en-IN" sz="16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and</a:t>
            </a:r>
            <a:r>
              <a:rPr lang="en-IN" sz="16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both</a:t>
            </a:r>
            <a:r>
              <a:rPr lang="en-IN" sz="16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aim</a:t>
            </a:r>
            <a:r>
              <a:rPr lang="en-IN" sz="1600" spc="-2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to</a:t>
            </a:r>
            <a:r>
              <a:rPr lang="en-IN" sz="1600" spc="-28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provide</a:t>
            </a:r>
            <a:r>
              <a:rPr lang="en-IN" sz="1600" spc="-5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high</a:t>
            </a:r>
            <a:r>
              <a:rPr lang="en-IN" sz="1600" spc="-4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levels</a:t>
            </a:r>
            <a:r>
              <a:rPr lang="en-IN" sz="1600" spc="-4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of</a:t>
            </a:r>
            <a:r>
              <a:rPr lang="en-IN" sz="1600" spc="-4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anonymity</a:t>
            </a:r>
            <a:r>
              <a:rPr lang="en-IN" sz="1600" spc="-4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to</a:t>
            </a:r>
            <a:r>
              <a:rPr lang="en-IN" sz="1600" spc="-5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their</a:t>
            </a:r>
            <a:r>
              <a:rPr lang="en-IN" sz="1600" spc="-4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users. </a:t>
            </a:r>
            <a:endParaRPr lang="en-IN" sz="1600" b="1" spc="-50" dirty="0">
              <a:solidFill>
                <a:srgbClr val="374151"/>
              </a:solidFill>
              <a:latin typeface="Cambria" panose="02040503050406030204" pitchFamily="18" charset="0"/>
              <a:ea typeface="Cambria" panose="02040503050406030204" pitchFamily="18" charset="0"/>
              <a:cs typeface="Times New Roman" panose="02020603050405020304" pitchFamily="18" charset="0"/>
            </a:endParaRPr>
          </a:p>
          <a:p>
            <a:pPr marL="914400" lvl="2" indent="0">
              <a:buNone/>
            </a:pPr>
            <a:r>
              <a:rPr lang="en-IN" sz="2400" b="1" spc="-50" dirty="0">
                <a:solidFill>
                  <a:srgbClr val="374151"/>
                </a:solidFill>
                <a:latin typeface="Cambria" panose="02040503050406030204" pitchFamily="18" charset="0"/>
                <a:ea typeface="Cambria" panose="02040503050406030204" pitchFamily="18" charset="0"/>
                <a:cs typeface="Times New Roman" panose="02020603050405020304" pitchFamily="18" charset="0"/>
              </a:rPr>
              <a:t> </a:t>
            </a:r>
            <a:r>
              <a:rPr lang="en-IN" sz="1600" b="1" spc="-50" dirty="0" err="1">
                <a:solidFill>
                  <a:srgbClr val="374151"/>
                </a:solidFill>
                <a:latin typeface="Cambria" panose="02040503050406030204" pitchFamily="18" charset="0"/>
                <a:ea typeface="Cambria" panose="02040503050406030204" pitchFamily="18" charset="0"/>
                <a:cs typeface="Times New Roman" panose="02020603050405020304" pitchFamily="18" charset="0"/>
              </a:rPr>
              <a:t>Monero</a:t>
            </a:r>
            <a:r>
              <a:rPr lang="en-IN" sz="1600" b="1" spc="-50" dirty="0">
                <a:solidFill>
                  <a:srgbClr val="374151"/>
                </a:solidFill>
                <a:latin typeface="Cambria" panose="02040503050406030204" pitchFamily="18" charset="0"/>
                <a:ea typeface="Cambria" panose="02040503050406030204" pitchFamily="18" charset="0"/>
                <a:cs typeface="Times New Roman" panose="02020603050405020304" pitchFamily="18" charset="0"/>
              </a:rPr>
              <a:t> :</a:t>
            </a:r>
          </a:p>
          <a:p>
            <a:pPr lvl="2"/>
            <a:r>
              <a:rPr lang="en-US" sz="1600" dirty="0">
                <a:solidFill>
                  <a:srgbClr val="374151"/>
                </a:solidFill>
                <a:effectLst/>
                <a:latin typeface="Cambria" panose="02040503050406030204" pitchFamily="18" charset="0"/>
                <a:ea typeface="Cambria" panose="02040503050406030204" pitchFamily="18" charset="0"/>
              </a:rPr>
              <a:t>mixed with at least 7 other transactions to make it difficult to determine the true source of the</a:t>
            </a:r>
            <a:r>
              <a:rPr lang="en-US" sz="1600" spc="5" dirty="0">
                <a:solidFill>
                  <a:srgbClr val="374151"/>
                </a:solidFill>
                <a:effectLst/>
                <a:latin typeface="Cambria" panose="02040503050406030204" pitchFamily="18" charset="0"/>
                <a:ea typeface="Cambria" panose="02040503050406030204" pitchFamily="18" charset="0"/>
              </a:rPr>
              <a:t> </a:t>
            </a:r>
            <a:r>
              <a:rPr lang="en-US" sz="1600" dirty="0">
                <a:solidFill>
                  <a:srgbClr val="374151"/>
                </a:solidFill>
                <a:effectLst/>
                <a:latin typeface="Cambria" panose="02040503050406030204" pitchFamily="18" charset="0"/>
                <a:ea typeface="Cambria" panose="02040503050406030204" pitchFamily="18" charset="0"/>
              </a:rPr>
              <a:t>transaction. </a:t>
            </a:r>
          </a:p>
          <a:p>
            <a:pPr lvl="2"/>
            <a:r>
              <a:rPr lang="en-US" sz="1600" dirty="0">
                <a:solidFill>
                  <a:srgbClr val="374151"/>
                </a:solidFill>
                <a:latin typeface="Cambria" panose="02040503050406030204" pitchFamily="18" charset="0"/>
                <a:ea typeface="Cambria" panose="02040503050406030204" pitchFamily="18" charset="0"/>
              </a:rPr>
              <a:t>I</a:t>
            </a:r>
            <a:r>
              <a:rPr lang="en-US" sz="1600" dirty="0">
                <a:solidFill>
                  <a:srgbClr val="374151"/>
                </a:solidFill>
                <a:effectLst/>
                <a:latin typeface="Cambria" panose="02040503050406030204" pitchFamily="18" charset="0"/>
                <a:ea typeface="Cambria" panose="02040503050406030204" pitchFamily="18" charset="0"/>
              </a:rPr>
              <a:t>f a transaction is sent with zero </a:t>
            </a:r>
            <a:r>
              <a:rPr lang="en-US" sz="1600" dirty="0" err="1">
                <a:solidFill>
                  <a:srgbClr val="374151"/>
                </a:solidFill>
                <a:effectLst/>
                <a:latin typeface="Cambria" panose="02040503050406030204" pitchFamily="18" charset="0"/>
                <a:ea typeface="Cambria" panose="02040503050406030204" pitchFamily="18" charset="0"/>
              </a:rPr>
              <a:t>mixins</a:t>
            </a:r>
            <a:r>
              <a:rPr lang="en-US" sz="1600" dirty="0">
                <a:solidFill>
                  <a:srgbClr val="374151"/>
                </a:solidFill>
                <a:effectLst/>
                <a:latin typeface="Cambria" panose="02040503050406030204" pitchFamily="18" charset="0"/>
                <a:ea typeface="Cambria" panose="02040503050406030204" pitchFamily="18" charset="0"/>
              </a:rPr>
              <a:t>, it can be easily de-anonymized.</a:t>
            </a:r>
          </a:p>
          <a:p>
            <a:pPr marL="914400" lvl="2" indent="0">
              <a:buNone/>
            </a:pPr>
            <a:endParaRPr lang="en-US" sz="1600" dirty="0">
              <a:solidFill>
                <a:srgbClr val="374151"/>
              </a:solidFill>
              <a:effectLst/>
              <a:latin typeface="Cambria" panose="02040503050406030204" pitchFamily="18" charset="0"/>
              <a:ea typeface="Cambria" panose="02040503050406030204" pitchFamily="18" charset="0"/>
            </a:endParaRPr>
          </a:p>
          <a:p>
            <a:pPr marL="914400" lvl="2" indent="0">
              <a:buNone/>
            </a:pPr>
            <a:r>
              <a:rPr lang="en-US" sz="1600" b="1" dirty="0" err="1">
                <a:solidFill>
                  <a:srgbClr val="374151"/>
                </a:solidFill>
                <a:latin typeface="Cambria" panose="02040503050406030204" pitchFamily="18" charset="0"/>
                <a:ea typeface="Cambria" panose="02040503050406030204" pitchFamily="18" charset="0"/>
              </a:rPr>
              <a:t>Zcash</a:t>
            </a:r>
            <a:r>
              <a:rPr lang="en-US" sz="1600" b="1" dirty="0">
                <a:solidFill>
                  <a:srgbClr val="374151"/>
                </a:solidFill>
                <a:latin typeface="Cambria" panose="02040503050406030204" pitchFamily="18" charset="0"/>
                <a:ea typeface="Cambria" panose="02040503050406030204" pitchFamily="18" charset="0"/>
              </a:rPr>
              <a:t> : </a:t>
            </a:r>
          </a:p>
          <a:p>
            <a:pPr lvl="2"/>
            <a:r>
              <a:rPr lang="en-US" sz="1600" dirty="0">
                <a:solidFill>
                  <a:srgbClr val="374151"/>
                </a:solidFill>
                <a:latin typeface="Cambria" panose="02040503050406030204" pitchFamily="18" charset="0"/>
                <a:ea typeface="Cambria" panose="02040503050406030204" pitchFamily="18" charset="0"/>
              </a:rPr>
              <a:t>It</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has a much larger anonymity set because all shielded transactions are</a:t>
            </a:r>
            <a:r>
              <a:rPr lang="en-IN" sz="1600" spc="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mixed together.</a:t>
            </a:r>
          </a:p>
          <a:p>
            <a:pPr lvl="2"/>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Considerably larger than </a:t>
            </a:r>
            <a:r>
              <a:rPr lang="en-IN" sz="1600" dirty="0" err="1">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Monero’s</a:t>
            </a:r>
            <a:r>
              <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anonymity set.</a:t>
            </a:r>
          </a:p>
          <a:p>
            <a:pPr marL="457200" lvl="1" indent="0">
              <a:buNone/>
            </a:pPr>
            <a:endParaRPr lang="en-IN" sz="16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Overall, </a:t>
            </a:r>
            <a:r>
              <a:rPr lang="en-IN" sz="1800" dirty="0" err="1">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Zcash</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has the potential to provide greater anonymity than </a:t>
            </a:r>
            <a:r>
              <a:rPr lang="en-IN" sz="1800" dirty="0" err="1">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Monero</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due to its larger</a:t>
            </a:r>
            <a:r>
              <a:rPr lang="en-IN" sz="1800" spc="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anonymity set. </a:t>
            </a:r>
            <a:endParaRPr lang="en-US" sz="1800" b="1" dirty="0">
              <a:solidFill>
                <a:srgbClr val="374151"/>
              </a:solidFill>
              <a:effectLst/>
              <a:latin typeface="Cambria" panose="02040503050406030204" pitchFamily="18" charset="0"/>
              <a:ea typeface="Cambria" panose="02040503050406030204" pitchFamily="18" charset="0"/>
            </a:endParaRP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a:xfrm>
            <a:off x="1228164" y="6545822"/>
            <a:ext cx="8043597" cy="365125"/>
          </a:xfrm>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a:t>
            </a:fld>
            <a:endParaRPr lang="en-CA" dirty="0">
              <a:solidFill>
                <a:prstClr val="black"/>
              </a:solidFill>
              <a:ea typeface="ＭＳ Ｐゴシック" charset="0"/>
            </a:endParaRPr>
          </a:p>
        </p:txBody>
      </p:sp>
      <p:pic>
        <p:nvPicPr>
          <p:cNvPr id="8" name="image2.jpeg">
            <a:extLst>
              <a:ext uri="{FF2B5EF4-FFF2-40B4-BE49-F238E27FC236}">
                <a16:creationId xmlns:a16="http://schemas.microsoft.com/office/drawing/2014/main" id="{846C00EF-6163-C7DC-C95D-6313B402FED7}"/>
              </a:ext>
            </a:extLst>
          </p:cNvPr>
          <p:cNvPicPr>
            <a:picLocks noChangeAspect="1"/>
          </p:cNvPicPr>
          <p:nvPr/>
        </p:nvPicPr>
        <p:blipFill>
          <a:blip r:embed="rId2" cstate="print"/>
          <a:stretch>
            <a:fillRect/>
          </a:stretch>
        </p:blipFill>
        <p:spPr>
          <a:xfrm>
            <a:off x="2091018" y="5360894"/>
            <a:ext cx="8633626" cy="10228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6794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COMPARISION OF MONERO AND  ZCASH(</a:t>
            </a:r>
            <a:r>
              <a:rPr lang="en-IN" sz="3200" b="1" dirty="0" err="1">
                <a:effectLst/>
                <a:latin typeface="Calibri" panose="020F0502020204030204" pitchFamily="34" charset="0"/>
                <a:ea typeface="Calibri" panose="020F0502020204030204" pitchFamily="34" charset="0"/>
                <a:cs typeface="Times New Roman" panose="02020603050405020304" pitchFamily="18" charset="0"/>
              </a:rPr>
              <a:t>Contd</a:t>
            </a:r>
            <a:r>
              <a:rPr lang="en-IN" sz="32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66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a:bodyPr>
          <a:lstStyle/>
          <a:p>
            <a:pPr marL="457200" lvl="1" indent="0">
              <a:buNone/>
            </a:pPr>
            <a:r>
              <a:rPr lang="en-IN" b="1" dirty="0">
                <a:latin typeface="Times New Roman" panose="02020603050405020304" pitchFamily="18" charset="0"/>
                <a:ea typeface="Calibri" panose="020F0502020204030204" pitchFamily="34" charset="0"/>
              </a:rPr>
              <a:t>2</a:t>
            </a:r>
            <a:r>
              <a:rPr lang="en-IN" b="1" dirty="0">
                <a:effectLst/>
                <a:latin typeface="Times New Roman" panose="02020603050405020304" pitchFamily="18" charset="0"/>
                <a:ea typeface="Calibri" panose="020F0502020204030204" pitchFamily="34" charset="0"/>
              </a:rPr>
              <a:t>.Opt In Privacy</a:t>
            </a:r>
            <a:endParaRPr lang="en-IN" b="1" dirty="0">
              <a:latin typeface="Times New Roman" panose="02020603050405020304" pitchFamily="18" charset="0"/>
              <a:ea typeface="Calibri" panose="020F0502020204030204" pitchFamily="34" charset="0"/>
            </a:endParaRP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Overall, both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Monero</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Zcash</a:t>
            </a:r>
            <a:r>
              <a:rPr lang="en-IN" sz="1800" dirty="0">
                <a:effectLst/>
                <a:latin typeface="Calibri" panose="020F0502020204030204" pitchFamily="34" charset="0"/>
                <a:ea typeface="Calibri" panose="020F0502020204030204" pitchFamily="34" charset="0"/>
                <a:cs typeface="Times New Roman" panose="02020603050405020304" pitchFamily="18" charset="0"/>
              </a:rPr>
              <a:t> provide privacy features that allow for anonymous transactions.</a:t>
            </a:r>
            <a:r>
              <a:rPr lang="en-IN" sz="1800" spc="-28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However,</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there</a:t>
            </a:r>
            <a:r>
              <a:rPr lang="en-IN"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are</a:t>
            </a:r>
            <a:r>
              <a:rPr lang="en-IN"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some</a:t>
            </a:r>
            <a:r>
              <a:rPr lang="en-IN"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key differences between</a:t>
            </a:r>
            <a:r>
              <a:rPr lang="en-IN" sz="1800" spc="2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a:t>
            </a:r>
            <a:r>
              <a:rPr lang="en-IN"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two.</a:t>
            </a:r>
          </a:p>
          <a:p>
            <a:pPr lvl="1"/>
            <a:endParaRPr lang="en-IN" sz="1600" b="1" spc="-50" dirty="0">
              <a:solidFill>
                <a:srgbClr val="374151"/>
              </a:solidFill>
              <a:latin typeface="Calibri" panose="020F0502020204030204" pitchFamily="34" charset="0"/>
              <a:ea typeface="Calibri" panose="020F0502020204030204" pitchFamily="34" charset="0"/>
              <a:cs typeface="Times New Roman" panose="02020603050405020304" pitchFamily="18" charset="0"/>
            </a:endParaRPr>
          </a:p>
          <a:p>
            <a:pPr marL="914400" lvl="2" indent="0">
              <a:buNone/>
            </a:pPr>
            <a:r>
              <a:rPr lang="en-IN" sz="1800" b="1" spc="-50" dirty="0">
                <a:solidFill>
                  <a:srgbClr val="374151"/>
                </a:solidFill>
                <a:latin typeface="Calibri" panose="020F0502020204030204" pitchFamily="34" charset="0"/>
                <a:ea typeface="Calibri" panose="020F0502020204030204" pitchFamily="34" charset="0"/>
                <a:cs typeface="Times New Roman" panose="02020603050405020304" pitchFamily="18" charset="0"/>
              </a:rPr>
              <a:t> </a:t>
            </a:r>
            <a:r>
              <a:rPr lang="en-IN" sz="1800" b="1" spc="-50" dirty="0" err="1">
                <a:solidFill>
                  <a:srgbClr val="374151"/>
                </a:solidFill>
                <a:latin typeface="Calibri" panose="020F0502020204030204" pitchFamily="34" charset="0"/>
                <a:ea typeface="Calibri" panose="020F0502020204030204" pitchFamily="34" charset="0"/>
                <a:cs typeface="Times New Roman" panose="02020603050405020304" pitchFamily="18" charset="0"/>
              </a:rPr>
              <a:t>Monero</a:t>
            </a:r>
            <a:r>
              <a:rPr lang="en-IN" sz="1800" b="1" spc="-50" dirty="0">
                <a:solidFill>
                  <a:srgbClr val="374151"/>
                </a:solidFill>
                <a:latin typeface="Calibri" panose="020F0502020204030204" pitchFamily="34" charset="0"/>
                <a:ea typeface="Calibri" panose="020F0502020204030204" pitchFamily="34" charset="0"/>
                <a:cs typeface="Times New Roman" panose="02020603050405020304" pitchFamily="18" charset="0"/>
              </a:rPr>
              <a:t> :</a:t>
            </a:r>
          </a:p>
          <a:p>
            <a:pPr lvl="2"/>
            <a:r>
              <a:rPr lang="en-IN" dirty="0">
                <a:effectLst/>
                <a:latin typeface="Calibri" panose="020F0502020204030204" pitchFamily="34" charset="0"/>
                <a:ea typeface="Calibri" panose="020F0502020204030204" pitchFamily="34" charset="0"/>
                <a:cs typeface="Times New Roman" panose="02020603050405020304" pitchFamily="18" charset="0"/>
              </a:rPr>
              <a:t>mandates the use of </a:t>
            </a:r>
            <a:r>
              <a:rPr lang="en-IN" dirty="0" err="1">
                <a:effectLst/>
                <a:latin typeface="Calibri" panose="020F0502020204030204" pitchFamily="34" charset="0"/>
                <a:ea typeface="Calibri" panose="020F0502020204030204" pitchFamily="34" charset="0"/>
                <a:cs typeface="Times New Roman" panose="02020603050405020304" pitchFamily="18" charset="0"/>
              </a:rPr>
              <a:t>RingCT</a:t>
            </a:r>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374151"/>
                </a:solidFill>
                <a:effectLst/>
                <a:latin typeface="Times New Roman" panose="02020603050405020304" pitchFamily="18" charset="0"/>
                <a:ea typeface="Times New Roman" panose="02020603050405020304" pitchFamily="18" charset="0"/>
              </a:rPr>
              <a:t> </a:t>
            </a:r>
          </a:p>
          <a:p>
            <a:pPr lvl="2"/>
            <a:r>
              <a:rPr lang="en-IN" dirty="0">
                <a:effectLst/>
                <a:latin typeface="Calibri" panose="020F0502020204030204" pitchFamily="34" charset="0"/>
                <a:ea typeface="Calibri" panose="020F0502020204030204" pitchFamily="34" charset="0"/>
                <a:cs typeface="Times New Roman" panose="02020603050405020304" pitchFamily="18" charset="0"/>
              </a:rPr>
              <a:t>has a fixed minimum ring size </a:t>
            </a:r>
            <a:endParaRPr lang="en-US" dirty="0">
              <a:solidFill>
                <a:srgbClr val="374151"/>
              </a:solidFill>
              <a:effectLst/>
              <a:latin typeface="Times New Roman" panose="02020603050405020304" pitchFamily="18" charset="0"/>
              <a:ea typeface="Times New Roman" panose="02020603050405020304" pitchFamily="18" charset="0"/>
            </a:endParaRPr>
          </a:p>
          <a:p>
            <a:pPr marL="914400" lvl="2" indent="0">
              <a:buNone/>
            </a:pPr>
            <a:r>
              <a:rPr lang="en-US" b="1" dirty="0" err="1">
                <a:solidFill>
                  <a:srgbClr val="374151"/>
                </a:solidFill>
                <a:latin typeface="Times New Roman" panose="02020603050405020304" pitchFamily="18" charset="0"/>
                <a:ea typeface="Times New Roman" panose="02020603050405020304" pitchFamily="18" charset="0"/>
              </a:rPr>
              <a:t>Zcash</a:t>
            </a:r>
            <a:r>
              <a:rPr lang="en-US" b="1" dirty="0">
                <a:solidFill>
                  <a:srgbClr val="374151"/>
                </a:solidFill>
                <a:latin typeface="Times New Roman" panose="02020603050405020304" pitchFamily="18" charset="0"/>
                <a:ea typeface="Times New Roman" panose="02020603050405020304" pitchFamily="18" charset="0"/>
              </a:rPr>
              <a:t> : </a:t>
            </a:r>
          </a:p>
          <a:p>
            <a:pPr lvl="2"/>
            <a:r>
              <a:rPr lang="en-IN" dirty="0">
                <a:effectLst/>
                <a:latin typeface="Calibri" panose="020F0502020204030204" pitchFamily="34" charset="0"/>
                <a:ea typeface="Calibri" panose="020F0502020204030204" pitchFamily="34" charset="0"/>
                <a:cs typeface="Times New Roman" panose="02020603050405020304" pitchFamily="18" charset="0"/>
              </a:rPr>
              <a:t>has a larger anonymity set.</a:t>
            </a:r>
          </a:p>
          <a:p>
            <a:pPr lvl="2"/>
            <a:r>
              <a:rPr lang="en-IN" dirty="0">
                <a:effectLst/>
                <a:latin typeface="Calibri" panose="020F0502020204030204" pitchFamily="34" charset="0"/>
                <a:ea typeface="Calibri" panose="020F0502020204030204" pitchFamily="34" charset="0"/>
                <a:cs typeface="Times New Roman" panose="02020603050405020304" pitchFamily="18" charset="0"/>
              </a:rPr>
              <a:t>but limited usage</a:t>
            </a:r>
            <a:r>
              <a:rPr lang="en-IN" spc="5"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of its privacy features</a:t>
            </a:r>
          </a:p>
          <a:p>
            <a:pPr lvl="1"/>
            <a:endParaRPr lang="en-IN" sz="1800" b="1" dirty="0">
              <a:solidFill>
                <a:srgbClr val="374151"/>
              </a:solidFill>
              <a:latin typeface="Calibri" panose="020F0502020204030204" pitchFamily="34" charset="0"/>
              <a:ea typeface="Calibri" panose="020F0502020204030204" pitchFamily="34" charset="0"/>
              <a:cs typeface="Times New Roman" panose="02020603050405020304" pitchFamily="18" charset="0"/>
            </a:endParaRP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In conclusion, both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Monero</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Zcash</a:t>
            </a:r>
            <a:r>
              <a:rPr lang="en-IN" sz="1800" dirty="0">
                <a:effectLst/>
                <a:latin typeface="Calibri" panose="020F0502020204030204" pitchFamily="34" charset="0"/>
                <a:ea typeface="Calibri" panose="020F0502020204030204" pitchFamily="34" charset="0"/>
                <a:cs typeface="Times New Roman" panose="02020603050405020304" pitchFamily="18" charset="0"/>
              </a:rPr>
              <a:t> have their strengths and weaknesses when it comes to</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privacy features. </a:t>
            </a:r>
            <a:endParaRPr lang="en-US" sz="1800" b="1" dirty="0">
              <a:solidFill>
                <a:srgbClr val="374151"/>
              </a:solidFill>
              <a:effectLst/>
              <a:latin typeface="Times New Roman" panose="02020603050405020304" pitchFamily="18" charset="0"/>
              <a:ea typeface="Times New Roman" panose="02020603050405020304" pitchFamily="18" charset="0"/>
            </a:endParaRPr>
          </a:p>
          <a:p>
            <a:pPr marL="457200" lvl="1" indent="0">
              <a:buNone/>
            </a:pPr>
            <a:endParaRPr lang="en-IN" sz="1800" dirty="0">
              <a:effectLst/>
              <a:latin typeface="Times New Roman" panose="02020603050405020304" pitchFamily="18" charset="0"/>
              <a:ea typeface="Times New Roman" panose="02020603050405020304" pitchFamily="18" charset="0"/>
            </a:endParaRPr>
          </a:p>
          <a:p>
            <a:pPr marL="457200" lvl="1" indent="0">
              <a:buNone/>
            </a:pPr>
            <a:endParaRPr lang="en-IN" sz="1600" b="1" spc="-5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2</a:t>
            </a:fld>
            <a:endParaRPr lang="en-CA" dirty="0">
              <a:solidFill>
                <a:prstClr val="black"/>
              </a:solidFill>
              <a:ea typeface="ＭＳ Ｐゴシック" charset="0"/>
            </a:endParaRPr>
          </a:p>
        </p:txBody>
      </p:sp>
      <p:pic>
        <p:nvPicPr>
          <p:cNvPr id="7" name="image3.jpeg">
            <a:extLst>
              <a:ext uri="{FF2B5EF4-FFF2-40B4-BE49-F238E27FC236}">
                <a16:creationId xmlns:a16="http://schemas.microsoft.com/office/drawing/2014/main" id="{C3DEA143-4D43-137D-AA65-77C5E33ED6C1}"/>
              </a:ext>
            </a:extLst>
          </p:cNvPr>
          <p:cNvPicPr>
            <a:picLocks noChangeAspect="1"/>
          </p:cNvPicPr>
          <p:nvPr/>
        </p:nvPicPr>
        <p:blipFill>
          <a:blip r:embed="rId2" cstate="print"/>
          <a:stretch>
            <a:fillRect/>
          </a:stretch>
        </p:blipFill>
        <p:spPr>
          <a:xfrm>
            <a:off x="7971798" y="2224524"/>
            <a:ext cx="3674369" cy="2408952"/>
          </a:xfrm>
          <a:prstGeom prst="rect">
            <a:avLst/>
          </a:prstGeom>
        </p:spPr>
      </p:pic>
    </p:spTree>
    <p:extLst>
      <p:ext uri="{BB962C8B-B14F-4D97-AF65-F5344CB8AC3E}">
        <p14:creationId xmlns:p14="http://schemas.microsoft.com/office/powerpoint/2010/main" val="39567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COMPARISION OF MONERO AND  ZCASH(</a:t>
            </a:r>
            <a:r>
              <a:rPr lang="en-IN" sz="3200" b="1" dirty="0" err="1">
                <a:effectLst/>
                <a:latin typeface="Calibri" panose="020F0502020204030204" pitchFamily="34" charset="0"/>
                <a:ea typeface="Calibri" panose="020F0502020204030204" pitchFamily="34" charset="0"/>
                <a:cs typeface="Times New Roman" panose="02020603050405020304" pitchFamily="18" charset="0"/>
              </a:rPr>
              <a:t>Contd</a:t>
            </a:r>
            <a:r>
              <a:rPr lang="en-IN" sz="32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66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fontScale="92500" lnSpcReduction="10000"/>
          </a:bodyPr>
          <a:lstStyle/>
          <a:p>
            <a:pPr marL="457200" lvl="1" indent="0">
              <a:buNone/>
            </a:pPr>
            <a:r>
              <a:rPr lang="en-IN" b="1" dirty="0">
                <a:effectLst/>
                <a:latin typeface="Times New Roman" panose="02020603050405020304" pitchFamily="18" charset="0"/>
                <a:ea typeface="Calibri" panose="020F0502020204030204" pitchFamily="34" charset="0"/>
              </a:rPr>
              <a:t>3.Transaction Size</a:t>
            </a:r>
            <a:endParaRPr lang="en-IN" b="1" dirty="0">
              <a:latin typeface="Times New Roman" panose="02020603050405020304" pitchFamily="18" charset="0"/>
              <a:ea typeface="Calibri" panose="020F0502020204030204" pitchFamily="34" charset="0"/>
            </a:endParaRP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Another notable difference between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Zcash</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Monero</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the cryptographic technology they use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to achieve privacy</a:t>
            </a:r>
            <a:endParaRPr lang="en-IN" sz="1600" b="1" spc="-50" dirty="0">
              <a:solidFill>
                <a:srgbClr val="374151"/>
              </a:solidFill>
              <a:latin typeface="Calibri" panose="020F0502020204030204" pitchFamily="34" charset="0"/>
              <a:ea typeface="Calibri" panose="020F0502020204030204" pitchFamily="34" charset="0"/>
              <a:cs typeface="Times New Roman" panose="02020603050405020304" pitchFamily="18" charset="0"/>
            </a:endParaRPr>
          </a:p>
          <a:p>
            <a:pPr marL="914400" lvl="2" indent="0">
              <a:buNone/>
            </a:pPr>
            <a:r>
              <a:rPr lang="en-IN" sz="1800" b="1" spc="-50" dirty="0">
                <a:solidFill>
                  <a:srgbClr val="374151"/>
                </a:solidFill>
                <a:latin typeface="Calibri" panose="020F0502020204030204" pitchFamily="34" charset="0"/>
                <a:ea typeface="Calibri" panose="020F0502020204030204" pitchFamily="34" charset="0"/>
                <a:cs typeface="Times New Roman" panose="02020603050405020304" pitchFamily="18" charset="0"/>
              </a:rPr>
              <a:t> </a:t>
            </a:r>
            <a:r>
              <a:rPr lang="en-IN" sz="1800" b="1" spc="-50" dirty="0" err="1">
                <a:solidFill>
                  <a:srgbClr val="374151"/>
                </a:solidFill>
                <a:latin typeface="Calibri" panose="020F0502020204030204" pitchFamily="34" charset="0"/>
                <a:ea typeface="Calibri" panose="020F0502020204030204" pitchFamily="34" charset="0"/>
                <a:cs typeface="Times New Roman" panose="02020603050405020304" pitchFamily="18" charset="0"/>
              </a:rPr>
              <a:t>Monero</a:t>
            </a:r>
            <a:r>
              <a:rPr lang="en-IN" sz="1800" b="1" spc="-50" dirty="0">
                <a:solidFill>
                  <a:srgbClr val="374151"/>
                </a:solidFill>
                <a:latin typeface="Calibri" panose="020F0502020204030204" pitchFamily="34" charset="0"/>
                <a:ea typeface="Calibri" panose="020F0502020204030204" pitchFamily="34" charset="0"/>
                <a:cs typeface="Times New Roman" panose="02020603050405020304" pitchFamily="18" charset="0"/>
              </a:rPr>
              <a:t> :</a:t>
            </a:r>
          </a:p>
          <a:p>
            <a:pPr lvl="2"/>
            <a:r>
              <a:rPr lang="en-IN" sz="1800" dirty="0">
                <a:effectLst/>
                <a:latin typeface="Calibri" panose="020F0502020204030204" pitchFamily="34" charset="0"/>
                <a:ea typeface="Calibri" panose="020F0502020204030204" pitchFamily="34" charset="0"/>
                <a:cs typeface="Times New Roman" panose="02020603050405020304" pitchFamily="18" charset="0"/>
              </a:rPr>
              <a:t>uses Ring Confidential Transactions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RingCT</a:t>
            </a:r>
            <a:r>
              <a:rPr lang="en-IN" sz="1800" dirty="0">
                <a:effectLst/>
                <a:latin typeface="Calibri" panose="020F0502020204030204" pitchFamily="34" charset="0"/>
                <a:ea typeface="Calibri" panose="020F0502020204030204" pitchFamily="34" charset="0"/>
                <a:cs typeface="Times New Roman" panose="02020603050405020304" pitchFamily="18" charset="0"/>
              </a:rPr>
              <a:t>), which obscures the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transaction amount.</a:t>
            </a:r>
          </a:p>
          <a:p>
            <a:pPr lvl="2"/>
            <a:r>
              <a:rPr lang="en-IN" sz="1800" dirty="0" err="1">
                <a:effectLst/>
                <a:latin typeface="Calibri" panose="020F0502020204030204" pitchFamily="34" charset="0"/>
                <a:ea typeface="Calibri" panose="020F0502020204030204" pitchFamily="34" charset="0"/>
                <a:cs typeface="Times New Roman" panose="02020603050405020304" pitchFamily="18" charset="0"/>
              </a:rPr>
              <a:t>RingCT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spc="-4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does</a:t>
            </a:r>
            <a:r>
              <a:rPr lang="en-IN" sz="1800" spc="-5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not</a:t>
            </a:r>
            <a:r>
              <a:rPr lang="en-IN" sz="1800" spc="-6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require</a:t>
            </a:r>
            <a:r>
              <a:rPr lang="en-IN" sz="1800" spc="-4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a:t>
            </a:r>
            <a:r>
              <a:rPr lang="en-IN" sz="1800" spc="-6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trusted</a:t>
            </a:r>
            <a:r>
              <a:rPr lang="en-IN" sz="1800" spc="-6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setup.</a:t>
            </a:r>
            <a:endParaRPr lang="en-US" dirty="0">
              <a:solidFill>
                <a:srgbClr val="374151"/>
              </a:solidFill>
              <a:effectLst/>
              <a:latin typeface="Times New Roman" panose="02020603050405020304" pitchFamily="18" charset="0"/>
              <a:ea typeface="Times New Roman" panose="02020603050405020304" pitchFamily="18" charset="0"/>
            </a:endParaRPr>
          </a:p>
          <a:p>
            <a:pPr marL="914400" lvl="2" indent="0">
              <a:buNone/>
            </a:pPr>
            <a:r>
              <a:rPr lang="en-US" b="1" dirty="0" err="1">
                <a:solidFill>
                  <a:srgbClr val="374151"/>
                </a:solidFill>
                <a:latin typeface="Times New Roman" panose="02020603050405020304" pitchFamily="18" charset="0"/>
                <a:ea typeface="Times New Roman" panose="02020603050405020304" pitchFamily="18" charset="0"/>
              </a:rPr>
              <a:t>Zcash</a:t>
            </a:r>
            <a:r>
              <a:rPr lang="en-US" b="1" dirty="0">
                <a:solidFill>
                  <a:srgbClr val="374151"/>
                </a:solidFill>
                <a:latin typeface="Times New Roman" panose="02020603050405020304" pitchFamily="18" charset="0"/>
                <a:ea typeface="Times New Roman" panose="02020603050405020304" pitchFamily="18" charset="0"/>
              </a:rPr>
              <a:t> : </a:t>
            </a:r>
          </a:p>
          <a:p>
            <a:pPr lvl="2"/>
            <a:r>
              <a:rPr lang="en-IN" sz="1800" dirty="0">
                <a:effectLst/>
                <a:latin typeface="Calibri" panose="020F0502020204030204" pitchFamily="34" charset="0"/>
                <a:ea typeface="Calibri" panose="020F0502020204030204" pitchFamily="34" charset="0"/>
                <a:cs typeface="Times New Roman" panose="02020603050405020304" pitchFamily="18" charset="0"/>
              </a:rPr>
              <a:t>uses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zk</a:t>
            </a:r>
            <a:r>
              <a:rPr lang="en-IN" sz="1800" dirty="0">
                <a:effectLst/>
                <a:latin typeface="Calibri" panose="020F0502020204030204" pitchFamily="34" charset="0"/>
                <a:ea typeface="Calibri" panose="020F0502020204030204" pitchFamily="34" charset="0"/>
                <a:cs typeface="Times New Roman" panose="02020603050405020304" pitchFamily="18" charset="0"/>
              </a:rPr>
              <a:t>-SNARKs, which allows for the transaction amount to</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remain hidden.</a:t>
            </a:r>
          </a:p>
          <a:p>
            <a:pPr lvl="2"/>
            <a:r>
              <a:rPr lang="en-IN" sz="1800" dirty="0" err="1">
                <a:effectLst/>
                <a:latin typeface="Calibri" panose="020F0502020204030204" pitchFamily="34" charset="0"/>
                <a:ea typeface="Calibri" panose="020F0502020204030204" pitchFamily="34" charset="0"/>
                <a:cs typeface="Times New Roman" panose="02020603050405020304" pitchFamily="18" charset="0"/>
              </a:rPr>
              <a:t>zk</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SNARKs</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can</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be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computationally</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intensive,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requiring</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more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resources</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and</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time</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to</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verify</a:t>
            </a:r>
            <a:r>
              <a:rPr lang="en-IN" sz="1800" spc="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transactions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sz="1800" b="1" dirty="0">
              <a:solidFill>
                <a:srgbClr val="374151"/>
              </a:solidFill>
              <a:latin typeface="Calibri" panose="020F0502020204030204" pitchFamily="34" charset="0"/>
              <a:ea typeface="Calibri" panose="020F0502020204030204" pitchFamily="34" charset="0"/>
              <a:cs typeface="Times New Roman" panose="02020603050405020304" pitchFamily="18" charset="0"/>
            </a:endParaRPr>
          </a:p>
          <a:p>
            <a:pPr marR="74930" algn="just">
              <a:lnSpc>
                <a:spcPct val="107000"/>
              </a:lnSpc>
              <a:spcBef>
                <a:spcPts val="795"/>
              </a:spcBef>
            </a:pPr>
            <a:r>
              <a:rPr lang="en-US" sz="1800" dirty="0">
                <a:effectLst/>
                <a:latin typeface="Times New Roman" panose="02020603050405020304" pitchFamily="18" charset="0"/>
                <a:ea typeface="Times New Roman" panose="02020603050405020304" pitchFamily="18" charset="0"/>
              </a:rPr>
              <a:t>Overall, both </a:t>
            </a:r>
            <a:r>
              <a:rPr lang="en-US" sz="1800" dirty="0" err="1">
                <a:effectLst/>
                <a:latin typeface="Times New Roman" panose="02020603050405020304" pitchFamily="18" charset="0"/>
                <a:ea typeface="Times New Roman" panose="02020603050405020304" pitchFamily="18" charset="0"/>
              </a:rPr>
              <a:t>Zcash</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Monero</a:t>
            </a:r>
            <a:r>
              <a:rPr lang="en-US" sz="1800" dirty="0">
                <a:effectLst/>
                <a:latin typeface="Times New Roman" panose="02020603050405020304" pitchFamily="18" charset="0"/>
                <a:ea typeface="Times New Roman" panose="02020603050405020304" pitchFamily="18" charset="0"/>
              </a:rPr>
              <a:t> provide strong privacy features and are among the most private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cryptocurrencies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available.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However,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size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anonymity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transaction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size,</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cryptographic</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technology used to achieve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privacy.</a:t>
            </a:r>
            <a:endParaRPr lang="en-IN" sz="1800" dirty="0">
              <a:effectLst/>
              <a:latin typeface="Times New Roman" panose="02020603050405020304" pitchFamily="18" charset="0"/>
              <a:ea typeface="Times New Roman" panose="02020603050405020304" pitchFamily="18" charset="0"/>
            </a:endParaRPr>
          </a:p>
          <a:p>
            <a:pPr marL="0"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lvl="1" indent="0">
              <a:buNone/>
            </a:pPr>
            <a:endParaRPr lang="en-IN" sz="1800" dirty="0">
              <a:effectLst/>
              <a:latin typeface="Times New Roman" panose="02020603050405020304" pitchFamily="18" charset="0"/>
              <a:ea typeface="Times New Roman" panose="02020603050405020304" pitchFamily="18" charset="0"/>
            </a:endParaRPr>
          </a:p>
          <a:p>
            <a:pPr marL="457200" lvl="1" indent="0">
              <a:buNone/>
            </a:pPr>
            <a:endParaRPr lang="en-IN" sz="1600" b="1" spc="-5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3</a:t>
            </a:fld>
            <a:endParaRPr lang="en-CA" dirty="0">
              <a:solidFill>
                <a:prstClr val="black"/>
              </a:solidFill>
              <a:ea typeface="ＭＳ Ｐゴシック" charset="0"/>
            </a:endParaRPr>
          </a:p>
        </p:txBody>
      </p:sp>
    </p:spTree>
    <p:extLst>
      <p:ext uri="{BB962C8B-B14F-4D97-AF65-F5344CB8AC3E}">
        <p14:creationId xmlns:p14="http://schemas.microsoft.com/office/powerpoint/2010/main" val="272537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COMPARISION OF MONERO AND  ZCASH(</a:t>
            </a:r>
            <a:r>
              <a:rPr lang="en-IN" sz="3200" b="1" dirty="0" err="1">
                <a:effectLst/>
                <a:latin typeface="Calibri" panose="020F0502020204030204" pitchFamily="34" charset="0"/>
                <a:ea typeface="Calibri" panose="020F0502020204030204" pitchFamily="34" charset="0"/>
                <a:cs typeface="Times New Roman" panose="02020603050405020304" pitchFamily="18" charset="0"/>
              </a:rPr>
              <a:t>Contd</a:t>
            </a:r>
            <a:r>
              <a:rPr lang="en-IN" sz="32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66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fontScale="92500" lnSpcReduction="10000"/>
          </a:bodyPr>
          <a:lstStyle/>
          <a:p>
            <a:pPr marL="457200" lvl="1" indent="0">
              <a:buNone/>
            </a:pPr>
            <a:r>
              <a:rPr lang="en-IN" b="1" dirty="0">
                <a:latin typeface="Cambria" panose="02040503050406030204" pitchFamily="18" charset="0"/>
                <a:ea typeface="Cambria" panose="02040503050406030204" pitchFamily="18" charset="0"/>
              </a:rPr>
              <a:t>4</a:t>
            </a:r>
            <a:r>
              <a:rPr lang="en-IN" b="1" dirty="0">
                <a:effectLst/>
                <a:latin typeface="Cambria" panose="02040503050406030204" pitchFamily="18" charset="0"/>
                <a:ea typeface="Cambria" panose="02040503050406030204" pitchFamily="18" charset="0"/>
              </a:rPr>
              <a:t>.Trusted Setup</a:t>
            </a:r>
            <a:endParaRPr lang="en-IN" b="1"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cs typeface="Times New Roman" panose="02020603050405020304" pitchFamily="18" charset="0"/>
              </a:rPr>
              <a:t>T</a:t>
            </a:r>
            <a:r>
              <a:rPr lang="en-US" sz="1800" dirty="0">
                <a:effectLst/>
                <a:latin typeface="Cambria" panose="02040503050406030204" pitchFamily="18" charset="0"/>
                <a:ea typeface="Cambria" panose="02040503050406030204" pitchFamily="18" charset="0"/>
                <a:cs typeface="Times New Roman" panose="02020603050405020304" pitchFamily="18" charset="0"/>
              </a:rPr>
              <a:t>rusted setup process is done in a way that ensures that the generated parameters remain secret and cannot be tampered with.</a:t>
            </a:r>
          </a:p>
          <a:p>
            <a:pPr marL="457200" lvl="1" indent="0">
              <a:buNone/>
            </a:pP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lvl="1"/>
            <a:r>
              <a:rPr lang="en-IN" sz="1800" b="1" spc="-50" dirty="0">
                <a:solidFill>
                  <a:srgbClr val="374151"/>
                </a:solidFill>
                <a:latin typeface="Cambria" panose="02040503050406030204" pitchFamily="18" charset="0"/>
                <a:ea typeface="Cambria" panose="02040503050406030204" pitchFamily="18" charset="0"/>
                <a:cs typeface="Times New Roman" panose="02020603050405020304" pitchFamily="18" charset="0"/>
              </a:rPr>
              <a:t> </a:t>
            </a:r>
            <a:r>
              <a:rPr lang="en-IN" sz="1800" b="1" spc="-50" dirty="0" err="1">
                <a:solidFill>
                  <a:srgbClr val="374151"/>
                </a:solidFill>
                <a:latin typeface="Cambria" panose="02040503050406030204" pitchFamily="18" charset="0"/>
                <a:ea typeface="Cambria" panose="02040503050406030204" pitchFamily="18" charset="0"/>
                <a:cs typeface="Times New Roman" panose="02020603050405020304" pitchFamily="18" charset="0"/>
              </a:rPr>
              <a:t>Monero</a:t>
            </a:r>
            <a:r>
              <a:rPr lang="en-IN" sz="1800" b="1" spc="-50" dirty="0">
                <a:solidFill>
                  <a:srgbClr val="374151"/>
                </a:solidFill>
                <a:latin typeface="Cambria" panose="02040503050406030204" pitchFamily="18" charset="0"/>
                <a:ea typeface="Cambria" panose="02040503050406030204" pitchFamily="18" charset="0"/>
                <a:cs typeface="Times New Roman" panose="02020603050405020304" pitchFamily="18" charset="0"/>
              </a:rPr>
              <a:t> :</a:t>
            </a:r>
          </a:p>
          <a:p>
            <a:pPr lvl="2"/>
            <a:r>
              <a:rPr lang="en-US" sz="1800" dirty="0">
                <a:latin typeface="Cambria" panose="02040503050406030204" pitchFamily="18" charset="0"/>
                <a:ea typeface="Cambria" panose="02040503050406030204" pitchFamily="18" charset="0"/>
                <a:cs typeface="Times New Roman" panose="02020603050405020304" pitchFamily="18" charset="0"/>
              </a:rPr>
              <a:t>G</a:t>
            </a:r>
            <a:r>
              <a:rPr lang="en-US" sz="1800" dirty="0">
                <a:effectLst/>
                <a:latin typeface="Cambria" panose="02040503050406030204" pitchFamily="18" charset="0"/>
                <a:ea typeface="Cambria" panose="02040503050406030204" pitchFamily="18" charset="0"/>
                <a:cs typeface="Times New Roman" panose="02020603050405020304" pitchFamily="18" charset="0"/>
              </a:rPr>
              <a:t>enerating a set of secret keys that are used to create ring signatures</a:t>
            </a:r>
          </a:p>
          <a:p>
            <a:pPr lvl="2"/>
            <a:r>
              <a:rPr lang="en-IN" sz="1800" dirty="0">
                <a:effectLst/>
                <a:latin typeface="Cambria" panose="02040503050406030204" pitchFamily="18" charset="0"/>
                <a:ea typeface="Cambria" panose="02040503050406030204" pitchFamily="18" charset="0"/>
                <a:cs typeface="Times New Roman" panose="02020603050405020304" pitchFamily="18" charset="0"/>
              </a:rPr>
              <a:t>Requires Mandatory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RingCT</a:t>
            </a:r>
            <a:r>
              <a:rPr lang="en-IN" sz="1800" dirty="0">
                <a:effectLst/>
                <a:latin typeface="Cambria" panose="02040503050406030204" pitchFamily="18" charset="0"/>
                <a:ea typeface="Cambria" panose="02040503050406030204" pitchFamily="18" charset="0"/>
                <a:cs typeface="Times New Roman" panose="02020603050405020304" pitchFamily="18" charset="0"/>
              </a:rPr>
              <a:t> usage</a:t>
            </a:r>
            <a:endParaRPr lang="en-US" dirty="0">
              <a:solidFill>
                <a:srgbClr val="374151"/>
              </a:solidFill>
              <a:effectLst/>
              <a:latin typeface="Cambria" panose="02040503050406030204" pitchFamily="18" charset="0"/>
              <a:ea typeface="Cambria" panose="02040503050406030204" pitchFamily="18" charset="0"/>
            </a:endParaRPr>
          </a:p>
          <a:p>
            <a:pPr marL="914400" lvl="2" indent="0">
              <a:buNone/>
            </a:pPr>
            <a:r>
              <a:rPr lang="en-US" b="1" dirty="0" err="1">
                <a:solidFill>
                  <a:srgbClr val="374151"/>
                </a:solidFill>
                <a:latin typeface="Cambria" panose="02040503050406030204" pitchFamily="18" charset="0"/>
                <a:ea typeface="Cambria" panose="02040503050406030204" pitchFamily="18" charset="0"/>
              </a:rPr>
              <a:t>Zcash</a:t>
            </a:r>
            <a:r>
              <a:rPr lang="en-US" b="1" dirty="0">
                <a:solidFill>
                  <a:srgbClr val="374151"/>
                </a:solidFill>
                <a:latin typeface="Cambria" panose="02040503050406030204" pitchFamily="18" charset="0"/>
                <a:ea typeface="Cambria" panose="02040503050406030204" pitchFamily="18" charset="0"/>
              </a:rPr>
              <a:t> : </a:t>
            </a:r>
          </a:p>
          <a:p>
            <a:pPr lvl="2"/>
            <a:r>
              <a:rPr lang="en-US" sz="1800" dirty="0">
                <a:effectLst/>
                <a:latin typeface="Cambria" panose="02040503050406030204" pitchFamily="18" charset="0"/>
                <a:ea typeface="Cambria" panose="02040503050406030204" pitchFamily="18" charset="0"/>
                <a:cs typeface="Times New Roman" panose="02020603050405020304" pitchFamily="18" charset="0"/>
              </a:rPr>
              <a:t>the trusted setup process involves generating a set of secret parameters that are used to create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zk</a:t>
            </a:r>
            <a:r>
              <a:rPr lang="en-US" sz="1800" dirty="0">
                <a:effectLst/>
                <a:latin typeface="Cambria" panose="02040503050406030204" pitchFamily="18" charset="0"/>
                <a:ea typeface="Cambria" panose="02040503050406030204" pitchFamily="18" charset="0"/>
                <a:cs typeface="Times New Roman" panose="02020603050405020304" pitchFamily="18" charset="0"/>
              </a:rPr>
              <a:t>-SNARKs</a:t>
            </a:r>
          </a:p>
          <a:p>
            <a:pPr lvl="2"/>
            <a:r>
              <a:rPr lang="en-IN" sz="1800" dirty="0">
                <a:effectLst/>
                <a:latin typeface="Cambria" panose="02040503050406030204" pitchFamily="18" charset="0"/>
                <a:ea typeface="Cambria" panose="02040503050406030204" pitchFamily="18" charset="0"/>
              </a:rPr>
              <a:t>different parties, each</a:t>
            </a:r>
            <a:r>
              <a:rPr lang="en-IN" sz="1800" spc="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holding a part of the master secret, participated in the setup.</a:t>
            </a:r>
          </a:p>
          <a:p>
            <a:pPr marL="914400" lvl="2" indent="0">
              <a:buNone/>
            </a:pPr>
            <a:endParaRPr lang="en-IN" sz="1800" b="1" dirty="0">
              <a:solidFill>
                <a:srgbClr val="374151"/>
              </a:solidFill>
              <a:latin typeface="Cambria" panose="02040503050406030204" pitchFamily="18" charset="0"/>
              <a:ea typeface="Cambria" panose="02040503050406030204" pitchFamily="18" charset="0"/>
              <a:cs typeface="Times New Roman" panose="02020603050405020304" pitchFamily="18" charset="0"/>
            </a:endParaRPr>
          </a:p>
          <a:p>
            <a:pPr marR="74930" algn="just">
              <a:lnSpc>
                <a:spcPct val="107000"/>
              </a:lnSpc>
              <a:spcBef>
                <a:spcPts val="795"/>
              </a:spcBef>
            </a:pPr>
            <a:r>
              <a:rPr lang="en-IN" sz="1800" spc="-5" dirty="0">
                <a:effectLst/>
                <a:latin typeface="Cambria" panose="02040503050406030204" pitchFamily="18" charset="0"/>
                <a:ea typeface="Cambria" panose="02040503050406030204" pitchFamily="18" charset="0"/>
              </a:rPr>
              <a:t>Ultimately,</a:t>
            </a:r>
            <a:r>
              <a:rPr lang="en-IN" sz="1800" spc="-50" dirty="0">
                <a:effectLst/>
                <a:latin typeface="Cambria" panose="02040503050406030204" pitchFamily="18" charset="0"/>
                <a:ea typeface="Cambria" panose="02040503050406030204" pitchFamily="18" charset="0"/>
              </a:rPr>
              <a:t> </a:t>
            </a:r>
            <a:r>
              <a:rPr lang="en-IN" sz="1800" spc="-5" dirty="0">
                <a:effectLst/>
                <a:latin typeface="Cambria" panose="02040503050406030204" pitchFamily="18" charset="0"/>
                <a:ea typeface="Cambria" panose="02040503050406030204" pitchFamily="18" charset="0"/>
              </a:rPr>
              <a:t>the</a:t>
            </a:r>
            <a:r>
              <a:rPr lang="en-IN" sz="1800" spc="-35" dirty="0">
                <a:effectLst/>
                <a:latin typeface="Cambria" panose="02040503050406030204" pitchFamily="18" charset="0"/>
                <a:ea typeface="Cambria" panose="02040503050406030204" pitchFamily="18" charset="0"/>
              </a:rPr>
              <a:t> </a:t>
            </a:r>
            <a:r>
              <a:rPr lang="en-IN" sz="1800" spc="-5" dirty="0">
                <a:effectLst/>
                <a:latin typeface="Cambria" panose="02040503050406030204" pitchFamily="18" charset="0"/>
                <a:ea typeface="Cambria" panose="02040503050406030204" pitchFamily="18" charset="0"/>
              </a:rPr>
              <a:t>choice</a:t>
            </a:r>
            <a:r>
              <a:rPr lang="en-IN" sz="1800" spc="-40" dirty="0">
                <a:effectLst/>
                <a:latin typeface="Cambria" panose="02040503050406030204" pitchFamily="18" charset="0"/>
                <a:ea typeface="Cambria" panose="02040503050406030204" pitchFamily="18" charset="0"/>
              </a:rPr>
              <a:t> </a:t>
            </a:r>
            <a:r>
              <a:rPr lang="en-IN" sz="1800" spc="-5" dirty="0">
                <a:effectLst/>
                <a:latin typeface="Cambria" panose="02040503050406030204" pitchFamily="18" charset="0"/>
                <a:ea typeface="Cambria" panose="02040503050406030204" pitchFamily="18" charset="0"/>
              </a:rPr>
              <a:t>between</a:t>
            </a:r>
            <a:r>
              <a:rPr lang="en-IN" sz="1800" spc="-45" dirty="0">
                <a:effectLst/>
                <a:latin typeface="Cambria" panose="02040503050406030204" pitchFamily="18" charset="0"/>
                <a:ea typeface="Cambria" panose="02040503050406030204" pitchFamily="18" charset="0"/>
              </a:rPr>
              <a:t> </a:t>
            </a:r>
            <a:r>
              <a:rPr lang="en-IN" sz="1800" dirty="0" err="1">
                <a:effectLst/>
                <a:latin typeface="Cambria" panose="02040503050406030204" pitchFamily="18" charset="0"/>
                <a:ea typeface="Cambria" panose="02040503050406030204" pitchFamily="18" charset="0"/>
              </a:rPr>
              <a:t>Zcash</a:t>
            </a:r>
            <a:r>
              <a:rPr lang="en-IN" sz="1800" spc="-8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and</a:t>
            </a:r>
            <a:r>
              <a:rPr lang="en-IN" sz="1800" spc="-50" dirty="0">
                <a:effectLst/>
                <a:latin typeface="Cambria" panose="02040503050406030204" pitchFamily="18" charset="0"/>
                <a:ea typeface="Cambria" panose="02040503050406030204" pitchFamily="18" charset="0"/>
              </a:rPr>
              <a:t> </a:t>
            </a:r>
            <a:r>
              <a:rPr lang="en-IN" sz="1800" dirty="0" err="1">
                <a:effectLst/>
                <a:latin typeface="Cambria" panose="02040503050406030204" pitchFamily="18" charset="0"/>
                <a:ea typeface="Cambria" panose="02040503050406030204" pitchFamily="18" charset="0"/>
              </a:rPr>
              <a:t>Monero</a:t>
            </a:r>
            <a:r>
              <a:rPr lang="en-IN" sz="1800" spc="-4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depends</a:t>
            </a:r>
            <a:r>
              <a:rPr lang="en-IN" sz="1800" spc="-5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on</a:t>
            </a:r>
            <a:r>
              <a:rPr lang="en-IN" sz="1800" spc="-4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a</a:t>
            </a:r>
            <a:r>
              <a:rPr lang="en-IN" sz="1800" spc="-4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user's</a:t>
            </a:r>
            <a:r>
              <a:rPr lang="en-IN" sz="1800" spc="-5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priorities</a:t>
            </a:r>
            <a:r>
              <a:rPr lang="en-IN" sz="1800" spc="-5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and</a:t>
            </a:r>
            <a:r>
              <a:rPr lang="en-IN" sz="1800" spc="-5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concerns</a:t>
            </a:r>
            <a:r>
              <a:rPr lang="en-IN" sz="1800" spc="-5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regarding</a:t>
            </a:r>
            <a:r>
              <a:rPr lang="en-IN" sz="1800" spc="-26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privacy,</a:t>
            </a:r>
            <a:r>
              <a:rPr lang="en-IN" sz="1800" spc="-5"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transaction fees,</a:t>
            </a:r>
            <a:r>
              <a:rPr lang="en-IN" sz="1800" spc="-3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and trust</a:t>
            </a:r>
            <a:r>
              <a:rPr lang="en-IN" sz="1800" spc="-1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in the</a:t>
            </a:r>
            <a:r>
              <a:rPr lang="en-IN" sz="1800" spc="10" dirty="0">
                <a:effectLst/>
                <a:latin typeface="Cambria" panose="02040503050406030204" pitchFamily="18" charset="0"/>
                <a:ea typeface="Cambria" panose="02040503050406030204" pitchFamily="18" charset="0"/>
              </a:rPr>
              <a:t> </a:t>
            </a:r>
            <a:r>
              <a:rPr lang="en-IN" sz="1800" dirty="0">
                <a:effectLst/>
                <a:latin typeface="Cambria" panose="02040503050406030204" pitchFamily="18" charset="0"/>
                <a:ea typeface="Cambria" panose="02040503050406030204" pitchFamily="18" charset="0"/>
              </a:rPr>
              <a:t>system's setup.</a:t>
            </a:r>
          </a:p>
          <a:p>
            <a:pPr marL="0" indent="0" algn="just">
              <a:lnSpc>
                <a:spcPct val="107000"/>
              </a:lnSpc>
              <a:spcAft>
                <a:spcPts val="800"/>
              </a:spcAft>
              <a:buNone/>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4</a:t>
            </a:fld>
            <a:endParaRPr lang="en-CA" dirty="0">
              <a:solidFill>
                <a:prstClr val="black"/>
              </a:solidFill>
              <a:ea typeface="ＭＳ Ｐゴシック" charset="0"/>
            </a:endParaRPr>
          </a:p>
        </p:txBody>
      </p:sp>
    </p:spTree>
    <p:extLst>
      <p:ext uri="{BB962C8B-B14F-4D97-AF65-F5344CB8AC3E}">
        <p14:creationId xmlns:p14="http://schemas.microsoft.com/office/powerpoint/2010/main" val="409674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878-7F76-BBFE-C5E2-4A40BD2B12CF}"/>
              </a:ext>
            </a:extLst>
          </p:cNvPr>
          <p:cNvSpPr>
            <a:spLocks noGrp="1"/>
          </p:cNvSpPr>
          <p:nvPr>
            <p:ph type="title"/>
          </p:nvPr>
        </p:nvSpPr>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COMPARISION OF MONERO AND  ZCASH(</a:t>
            </a:r>
            <a:r>
              <a:rPr lang="en-IN" sz="3200" b="1" dirty="0" err="1">
                <a:effectLst/>
                <a:latin typeface="Calibri" panose="020F0502020204030204" pitchFamily="34" charset="0"/>
                <a:ea typeface="Calibri" panose="020F0502020204030204" pitchFamily="34" charset="0"/>
                <a:cs typeface="Times New Roman" panose="02020603050405020304" pitchFamily="18" charset="0"/>
              </a:rPr>
              <a:t>Contd</a:t>
            </a:r>
            <a:r>
              <a:rPr lang="en-IN" sz="32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6600" b="1" dirty="0"/>
          </a:p>
        </p:txBody>
      </p:sp>
      <p:sp>
        <p:nvSpPr>
          <p:cNvPr id="3" name="Content Placeholder 2">
            <a:extLst>
              <a:ext uri="{FF2B5EF4-FFF2-40B4-BE49-F238E27FC236}">
                <a16:creationId xmlns:a16="http://schemas.microsoft.com/office/drawing/2014/main" id="{974F416E-2665-6B65-F23B-E15376824E80}"/>
              </a:ext>
            </a:extLst>
          </p:cNvPr>
          <p:cNvSpPr>
            <a:spLocks noGrp="1"/>
          </p:cNvSpPr>
          <p:nvPr>
            <p:ph idx="1"/>
          </p:nvPr>
        </p:nvSpPr>
        <p:spPr>
          <a:xfrm>
            <a:off x="1866900" y="1268760"/>
            <a:ext cx="9486900" cy="4389090"/>
          </a:xfrm>
        </p:spPr>
        <p:txBody>
          <a:bodyPr>
            <a:normAutofit fontScale="92500" lnSpcReduction="20000"/>
          </a:bodyPr>
          <a:lstStyle/>
          <a:p>
            <a:pPr marL="457200" lvl="1" indent="0">
              <a:buNone/>
            </a:pPr>
            <a:r>
              <a:rPr lang="en-IN" b="1" dirty="0">
                <a:effectLst/>
                <a:latin typeface="Cambria" panose="02040503050406030204" pitchFamily="18" charset="0"/>
                <a:ea typeface="Cambria" panose="02040503050406030204" pitchFamily="18" charset="0"/>
              </a:rPr>
              <a:t>5.Traceability Analysis</a:t>
            </a:r>
            <a:endParaRPr lang="en-IN" b="1" dirty="0">
              <a:latin typeface="Cambria" panose="02040503050406030204" pitchFamily="18" charset="0"/>
              <a:ea typeface="Cambria" panose="02040503050406030204" pitchFamily="18" charset="0"/>
            </a:endParaRPr>
          </a:p>
          <a:p>
            <a:pPr lvl="1"/>
            <a:r>
              <a:rPr lang="en-US" sz="1800" dirty="0">
                <a:latin typeface="Cambria" panose="02040503050406030204" pitchFamily="18" charset="0"/>
                <a:ea typeface="Cambria" panose="02040503050406030204" pitchFamily="18" charset="0"/>
                <a:cs typeface="Times New Roman" panose="02020603050405020304" pitchFamily="18" charset="0"/>
              </a:rPr>
              <a:t>It is a crucial aspect of blockchain technology as it helps ensure the security and transparency of transactions. </a:t>
            </a:r>
            <a:r>
              <a:rPr lang="en-US" sz="1800" dirty="0" err="1">
                <a:latin typeface="Cambria" panose="02040503050406030204" pitchFamily="18" charset="0"/>
                <a:ea typeface="Cambria" panose="02040503050406030204" pitchFamily="18" charset="0"/>
                <a:cs typeface="Times New Roman" panose="02020603050405020304" pitchFamily="18" charset="0"/>
              </a:rPr>
              <a:t>Monero</a:t>
            </a:r>
            <a:r>
              <a:rPr lang="en-US" sz="1800" dirty="0">
                <a:latin typeface="Cambria" panose="02040503050406030204" pitchFamily="18" charset="0"/>
                <a:ea typeface="Cambria" panose="02040503050406030204" pitchFamily="18" charset="0"/>
                <a:cs typeface="Times New Roman" panose="02020603050405020304" pitchFamily="18" charset="0"/>
              </a:rPr>
              <a:t> and </a:t>
            </a:r>
            <a:r>
              <a:rPr lang="en-US" sz="1800" dirty="0" err="1">
                <a:latin typeface="Cambria" panose="02040503050406030204" pitchFamily="18" charset="0"/>
                <a:ea typeface="Cambria" panose="02040503050406030204" pitchFamily="18" charset="0"/>
                <a:cs typeface="Times New Roman" panose="02020603050405020304" pitchFamily="18" charset="0"/>
              </a:rPr>
              <a:t>Zcash</a:t>
            </a:r>
            <a:r>
              <a:rPr lang="en-US" sz="1800" dirty="0">
                <a:latin typeface="Cambria" panose="02040503050406030204" pitchFamily="18" charset="0"/>
                <a:ea typeface="Cambria" panose="02040503050406030204" pitchFamily="18" charset="0"/>
                <a:cs typeface="Times New Roman" panose="02020603050405020304" pitchFamily="18" charset="0"/>
              </a:rPr>
              <a:t> are two privacy-focused cryptocurrencies that use different techniques to ensure transaction anonymity and prevent traceability analysis.</a:t>
            </a:r>
          </a:p>
          <a:p>
            <a:pPr marL="457200" lvl="1" indent="0">
              <a:buNone/>
            </a:pP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lvl="1"/>
            <a:r>
              <a:rPr lang="en-IN" sz="1800" b="1" spc="-50" dirty="0">
                <a:solidFill>
                  <a:srgbClr val="374151"/>
                </a:solidFill>
                <a:latin typeface="Cambria" panose="02040503050406030204" pitchFamily="18" charset="0"/>
                <a:ea typeface="Cambria" panose="02040503050406030204" pitchFamily="18" charset="0"/>
                <a:cs typeface="Times New Roman" panose="02020603050405020304" pitchFamily="18" charset="0"/>
              </a:rPr>
              <a:t> </a:t>
            </a:r>
            <a:r>
              <a:rPr lang="en-IN" sz="1800" b="1" spc="-50" dirty="0" err="1">
                <a:solidFill>
                  <a:srgbClr val="374151"/>
                </a:solidFill>
                <a:latin typeface="Cambria" panose="02040503050406030204" pitchFamily="18" charset="0"/>
                <a:ea typeface="Cambria" panose="02040503050406030204" pitchFamily="18" charset="0"/>
                <a:cs typeface="Times New Roman" panose="02020603050405020304" pitchFamily="18" charset="0"/>
              </a:rPr>
              <a:t>Monero</a:t>
            </a:r>
            <a:r>
              <a:rPr lang="en-IN" sz="1800" b="1" spc="-50" dirty="0">
                <a:solidFill>
                  <a:srgbClr val="374151"/>
                </a:solidFill>
                <a:latin typeface="Cambria" panose="02040503050406030204" pitchFamily="18" charset="0"/>
                <a:ea typeface="Cambria" panose="02040503050406030204" pitchFamily="18" charset="0"/>
                <a:cs typeface="Times New Roman" panose="02020603050405020304" pitchFamily="18" charset="0"/>
              </a:rPr>
              <a:t> :</a:t>
            </a:r>
          </a:p>
          <a:p>
            <a:pPr lvl="2"/>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none of the inputs that were de-anonymised by previous research.</a:t>
            </a:r>
          </a:p>
          <a:p>
            <a:pPr lvl="2"/>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able</a:t>
            </a:r>
            <a:r>
              <a:rPr lang="en-IN" sz="1800" spc="-2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to</a:t>
            </a:r>
            <a:r>
              <a:rPr lang="en-IN" sz="1800" spc="-1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correctly</a:t>
            </a:r>
            <a:r>
              <a:rPr lang="en-IN" sz="1800" spc="-1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guess</a:t>
            </a:r>
            <a:r>
              <a:rPr lang="en-IN" sz="1800" spc="-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that</a:t>
            </a:r>
            <a:r>
              <a:rPr lang="en-IN" sz="1800" spc="-2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a:t>
            </a:r>
            <a:r>
              <a:rPr lang="en-IN" sz="1800" spc="-2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newest </a:t>
            </a:r>
            <a:r>
              <a:rPr lang="en-IN" sz="1800" spc="-28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input</a:t>
            </a:r>
            <a:r>
              <a:rPr lang="en-IN" sz="1800" spc="-1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is</a:t>
            </a:r>
            <a:r>
              <a:rPr lang="en-IN" sz="1800" spc="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also the</a:t>
            </a:r>
            <a:r>
              <a:rPr lang="en-IN" sz="1800" spc="-1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real</a:t>
            </a:r>
            <a:r>
              <a:rPr lang="en-IN" sz="1800" spc="-1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input</a:t>
            </a:r>
            <a:r>
              <a:rPr lang="en-IN" sz="1800" spc="-1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81%</a:t>
            </a:r>
            <a:endParaRPr lang="en-US" dirty="0">
              <a:solidFill>
                <a:srgbClr val="374151"/>
              </a:solidFill>
              <a:effectLst/>
              <a:latin typeface="Cambria" panose="02040503050406030204" pitchFamily="18" charset="0"/>
              <a:ea typeface="Cambria" panose="02040503050406030204" pitchFamily="18" charset="0"/>
            </a:endParaRPr>
          </a:p>
          <a:p>
            <a:pPr marL="914400" lvl="2" indent="0">
              <a:buNone/>
            </a:pPr>
            <a:r>
              <a:rPr lang="en-US" b="1" dirty="0" err="1">
                <a:solidFill>
                  <a:srgbClr val="374151"/>
                </a:solidFill>
                <a:latin typeface="Cambria" panose="02040503050406030204" pitchFamily="18" charset="0"/>
                <a:ea typeface="Cambria" panose="02040503050406030204" pitchFamily="18" charset="0"/>
              </a:rPr>
              <a:t>Zcash</a:t>
            </a:r>
            <a:r>
              <a:rPr lang="en-US" b="1" dirty="0">
                <a:solidFill>
                  <a:srgbClr val="374151"/>
                </a:solidFill>
                <a:latin typeface="Cambria" panose="02040503050406030204" pitchFamily="18" charset="0"/>
                <a:ea typeface="Cambria" panose="02040503050406030204" pitchFamily="18" charset="0"/>
              </a:rPr>
              <a:t> : </a:t>
            </a:r>
          </a:p>
          <a:p>
            <a:pPr lvl="2"/>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there are recognisable patterns in the</a:t>
            </a:r>
            <a:r>
              <a:rPr lang="en-IN" sz="1800" spc="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transactions going into and coming out of the shielded pool.</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lvl="2"/>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they were</a:t>
            </a:r>
            <a:r>
              <a:rPr lang="en-IN" sz="1800" spc="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able to identify transactions made by founders and miners and reduce the size of the overall</a:t>
            </a:r>
            <a:r>
              <a:rPr lang="en-IN" sz="1800" spc="5"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rPr>
              <a:t>anonymity set by 69.1%.</a:t>
            </a:r>
            <a:endParaRPr lang="en-IN" sz="1800" b="1" dirty="0">
              <a:solidFill>
                <a:srgbClr val="374151"/>
              </a:solidFill>
              <a:latin typeface="Cambria" panose="02040503050406030204" pitchFamily="18" charset="0"/>
              <a:ea typeface="Cambria" panose="02040503050406030204" pitchFamily="18" charset="0"/>
              <a:cs typeface="Times New Roman" panose="02020603050405020304" pitchFamily="18" charset="0"/>
            </a:endParaRPr>
          </a:p>
          <a:p>
            <a:pPr marR="74930" algn="just">
              <a:lnSpc>
                <a:spcPct val="107000"/>
              </a:lnSpc>
              <a:spcBef>
                <a:spcPts val="795"/>
              </a:spcBef>
            </a:pPr>
            <a:r>
              <a:rPr lang="en-US" sz="1800" spc="-5" dirty="0">
                <a:effectLst/>
                <a:latin typeface="Cambria" panose="02040503050406030204" pitchFamily="18" charset="0"/>
                <a:ea typeface="Cambria" panose="02040503050406030204" pitchFamily="18" charset="0"/>
              </a:rPr>
              <a:t>Both </a:t>
            </a:r>
            <a:r>
              <a:rPr lang="en-US" sz="1800" spc="-5" dirty="0" err="1">
                <a:effectLst/>
                <a:latin typeface="Cambria" panose="02040503050406030204" pitchFamily="18" charset="0"/>
                <a:ea typeface="Cambria" panose="02040503050406030204" pitchFamily="18" charset="0"/>
              </a:rPr>
              <a:t>Monero</a:t>
            </a:r>
            <a:r>
              <a:rPr lang="en-US" sz="1800" spc="-5" dirty="0">
                <a:effectLst/>
                <a:latin typeface="Cambria" panose="02040503050406030204" pitchFamily="18" charset="0"/>
                <a:ea typeface="Cambria" panose="02040503050406030204" pitchFamily="18" charset="0"/>
              </a:rPr>
              <a:t> and </a:t>
            </a:r>
            <a:r>
              <a:rPr lang="en-US" sz="1800" spc="-5" dirty="0" err="1">
                <a:effectLst/>
                <a:latin typeface="Cambria" panose="02040503050406030204" pitchFamily="18" charset="0"/>
                <a:ea typeface="Cambria" panose="02040503050406030204" pitchFamily="18" charset="0"/>
              </a:rPr>
              <a:t>Zcash</a:t>
            </a:r>
            <a:r>
              <a:rPr lang="en-US" sz="1800" spc="-5" dirty="0">
                <a:effectLst/>
                <a:latin typeface="Cambria" panose="02040503050406030204" pitchFamily="18" charset="0"/>
                <a:ea typeface="Cambria" panose="02040503050406030204" pitchFamily="18" charset="0"/>
              </a:rPr>
              <a:t> are designed to prevent traceability analysis and ensure user privacy. However, it is worth noting that no technology is completely foolproof, and it is always possible that new techniques could be developed to trace transactions on these networks.</a:t>
            </a:r>
            <a:endParaRPr lang="en-IN" sz="1800" dirty="0">
              <a:effectLst/>
              <a:latin typeface="Cambria" panose="02040503050406030204" pitchFamily="18" charset="0"/>
              <a:ea typeface="Cambria" panose="02040503050406030204" pitchFamily="18" charset="0"/>
            </a:endParaRPr>
          </a:p>
          <a:p>
            <a:pPr marL="0" indent="0" algn="just">
              <a:lnSpc>
                <a:spcPct val="107000"/>
              </a:lnSpc>
              <a:spcAft>
                <a:spcPts val="800"/>
              </a:spcAft>
              <a:buNone/>
            </a:pPr>
            <a:r>
              <a:rPr lang="en-IN" sz="1800" dirty="0">
                <a:effectLst/>
                <a:latin typeface="Cambria" panose="02040503050406030204" pitchFamily="18" charset="0"/>
                <a:ea typeface="Cambria" panose="02040503050406030204" pitchFamily="18" charset="0"/>
                <a:cs typeface="Times New Roman" panose="02020603050405020304" pitchFamily="18" charset="0"/>
              </a:rPr>
              <a:t> </a:t>
            </a:r>
          </a:p>
          <a:p>
            <a:pPr marL="457200" lvl="1" indent="0">
              <a:buNone/>
            </a:pPr>
            <a:endParaRPr lang="en-IN" sz="1800" dirty="0">
              <a:effectLst/>
              <a:latin typeface="Cambria" panose="02040503050406030204" pitchFamily="18" charset="0"/>
              <a:ea typeface="Cambria" panose="02040503050406030204" pitchFamily="18" charset="0"/>
            </a:endParaRPr>
          </a:p>
          <a:p>
            <a:pPr marL="457200" lvl="1" indent="0">
              <a:buNone/>
            </a:pPr>
            <a:endParaRPr lang="en-IN" sz="1600" b="1" spc="-50" dirty="0">
              <a:solidFill>
                <a:srgbClr val="374151"/>
              </a:solidFill>
              <a:effectLst/>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endParaRPr lang="en-US" sz="1800" dirty="0">
              <a:latin typeface="Cambria" panose="02040503050406030204" pitchFamily="18" charset="0"/>
              <a:ea typeface="Cambria" panose="02040503050406030204" pitchFamily="18" charset="0"/>
            </a:endParaRPr>
          </a:p>
        </p:txBody>
      </p:sp>
      <p:sp>
        <p:nvSpPr>
          <p:cNvPr id="4" name="Date Placeholder 3">
            <a:extLst>
              <a:ext uri="{FF2B5EF4-FFF2-40B4-BE49-F238E27FC236}">
                <a16:creationId xmlns:a16="http://schemas.microsoft.com/office/drawing/2014/main" id="{0A7E564F-A451-D074-C371-0D0479E63D15}"/>
              </a:ext>
            </a:extLst>
          </p:cNvPr>
          <p:cNvSpPr>
            <a:spLocks noGrp="1"/>
          </p:cNvSpPr>
          <p:nvPr>
            <p:ph type="dt" sz="half" idx="10"/>
          </p:nvPr>
        </p:nvSpPr>
        <p:spPr/>
        <p:txBody>
          <a:bodyPr/>
          <a:lstStyle/>
          <a:p>
            <a:pPr fontAlgn="base">
              <a:spcBef>
                <a:spcPct val="0"/>
              </a:spcBef>
              <a:spcAft>
                <a:spcPct val="0"/>
              </a:spcAft>
            </a:pPr>
            <a:fld id="{9C215E4B-2CCE-4417-9F0B-964C20DCD5A9}" type="datetime1">
              <a:rPr lang="en-CA" smtClean="0">
                <a:solidFill>
                  <a:prstClr val="black"/>
                </a:solidFill>
                <a:ea typeface="ＭＳ Ｐゴシック" charset="0"/>
              </a:rPr>
              <a:pPr fontAlgn="base">
                <a:spcBef>
                  <a:spcPct val="0"/>
                </a:spcBef>
                <a:spcAft>
                  <a:spcPct val="0"/>
                </a:spcAft>
              </a:pPr>
              <a:t>2023-04-04</a:t>
            </a:fld>
            <a:endParaRPr lang="en-CA" dirty="0">
              <a:solidFill>
                <a:prstClr val="black"/>
              </a:solidFill>
              <a:ea typeface="ＭＳ Ｐゴシック" charset="0"/>
            </a:endParaRPr>
          </a:p>
        </p:txBody>
      </p:sp>
      <p:sp>
        <p:nvSpPr>
          <p:cNvPr id="5" name="Footer Placeholder 4">
            <a:extLst>
              <a:ext uri="{FF2B5EF4-FFF2-40B4-BE49-F238E27FC236}">
                <a16:creationId xmlns:a16="http://schemas.microsoft.com/office/drawing/2014/main" id="{33205909-AB63-D6F3-55C6-102EF1F0EB91}"/>
              </a:ext>
            </a:extLst>
          </p:cNvPr>
          <p:cNvSpPr>
            <a:spLocks noGrp="1"/>
          </p:cNvSpPr>
          <p:nvPr>
            <p:ph type="ftr" sz="quarter" idx="11"/>
          </p:nvPr>
        </p:nvSpPr>
        <p:spPr/>
        <p:txBody>
          <a:bodyPr/>
          <a:lstStyle/>
          <a:p>
            <a:pPr fontAlgn="base">
              <a:spcBef>
                <a:spcPct val="0"/>
              </a:spcBef>
              <a:spcAft>
                <a:spcPct val="0"/>
              </a:spcAft>
            </a:pPr>
            <a:r>
              <a:rPr lang="en-IN">
                <a:solidFill>
                  <a:prstClr val="black"/>
                </a:solidFill>
                <a:ea typeface="ＭＳ Ｐゴシック" charset="0"/>
              </a:rPr>
              <a:t>Do’s and Don’ts of Machine learning in Computer Security</a:t>
            </a:r>
            <a:endParaRPr lang="en-CA" dirty="0">
              <a:solidFill>
                <a:prstClr val="black"/>
              </a:solidFill>
              <a:ea typeface="ＭＳ Ｐゴシック" charset="0"/>
            </a:endParaRPr>
          </a:p>
        </p:txBody>
      </p:sp>
      <p:sp>
        <p:nvSpPr>
          <p:cNvPr id="6" name="Slide Number Placeholder 5">
            <a:extLst>
              <a:ext uri="{FF2B5EF4-FFF2-40B4-BE49-F238E27FC236}">
                <a16:creationId xmlns:a16="http://schemas.microsoft.com/office/drawing/2014/main" id="{75F0A171-DA54-D614-D3AF-160245FB2212}"/>
              </a:ext>
            </a:extLst>
          </p:cNvPr>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5</a:t>
            </a:fld>
            <a:endParaRPr lang="en-CA" dirty="0">
              <a:solidFill>
                <a:prstClr val="black"/>
              </a:solidFill>
              <a:ea typeface="ＭＳ Ｐゴシック" charset="0"/>
            </a:endParaRPr>
          </a:p>
        </p:txBody>
      </p:sp>
      <p:sp>
        <p:nvSpPr>
          <p:cNvPr id="7" name="Rectangle 2">
            <a:extLst>
              <a:ext uri="{FF2B5EF4-FFF2-40B4-BE49-F238E27FC236}">
                <a16:creationId xmlns:a16="http://schemas.microsoft.com/office/drawing/2014/main" id="{41D2BA15-AF59-051D-B2E0-95337044BE5A}"/>
              </a:ext>
            </a:extLst>
          </p:cNvPr>
          <p:cNvSpPr>
            <a:spLocks noChangeArrowheads="1"/>
          </p:cNvSpPr>
          <p:nvPr/>
        </p:nvSpPr>
        <p:spPr bwMode="auto">
          <a:xfrm>
            <a:off x="-2098675" y="-932329"/>
            <a:ext cx="5430618" cy="30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8" name="image4.jpeg">
            <a:extLst>
              <a:ext uri="{FF2B5EF4-FFF2-40B4-BE49-F238E27FC236}">
                <a16:creationId xmlns:a16="http://schemas.microsoft.com/office/drawing/2014/main" id="{A6EF7AB2-A1B1-B24E-1650-4984AEF40DA7}"/>
              </a:ext>
            </a:extLst>
          </p:cNvPr>
          <p:cNvPicPr>
            <a:picLocks noChangeAspect="1"/>
          </p:cNvPicPr>
          <p:nvPr/>
        </p:nvPicPr>
        <p:blipFill>
          <a:blip r:embed="rId2" cstate="print"/>
          <a:stretch>
            <a:fillRect/>
          </a:stretch>
        </p:blipFill>
        <p:spPr>
          <a:xfrm>
            <a:off x="7196222" y="5141167"/>
            <a:ext cx="3720594" cy="13977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Rectangle 3">
            <a:extLst>
              <a:ext uri="{FF2B5EF4-FFF2-40B4-BE49-F238E27FC236}">
                <a16:creationId xmlns:a16="http://schemas.microsoft.com/office/drawing/2014/main" id="{30E086AC-F8EF-7781-48C2-7F89949F45E5}"/>
              </a:ext>
            </a:extLst>
          </p:cNvPr>
          <p:cNvSpPr>
            <a:spLocks noChangeArrowheads="1"/>
          </p:cNvSpPr>
          <p:nvPr/>
        </p:nvSpPr>
        <p:spPr bwMode="auto">
          <a:xfrm>
            <a:off x="-2098675" y="-798519"/>
            <a:ext cx="5430618"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they were able to identify transactions made by founders and miners and reduce the size of the overall anonymity set by 69.1%.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5415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696</Words>
  <Application>Microsoft Office PowerPoint</Application>
  <PresentationFormat>Widescreen</PresentationFormat>
  <Paragraphs>83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vt:lpstr>
      <vt:lpstr>Times New Roman</vt:lpstr>
      <vt:lpstr>Office Theme</vt:lpstr>
      <vt:lpstr>COMPARISION OF MONERO AND  ZCASH</vt:lpstr>
      <vt:lpstr>COMPARISION OF MONERO AND  ZCASH(Contd)</vt:lpstr>
      <vt:lpstr>COMPARISION OF MONERO AND  ZCASH(Contd)</vt:lpstr>
      <vt:lpstr>COMPARISION OF MONERO AND  ZCASH(Contd)</vt:lpstr>
      <vt:lpstr>COMPARISION OF MONERO AND  ZCASH(Contd)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COMPARISION OF MONERO AND  ZCASH</dc:title>
  <dc:creator>Raghav Raghunathan</dc:creator>
  <cp:lastModifiedBy>Raghav Raghunathan</cp:lastModifiedBy>
  <cp:revision>1</cp:revision>
  <dcterms:created xsi:type="dcterms:W3CDTF">2023-04-04T04:20:56Z</dcterms:created>
  <dcterms:modified xsi:type="dcterms:W3CDTF">2023-04-04T04:22:17Z</dcterms:modified>
</cp:coreProperties>
</file>