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17" r:id="rId3"/>
    <p:sldId id="318" r:id="rId4"/>
    <p:sldId id="319" r:id="rId5"/>
    <p:sldId id="320" r:id="rId6"/>
    <p:sldId id="321" r:id="rId7"/>
    <p:sldId id="322" r:id="rId8"/>
    <p:sldId id="323" r:id="rId9"/>
    <p:sldId id="324" r:id="rId10"/>
    <p:sldId id="325" r:id="rId11"/>
    <p:sldId id="326" r:id="rId12"/>
    <p:sldId id="327" r:id="rId13"/>
    <p:sldId id="328" r:id="rId14"/>
    <p:sldId id="329" r:id="rId15"/>
    <p:sldId id="330" r:id="rId16"/>
    <p:sldId id="331" r:id="rId17"/>
    <p:sldId id="332" r:id="rId18"/>
    <p:sldId id="333" r:id="rId19"/>
    <p:sldId id="334" r:id="rId20"/>
    <p:sldId id="33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75A4E-AEE1-5036-8BB3-D008A6AEF8F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91FE728-F569-4C49-F480-FAF24641372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6846CF1-480A-11A4-FB01-D6A08DEC8114}"/>
              </a:ext>
            </a:extLst>
          </p:cNvPr>
          <p:cNvSpPr>
            <a:spLocks noGrp="1"/>
          </p:cNvSpPr>
          <p:nvPr>
            <p:ph type="dt" sz="half" idx="10"/>
          </p:nvPr>
        </p:nvSpPr>
        <p:spPr/>
        <p:txBody>
          <a:bodyPr/>
          <a:lstStyle/>
          <a:p>
            <a:fld id="{5B8D066C-C534-4A55-9FF2-AF628F4ED86D}" type="datetimeFigureOut">
              <a:rPr lang="en-IN" smtClean="0"/>
              <a:t>04-04-2023</a:t>
            </a:fld>
            <a:endParaRPr lang="en-IN"/>
          </a:p>
        </p:txBody>
      </p:sp>
      <p:sp>
        <p:nvSpPr>
          <p:cNvPr id="5" name="Footer Placeholder 4">
            <a:extLst>
              <a:ext uri="{FF2B5EF4-FFF2-40B4-BE49-F238E27FC236}">
                <a16:creationId xmlns:a16="http://schemas.microsoft.com/office/drawing/2014/main" id="{AA9A6A96-BC4C-B53F-3856-A15895E75B2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1BA8725-CB4A-5A88-F40A-686F68035AC1}"/>
              </a:ext>
            </a:extLst>
          </p:cNvPr>
          <p:cNvSpPr>
            <a:spLocks noGrp="1"/>
          </p:cNvSpPr>
          <p:nvPr>
            <p:ph type="sldNum" sz="quarter" idx="12"/>
          </p:nvPr>
        </p:nvSpPr>
        <p:spPr/>
        <p:txBody>
          <a:bodyPr/>
          <a:lstStyle/>
          <a:p>
            <a:fld id="{CA2DFAA8-6E77-4D46-BD5C-6A605E9302DE}" type="slidenum">
              <a:rPr lang="en-IN" smtClean="0"/>
              <a:t>‹#›</a:t>
            </a:fld>
            <a:endParaRPr lang="en-IN"/>
          </a:p>
        </p:txBody>
      </p:sp>
    </p:spTree>
    <p:extLst>
      <p:ext uri="{BB962C8B-B14F-4D97-AF65-F5344CB8AC3E}">
        <p14:creationId xmlns:p14="http://schemas.microsoft.com/office/powerpoint/2010/main" val="12642736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45411-1BF9-55AE-54B3-8925B16811B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B1D7E36-4E4D-1C10-51DF-B1CE3461D32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4EFE7A6-274D-E8CC-A1D8-2E67F59777BC}"/>
              </a:ext>
            </a:extLst>
          </p:cNvPr>
          <p:cNvSpPr>
            <a:spLocks noGrp="1"/>
          </p:cNvSpPr>
          <p:nvPr>
            <p:ph type="dt" sz="half" idx="10"/>
          </p:nvPr>
        </p:nvSpPr>
        <p:spPr/>
        <p:txBody>
          <a:bodyPr/>
          <a:lstStyle/>
          <a:p>
            <a:fld id="{5B8D066C-C534-4A55-9FF2-AF628F4ED86D}" type="datetimeFigureOut">
              <a:rPr lang="en-IN" smtClean="0"/>
              <a:t>04-04-2023</a:t>
            </a:fld>
            <a:endParaRPr lang="en-IN"/>
          </a:p>
        </p:txBody>
      </p:sp>
      <p:sp>
        <p:nvSpPr>
          <p:cNvPr id="5" name="Footer Placeholder 4">
            <a:extLst>
              <a:ext uri="{FF2B5EF4-FFF2-40B4-BE49-F238E27FC236}">
                <a16:creationId xmlns:a16="http://schemas.microsoft.com/office/drawing/2014/main" id="{732C2323-4563-E6A6-9019-BA83CD57B84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69DD8F3-DC43-7D1B-F781-6FBE0AC478B2}"/>
              </a:ext>
            </a:extLst>
          </p:cNvPr>
          <p:cNvSpPr>
            <a:spLocks noGrp="1"/>
          </p:cNvSpPr>
          <p:nvPr>
            <p:ph type="sldNum" sz="quarter" idx="12"/>
          </p:nvPr>
        </p:nvSpPr>
        <p:spPr/>
        <p:txBody>
          <a:bodyPr/>
          <a:lstStyle/>
          <a:p>
            <a:fld id="{CA2DFAA8-6E77-4D46-BD5C-6A605E9302DE}" type="slidenum">
              <a:rPr lang="en-IN" smtClean="0"/>
              <a:t>‹#›</a:t>
            </a:fld>
            <a:endParaRPr lang="en-IN"/>
          </a:p>
        </p:txBody>
      </p:sp>
    </p:spTree>
    <p:extLst>
      <p:ext uri="{BB962C8B-B14F-4D97-AF65-F5344CB8AC3E}">
        <p14:creationId xmlns:p14="http://schemas.microsoft.com/office/powerpoint/2010/main" val="34666141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87E6094-D758-921C-930A-0B38EA6F39F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5CD82E6-0916-B512-AECD-1EA8A66352E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C4A69CD-0F07-1380-C174-7163D4A24BC9}"/>
              </a:ext>
            </a:extLst>
          </p:cNvPr>
          <p:cNvSpPr>
            <a:spLocks noGrp="1"/>
          </p:cNvSpPr>
          <p:nvPr>
            <p:ph type="dt" sz="half" idx="10"/>
          </p:nvPr>
        </p:nvSpPr>
        <p:spPr/>
        <p:txBody>
          <a:bodyPr/>
          <a:lstStyle/>
          <a:p>
            <a:fld id="{5B8D066C-C534-4A55-9FF2-AF628F4ED86D}" type="datetimeFigureOut">
              <a:rPr lang="en-IN" smtClean="0"/>
              <a:t>04-04-2023</a:t>
            </a:fld>
            <a:endParaRPr lang="en-IN"/>
          </a:p>
        </p:txBody>
      </p:sp>
      <p:sp>
        <p:nvSpPr>
          <p:cNvPr id="5" name="Footer Placeholder 4">
            <a:extLst>
              <a:ext uri="{FF2B5EF4-FFF2-40B4-BE49-F238E27FC236}">
                <a16:creationId xmlns:a16="http://schemas.microsoft.com/office/drawing/2014/main" id="{7C3F8B8E-BC11-3FBB-D094-E84A9B1A1EA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0B58460-250F-8517-9CC0-9606E9D7DAE6}"/>
              </a:ext>
            </a:extLst>
          </p:cNvPr>
          <p:cNvSpPr>
            <a:spLocks noGrp="1"/>
          </p:cNvSpPr>
          <p:nvPr>
            <p:ph type="sldNum" sz="quarter" idx="12"/>
          </p:nvPr>
        </p:nvSpPr>
        <p:spPr/>
        <p:txBody>
          <a:bodyPr/>
          <a:lstStyle/>
          <a:p>
            <a:fld id="{CA2DFAA8-6E77-4D46-BD5C-6A605E9302DE}" type="slidenum">
              <a:rPr lang="en-IN" smtClean="0"/>
              <a:t>‹#›</a:t>
            </a:fld>
            <a:endParaRPr lang="en-IN"/>
          </a:p>
        </p:txBody>
      </p:sp>
    </p:spTree>
    <p:extLst>
      <p:ext uri="{BB962C8B-B14F-4D97-AF65-F5344CB8AC3E}">
        <p14:creationId xmlns:p14="http://schemas.microsoft.com/office/powerpoint/2010/main" val="35946995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Background">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14400" y="381000"/>
            <a:ext cx="10439400" cy="743744"/>
          </a:xfrm>
        </p:spPr>
        <p:txBody>
          <a:bodyPr/>
          <a:lstStyle>
            <a:lvl1pPr>
              <a:defRPr/>
            </a:lvl1pPr>
          </a:lstStyle>
          <a:p>
            <a:r>
              <a:rPr lang="en-US" dirty="0"/>
              <a:t>Background</a:t>
            </a:r>
          </a:p>
        </p:txBody>
      </p:sp>
      <p:sp>
        <p:nvSpPr>
          <p:cNvPr id="3" name="Content Placeholder 2"/>
          <p:cNvSpPr>
            <a:spLocks noGrp="1"/>
          </p:cNvSpPr>
          <p:nvPr>
            <p:ph idx="1"/>
          </p:nvPr>
        </p:nvSpPr>
        <p:spPr>
          <a:xfrm>
            <a:off x="914400" y="1268760"/>
            <a:ext cx="10439400" cy="5040560"/>
          </a:xfrm>
          <a:solidFill>
            <a:schemeClr val="bg1"/>
          </a:solidFill>
        </p:spPr>
        <p:txBody>
          <a:bodyPr/>
          <a:lstStyle>
            <a:lvl1pPr>
              <a:defRPr baseline="0"/>
            </a:lvl1pPr>
            <a:lvl2pPr marL="6858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baseline="0"/>
            </a:lvl2pPr>
            <a:lvl3pPr>
              <a:defRPr/>
            </a:lvl3pPr>
          </a:lstStyle>
          <a:p>
            <a:pPr lvl="1"/>
            <a:endParaRPr lang="en-US" dirty="0"/>
          </a:p>
        </p:txBody>
      </p:sp>
      <p:sp>
        <p:nvSpPr>
          <p:cNvPr id="13" name="Date Placeholder 12"/>
          <p:cNvSpPr>
            <a:spLocks noGrp="1"/>
          </p:cNvSpPr>
          <p:nvPr>
            <p:ph type="dt" sz="half" idx="10"/>
          </p:nvPr>
        </p:nvSpPr>
        <p:spPr/>
        <p:txBody>
          <a:bodyPr/>
          <a:lstStyle/>
          <a:p>
            <a:fld id="{9C215E4B-2CCE-4417-9F0B-964C20DCD5A9}" type="datetime1">
              <a:rPr lang="en-CA" smtClean="0"/>
              <a:t>2023-04-03</a:t>
            </a:fld>
            <a:endParaRPr lang="en-CA" dirty="0"/>
          </a:p>
        </p:txBody>
      </p:sp>
      <p:sp>
        <p:nvSpPr>
          <p:cNvPr id="14" name="Footer Placeholder 13"/>
          <p:cNvSpPr>
            <a:spLocks noGrp="1"/>
          </p:cNvSpPr>
          <p:nvPr>
            <p:ph type="ftr" sz="quarter" idx="11"/>
          </p:nvPr>
        </p:nvSpPr>
        <p:spPr>
          <a:xfrm>
            <a:off x="914400" y="6356351"/>
            <a:ext cx="8043597" cy="365125"/>
          </a:xfrm>
          <a:solidFill>
            <a:schemeClr val="bg1"/>
          </a:solidFill>
        </p:spPr>
        <p:txBody>
          <a:bodyPr/>
          <a:lstStyle/>
          <a:p>
            <a:endParaRPr lang="en-CA"/>
          </a:p>
        </p:txBody>
      </p:sp>
      <p:sp>
        <p:nvSpPr>
          <p:cNvPr id="15" name="Slide Number Placeholder 14"/>
          <p:cNvSpPr>
            <a:spLocks noGrp="1"/>
          </p:cNvSpPr>
          <p:nvPr>
            <p:ph type="sldNum" sz="quarter" idx="12"/>
          </p:nvPr>
        </p:nvSpPr>
        <p:spPr/>
        <p:txBody>
          <a:bodyPr/>
          <a:lstStyle/>
          <a:p>
            <a:fld id="{23901D39-8587-404E-9756-17DD15D1753A}" type="slidenum">
              <a:rPr lang="en-CA" smtClean="0"/>
              <a:pPr/>
              <a:t>‹#›</a:t>
            </a:fld>
            <a:endParaRPr lang="en-CA" dirty="0"/>
          </a:p>
        </p:txBody>
      </p:sp>
      <p:cxnSp>
        <p:nvCxnSpPr>
          <p:cNvPr id="8" name="Straight Connector 7">
            <a:extLst>
              <a:ext uri="{FF2B5EF4-FFF2-40B4-BE49-F238E27FC236}">
                <a16:creationId xmlns:a16="http://schemas.microsoft.com/office/drawing/2014/main" id="{A4FCCDE7-AF7F-4290-8D9A-BD0E66EA7E16}"/>
              </a:ext>
            </a:extLst>
          </p:cNvPr>
          <p:cNvCxnSpPr>
            <a:cxnSpLocks/>
          </p:cNvCxnSpPr>
          <p:nvPr userDrawn="1"/>
        </p:nvCxnSpPr>
        <p:spPr>
          <a:xfrm>
            <a:off x="838200" y="1196752"/>
            <a:ext cx="10515600" cy="0"/>
          </a:xfrm>
          <a:prstGeom prst="line">
            <a:avLst/>
          </a:prstGeom>
          <a:ln>
            <a:solidFill>
              <a:srgbClr val="A50021"/>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789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40322-D70F-A949-DA0D-ED6E952DCA1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9526656-671D-A818-91B9-B5AF70C443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7A90208-AD54-0AAC-7D21-2E0698469510}"/>
              </a:ext>
            </a:extLst>
          </p:cNvPr>
          <p:cNvSpPr>
            <a:spLocks noGrp="1"/>
          </p:cNvSpPr>
          <p:nvPr>
            <p:ph type="dt" sz="half" idx="10"/>
          </p:nvPr>
        </p:nvSpPr>
        <p:spPr/>
        <p:txBody>
          <a:bodyPr/>
          <a:lstStyle/>
          <a:p>
            <a:fld id="{5B8D066C-C534-4A55-9FF2-AF628F4ED86D}" type="datetimeFigureOut">
              <a:rPr lang="en-IN" smtClean="0"/>
              <a:t>04-04-2023</a:t>
            </a:fld>
            <a:endParaRPr lang="en-IN"/>
          </a:p>
        </p:txBody>
      </p:sp>
      <p:sp>
        <p:nvSpPr>
          <p:cNvPr id="5" name="Footer Placeholder 4">
            <a:extLst>
              <a:ext uri="{FF2B5EF4-FFF2-40B4-BE49-F238E27FC236}">
                <a16:creationId xmlns:a16="http://schemas.microsoft.com/office/drawing/2014/main" id="{835911F9-32BE-2211-31B9-8D7CC90ACBA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19E00A9-D5DB-D47C-D8E3-0973A119F71E}"/>
              </a:ext>
            </a:extLst>
          </p:cNvPr>
          <p:cNvSpPr>
            <a:spLocks noGrp="1"/>
          </p:cNvSpPr>
          <p:nvPr>
            <p:ph type="sldNum" sz="quarter" idx="12"/>
          </p:nvPr>
        </p:nvSpPr>
        <p:spPr/>
        <p:txBody>
          <a:bodyPr/>
          <a:lstStyle/>
          <a:p>
            <a:fld id="{CA2DFAA8-6E77-4D46-BD5C-6A605E9302DE}" type="slidenum">
              <a:rPr lang="en-IN" smtClean="0"/>
              <a:t>‹#›</a:t>
            </a:fld>
            <a:endParaRPr lang="en-IN"/>
          </a:p>
        </p:txBody>
      </p:sp>
    </p:spTree>
    <p:extLst>
      <p:ext uri="{BB962C8B-B14F-4D97-AF65-F5344CB8AC3E}">
        <p14:creationId xmlns:p14="http://schemas.microsoft.com/office/powerpoint/2010/main" val="3619447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70A53-E714-9E77-13C6-81EA5F3479D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16D733B-AB29-C282-017D-2635E5E3951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89FC921-CA4C-3B76-CAD6-1D2FDAA84665}"/>
              </a:ext>
            </a:extLst>
          </p:cNvPr>
          <p:cNvSpPr>
            <a:spLocks noGrp="1"/>
          </p:cNvSpPr>
          <p:nvPr>
            <p:ph type="dt" sz="half" idx="10"/>
          </p:nvPr>
        </p:nvSpPr>
        <p:spPr/>
        <p:txBody>
          <a:bodyPr/>
          <a:lstStyle/>
          <a:p>
            <a:fld id="{5B8D066C-C534-4A55-9FF2-AF628F4ED86D}" type="datetimeFigureOut">
              <a:rPr lang="en-IN" smtClean="0"/>
              <a:t>04-04-2023</a:t>
            </a:fld>
            <a:endParaRPr lang="en-IN"/>
          </a:p>
        </p:txBody>
      </p:sp>
      <p:sp>
        <p:nvSpPr>
          <p:cNvPr id="5" name="Footer Placeholder 4">
            <a:extLst>
              <a:ext uri="{FF2B5EF4-FFF2-40B4-BE49-F238E27FC236}">
                <a16:creationId xmlns:a16="http://schemas.microsoft.com/office/drawing/2014/main" id="{6636502D-7C93-B64E-A2B7-176467B6467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9DB0CBF-FD00-43C4-D633-9F7DAEE0E4F6}"/>
              </a:ext>
            </a:extLst>
          </p:cNvPr>
          <p:cNvSpPr>
            <a:spLocks noGrp="1"/>
          </p:cNvSpPr>
          <p:nvPr>
            <p:ph type="sldNum" sz="quarter" idx="12"/>
          </p:nvPr>
        </p:nvSpPr>
        <p:spPr/>
        <p:txBody>
          <a:bodyPr/>
          <a:lstStyle/>
          <a:p>
            <a:fld id="{CA2DFAA8-6E77-4D46-BD5C-6A605E9302DE}" type="slidenum">
              <a:rPr lang="en-IN" smtClean="0"/>
              <a:t>‹#›</a:t>
            </a:fld>
            <a:endParaRPr lang="en-IN"/>
          </a:p>
        </p:txBody>
      </p:sp>
    </p:spTree>
    <p:extLst>
      <p:ext uri="{BB962C8B-B14F-4D97-AF65-F5344CB8AC3E}">
        <p14:creationId xmlns:p14="http://schemas.microsoft.com/office/powerpoint/2010/main" val="26377194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210A8-3F65-05B3-914A-7EC95633B15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35A86DA-AC64-838F-4EB3-7FD114AE9B4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8B39344-6A18-01F5-A98E-9A98CD8C537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2E4EAFA-5BA9-1340-80D1-6A083E0BDA46}"/>
              </a:ext>
            </a:extLst>
          </p:cNvPr>
          <p:cNvSpPr>
            <a:spLocks noGrp="1"/>
          </p:cNvSpPr>
          <p:nvPr>
            <p:ph type="dt" sz="half" idx="10"/>
          </p:nvPr>
        </p:nvSpPr>
        <p:spPr/>
        <p:txBody>
          <a:bodyPr/>
          <a:lstStyle/>
          <a:p>
            <a:fld id="{5B8D066C-C534-4A55-9FF2-AF628F4ED86D}" type="datetimeFigureOut">
              <a:rPr lang="en-IN" smtClean="0"/>
              <a:t>04-04-2023</a:t>
            </a:fld>
            <a:endParaRPr lang="en-IN"/>
          </a:p>
        </p:txBody>
      </p:sp>
      <p:sp>
        <p:nvSpPr>
          <p:cNvPr id="6" name="Footer Placeholder 5">
            <a:extLst>
              <a:ext uri="{FF2B5EF4-FFF2-40B4-BE49-F238E27FC236}">
                <a16:creationId xmlns:a16="http://schemas.microsoft.com/office/drawing/2014/main" id="{94A6E6CA-8F35-480A-C496-F43F823B1CE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64DA644-D6E4-84C3-3755-B09604C22301}"/>
              </a:ext>
            </a:extLst>
          </p:cNvPr>
          <p:cNvSpPr>
            <a:spLocks noGrp="1"/>
          </p:cNvSpPr>
          <p:nvPr>
            <p:ph type="sldNum" sz="quarter" idx="12"/>
          </p:nvPr>
        </p:nvSpPr>
        <p:spPr/>
        <p:txBody>
          <a:bodyPr/>
          <a:lstStyle/>
          <a:p>
            <a:fld id="{CA2DFAA8-6E77-4D46-BD5C-6A605E9302DE}" type="slidenum">
              <a:rPr lang="en-IN" smtClean="0"/>
              <a:t>‹#›</a:t>
            </a:fld>
            <a:endParaRPr lang="en-IN"/>
          </a:p>
        </p:txBody>
      </p:sp>
    </p:spTree>
    <p:extLst>
      <p:ext uri="{BB962C8B-B14F-4D97-AF65-F5344CB8AC3E}">
        <p14:creationId xmlns:p14="http://schemas.microsoft.com/office/powerpoint/2010/main" val="31908826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B72D0-7772-9274-A4F8-7A5B7010634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17BF24B-C0DD-FCF5-12DF-D63ED4755DF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0541C28-C70A-9E01-33C7-6E0CC1B5995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B17DD22-AE45-46EF-0EA5-D6DD51679A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4049B85-1CDF-3F96-631F-4CF33FEFEBC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A6CE5EC-F1D4-E098-2772-44CFF836EC5C}"/>
              </a:ext>
            </a:extLst>
          </p:cNvPr>
          <p:cNvSpPr>
            <a:spLocks noGrp="1"/>
          </p:cNvSpPr>
          <p:nvPr>
            <p:ph type="dt" sz="half" idx="10"/>
          </p:nvPr>
        </p:nvSpPr>
        <p:spPr/>
        <p:txBody>
          <a:bodyPr/>
          <a:lstStyle/>
          <a:p>
            <a:fld id="{5B8D066C-C534-4A55-9FF2-AF628F4ED86D}" type="datetimeFigureOut">
              <a:rPr lang="en-IN" smtClean="0"/>
              <a:t>04-04-2023</a:t>
            </a:fld>
            <a:endParaRPr lang="en-IN"/>
          </a:p>
        </p:txBody>
      </p:sp>
      <p:sp>
        <p:nvSpPr>
          <p:cNvPr id="8" name="Footer Placeholder 7">
            <a:extLst>
              <a:ext uri="{FF2B5EF4-FFF2-40B4-BE49-F238E27FC236}">
                <a16:creationId xmlns:a16="http://schemas.microsoft.com/office/drawing/2014/main" id="{640535DF-BAF1-ED36-A6DB-F239FB9FAAC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4A3609D-767E-6BC2-C93B-C6CF6333EE51}"/>
              </a:ext>
            </a:extLst>
          </p:cNvPr>
          <p:cNvSpPr>
            <a:spLocks noGrp="1"/>
          </p:cNvSpPr>
          <p:nvPr>
            <p:ph type="sldNum" sz="quarter" idx="12"/>
          </p:nvPr>
        </p:nvSpPr>
        <p:spPr/>
        <p:txBody>
          <a:bodyPr/>
          <a:lstStyle/>
          <a:p>
            <a:fld id="{CA2DFAA8-6E77-4D46-BD5C-6A605E9302DE}" type="slidenum">
              <a:rPr lang="en-IN" smtClean="0"/>
              <a:t>‹#›</a:t>
            </a:fld>
            <a:endParaRPr lang="en-IN"/>
          </a:p>
        </p:txBody>
      </p:sp>
    </p:spTree>
    <p:extLst>
      <p:ext uri="{BB962C8B-B14F-4D97-AF65-F5344CB8AC3E}">
        <p14:creationId xmlns:p14="http://schemas.microsoft.com/office/powerpoint/2010/main" val="20714481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2F4C7-B6A9-9888-B0A1-E918291C075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FF8988D-A838-6085-D628-C024D4FEBBCC}"/>
              </a:ext>
            </a:extLst>
          </p:cNvPr>
          <p:cNvSpPr>
            <a:spLocks noGrp="1"/>
          </p:cNvSpPr>
          <p:nvPr>
            <p:ph type="dt" sz="half" idx="10"/>
          </p:nvPr>
        </p:nvSpPr>
        <p:spPr/>
        <p:txBody>
          <a:bodyPr/>
          <a:lstStyle/>
          <a:p>
            <a:fld id="{5B8D066C-C534-4A55-9FF2-AF628F4ED86D}" type="datetimeFigureOut">
              <a:rPr lang="en-IN" smtClean="0"/>
              <a:t>04-04-2023</a:t>
            </a:fld>
            <a:endParaRPr lang="en-IN"/>
          </a:p>
        </p:txBody>
      </p:sp>
      <p:sp>
        <p:nvSpPr>
          <p:cNvPr id="4" name="Footer Placeholder 3">
            <a:extLst>
              <a:ext uri="{FF2B5EF4-FFF2-40B4-BE49-F238E27FC236}">
                <a16:creationId xmlns:a16="http://schemas.microsoft.com/office/drawing/2014/main" id="{C3A17BB8-967A-52B2-89CF-E1C46E666FA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ADA5CE3-3AC1-8BFA-3507-C833D8C5F99C}"/>
              </a:ext>
            </a:extLst>
          </p:cNvPr>
          <p:cNvSpPr>
            <a:spLocks noGrp="1"/>
          </p:cNvSpPr>
          <p:nvPr>
            <p:ph type="sldNum" sz="quarter" idx="12"/>
          </p:nvPr>
        </p:nvSpPr>
        <p:spPr/>
        <p:txBody>
          <a:bodyPr/>
          <a:lstStyle/>
          <a:p>
            <a:fld id="{CA2DFAA8-6E77-4D46-BD5C-6A605E9302DE}" type="slidenum">
              <a:rPr lang="en-IN" smtClean="0"/>
              <a:t>‹#›</a:t>
            </a:fld>
            <a:endParaRPr lang="en-IN"/>
          </a:p>
        </p:txBody>
      </p:sp>
    </p:spTree>
    <p:extLst>
      <p:ext uri="{BB962C8B-B14F-4D97-AF65-F5344CB8AC3E}">
        <p14:creationId xmlns:p14="http://schemas.microsoft.com/office/powerpoint/2010/main" val="2107817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0B23C74-14AF-E62E-F7E4-772F907CF19E}"/>
              </a:ext>
            </a:extLst>
          </p:cNvPr>
          <p:cNvSpPr>
            <a:spLocks noGrp="1"/>
          </p:cNvSpPr>
          <p:nvPr>
            <p:ph type="dt" sz="half" idx="10"/>
          </p:nvPr>
        </p:nvSpPr>
        <p:spPr/>
        <p:txBody>
          <a:bodyPr/>
          <a:lstStyle/>
          <a:p>
            <a:fld id="{5B8D066C-C534-4A55-9FF2-AF628F4ED86D}" type="datetimeFigureOut">
              <a:rPr lang="en-IN" smtClean="0"/>
              <a:t>04-04-2023</a:t>
            </a:fld>
            <a:endParaRPr lang="en-IN"/>
          </a:p>
        </p:txBody>
      </p:sp>
      <p:sp>
        <p:nvSpPr>
          <p:cNvPr id="3" name="Footer Placeholder 2">
            <a:extLst>
              <a:ext uri="{FF2B5EF4-FFF2-40B4-BE49-F238E27FC236}">
                <a16:creationId xmlns:a16="http://schemas.microsoft.com/office/drawing/2014/main" id="{5AF68EEC-A917-39EF-1E2D-68FCF630D4F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061B966-6EBB-378B-AC1C-E40ECDB17587}"/>
              </a:ext>
            </a:extLst>
          </p:cNvPr>
          <p:cNvSpPr>
            <a:spLocks noGrp="1"/>
          </p:cNvSpPr>
          <p:nvPr>
            <p:ph type="sldNum" sz="quarter" idx="12"/>
          </p:nvPr>
        </p:nvSpPr>
        <p:spPr/>
        <p:txBody>
          <a:bodyPr/>
          <a:lstStyle/>
          <a:p>
            <a:fld id="{CA2DFAA8-6E77-4D46-BD5C-6A605E9302DE}" type="slidenum">
              <a:rPr lang="en-IN" smtClean="0"/>
              <a:t>‹#›</a:t>
            </a:fld>
            <a:endParaRPr lang="en-IN"/>
          </a:p>
        </p:txBody>
      </p:sp>
    </p:spTree>
    <p:extLst>
      <p:ext uri="{BB962C8B-B14F-4D97-AF65-F5344CB8AC3E}">
        <p14:creationId xmlns:p14="http://schemas.microsoft.com/office/powerpoint/2010/main" val="21843526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C02C4-8BAC-AAD2-AD6C-E9AFC8817C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D233531-A156-DBAD-96E3-32E31905B0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FAC7CA9-098F-17FF-8169-FF1B7F974D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1FF0BA-2222-4025-D99B-47C5E1E6752C}"/>
              </a:ext>
            </a:extLst>
          </p:cNvPr>
          <p:cNvSpPr>
            <a:spLocks noGrp="1"/>
          </p:cNvSpPr>
          <p:nvPr>
            <p:ph type="dt" sz="half" idx="10"/>
          </p:nvPr>
        </p:nvSpPr>
        <p:spPr/>
        <p:txBody>
          <a:bodyPr/>
          <a:lstStyle/>
          <a:p>
            <a:fld id="{5B8D066C-C534-4A55-9FF2-AF628F4ED86D}" type="datetimeFigureOut">
              <a:rPr lang="en-IN" smtClean="0"/>
              <a:t>04-04-2023</a:t>
            </a:fld>
            <a:endParaRPr lang="en-IN"/>
          </a:p>
        </p:txBody>
      </p:sp>
      <p:sp>
        <p:nvSpPr>
          <p:cNvPr id="6" name="Footer Placeholder 5">
            <a:extLst>
              <a:ext uri="{FF2B5EF4-FFF2-40B4-BE49-F238E27FC236}">
                <a16:creationId xmlns:a16="http://schemas.microsoft.com/office/drawing/2014/main" id="{053F8F41-C1BC-EF89-DDB4-48B71A2CC34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9D33C52-89FD-2CDD-A0B8-351EE7A22BE5}"/>
              </a:ext>
            </a:extLst>
          </p:cNvPr>
          <p:cNvSpPr>
            <a:spLocks noGrp="1"/>
          </p:cNvSpPr>
          <p:nvPr>
            <p:ph type="sldNum" sz="quarter" idx="12"/>
          </p:nvPr>
        </p:nvSpPr>
        <p:spPr/>
        <p:txBody>
          <a:bodyPr/>
          <a:lstStyle/>
          <a:p>
            <a:fld id="{CA2DFAA8-6E77-4D46-BD5C-6A605E9302DE}" type="slidenum">
              <a:rPr lang="en-IN" smtClean="0"/>
              <a:t>‹#›</a:t>
            </a:fld>
            <a:endParaRPr lang="en-IN"/>
          </a:p>
        </p:txBody>
      </p:sp>
    </p:spTree>
    <p:extLst>
      <p:ext uri="{BB962C8B-B14F-4D97-AF65-F5344CB8AC3E}">
        <p14:creationId xmlns:p14="http://schemas.microsoft.com/office/powerpoint/2010/main" val="38741208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FDB34-A769-D1E0-A939-BDE53FC94A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1E0EDA8-4717-3150-D1CB-A3E88B69374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DC239E9-B8CA-47E3-F605-D1978C5F82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68845B-407E-0AE4-6026-B40973B530CA}"/>
              </a:ext>
            </a:extLst>
          </p:cNvPr>
          <p:cNvSpPr>
            <a:spLocks noGrp="1"/>
          </p:cNvSpPr>
          <p:nvPr>
            <p:ph type="dt" sz="half" idx="10"/>
          </p:nvPr>
        </p:nvSpPr>
        <p:spPr/>
        <p:txBody>
          <a:bodyPr/>
          <a:lstStyle/>
          <a:p>
            <a:fld id="{5B8D066C-C534-4A55-9FF2-AF628F4ED86D}" type="datetimeFigureOut">
              <a:rPr lang="en-IN" smtClean="0"/>
              <a:t>04-04-2023</a:t>
            </a:fld>
            <a:endParaRPr lang="en-IN"/>
          </a:p>
        </p:txBody>
      </p:sp>
      <p:sp>
        <p:nvSpPr>
          <p:cNvPr id="6" name="Footer Placeholder 5">
            <a:extLst>
              <a:ext uri="{FF2B5EF4-FFF2-40B4-BE49-F238E27FC236}">
                <a16:creationId xmlns:a16="http://schemas.microsoft.com/office/drawing/2014/main" id="{139C7A1A-A0CB-462A-5D47-802316CB724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68E08DF-D982-1236-A844-3A120205E242}"/>
              </a:ext>
            </a:extLst>
          </p:cNvPr>
          <p:cNvSpPr>
            <a:spLocks noGrp="1"/>
          </p:cNvSpPr>
          <p:nvPr>
            <p:ph type="sldNum" sz="quarter" idx="12"/>
          </p:nvPr>
        </p:nvSpPr>
        <p:spPr/>
        <p:txBody>
          <a:bodyPr/>
          <a:lstStyle/>
          <a:p>
            <a:fld id="{CA2DFAA8-6E77-4D46-BD5C-6A605E9302DE}" type="slidenum">
              <a:rPr lang="en-IN" smtClean="0"/>
              <a:t>‹#›</a:t>
            </a:fld>
            <a:endParaRPr lang="en-IN"/>
          </a:p>
        </p:txBody>
      </p:sp>
    </p:spTree>
    <p:extLst>
      <p:ext uri="{BB962C8B-B14F-4D97-AF65-F5344CB8AC3E}">
        <p14:creationId xmlns:p14="http://schemas.microsoft.com/office/powerpoint/2010/main" val="32735387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6F3C224-AB42-ED6D-D94A-03B77204F1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F53B162-3C45-2B60-FB00-50C43F6B676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27C6F0F-4BAB-FE71-8FE1-8DD71E26604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8D066C-C534-4A55-9FF2-AF628F4ED86D}" type="datetimeFigureOut">
              <a:rPr lang="en-IN" smtClean="0"/>
              <a:t>04-04-2023</a:t>
            </a:fld>
            <a:endParaRPr lang="en-IN"/>
          </a:p>
        </p:txBody>
      </p:sp>
      <p:sp>
        <p:nvSpPr>
          <p:cNvPr id="5" name="Footer Placeholder 4">
            <a:extLst>
              <a:ext uri="{FF2B5EF4-FFF2-40B4-BE49-F238E27FC236}">
                <a16:creationId xmlns:a16="http://schemas.microsoft.com/office/drawing/2014/main" id="{0AE7EE68-12E8-F7D5-ACA0-BF28A5C989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A4AC4D7-F586-67F1-8638-ECB973D7CFE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2DFAA8-6E77-4D46-BD5C-6A605E9302DE}" type="slidenum">
              <a:rPr lang="en-IN" smtClean="0"/>
              <a:t>‹#›</a:t>
            </a:fld>
            <a:endParaRPr lang="en-IN"/>
          </a:p>
        </p:txBody>
      </p:sp>
    </p:spTree>
    <p:extLst>
      <p:ext uri="{BB962C8B-B14F-4D97-AF65-F5344CB8AC3E}">
        <p14:creationId xmlns:p14="http://schemas.microsoft.com/office/powerpoint/2010/main" val="13938473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3C44A-94FA-2C37-6985-D29612CD1AB3}"/>
              </a:ext>
            </a:extLst>
          </p:cNvPr>
          <p:cNvSpPr>
            <a:spLocks noGrp="1"/>
          </p:cNvSpPr>
          <p:nvPr>
            <p:ph type="ctrTitle"/>
          </p:nvPr>
        </p:nvSpPr>
        <p:spPr/>
        <p:txBody>
          <a:bodyPr/>
          <a:lstStyle/>
          <a:p>
            <a:r>
              <a:rPr lang="en-IN" dirty="0">
                <a:latin typeface="Cambria" panose="02040503050406030204" pitchFamily="18" charset="0"/>
                <a:ea typeface="Cambria" panose="02040503050406030204" pitchFamily="18" charset="0"/>
              </a:rPr>
              <a:t>ATTACKS ON ZCASH AND MONERO</a:t>
            </a:r>
          </a:p>
        </p:txBody>
      </p:sp>
      <p:pic>
        <p:nvPicPr>
          <p:cNvPr id="4" name="Picture 3" descr="A picture containing text, sign, vector graphics&#10;&#10;Description automatically generated">
            <a:extLst>
              <a:ext uri="{FF2B5EF4-FFF2-40B4-BE49-F238E27FC236}">
                <a16:creationId xmlns:a16="http://schemas.microsoft.com/office/drawing/2014/main" id="{0D8B09ED-E57E-6323-5AFB-FA3A18CBCD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11991" y="4353136"/>
            <a:ext cx="1806652" cy="1806652"/>
          </a:xfrm>
          <a:prstGeom prst="rect">
            <a:avLst/>
          </a:prstGeom>
        </p:spPr>
      </p:pic>
      <p:pic>
        <p:nvPicPr>
          <p:cNvPr id="5" name="Picture 4" descr="Logo, icon&#10;&#10;Description automatically generated">
            <a:extLst>
              <a:ext uri="{FF2B5EF4-FFF2-40B4-BE49-F238E27FC236}">
                <a16:creationId xmlns:a16="http://schemas.microsoft.com/office/drawing/2014/main" id="{02F66A34-C2C1-B731-3FFE-B44D1455A9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03339" y="4534311"/>
            <a:ext cx="1625477" cy="1625477"/>
          </a:xfrm>
          <a:prstGeom prst="rect">
            <a:avLst/>
          </a:prstGeom>
        </p:spPr>
      </p:pic>
    </p:spTree>
    <p:extLst>
      <p:ext uri="{BB962C8B-B14F-4D97-AF65-F5344CB8AC3E}">
        <p14:creationId xmlns:p14="http://schemas.microsoft.com/office/powerpoint/2010/main" val="2638230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A6878-7F76-BBFE-C5E2-4A40BD2B12CF}"/>
              </a:ext>
            </a:extLst>
          </p:cNvPr>
          <p:cNvSpPr>
            <a:spLocks noGrp="1"/>
          </p:cNvSpPr>
          <p:nvPr>
            <p:ph type="title"/>
          </p:nvPr>
        </p:nvSpPr>
        <p:spPr/>
        <p:txBody>
          <a:bodyPr>
            <a:normAutofit fontScale="90000"/>
          </a:bodyPr>
          <a:lstStyle/>
          <a:p>
            <a:r>
              <a:rPr lang="en-US" sz="2800" b="1" dirty="0">
                <a:effectLst/>
                <a:latin typeface="Times New Roman" panose="02020603050405020304" pitchFamily="18" charset="0"/>
                <a:ea typeface="Calibri" panose="020F0502020204030204" pitchFamily="34" charset="0"/>
              </a:rPr>
              <a:t>Analysis of transaction flooding attacks against</a:t>
            </a:r>
            <a:br>
              <a:rPr lang="en-US" sz="2800" b="1" dirty="0">
                <a:effectLst/>
                <a:latin typeface="Times New Roman" panose="02020603050405020304" pitchFamily="18" charset="0"/>
                <a:ea typeface="Calibri" panose="020F0502020204030204" pitchFamily="34" charset="0"/>
              </a:rPr>
            </a:br>
            <a:r>
              <a:rPr lang="en-US" sz="2800" b="1" dirty="0" err="1">
                <a:effectLst/>
                <a:latin typeface="Times New Roman" panose="02020603050405020304" pitchFamily="18" charset="0"/>
                <a:ea typeface="Calibri" panose="020F0502020204030204" pitchFamily="34" charset="0"/>
              </a:rPr>
              <a:t>Monero</a:t>
            </a:r>
            <a:endParaRPr lang="en-IN" sz="8800" b="1" dirty="0"/>
          </a:p>
        </p:txBody>
      </p:sp>
      <p:sp>
        <p:nvSpPr>
          <p:cNvPr id="3" name="Content Placeholder 2">
            <a:extLst>
              <a:ext uri="{FF2B5EF4-FFF2-40B4-BE49-F238E27FC236}">
                <a16:creationId xmlns:a16="http://schemas.microsoft.com/office/drawing/2014/main" id="{974F416E-2665-6B65-F23B-E15376824E80}"/>
              </a:ext>
            </a:extLst>
          </p:cNvPr>
          <p:cNvSpPr>
            <a:spLocks noGrp="1"/>
          </p:cNvSpPr>
          <p:nvPr>
            <p:ph idx="1"/>
          </p:nvPr>
        </p:nvSpPr>
        <p:spPr>
          <a:xfrm>
            <a:off x="1866900" y="1268759"/>
            <a:ext cx="9486900" cy="5208241"/>
          </a:xfrm>
        </p:spPr>
        <p:txBody>
          <a:bodyPr>
            <a:normAutofit/>
          </a:bodyPr>
          <a:lstStyle/>
          <a:p>
            <a:pPr marL="457200" lvl="1" indent="0">
              <a:buNone/>
            </a:pPr>
            <a:r>
              <a:rPr lang="en-US" sz="1800" b="1" dirty="0">
                <a:latin typeface="Cambria" panose="02040503050406030204" pitchFamily="18" charset="0"/>
                <a:ea typeface="Cambria" panose="02040503050406030204" pitchFamily="18" charset="0"/>
              </a:rPr>
              <a:t>ATTACKER MODEL :</a:t>
            </a:r>
          </a:p>
          <a:p>
            <a:pPr marL="457200" lvl="1" indent="0">
              <a:buNone/>
            </a:pPr>
            <a:endParaRPr lang="en-US" sz="1800" dirty="0">
              <a:latin typeface="Cambria" panose="02040503050406030204" pitchFamily="18" charset="0"/>
              <a:ea typeface="Cambria" panose="02040503050406030204" pitchFamily="18" charset="0"/>
            </a:endParaRPr>
          </a:p>
          <a:p>
            <a:pPr marL="457200" lvl="1" indent="0">
              <a:buNone/>
            </a:pPr>
            <a:r>
              <a:rPr lang="en-US" sz="1800" dirty="0">
                <a:latin typeface="Cambria" panose="02040503050406030204" pitchFamily="18" charset="0"/>
                <a:ea typeface="Cambria" panose="02040503050406030204" pitchFamily="18" charset="0"/>
              </a:rPr>
              <a:t>Assume the attacker is willing to pay transaction fee in exchange for the ability to trace transaction inputs</a:t>
            </a:r>
          </a:p>
          <a:p>
            <a:pPr marL="457200" lvl="1" indent="0">
              <a:buNone/>
            </a:pPr>
            <a:endParaRPr lang="en-US" sz="1800" dirty="0">
              <a:latin typeface="Cambria" panose="02040503050406030204" pitchFamily="18" charset="0"/>
              <a:ea typeface="Cambria" panose="02040503050406030204" pitchFamily="18" charset="0"/>
            </a:endParaRPr>
          </a:p>
          <a:p>
            <a:pPr marL="457200" lvl="1" indent="0">
              <a:buNone/>
            </a:pPr>
            <a:r>
              <a:rPr lang="en-US" sz="1800" dirty="0">
                <a:latin typeface="Cambria" panose="02040503050406030204" pitchFamily="18" charset="0"/>
                <a:ea typeface="Cambria" panose="02040503050406030204" pitchFamily="18" charset="0"/>
              </a:rPr>
              <a:t>Assume attacker possess 2 different </a:t>
            </a:r>
            <a:r>
              <a:rPr lang="en-US" sz="1800" dirty="0" err="1">
                <a:latin typeface="Cambria" panose="02040503050406030204" pitchFamily="18" charset="0"/>
                <a:ea typeface="Cambria" panose="02040503050406030204" pitchFamily="18" charset="0"/>
              </a:rPr>
              <a:t>monero</a:t>
            </a:r>
            <a:r>
              <a:rPr lang="en-US" sz="1800" dirty="0">
                <a:latin typeface="Cambria" panose="02040503050406030204" pitchFamily="18" charset="0"/>
                <a:ea typeface="Cambria" panose="02040503050406030204" pitchFamily="18" charset="0"/>
              </a:rPr>
              <a:t> addresses to use in the flooding network</a:t>
            </a:r>
          </a:p>
          <a:p>
            <a:pPr marL="457200" lvl="1" indent="0">
              <a:buNone/>
            </a:pPr>
            <a:endParaRPr lang="en-US" sz="1800" dirty="0">
              <a:latin typeface="Cambria" panose="02040503050406030204" pitchFamily="18" charset="0"/>
              <a:ea typeface="Cambria" panose="02040503050406030204" pitchFamily="18" charset="0"/>
            </a:endParaRPr>
          </a:p>
          <a:p>
            <a:pPr marL="457200" lvl="1" indent="0">
              <a:buNone/>
            </a:pPr>
            <a:r>
              <a:rPr lang="en-US" sz="1800" dirty="0">
                <a:latin typeface="Cambria" panose="02040503050406030204" pitchFamily="18" charset="0"/>
                <a:ea typeface="Cambria" panose="02040503050406030204" pitchFamily="18" charset="0"/>
              </a:rPr>
              <a:t>One for covering up the fees paid for the attack transactions and one for receiving it and store output keys</a:t>
            </a:r>
          </a:p>
          <a:p>
            <a:pPr marL="457200" lvl="1" indent="0">
              <a:buNone/>
            </a:pPr>
            <a:endParaRPr lang="en-US" sz="1800" dirty="0">
              <a:latin typeface="Cambria" panose="02040503050406030204" pitchFamily="18" charset="0"/>
              <a:ea typeface="Cambria" panose="02040503050406030204" pitchFamily="18" charset="0"/>
            </a:endParaRPr>
          </a:p>
          <a:p>
            <a:pPr marL="457200" lvl="1" indent="0">
              <a:buNone/>
            </a:pPr>
            <a:r>
              <a:rPr lang="en-US" sz="1800" dirty="0">
                <a:latin typeface="Cambria" panose="02040503050406030204" pitchFamily="18" charset="0"/>
                <a:ea typeface="Cambria" panose="02040503050406030204" pitchFamily="18" charset="0"/>
              </a:rPr>
              <a:t>Now he can create numerous amount of transactions at any given time t</a:t>
            </a:r>
          </a:p>
          <a:p>
            <a:pPr marL="457200" lvl="1" indent="0">
              <a:buNone/>
            </a:pPr>
            <a:endParaRPr lang="en-US" sz="1800" dirty="0">
              <a:latin typeface="Cambria" panose="02040503050406030204" pitchFamily="18" charset="0"/>
              <a:ea typeface="Cambria" panose="02040503050406030204" pitchFamily="18" charset="0"/>
            </a:endParaRPr>
          </a:p>
        </p:txBody>
      </p:sp>
      <p:sp>
        <p:nvSpPr>
          <p:cNvPr id="4" name="Date Placeholder 3">
            <a:extLst>
              <a:ext uri="{FF2B5EF4-FFF2-40B4-BE49-F238E27FC236}">
                <a16:creationId xmlns:a16="http://schemas.microsoft.com/office/drawing/2014/main" id="{0A7E564F-A451-D074-C371-0D0479E63D15}"/>
              </a:ext>
            </a:extLst>
          </p:cNvPr>
          <p:cNvSpPr>
            <a:spLocks noGrp="1"/>
          </p:cNvSpPr>
          <p:nvPr>
            <p:ph type="dt" sz="half" idx="10"/>
          </p:nvPr>
        </p:nvSpPr>
        <p:spPr/>
        <p:txBody>
          <a:bodyPr/>
          <a:lstStyle/>
          <a:p>
            <a:pPr fontAlgn="base">
              <a:spcBef>
                <a:spcPct val="0"/>
              </a:spcBef>
              <a:spcAft>
                <a:spcPct val="0"/>
              </a:spcAft>
            </a:pPr>
            <a:fld id="{9C215E4B-2CCE-4417-9F0B-964C20DCD5A9}" type="datetime1">
              <a:rPr lang="en-CA" smtClean="0">
                <a:solidFill>
                  <a:prstClr val="black"/>
                </a:solidFill>
                <a:ea typeface="ＭＳ Ｐゴシック" charset="0"/>
              </a:rPr>
              <a:pPr fontAlgn="base">
                <a:spcBef>
                  <a:spcPct val="0"/>
                </a:spcBef>
                <a:spcAft>
                  <a:spcPct val="0"/>
                </a:spcAft>
              </a:pPr>
              <a:t>2023-04-04</a:t>
            </a:fld>
            <a:endParaRPr lang="en-CA" dirty="0">
              <a:solidFill>
                <a:prstClr val="black"/>
              </a:solidFill>
              <a:ea typeface="ＭＳ Ｐゴシック" charset="0"/>
            </a:endParaRPr>
          </a:p>
        </p:txBody>
      </p:sp>
      <p:sp>
        <p:nvSpPr>
          <p:cNvPr id="5" name="Footer Placeholder 4">
            <a:extLst>
              <a:ext uri="{FF2B5EF4-FFF2-40B4-BE49-F238E27FC236}">
                <a16:creationId xmlns:a16="http://schemas.microsoft.com/office/drawing/2014/main" id="{33205909-AB63-D6F3-55C6-102EF1F0EB91}"/>
              </a:ext>
            </a:extLst>
          </p:cNvPr>
          <p:cNvSpPr>
            <a:spLocks noGrp="1"/>
          </p:cNvSpPr>
          <p:nvPr>
            <p:ph type="ftr" sz="quarter" idx="11"/>
          </p:nvPr>
        </p:nvSpPr>
        <p:spPr/>
        <p:txBody>
          <a:bodyPr/>
          <a:lstStyle/>
          <a:p>
            <a:pPr fontAlgn="base">
              <a:spcBef>
                <a:spcPct val="0"/>
              </a:spcBef>
              <a:spcAft>
                <a:spcPct val="0"/>
              </a:spcAft>
            </a:pPr>
            <a:r>
              <a:rPr lang="en-IN">
                <a:solidFill>
                  <a:prstClr val="black"/>
                </a:solidFill>
                <a:ea typeface="ＭＳ Ｐゴシック" charset="0"/>
              </a:rPr>
              <a:t>Do’s and Don’ts of Machine learning in Computer Security</a:t>
            </a:r>
            <a:endParaRPr lang="en-CA" dirty="0">
              <a:solidFill>
                <a:prstClr val="black"/>
              </a:solidFill>
              <a:ea typeface="ＭＳ Ｐゴシック" charset="0"/>
            </a:endParaRPr>
          </a:p>
        </p:txBody>
      </p:sp>
      <p:sp>
        <p:nvSpPr>
          <p:cNvPr id="6" name="Slide Number Placeholder 5">
            <a:extLst>
              <a:ext uri="{FF2B5EF4-FFF2-40B4-BE49-F238E27FC236}">
                <a16:creationId xmlns:a16="http://schemas.microsoft.com/office/drawing/2014/main" id="{75F0A171-DA54-D614-D3AF-160245FB2212}"/>
              </a:ext>
            </a:extLst>
          </p:cNvPr>
          <p:cNvSpPr>
            <a:spLocks noGrp="1"/>
          </p:cNvSpPr>
          <p:nvPr>
            <p:ph type="sldNum" sz="quarter" idx="12"/>
          </p:nvPr>
        </p:nvSpPr>
        <p:spPr/>
        <p:txBody>
          <a:bodyPr/>
          <a:lstStyle/>
          <a:p>
            <a:pPr fontAlgn="base">
              <a:spcBef>
                <a:spcPct val="0"/>
              </a:spcBef>
              <a:spcAft>
                <a:spcPct val="0"/>
              </a:spcAft>
            </a:pPr>
            <a:fld id="{23901D39-8587-404E-9756-17DD15D1753A}" type="slidenum">
              <a:rPr lang="en-CA" smtClean="0">
                <a:solidFill>
                  <a:prstClr val="black"/>
                </a:solidFill>
                <a:ea typeface="ＭＳ Ｐゴシック" charset="0"/>
              </a:rPr>
              <a:pPr fontAlgn="base">
                <a:spcBef>
                  <a:spcPct val="0"/>
                </a:spcBef>
                <a:spcAft>
                  <a:spcPct val="0"/>
                </a:spcAft>
              </a:pPr>
              <a:t>10</a:t>
            </a:fld>
            <a:endParaRPr lang="en-CA" dirty="0">
              <a:solidFill>
                <a:prstClr val="black"/>
              </a:solidFill>
              <a:ea typeface="ＭＳ Ｐゴシック" charset="0"/>
            </a:endParaRPr>
          </a:p>
        </p:txBody>
      </p:sp>
      <p:sp>
        <p:nvSpPr>
          <p:cNvPr id="7" name="Rectangle 2">
            <a:extLst>
              <a:ext uri="{FF2B5EF4-FFF2-40B4-BE49-F238E27FC236}">
                <a16:creationId xmlns:a16="http://schemas.microsoft.com/office/drawing/2014/main" id="{41D2BA15-AF59-051D-B2E0-95337044BE5A}"/>
              </a:ext>
            </a:extLst>
          </p:cNvPr>
          <p:cNvSpPr>
            <a:spLocks noChangeArrowheads="1"/>
          </p:cNvSpPr>
          <p:nvPr/>
        </p:nvSpPr>
        <p:spPr bwMode="auto">
          <a:xfrm>
            <a:off x="-2098675" y="-932329"/>
            <a:ext cx="5430618" cy="308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9" name="Rectangle 3">
            <a:extLst>
              <a:ext uri="{FF2B5EF4-FFF2-40B4-BE49-F238E27FC236}">
                <a16:creationId xmlns:a16="http://schemas.microsoft.com/office/drawing/2014/main" id="{30E086AC-F8EF-7781-48C2-7F89949F45E5}"/>
              </a:ext>
            </a:extLst>
          </p:cNvPr>
          <p:cNvSpPr>
            <a:spLocks noChangeArrowheads="1"/>
          </p:cNvSpPr>
          <p:nvPr/>
        </p:nvSpPr>
        <p:spPr bwMode="auto">
          <a:xfrm>
            <a:off x="-2098675" y="-798519"/>
            <a:ext cx="5430618" cy="692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374151"/>
                </a:solidFill>
                <a:effectLst/>
                <a:latin typeface="Calibri" panose="020F0502020204030204" pitchFamily="34" charset="0"/>
                <a:ea typeface="Calibri" panose="020F0502020204030204" pitchFamily="34" charset="0"/>
                <a:cs typeface="Times New Roman" panose="02020603050405020304" pitchFamily="18" charset="0"/>
              </a:rPr>
              <a:t>they were able to identify transactions made by founders and miners and reduce the size of the overall anonymity set by 69.1%.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0" name="Picture 9" descr="A picture containing text, sign, vector graphics&#10;&#10;Description automatically generated">
            <a:extLst>
              <a:ext uri="{FF2B5EF4-FFF2-40B4-BE49-F238E27FC236}">
                <a16:creationId xmlns:a16="http://schemas.microsoft.com/office/drawing/2014/main" id="{3BC507EE-7EB8-2833-F242-AA6AD9201A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781" y="1124744"/>
            <a:ext cx="1806652" cy="1806652"/>
          </a:xfrm>
          <a:prstGeom prst="rect">
            <a:avLst/>
          </a:prstGeom>
        </p:spPr>
      </p:pic>
    </p:spTree>
    <p:extLst>
      <p:ext uri="{BB962C8B-B14F-4D97-AF65-F5344CB8AC3E}">
        <p14:creationId xmlns:p14="http://schemas.microsoft.com/office/powerpoint/2010/main" val="26577981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A6878-7F76-BBFE-C5E2-4A40BD2B12CF}"/>
              </a:ext>
            </a:extLst>
          </p:cNvPr>
          <p:cNvSpPr>
            <a:spLocks noGrp="1"/>
          </p:cNvSpPr>
          <p:nvPr>
            <p:ph type="title"/>
          </p:nvPr>
        </p:nvSpPr>
        <p:spPr/>
        <p:txBody>
          <a:bodyPr>
            <a:normAutofit fontScale="90000"/>
          </a:bodyPr>
          <a:lstStyle/>
          <a:p>
            <a:r>
              <a:rPr lang="en-US" sz="2800" b="1" dirty="0">
                <a:effectLst/>
                <a:latin typeface="Times New Roman" panose="02020603050405020304" pitchFamily="18" charset="0"/>
                <a:ea typeface="Calibri" panose="020F0502020204030204" pitchFamily="34" charset="0"/>
              </a:rPr>
              <a:t>Analysis of transaction flooding attacks against</a:t>
            </a:r>
            <a:br>
              <a:rPr lang="en-US" sz="2800" b="1" dirty="0">
                <a:effectLst/>
                <a:latin typeface="Times New Roman" panose="02020603050405020304" pitchFamily="18" charset="0"/>
                <a:ea typeface="Calibri" panose="020F0502020204030204" pitchFamily="34" charset="0"/>
              </a:rPr>
            </a:br>
            <a:r>
              <a:rPr lang="en-US" sz="2800" b="1" dirty="0" err="1">
                <a:effectLst/>
                <a:latin typeface="Times New Roman" panose="02020603050405020304" pitchFamily="18" charset="0"/>
                <a:ea typeface="Calibri" panose="020F0502020204030204" pitchFamily="34" charset="0"/>
              </a:rPr>
              <a:t>Monero</a:t>
            </a:r>
            <a:endParaRPr lang="en-IN" sz="8800" b="1" dirty="0"/>
          </a:p>
        </p:txBody>
      </p:sp>
      <p:sp>
        <p:nvSpPr>
          <p:cNvPr id="3" name="Content Placeholder 2">
            <a:extLst>
              <a:ext uri="{FF2B5EF4-FFF2-40B4-BE49-F238E27FC236}">
                <a16:creationId xmlns:a16="http://schemas.microsoft.com/office/drawing/2014/main" id="{974F416E-2665-6B65-F23B-E15376824E80}"/>
              </a:ext>
            </a:extLst>
          </p:cNvPr>
          <p:cNvSpPr>
            <a:spLocks noGrp="1"/>
          </p:cNvSpPr>
          <p:nvPr>
            <p:ph idx="1"/>
          </p:nvPr>
        </p:nvSpPr>
        <p:spPr>
          <a:xfrm>
            <a:off x="1866900" y="1268759"/>
            <a:ext cx="9486900" cy="5208241"/>
          </a:xfrm>
        </p:spPr>
        <p:txBody>
          <a:bodyPr>
            <a:normAutofit/>
          </a:bodyPr>
          <a:lstStyle/>
          <a:p>
            <a:pPr marL="457200" lvl="1" indent="0">
              <a:buNone/>
            </a:pPr>
            <a:r>
              <a:rPr lang="en-US" sz="1800" b="1" dirty="0">
                <a:latin typeface="Cambria" panose="02040503050406030204" pitchFamily="18" charset="0"/>
                <a:ea typeface="Cambria" panose="02040503050406030204" pitchFamily="18" charset="0"/>
              </a:rPr>
              <a:t>Flooding </a:t>
            </a:r>
            <a:r>
              <a:rPr lang="en-US" sz="1800" b="1" dirty="0" err="1">
                <a:latin typeface="Cambria" panose="02040503050406030204" pitchFamily="18" charset="0"/>
                <a:ea typeface="Cambria" panose="02040503050406030204" pitchFamily="18" charset="0"/>
              </a:rPr>
              <a:t>Monero’s</a:t>
            </a:r>
            <a:r>
              <a:rPr lang="en-US" sz="1800" b="1" dirty="0">
                <a:latin typeface="Cambria" panose="02040503050406030204" pitchFamily="18" charset="0"/>
                <a:ea typeface="Cambria" panose="02040503050406030204" pitchFamily="18" charset="0"/>
              </a:rPr>
              <a:t> network:</a:t>
            </a:r>
          </a:p>
          <a:p>
            <a:pPr lvl="1"/>
            <a:r>
              <a:rPr lang="en-US" sz="1800" dirty="0">
                <a:latin typeface="Cambria" panose="02040503050406030204" pitchFamily="18" charset="0"/>
                <a:ea typeface="Cambria" panose="02040503050406030204" pitchFamily="18" charset="0"/>
              </a:rPr>
              <a:t>To trace input key’s attacker must create a large number of output keys  to trace the transaction inputs.</a:t>
            </a:r>
          </a:p>
          <a:p>
            <a:pPr lvl="1"/>
            <a:endParaRPr lang="en-US" sz="1800" dirty="0">
              <a:latin typeface="Cambria" panose="02040503050406030204" pitchFamily="18" charset="0"/>
              <a:ea typeface="Cambria" panose="02040503050406030204" pitchFamily="18" charset="0"/>
            </a:endParaRPr>
          </a:p>
          <a:p>
            <a:pPr lvl="1"/>
            <a:r>
              <a:rPr lang="en-US" sz="1800" dirty="0">
                <a:latin typeface="Cambria" panose="02040503050406030204" pitchFamily="18" charset="0"/>
                <a:ea typeface="Cambria" panose="02040503050406030204" pitchFamily="18" charset="0"/>
              </a:rPr>
              <a:t>The strategy adopted by the attacker is to generate new output keys by sending payments to his own </a:t>
            </a:r>
            <a:r>
              <a:rPr lang="en-US" sz="1800" dirty="0" err="1">
                <a:latin typeface="Cambria" panose="02040503050406030204" pitchFamily="18" charset="0"/>
                <a:ea typeface="Cambria" panose="02040503050406030204" pitchFamily="18" charset="0"/>
              </a:rPr>
              <a:t>Monero</a:t>
            </a:r>
            <a:r>
              <a:rPr lang="en-US" sz="1800" dirty="0">
                <a:latin typeface="Cambria" panose="02040503050406030204" pitchFamily="18" charset="0"/>
                <a:ea typeface="Cambria" panose="02040503050406030204" pitchFamily="18" charset="0"/>
              </a:rPr>
              <a:t> wallet Addresses.</a:t>
            </a:r>
          </a:p>
          <a:p>
            <a:pPr lvl="1"/>
            <a:endParaRPr lang="en-US" sz="1800" dirty="0">
              <a:latin typeface="Cambria" panose="02040503050406030204" pitchFamily="18" charset="0"/>
              <a:ea typeface="Cambria" panose="02040503050406030204" pitchFamily="18" charset="0"/>
            </a:endParaRPr>
          </a:p>
          <a:p>
            <a:pPr lvl="1"/>
            <a:r>
              <a:rPr lang="en-US" sz="1800" dirty="0">
                <a:latin typeface="Cambria" panose="02040503050406030204" pitchFamily="18" charset="0"/>
                <a:ea typeface="Cambria" panose="02040503050406030204" pitchFamily="18" charset="0"/>
              </a:rPr>
              <a:t>To maximize the efficiency of the attack, the output keys must be evenly distributed across the blockchain</a:t>
            </a:r>
          </a:p>
          <a:p>
            <a:pPr lvl="1"/>
            <a:endParaRPr lang="en-US" sz="1800" dirty="0">
              <a:latin typeface="Cambria" panose="02040503050406030204" pitchFamily="18" charset="0"/>
              <a:ea typeface="Cambria" panose="02040503050406030204" pitchFamily="18" charset="0"/>
            </a:endParaRPr>
          </a:p>
          <a:p>
            <a:pPr lvl="1"/>
            <a:r>
              <a:rPr lang="en-US" sz="1800" dirty="0">
                <a:latin typeface="Cambria" panose="02040503050406030204" pitchFamily="18" charset="0"/>
                <a:ea typeface="Cambria" panose="02040503050406030204" pitchFamily="18" charset="0"/>
              </a:rPr>
              <a:t>After adding 20 user transactions to the transaction pool, researchers created attacker transactions to observe how many of those can be added in the remaining space inside the blocks.</a:t>
            </a:r>
          </a:p>
          <a:p>
            <a:pPr lvl="1"/>
            <a:endParaRPr lang="en-US" sz="1800" dirty="0">
              <a:latin typeface="Cambria" panose="02040503050406030204" pitchFamily="18" charset="0"/>
              <a:ea typeface="Cambria" panose="02040503050406030204" pitchFamily="18" charset="0"/>
            </a:endParaRPr>
          </a:p>
          <a:p>
            <a:pPr lvl="1"/>
            <a:r>
              <a:rPr lang="en-US" sz="1800" dirty="0">
                <a:latin typeface="Cambria" panose="02040503050406030204" pitchFamily="18" charset="0"/>
                <a:ea typeface="Cambria" panose="02040503050406030204" pitchFamily="18" charset="0"/>
              </a:rPr>
              <a:t>Having obtained the number of attacker transactions that can be included in the free space inside each block, attackers need to execute the attack to evaluate its impact in the system.</a:t>
            </a:r>
          </a:p>
        </p:txBody>
      </p:sp>
      <p:sp>
        <p:nvSpPr>
          <p:cNvPr id="4" name="Date Placeholder 3">
            <a:extLst>
              <a:ext uri="{FF2B5EF4-FFF2-40B4-BE49-F238E27FC236}">
                <a16:creationId xmlns:a16="http://schemas.microsoft.com/office/drawing/2014/main" id="{0A7E564F-A451-D074-C371-0D0479E63D15}"/>
              </a:ext>
            </a:extLst>
          </p:cNvPr>
          <p:cNvSpPr>
            <a:spLocks noGrp="1"/>
          </p:cNvSpPr>
          <p:nvPr>
            <p:ph type="dt" sz="half" idx="10"/>
          </p:nvPr>
        </p:nvSpPr>
        <p:spPr/>
        <p:txBody>
          <a:bodyPr/>
          <a:lstStyle/>
          <a:p>
            <a:pPr fontAlgn="base">
              <a:spcBef>
                <a:spcPct val="0"/>
              </a:spcBef>
              <a:spcAft>
                <a:spcPct val="0"/>
              </a:spcAft>
            </a:pPr>
            <a:fld id="{9C215E4B-2CCE-4417-9F0B-964C20DCD5A9}" type="datetime1">
              <a:rPr lang="en-CA" smtClean="0">
                <a:solidFill>
                  <a:prstClr val="black"/>
                </a:solidFill>
                <a:ea typeface="ＭＳ Ｐゴシック" charset="0"/>
              </a:rPr>
              <a:pPr fontAlgn="base">
                <a:spcBef>
                  <a:spcPct val="0"/>
                </a:spcBef>
                <a:spcAft>
                  <a:spcPct val="0"/>
                </a:spcAft>
              </a:pPr>
              <a:t>2023-04-04</a:t>
            </a:fld>
            <a:endParaRPr lang="en-CA" dirty="0">
              <a:solidFill>
                <a:prstClr val="black"/>
              </a:solidFill>
              <a:ea typeface="ＭＳ Ｐゴシック" charset="0"/>
            </a:endParaRPr>
          </a:p>
        </p:txBody>
      </p:sp>
      <p:sp>
        <p:nvSpPr>
          <p:cNvPr id="5" name="Footer Placeholder 4">
            <a:extLst>
              <a:ext uri="{FF2B5EF4-FFF2-40B4-BE49-F238E27FC236}">
                <a16:creationId xmlns:a16="http://schemas.microsoft.com/office/drawing/2014/main" id="{33205909-AB63-D6F3-55C6-102EF1F0EB91}"/>
              </a:ext>
            </a:extLst>
          </p:cNvPr>
          <p:cNvSpPr>
            <a:spLocks noGrp="1"/>
          </p:cNvSpPr>
          <p:nvPr>
            <p:ph type="ftr" sz="quarter" idx="11"/>
          </p:nvPr>
        </p:nvSpPr>
        <p:spPr/>
        <p:txBody>
          <a:bodyPr/>
          <a:lstStyle/>
          <a:p>
            <a:pPr fontAlgn="base">
              <a:spcBef>
                <a:spcPct val="0"/>
              </a:spcBef>
              <a:spcAft>
                <a:spcPct val="0"/>
              </a:spcAft>
            </a:pPr>
            <a:r>
              <a:rPr lang="en-IN">
                <a:solidFill>
                  <a:prstClr val="black"/>
                </a:solidFill>
                <a:ea typeface="ＭＳ Ｐゴシック" charset="0"/>
              </a:rPr>
              <a:t>Do’s and Don’ts of Machine learning in Computer Security</a:t>
            </a:r>
            <a:endParaRPr lang="en-CA" dirty="0">
              <a:solidFill>
                <a:prstClr val="black"/>
              </a:solidFill>
              <a:ea typeface="ＭＳ Ｐゴシック" charset="0"/>
            </a:endParaRPr>
          </a:p>
        </p:txBody>
      </p:sp>
      <p:sp>
        <p:nvSpPr>
          <p:cNvPr id="6" name="Slide Number Placeholder 5">
            <a:extLst>
              <a:ext uri="{FF2B5EF4-FFF2-40B4-BE49-F238E27FC236}">
                <a16:creationId xmlns:a16="http://schemas.microsoft.com/office/drawing/2014/main" id="{75F0A171-DA54-D614-D3AF-160245FB2212}"/>
              </a:ext>
            </a:extLst>
          </p:cNvPr>
          <p:cNvSpPr>
            <a:spLocks noGrp="1"/>
          </p:cNvSpPr>
          <p:nvPr>
            <p:ph type="sldNum" sz="quarter" idx="12"/>
          </p:nvPr>
        </p:nvSpPr>
        <p:spPr/>
        <p:txBody>
          <a:bodyPr/>
          <a:lstStyle/>
          <a:p>
            <a:pPr fontAlgn="base">
              <a:spcBef>
                <a:spcPct val="0"/>
              </a:spcBef>
              <a:spcAft>
                <a:spcPct val="0"/>
              </a:spcAft>
            </a:pPr>
            <a:fld id="{23901D39-8587-404E-9756-17DD15D1753A}" type="slidenum">
              <a:rPr lang="en-CA" smtClean="0">
                <a:solidFill>
                  <a:prstClr val="black"/>
                </a:solidFill>
                <a:ea typeface="ＭＳ Ｐゴシック" charset="0"/>
              </a:rPr>
              <a:pPr fontAlgn="base">
                <a:spcBef>
                  <a:spcPct val="0"/>
                </a:spcBef>
                <a:spcAft>
                  <a:spcPct val="0"/>
                </a:spcAft>
              </a:pPr>
              <a:t>11</a:t>
            </a:fld>
            <a:endParaRPr lang="en-CA" dirty="0">
              <a:solidFill>
                <a:prstClr val="black"/>
              </a:solidFill>
              <a:ea typeface="ＭＳ Ｐゴシック" charset="0"/>
            </a:endParaRPr>
          </a:p>
        </p:txBody>
      </p:sp>
      <p:sp>
        <p:nvSpPr>
          <p:cNvPr id="7" name="Rectangle 2">
            <a:extLst>
              <a:ext uri="{FF2B5EF4-FFF2-40B4-BE49-F238E27FC236}">
                <a16:creationId xmlns:a16="http://schemas.microsoft.com/office/drawing/2014/main" id="{41D2BA15-AF59-051D-B2E0-95337044BE5A}"/>
              </a:ext>
            </a:extLst>
          </p:cNvPr>
          <p:cNvSpPr>
            <a:spLocks noChangeArrowheads="1"/>
          </p:cNvSpPr>
          <p:nvPr/>
        </p:nvSpPr>
        <p:spPr bwMode="auto">
          <a:xfrm>
            <a:off x="-2098675" y="-932329"/>
            <a:ext cx="5430618" cy="308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9" name="Rectangle 3">
            <a:extLst>
              <a:ext uri="{FF2B5EF4-FFF2-40B4-BE49-F238E27FC236}">
                <a16:creationId xmlns:a16="http://schemas.microsoft.com/office/drawing/2014/main" id="{30E086AC-F8EF-7781-48C2-7F89949F45E5}"/>
              </a:ext>
            </a:extLst>
          </p:cNvPr>
          <p:cNvSpPr>
            <a:spLocks noChangeArrowheads="1"/>
          </p:cNvSpPr>
          <p:nvPr/>
        </p:nvSpPr>
        <p:spPr bwMode="auto">
          <a:xfrm>
            <a:off x="-2098675" y="-798519"/>
            <a:ext cx="5430618" cy="692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374151"/>
                </a:solidFill>
                <a:effectLst/>
                <a:latin typeface="Calibri" panose="020F0502020204030204" pitchFamily="34" charset="0"/>
                <a:ea typeface="Calibri" panose="020F0502020204030204" pitchFamily="34" charset="0"/>
                <a:cs typeface="Times New Roman" panose="02020603050405020304" pitchFamily="18" charset="0"/>
              </a:rPr>
              <a:t>they were able to identify transactions made by founders and miners and reduce the size of the overall anonymity set by 69.1%.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0" name="Picture 9" descr="A picture containing text, sign, vector graphics&#10;&#10;Description automatically generated">
            <a:extLst>
              <a:ext uri="{FF2B5EF4-FFF2-40B4-BE49-F238E27FC236}">
                <a16:creationId xmlns:a16="http://schemas.microsoft.com/office/drawing/2014/main" id="{3BC507EE-7EB8-2833-F242-AA6AD9201A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781" y="1124744"/>
            <a:ext cx="1806652" cy="1806652"/>
          </a:xfrm>
          <a:prstGeom prst="rect">
            <a:avLst/>
          </a:prstGeom>
        </p:spPr>
      </p:pic>
    </p:spTree>
    <p:extLst>
      <p:ext uri="{BB962C8B-B14F-4D97-AF65-F5344CB8AC3E}">
        <p14:creationId xmlns:p14="http://schemas.microsoft.com/office/powerpoint/2010/main" val="31234705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A6878-7F76-BBFE-C5E2-4A40BD2B12CF}"/>
              </a:ext>
            </a:extLst>
          </p:cNvPr>
          <p:cNvSpPr>
            <a:spLocks noGrp="1"/>
          </p:cNvSpPr>
          <p:nvPr>
            <p:ph type="title"/>
          </p:nvPr>
        </p:nvSpPr>
        <p:spPr/>
        <p:txBody>
          <a:bodyPr>
            <a:normAutofit fontScale="90000"/>
          </a:bodyPr>
          <a:lstStyle/>
          <a:p>
            <a:r>
              <a:rPr lang="en-US" sz="2800" b="1" dirty="0">
                <a:effectLst/>
                <a:latin typeface="Times New Roman" panose="02020603050405020304" pitchFamily="18" charset="0"/>
                <a:ea typeface="Calibri" panose="020F0502020204030204" pitchFamily="34" charset="0"/>
              </a:rPr>
              <a:t>Analysis of transaction flooding attacks against</a:t>
            </a:r>
            <a:br>
              <a:rPr lang="en-US" sz="2800" b="1" dirty="0">
                <a:effectLst/>
                <a:latin typeface="Times New Roman" panose="02020603050405020304" pitchFamily="18" charset="0"/>
                <a:ea typeface="Calibri" panose="020F0502020204030204" pitchFamily="34" charset="0"/>
              </a:rPr>
            </a:br>
            <a:r>
              <a:rPr lang="en-US" sz="2800" b="1" dirty="0" err="1">
                <a:effectLst/>
                <a:latin typeface="Times New Roman" panose="02020603050405020304" pitchFamily="18" charset="0"/>
                <a:ea typeface="Calibri" panose="020F0502020204030204" pitchFamily="34" charset="0"/>
              </a:rPr>
              <a:t>Monero</a:t>
            </a:r>
            <a:endParaRPr lang="en-IN" sz="8800" b="1" dirty="0"/>
          </a:p>
        </p:txBody>
      </p:sp>
      <p:sp>
        <p:nvSpPr>
          <p:cNvPr id="3" name="Content Placeholder 2">
            <a:extLst>
              <a:ext uri="{FF2B5EF4-FFF2-40B4-BE49-F238E27FC236}">
                <a16:creationId xmlns:a16="http://schemas.microsoft.com/office/drawing/2014/main" id="{974F416E-2665-6B65-F23B-E15376824E80}"/>
              </a:ext>
            </a:extLst>
          </p:cNvPr>
          <p:cNvSpPr>
            <a:spLocks noGrp="1"/>
          </p:cNvSpPr>
          <p:nvPr>
            <p:ph idx="1"/>
          </p:nvPr>
        </p:nvSpPr>
        <p:spPr>
          <a:xfrm>
            <a:off x="1866900" y="1268759"/>
            <a:ext cx="9486900" cy="5208241"/>
          </a:xfrm>
        </p:spPr>
        <p:txBody>
          <a:bodyPr>
            <a:normAutofit/>
          </a:bodyPr>
          <a:lstStyle/>
          <a:p>
            <a:pPr marL="457200" lvl="1" indent="0">
              <a:buNone/>
            </a:pPr>
            <a:r>
              <a:rPr lang="en-US" sz="1800" b="1" dirty="0">
                <a:latin typeface="Cambria" panose="02040503050406030204" pitchFamily="18" charset="0"/>
                <a:ea typeface="Cambria" panose="02040503050406030204" pitchFamily="18" charset="0"/>
              </a:rPr>
              <a:t>TRACING ALGORITHM:</a:t>
            </a:r>
          </a:p>
          <a:p>
            <a:pPr marL="457200" lvl="1" indent="0">
              <a:buNone/>
            </a:pPr>
            <a:endParaRPr lang="en-US" sz="1800" dirty="0">
              <a:latin typeface="Cambria" panose="02040503050406030204" pitchFamily="18" charset="0"/>
              <a:ea typeface="Cambria" panose="02040503050406030204" pitchFamily="18" charset="0"/>
            </a:endParaRPr>
          </a:p>
          <a:p>
            <a:pPr marL="457200" lvl="1" indent="0">
              <a:buNone/>
            </a:pPr>
            <a:r>
              <a:rPr lang="en-US" sz="1800" dirty="0">
                <a:latin typeface="Cambria" panose="02040503050406030204" pitchFamily="18" charset="0"/>
                <a:ea typeface="Cambria" panose="02040503050406030204" pitchFamily="18" charset="0"/>
              </a:rPr>
              <a:t>In order to trace transactions attacker can either</a:t>
            </a:r>
          </a:p>
          <a:p>
            <a:pPr lvl="1"/>
            <a:r>
              <a:rPr lang="en-US" sz="1800" dirty="0">
                <a:latin typeface="Cambria" panose="02040503050406030204" pitchFamily="18" charset="0"/>
                <a:ea typeface="Cambria" panose="02040503050406030204" pitchFamily="18" charset="0"/>
              </a:rPr>
              <a:t>Target specific transactions and its transaction inputs</a:t>
            </a:r>
          </a:p>
          <a:p>
            <a:pPr marL="457200" lvl="1" indent="0">
              <a:buNone/>
            </a:pPr>
            <a:endParaRPr lang="en-US" sz="1800" dirty="0">
              <a:latin typeface="Cambria" panose="02040503050406030204" pitchFamily="18" charset="0"/>
              <a:ea typeface="Cambria" panose="02040503050406030204" pitchFamily="18" charset="0"/>
            </a:endParaRPr>
          </a:p>
          <a:p>
            <a:pPr lvl="1"/>
            <a:r>
              <a:rPr lang="en-US" sz="1800" dirty="0">
                <a:latin typeface="Cambria" panose="02040503050406030204" pitchFamily="18" charset="0"/>
                <a:ea typeface="Cambria" panose="02040503050406030204" pitchFamily="18" charset="0"/>
              </a:rPr>
              <a:t>Run a tracing algorithm over all blockchain transaction data generated after the attack begins.</a:t>
            </a:r>
          </a:p>
          <a:p>
            <a:pPr marL="457200" lvl="1" indent="0">
              <a:buNone/>
            </a:pPr>
            <a:endParaRPr lang="en-US" sz="1800" dirty="0">
              <a:latin typeface="Cambria" panose="02040503050406030204" pitchFamily="18" charset="0"/>
              <a:ea typeface="Cambria" panose="02040503050406030204" pitchFamily="18" charset="0"/>
            </a:endParaRPr>
          </a:p>
          <a:p>
            <a:pPr marL="457200" lvl="1" indent="0">
              <a:buNone/>
            </a:pPr>
            <a:r>
              <a:rPr lang="en-US" sz="1800" dirty="0">
                <a:latin typeface="Cambria" panose="02040503050406030204" pitchFamily="18" charset="0"/>
                <a:ea typeface="Cambria" panose="02040503050406030204" pitchFamily="18" charset="0"/>
              </a:rPr>
              <a:t>In both cases, the attacker must keep track of the keys generated by attack transactions during the network flooding phase.</a:t>
            </a:r>
          </a:p>
          <a:p>
            <a:pPr marL="457200" lvl="1" indent="0">
              <a:buNone/>
            </a:pPr>
            <a:endParaRPr lang="en-US" sz="1800" dirty="0">
              <a:latin typeface="Cambria" panose="02040503050406030204" pitchFamily="18" charset="0"/>
              <a:ea typeface="Cambria" panose="02040503050406030204" pitchFamily="18" charset="0"/>
            </a:endParaRPr>
          </a:p>
        </p:txBody>
      </p:sp>
      <p:sp>
        <p:nvSpPr>
          <p:cNvPr id="4" name="Date Placeholder 3">
            <a:extLst>
              <a:ext uri="{FF2B5EF4-FFF2-40B4-BE49-F238E27FC236}">
                <a16:creationId xmlns:a16="http://schemas.microsoft.com/office/drawing/2014/main" id="{0A7E564F-A451-D074-C371-0D0479E63D15}"/>
              </a:ext>
            </a:extLst>
          </p:cNvPr>
          <p:cNvSpPr>
            <a:spLocks noGrp="1"/>
          </p:cNvSpPr>
          <p:nvPr>
            <p:ph type="dt" sz="half" idx="10"/>
          </p:nvPr>
        </p:nvSpPr>
        <p:spPr/>
        <p:txBody>
          <a:bodyPr/>
          <a:lstStyle/>
          <a:p>
            <a:pPr fontAlgn="base">
              <a:spcBef>
                <a:spcPct val="0"/>
              </a:spcBef>
              <a:spcAft>
                <a:spcPct val="0"/>
              </a:spcAft>
            </a:pPr>
            <a:fld id="{9C215E4B-2CCE-4417-9F0B-964C20DCD5A9}" type="datetime1">
              <a:rPr lang="en-CA" smtClean="0">
                <a:solidFill>
                  <a:prstClr val="black"/>
                </a:solidFill>
                <a:ea typeface="ＭＳ Ｐゴシック" charset="0"/>
              </a:rPr>
              <a:pPr fontAlgn="base">
                <a:spcBef>
                  <a:spcPct val="0"/>
                </a:spcBef>
                <a:spcAft>
                  <a:spcPct val="0"/>
                </a:spcAft>
              </a:pPr>
              <a:t>2023-04-04</a:t>
            </a:fld>
            <a:endParaRPr lang="en-CA" dirty="0">
              <a:solidFill>
                <a:prstClr val="black"/>
              </a:solidFill>
              <a:ea typeface="ＭＳ Ｐゴシック" charset="0"/>
            </a:endParaRPr>
          </a:p>
        </p:txBody>
      </p:sp>
      <p:sp>
        <p:nvSpPr>
          <p:cNvPr id="5" name="Footer Placeholder 4">
            <a:extLst>
              <a:ext uri="{FF2B5EF4-FFF2-40B4-BE49-F238E27FC236}">
                <a16:creationId xmlns:a16="http://schemas.microsoft.com/office/drawing/2014/main" id="{33205909-AB63-D6F3-55C6-102EF1F0EB91}"/>
              </a:ext>
            </a:extLst>
          </p:cNvPr>
          <p:cNvSpPr>
            <a:spLocks noGrp="1"/>
          </p:cNvSpPr>
          <p:nvPr>
            <p:ph type="ftr" sz="quarter" idx="11"/>
          </p:nvPr>
        </p:nvSpPr>
        <p:spPr/>
        <p:txBody>
          <a:bodyPr/>
          <a:lstStyle/>
          <a:p>
            <a:pPr fontAlgn="base">
              <a:spcBef>
                <a:spcPct val="0"/>
              </a:spcBef>
              <a:spcAft>
                <a:spcPct val="0"/>
              </a:spcAft>
            </a:pPr>
            <a:r>
              <a:rPr lang="en-IN">
                <a:solidFill>
                  <a:prstClr val="black"/>
                </a:solidFill>
                <a:ea typeface="ＭＳ Ｐゴシック" charset="0"/>
              </a:rPr>
              <a:t>Do’s and Don’ts of Machine learning in Computer Security</a:t>
            </a:r>
            <a:endParaRPr lang="en-CA" dirty="0">
              <a:solidFill>
                <a:prstClr val="black"/>
              </a:solidFill>
              <a:ea typeface="ＭＳ Ｐゴシック" charset="0"/>
            </a:endParaRPr>
          </a:p>
        </p:txBody>
      </p:sp>
      <p:sp>
        <p:nvSpPr>
          <p:cNvPr id="6" name="Slide Number Placeholder 5">
            <a:extLst>
              <a:ext uri="{FF2B5EF4-FFF2-40B4-BE49-F238E27FC236}">
                <a16:creationId xmlns:a16="http://schemas.microsoft.com/office/drawing/2014/main" id="{75F0A171-DA54-D614-D3AF-160245FB2212}"/>
              </a:ext>
            </a:extLst>
          </p:cNvPr>
          <p:cNvSpPr>
            <a:spLocks noGrp="1"/>
          </p:cNvSpPr>
          <p:nvPr>
            <p:ph type="sldNum" sz="quarter" idx="12"/>
          </p:nvPr>
        </p:nvSpPr>
        <p:spPr/>
        <p:txBody>
          <a:bodyPr/>
          <a:lstStyle/>
          <a:p>
            <a:pPr fontAlgn="base">
              <a:spcBef>
                <a:spcPct val="0"/>
              </a:spcBef>
              <a:spcAft>
                <a:spcPct val="0"/>
              </a:spcAft>
            </a:pPr>
            <a:fld id="{23901D39-8587-404E-9756-17DD15D1753A}" type="slidenum">
              <a:rPr lang="en-CA" smtClean="0">
                <a:solidFill>
                  <a:prstClr val="black"/>
                </a:solidFill>
                <a:ea typeface="ＭＳ Ｐゴシック" charset="0"/>
              </a:rPr>
              <a:pPr fontAlgn="base">
                <a:spcBef>
                  <a:spcPct val="0"/>
                </a:spcBef>
                <a:spcAft>
                  <a:spcPct val="0"/>
                </a:spcAft>
              </a:pPr>
              <a:t>12</a:t>
            </a:fld>
            <a:endParaRPr lang="en-CA" dirty="0">
              <a:solidFill>
                <a:prstClr val="black"/>
              </a:solidFill>
              <a:ea typeface="ＭＳ Ｐゴシック" charset="0"/>
            </a:endParaRPr>
          </a:p>
        </p:txBody>
      </p:sp>
      <p:sp>
        <p:nvSpPr>
          <p:cNvPr id="7" name="Rectangle 2">
            <a:extLst>
              <a:ext uri="{FF2B5EF4-FFF2-40B4-BE49-F238E27FC236}">
                <a16:creationId xmlns:a16="http://schemas.microsoft.com/office/drawing/2014/main" id="{41D2BA15-AF59-051D-B2E0-95337044BE5A}"/>
              </a:ext>
            </a:extLst>
          </p:cNvPr>
          <p:cNvSpPr>
            <a:spLocks noChangeArrowheads="1"/>
          </p:cNvSpPr>
          <p:nvPr/>
        </p:nvSpPr>
        <p:spPr bwMode="auto">
          <a:xfrm>
            <a:off x="-2098675" y="-932329"/>
            <a:ext cx="5430618" cy="308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9" name="Rectangle 3">
            <a:extLst>
              <a:ext uri="{FF2B5EF4-FFF2-40B4-BE49-F238E27FC236}">
                <a16:creationId xmlns:a16="http://schemas.microsoft.com/office/drawing/2014/main" id="{30E086AC-F8EF-7781-48C2-7F89949F45E5}"/>
              </a:ext>
            </a:extLst>
          </p:cNvPr>
          <p:cNvSpPr>
            <a:spLocks noChangeArrowheads="1"/>
          </p:cNvSpPr>
          <p:nvPr/>
        </p:nvSpPr>
        <p:spPr bwMode="auto">
          <a:xfrm>
            <a:off x="-2098675" y="-798519"/>
            <a:ext cx="5430618" cy="692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374151"/>
                </a:solidFill>
                <a:effectLst/>
                <a:latin typeface="Calibri" panose="020F0502020204030204" pitchFamily="34" charset="0"/>
                <a:ea typeface="Calibri" panose="020F0502020204030204" pitchFamily="34" charset="0"/>
                <a:cs typeface="Times New Roman" panose="02020603050405020304" pitchFamily="18" charset="0"/>
              </a:rPr>
              <a:t>they were able to identify transactions made by founders and miners and reduce the size of the overall anonymity set by 69.1%.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0" name="Picture 9" descr="A picture containing text, sign, vector graphics&#10;&#10;Description automatically generated">
            <a:extLst>
              <a:ext uri="{FF2B5EF4-FFF2-40B4-BE49-F238E27FC236}">
                <a16:creationId xmlns:a16="http://schemas.microsoft.com/office/drawing/2014/main" id="{3BC507EE-7EB8-2833-F242-AA6AD9201A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781" y="1124744"/>
            <a:ext cx="1806652" cy="1806652"/>
          </a:xfrm>
          <a:prstGeom prst="rect">
            <a:avLst/>
          </a:prstGeom>
        </p:spPr>
      </p:pic>
    </p:spTree>
    <p:extLst>
      <p:ext uri="{BB962C8B-B14F-4D97-AF65-F5344CB8AC3E}">
        <p14:creationId xmlns:p14="http://schemas.microsoft.com/office/powerpoint/2010/main" val="23442422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A6878-7F76-BBFE-C5E2-4A40BD2B12CF}"/>
              </a:ext>
            </a:extLst>
          </p:cNvPr>
          <p:cNvSpPr>
            <a:spLocks noGrp="1"/>
          </p:cNvSpPr>
          <p:nvPr>
            <p:ph type="title"/>
          </p:nvPr>
        </p:nvSpPr>
        <p:spPr/>
        <p:txBody>
          <a:bodyPr>
            <a:normAutofit fontScale="90000"/>
          </a:bodyPr>
          <a:lstStyle/>
          <a:p>
            <a:r>
              <a:rPr lang="en-US" sz="2800" b="1" dirty="0">
                <a:effectLst/>
                <a:latin typeface="Times New Roman" panose="02020603050405020304" pitchFamily="18" charset="0"/>
                <a:ea typeface="Calibri" panose="020F0502020204030204" pitchFamily="34" charset="0"/>
              </a:rPr>
              <a:t>Analysis of transaction flooding attacks against</a:t>
            </a:r>
            <a:br>
              <a:rPr lang="en-US" sz="2800" b="1" dirty="0">
                <a:effectLst/>
                <a:latin typeface="Times New Roman" panose="02020603050405020304" pitchFamily="18" charset="0"/>
                <a:ea typeface="Calibri" panose="020F0502020204030204" pitchFamily="34" charset="0"/>
              </a:rPr>
            </a:br>
            <a:r>
              <a:rPr lang="en-US" sz="2800" b="1" dirty="0" err="1">
                <a:effectLst/>
                <a:latin typeface="Times New Roman" panose="02020603050405020304" pitchFamily="18" charset="0"/>
                <a:ea typeface="Calibri" panose="020F0502020204030204" pitchFamily="34" charset="0"/>
              </a:rPr>
              <a:t>Monero</a:t>
            </a:r>
            <a:endParaRPr lang="en-IN" sz="8800" b="1" dirty="0"/>
          </a:p>
        </p:txBody>
      </p:sp>
      <p:sp>
        <p:nvSpPr>
          <p:cNvPr id="3" name="Content Placeholder 2">
            <a:extLst>
              <a:ext uri="{FF2B5EF4-FFF2-40B4-BE49-F238E27FC236}">
                <a16:creationId xmlns:a16="http://schemas.microsoft.com/office/drawing/2014/main" id="{974F416E-2665-6B65-F23B-E15376824E80}"/>
              </a:ext>
            </a:extLst>
          </p:cNvPr>
          <p:cNvSpPr>
            <a:spLocks noGrp="1"/>
          </p:cNvSpPr>
          <p:nvPr>
            <p:ph idx="1"/>
          </p:nvPr>
        </p:nvSpPr>
        <p:spPr>
          <a:xfrm>
            <a:off x="1866900" y="1268759"/>
            <a:ext cx="9486900" cy="5208241"/>
          </a:xfrm>
        </p:spPr>
        <p:txBody>
          <a:bodyPr>
            <a:normAutofit/>
          </a:bodyPr>
          <a:lstStyle/>
          <a:p>
            <a:pPr marL="457200" lvl="1" indent="0">
              <a:buNone/>
            </a:pPr>
            <a:r>
              <a:rPr lang="en-US" sz="1800" b="1" dirty="0">
                <a:latin typeface="Cambria" panose="02040503050406030204" pitchFamily="18" charset="0"/>
                <a:ea typeface="Cambria" panose="02040503050406030204" pitchFamily="18" charset="0"/>
              </a:rPr>
              <a:t>TRACING ALGORITHM:</a:t>
            </a:r>
          </a:p>
          <a:p>
            <a:pPr lvl="1"/>
            <a:r>
              <a:rPr lang="en-US" sz="1800" dirty="0">
                <a:latin typeface="Cambria" panose="02040503050406030204" pitchFamily="18" charset="0"/>
                <a:ea typeface="Cambria" panose="02040503050406030204" pitchFamily="18" charset="0"/>
              </a:rPr>
              <a:t>The procedure begins with two data inputs, namely the block data extracted from </a:t>
            </a:r>
            <a:r>
              <a:rPr lang="en-US" sz="1800" dirty="0" err="1">
                <a:latin typeface="Cambria" panose="02040503050406030204" pitchFamily="18" charset="0"/>
                <a:ea typeface="Cambria" panose="02040503050406030204" pitchFamily="18" charset="0"/>
              </a:rPr>
              <a:t>Monero’s</a:t>
            </a:r>
            <a:r>
              <a:rPr lang="en-US" sz="1800" dirty="0">
                <a:latin typeface="Cambria" panose="02040503050406030204" pitchFamily="18" charset="0"/>
                <a:ea typeface="Cambria" panose="02040503050406030204" pitchFamily="18" charset="0"/>
              </a:rPr>
              <a:t> blockchain and the set of keys owned by the attacker . </a:t>
            </a:r>
          </a:p>
          <a:p>
            <a:pPr lvl="1"/>
            <a:r>
              <a:rPr lang="en-US" sz="1800" dirty="0">
                <a:latin typeface="Cambria" panose="02040503050406030204" pitchFamily="18" charset="0"/>
                <a:ea typeface="Cambria" panose="02040503050406030204" pitchFamily="18" charset="0"/>
              </a:rPr>
              <a:t>On each iteration of Algorithm ,the inputs of each transaction are extracted . For each input  there’s the need to check the output keys contained in the ring and mark those which are in the attacker’s set of keys.</a:t>
            </a:r>
          </a:p>
          <a:p>
            <a:pPr lvl="1"/>
            <a:r>
              <a:rPr lang="en-US" sz="1800" dirty="0">
                <a:latin typeface="Cambria" panose="02040503050406030204" pitchFamily="18" charset="0"/>
                <a:ea typeface="Cambria" panose="02040503050406030204" pitchFamily="18" charset="0"/>
              </a:rPr>
              <a:t> If the attacker knows all but one key of the transaction input , then the remaining key is the true spend (traced key) and should be added to the list of keys known by the attacker . </a:t>
            </a:r>
          </a:p>
          <a:p>
            <a:pPr lvl="1"/>
            <a:r>
              <a:rPr lang="en-US" sz="1800" dirty="0">
                <a:latin typeface="Cambria" panose="02040503050406030204" pitchFamily="18" charset="0"/>
                <a:ea typeface="Cambria" panose="02040503050406030204" pitchFamily="18" charset="0"/>
              </a:rPr>
              <a:t>When the set of attacker’s keys increases , it means new true spend keys have become known. In that case the analysis will be run again on all blocks as more input keys can be potentially traced.</a:t>
            </a:r>
          </a:p>
          <a:p>
            <a:pPr lvl="1"/>
            <a:r>
              <a:rPr lang="en-US" sz="1800" dirty="0">
                <a:latin typeface="Cambria" panose="02040503050406030204" pitchFamily="18" charset="0"/>
                <a:ea typeface="Cambria" panose="02040503050406030204" pitchFamily="18" charset="0"/>
              </a:rPr>
              <a:t> The algorithm will stop only when zero inputs were able to be traced in the last iteration, meaning that there no new keys and therefore new true spend keys cannot be identified.</a:t>
            </a:r>
          </a:p>
          <a:p>
            <a:pPr lvl="1"/>
            <a:r>
              <a:rPr lang="en-US" sz="1800" dirty="0">
                <a:latin typeface="Cambria" panose="02040503050406030204" pitchFamily="18" charset="0"/>
                <a:ea typeface="Cambria" panose="02040503050406030204" pitchFamily="18" charset="0"/>
              </a:rPr>
              <a:t>Once ended, the algorithm returns the list of identified true spend keys</a:t>
            </a:r>
          </a:p>
        </p:txBody>
      </p:sp>
      <p:sp>
        <p:nvSpPr>
          <p:cNvPr id="4" name="Date Placeholder 3">
            <a:extLst>
              <a:ext uri="{FF2B5EF4-FFF2-40B4-BE49-F238E27FC236}">
                <a16:creationId xmlns:a16="http://schemas.microsoft.com/office/drawing/2014/main" id="{0A7E564F-A451-D074-C371-0D0479E63D15}"/>
              </a:ext>
            </a:extLst>
          </p:cNvPr>
          <p:cNvSpPr>
            <a:spLocks noGrp="1"/>
          </p:cNvSpPr>
          <p:nvPr>
            <p:ph type="dt" sz="half" idx="10"/>
          </p:nvPr>
        </p:nvSpPr>
        <p:spPr/>
        <p:txBody>
          <a:bodyPr/>
          <a:lstStyle/>
          <a:p>
            <a:pPr fontAlgn="base">
              <a:spcBef>
                <a:spcPct val="0"/>
              </a:spcBef>
              <a:spcAft>
                <a:spcPct val="0"/>
              </a:spcAft>
            </a:pPr>
            <a:fld id="{9C215E4B-2CCE-4417-9F0B-964C20DCD5A9}" type="datetime1">
              <a:rPr lang="en-CA" smtClean="0">
                <a:solidFill>
                  <a:prstClr val="black"/>
                </a:solidFill>
                <a:ea typeface="ＭＳ Ｐゴシック" charset="0"/>
              </a:rPr>
              <a:pPr fontAlgn="base">
                <a:spcBef>
                  <a:spcPct val="0"/>
                </a:spcBef>
                <a:spcAft>
                  <a:spcPct val="0"/>
                </a:spcAft>
              </a:pPr>
              <a:t>2023-04-04</a:t>
            </a:fld>
            <a:endParaRPr lang="en-CA" dirty="0">
              <a:solidFill>
                <a:prstClr val="black"/>
              </a:solidFill>
              <a:ea typeface="ＭＳ Ｐゴシック" charset="0"/>
            </a:endParaRPr>
          </a:p>
        </p:txBody>
      </p:sp>
      <p:sp>
        <p:nvSpPr>
          <p:cNvPr id="5" name="Footer Placeholder 4">
            <a:extLst>
              <a:ext uri="{FF2B5EF4-FFF2-40B4-BE49-F238E27FC236}">
                <a16:creationId xmlns:a16="http://schemas.microsoft.com/office/drawing/2014/main" id="{33205909-AB63-D6F3-55C6-102EF1F0EB91}"/>
              </a:ext>
            </a:extLst>
          </p:cNvPr>
          <p:cNvSpPr>
            <a:spLocks noGrp="1"/>
          </p:cNvSpPr>
          <p:nvPr>
            <p:ph type="ftr" sz="quarter" idx="11"/>
          </p:nvPr>
        </p:nvSpPr>
        <p:spPr/>
        <p:txBody>
          <a:bodyPr/>
          <a:lstStyle/>
          <a:p>
            <a:pPr fontAlgn="base">
              <a:spcBef>
                <a:spcPct val="0"/>
              </a:spcBef>
              <a:spcAft>
                <a:spcPct val="0"/>
              </a:spcAft>
            </a:pPr>
            <a:r>
              <a:rPr lang="en-IN">
                <a:solidFill>
                  <a:prstClr val="black"/>
                </a:solidFill>
                <a:ea typeface="ＭＳ Ｐゴシック" charset="0"/>
              </a:rPr>
              <a:t>Do’s and Don’ts of Machine learning in Computer Security</a:t>
            </a:r>
            <a:endParaRPr lang="en-CA" dirty="0">
              <a:solidFill>
                <a:prstClr val="black"/>
              </a:solidFill>
              <a:ea typeface="ＭＳ Ｐゴシック" charset="0"/>
            </a:endParaRPr>
          </a:p>
        </p:txBody>
      </p:sp>
      <p:sp>
        <p:nvSpPr>
          <p:cNvPr id="6" name="Slide Number Placeholder 5">
            <a:extLst>
              <a:ext uri="{FF2B5EF4-FFF2-40B4-BE49-F238E27FC236}">
                <a16:creationId xmlns:a16="http://schemas.microsoft.com/office/drawing/2014/main" id="{75F0A171-DA54-D614-D3AF-160245FB2212}"/>
              </a:ext>
            </a:extLst>
          </p:cNvPr>
          <p:cNvSpPr>
            <a:spLocks noGrp="1"/>
          </p:cNvSpPr>
          <p:nvPr>
            <p:ph type="sldNum" sz="quarter" idx="12"/>
          </p:nvPr>
        </p:nvSpPr>
        <p:spPr/>
        <p:txBody>
          <a:bodyPr/>
          <a:lstStyle/>
          <a:p>
            <a:pPr fontAlgn="base">
              <a:spcBef>
                <a:spcPct val="0"/>
              </a:spcBef>
              <a:spcAft>
                <a:spcPct val="0"/>
              </a:spcAft>
            </a:pPr>
            <a:fld id="{23901D39-8587-404E-9756-17DD15D1753A}" type="slidenum">
              <a:rPr lang="en-CA" smtClean="0">
                <a:solidFill>
                  <a:prstClr val="black"/>
                </a:solidFill>
                <a:ea typeface="ＭＳ Ｐゴシック" charset="0"/>
              </a:rPr>
              <a:pPr fontAlgn="base">
                <a:spcBef>
                  <a:spcPct val="0"/>
                </a:spcBef>
                <a:spcAft>
                  <a:spcPct val="0"/>
                </a:spcAft>
              </a:pPr>
              <a:t>13</a:t>
            </a:fld>
            <a:endParaRPr lang="en-CA" dirty="0">
              <a:solidFill>
                <a:prstClr val="black"/>
              </a:solidFill>
              <a:ea typeface="ＭＳ Ｐゴシック" charset="0"/>
            </a:endParaRPr>
          </a:p>
        </p:txBody>
      </p:sp>
      <p:sp>
        <p:nvSpPr>
          <p:cNvPr id="7" name="Rectangle 2">
            <a:extLst>
              <a:ext uri="{FF2B5EF4-FFF2-40B4-BE49-F238E27FC236}">
                <a16:creationId xmlns:a16="http://schemas.microsoft.com/office/drawing/2014/main" id="{41D2BA15-AF59-051D-B2E0-95337044BE5A}"/>
              </a:ext>
            </a:extLst>
          </p:cNvPr>
          <p:cNvSpPr>
            <a:spLocks noChangeArrowheads="1"/>
          </p:cNvSpPr>
          <p:nvPr/>
        </p:nvSpPr>
        <p:spPr bwMode="auto">
          <a:xfrm>
            <a:off x="-2098675" y="-932329"/>
            <a:ext cx="5430618" cy="308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9" name="Rectangle 3">
            <a:extLst>
              <a:ext uri="{FF2B5EF4-FFF2-40B4-BE49-F238E27FC236}">
                <a16:creationId xmlns:a16="http://schemas.microsoft.com/office/drawing/2014/main" id="{30E086AC-F8EF-7781-48C2-7F89949F45E5}"/>
              </a:ext>
            </a:extLst>
          </p:cNvPr>
          <p:cNvSpPr>
            <a:spLocks noChangeArrowheads="1"/>
          </p:cNvSpPr>
          <p:nvPr/>
        </p:nvSpPr>
        <p:spPr bwMode="auto">
          <a:xfrm>
            <a:off x="-2098675" y="-798519"/>
            <a:ext cx="5430618" cy="692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374151"/>
                </a:solidFill>
                <a:effectLst/>
                <a:latin typeface="Calibri" panose="020F0502020204030204" pitchFamily="34" charset="0"/>
                <a:ea typeface="Calibri" panose="020F0502020204030204" pitchFamily="34" charset="0"/>
                <a:cs typeface="Times New Roman" panose="02020603050405020304" pitchFamily="18" charset="0"/>
              </a:rPr>
              <a:t>they were able to identify transactions made by founders and miners and reduce the size of the overall anonymity set by 69.1%.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0" name="Picture 9" descr="A picture containing text, sign, vector graphics&#10;&#10;Description automatically generated">
            <a:extLst>
              <a:ext uri="{FF2B5EF4-FFF2-40B4-BE49-F238E27FC236}">
                <a16:creationId xmlns:a16="http://schemas.microsoft.com/office/drawing/2014/main" id="{3BC507EE-7EB8-2833-F242-AA6AD9201A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781" y="1124744"/>
            <a:ext cx="1806652" cy="1806652"/>
          </a:xfrm>
          <a:prstGeom prst="rect">
            <a:avLst/>
          </a:prstGeom>
        </p:spPr>
      </p:pic>
    </p:spTree>
    <p:extLst>
      <p:ext uri="{BB962C8B-B14F-4D97-AF65-F5344CB8AC3E}">
        <p14:creationId xmlns:p14="http://schemas.microsoft.com/office/powerpoint/2010/main" val="29362562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A6878-7F76-BBFE-C5E2-4A40BD2B12CF}"/>
              </a:ext>
            </a:extLst>
          </p:cNvPr>
          <p:cNvSpPr>
            <a:spLocks noGrp="1"/>
          </p:cNvSpPr>
          <p:nvPr>
            <p:ph type="title"/>
          </p:nvPr>
        </p:nvSpPr>
        <p:spPr/>
        <p:txBody>
          <a:bodyPr>
            <a:normAutofit/>
          </a:bodyPr>
          <a:lstStyle/>
          <a:p>
            <a:r>
              <a:rPr lang="en-IN" sz="2800" b="1" dirty="0">
                <a:latin typeface="Times New Roman" panose="02020603050405020304" pitchFamily="18" charset="0"/>
                <a:ea typeface="Calibri" panose="020F0502020204030204" pitchFamily="34" charset="0"/>
              </a:rPr>
              <a:t>Attacking </a:t>
            </a:r>
            <a:r>
              <a:rPr lang="en-IN" sz="2800" b="1" dirty="0" err="1">
                <a:latin typeface="Times New Roman" panose="02020603050405020304" pitchFamily="18" charset="0"/>
                <a:ea typeface="Calibri" panose="020F0502020204030204" pitchFamily="34" charset="0"/>
              </a:rPr>
              <a:t>Zcash</a:t>
            </a:r>
            <a:r>
              <a:rPr lang="en-IN" sz="2800" b="1" dirty="0">
                <a:latin typeface="Times New Roman" panose="02020603050405020304" pitchFamily="18" charset="0"/>
                <a:ea typeface="Calibri" panose="020F0502020204030204" pitchFamily="34" charset="0"/>
              </a:rPr>
              <a:t> protocol for Fun and Profit </a:t>
            </a:r>
            <a:endParaRPr lang="en-IN" sz="8800" b="1" dirty="0"/>
          </a:p>
        </p:txBody>
      </p:sp>
      <p:sp>
        <p:nvSpPr>
          <p:cNvPr id="3" name="Content Placeholder 2">
            <a:extLst>
              <a:ext uri="{FF2B5EF4-FFF2-40B4-BE49-F238E27FC236}">
                <a16:creationId xmlns:a16="http://schemas.microsoft.com/office/drawing/2014/main" id="{974F416E-2665-6B65-F23B-E15376824E80}"/>
              </a:ext>
            </a:extLst>
          </p:cNvPr>
          <p:cNvSpPr>
            <a:spLocks noGrp="1"/>
          </p:cNvSpPr>
          <p:nvPr>
            <p:ph idx="1"/>
          </p:nvPr>
        </p:nvSpPr>
        <p:spPr>
          <a:xfrm>
            <a:off x="1866900" y="1268759"/>
            <a:ext cx="9486900" cy="5208241"/>
          </a:xfrm>
        </p:spPr>
        <p:txBody>
          <a:bodyPr>
            <a:normAutofit lnSpcReduction="10000"/>
          </a:bodyPr>
          <a:lstStyle/>
          <a:p>
            <a:pPr lvl="1"/>
            <a:r>
              <a:rPr lang="en-US" sz="1800" dirty="0">
                <a:latin typeface="Cambria" panose="02040503050406030204" pitchFamily="18" charset="0"/>
                <a:ea typeface="Cambria" panose="02040503050406030204" pitchFamily="18" charset="0"/>
              </a:rPr>
              <a:t>The ITM Attack is a </a:t>
            </a:r>
            <a:r>
              <a:rPr lang="en-US" sz="1800" dirty="0" err="1">
                <a:latin typeface="Cambria" panose="02040503050406030204" pitchFamily="18" charset="0"/>
                <a:ea typeface="Cambria" panose="02040503050406030204" pitchFamily="18" charset="0"/>
              </a:rPr>
              <a:t>linkability</a:t>
            </a:r>
            <a:r>
              <a:rPr lang="en-US" sz="1800" dirty="0">
                <a:latin typeface="Cambria" panose="02040503050406030204" pitchFamily="18" charset="0"/>
                <a:ea typeface="Cambria" panose="02040503050406030204" pitchFamily="18" charset="0"/>
              </a:rPr>
              <a:t> attack against shielded transactions in the </a:t>
            </a:r>
            <a:r>
              <a:rPr lang="en-US" sz="1800" dirty="0" err="1">
                <a:latin typeface="Cambria" panose="02040503050406030204" pitchFamily="18" charset="0"/>
                <a:ea typeface="Cambria" panose="02040503050406030204" pitchFamily="18" charset="0"/>
              </a:rPr>
              <a:t>Zcash</a:t>
            </a:r>
            <a:r>
              <a:rPr lang="en-US" sz="1800" dirty="0">
                <a:latin typeface="Cambria" panose="02040503050406030204" pitchFamily="18" charset="0"/>
                <a:ea typeface="Cambria" panose="02040503050406030204" pitchFamily="18" charset="0"/>
              </a:rPr>
              <a:t> cryptocurrency network. </a:t>
            </a:r>
          </a:p>
          <a:p>
            <a:pPr marL="457200" lvl="1" indent="0">
              <a:buNone/>
            </a:pPr>
            <a:endParaRPr lang="en-US" sz="1800" dirty="0">
              <a:latin typeface="Cambria" panose="02040503050406030204" pitchFamily="18" charset="0"/>
              <a:ea typeface="Cambria" panose="02040503050406030204" pitchFamily="18" charset="0"/>
            </a:endParaRPr>
          </a:p>
          <a:p>
            <a:pPr lvl="1"/>
            <a:r>
              <a:rPr lang="en-US" sz="1800" dirty="0">
                <a:latin typeface="Cambria" panose="02040503050406030204" pitchFamily="18" charset="0"/>
                <a:ea typeface="Cambria" panose="02040503050406030204" pitchFamily="18" charset="0"/>
              </a:rPr>
              <a:t>This attack is based on the principle that when two transactions share common input notes, the anonymity set of those notes is reduced, and their </a:t>
            </a:r>
            <a:r>
              <a:rPr lang="en-US" sz="1800" dirty="0" err="1">
                <a:latin typeface="Cambria" panose="02040503050406030204" pitchFamily="18" charset="0"/>
                <a:ea typeface="Cambria" panose="02040503050406030204" pitchFamily="18" charset="0"/>
              </a:rPr>
              <a:t>linkability</a:t>
            </a:r>
            <a:r>
              <a:rPr lang="en-US" sz="1800" dirty="0">
                <a:latin typeface="Cambria" panose="02040503050406030204" pitchFamily="18" charset="0"/>
                <a:ea typeface="Cambria" panose="02040503050406030204" pitchFamily="18" charset="0"/>
              </a:rPr>
              <a:t> is increased.</a:t>
            </a:r>
          </a:p>
          <a:p>
            <a:pPr marL="457200" lvl="1" indent="0">
              <a:buNone/>
            </a:pPr>
            <a:endParaRPr lang="en-US" sz="1800" dirty="0">
              <a:latin typeface="Cambria" panose="02040503050406030204" pitchFamily="18" charset="0"/>
              <a:ea typeface="Cambria" panose="02040503050406030204" pitchFamily="18" charset="0"/>
            </a:endParaRPr>
          </a:p>
          <a:p>
            <a:pPr lvl="1"/>
            <a:r>
              <a:rPr lang="en-US" sz="1800" dirty="0">
                <a:latin typeface="Cambria" panose="02040503050406030204" pitchFamily="18" charset="0"/>
                <a:ea typeface="Cambria" panose="02040503050406030204" pitchFamily="18" charset="0"/>
              </a:rPr>
              <a:t>shielded transactions are designed to provide enhanced privacy by hiding the sender, receiver, and transaction amount from public view.</a:t>
            </a:r>
          </a:p>
          <a:p>
            <a:pPr marL="457200" lvl="1" indent="0">
              <a:buNone/>
            </a:pPr>
            <a:endParaRPr lang="en-US" sz="1800" dirty="0">
              <a:latin typeface="Cambria" panose="02040503050406030204" pitchFamily="18" charset="0"/>
              <a:ea typeface="Cambria" panose="02040503050406030204" pitchFamily="18" charset="0"/>
            </a:endParaRPr>
          </a:p>
          <a:p>
            <a:pPr lvl="1"/>
            <a:r>
              <a:rPr lang="en-US" sz="1800" dirty="0">
                <a:latin typeface="Cambria" panose="02040503050406030204" pitchFamily="18" charset="0"/>
                <a:ea typeface="Cambria" panose="02040503050406030204" pitchFamily="18" charset="0"/>
              </a:rPr>
              <a:t>ITM attack can be used to link shielded transactions by analyzing the metadata associated with each transaction, such as the time it was sent, the amount transacted, and the transaction inputs and outputs.</a:t>
            </a:r>
          </a:p>
          <a:p>
            <a:pPr marL="457200" lvl="1" indent="0">
              <a:buNone/>
            </a:pPr>
            <a:endParaRPr lang="en-US" sz="1800" dirty="0">
              <a:latin typeface="Cambria" panose="02040503050406030204" pitchFamily="18" charset="0"/>
              <a:ea typeface="Cambria" panose="02040503050406030204" pitchFamily="18" charset="0"/>
            </a:endParaRPr>
          </a:p>
          <a:p>
            <a:pPr lvl="1"/>
            <a:r>
              <a:rPr lang="en-US" sz="1800" dirty="0">
                <a:latin typeface="Cambria" panose="02040503050406030204" pitchFamily="18" charset="0"/>
                <a:ea typeface="Cambria" panose="02040503050406030204" pitchFamily="18" charset="0"/>
              </a:rPr>
              <a:t>The </a:t>
            </a:r>
            <a:r>
              <a:rPr lang="en-US" sz="1800" dirty="0" err="1">
                <a:latin typeface="Cambria" panose="02040503050406030204" pitchFamily="18" charset="0"/>
                <a:ea typeface="Cambria" panose="02040503050406030204" pitchFamily="18" charset="0"/>
              </a:rPr>
              <a:t>Sietch</a:t>
            </a:r>
            <a:r>
              <a:rPr lang="en-US" sz="1800" dirty="0">
                <a:latin typeface="Cambria" panose="02040503050406030204" pitchFamily="18" charset="0"/>
                <a:ea typeface="Cambria" panose="02040503050406030204" pitchFamily="18" charset="0"/>
              </a:rPr>
              <a:t> mitigation, developed by the Hush team, is designed to prevent the ITM attack by creating decoy transactions that introduce noise into the transaction graph, making it more difficult for attackers to link transactions together.</a:t>
            </a:r>
          </a:p>
          <a:p>
            <a:pPr marL="457200" lvl="1" indent="0">
              <a:buNone/>
            </a:pPr>
            <a:endParaRPr lang="en-US" sz="1800" dirty="0">
              <a:latin typeface="Cambria" panose="02040503050406030204" pitchFamily="18" charset="0"/>
              <a:ea typeface="Cambria" panose="02040503050406030204" pitchFamily="18" charset="0"/>
            </a:endParaRPr>
          </a:p>
          <a:p>
            <a:pPr lvl="1"/>
            <a:r>
              <a:rPr lang="en-US" sz="1800" dirty="0">
                <a:latin typeface="Cambria" panose="02040503050406030204" pitchFamily="18" charset="0"/>
                <a:ea typeface="Cambria" panose="02040503050406030204" pitchFamily="18" charset="0"/>
              </a:rPr>
              <a:t>The ITM Attack  can be described as a specific instance of a new class of metadata attacks against blockchains called Metaverse Metadata Attacks.</a:t>
            </a:r>
          </a:p>
        </p:txBody>
      </p:sp>
      <p:sp>
        <p:nvSpPr>
          <p:cNvPr id="4" name="Date Placeholder 3">
            <a:extLst>
              <a:ext uri="{FF2B5EF4-FFF2-40B4-BE49-F238E27FC236}">
                <a16:creationId xmlns:a16="http://schemas.microsoft.com/office/drawing/2014/main" id="{0A7E564F-A451-D074-C371-0D0479E63D15}"/>
              </a:ext>
            </a:extLst>
          </p:cNvPr>
          <p:cNvSpPr>
            <a:spLocks noGrp="1"/>
          </p:cNvSpPr>
          <p:nvPr>
            <p:ph type="dt" sz="half" idx="10"/>
          </p:nvPr>
        </p:nvSpPr>
        <p:spPr/>
        <p:txBody>
          <a:bodyPr/>
          <a:lstStyle/>
          <a:p>
            <a:pPr fontAlgn="base">
              <a:spcBef>
                <a:spcPct val="0"/>
              </a:spcBef>
              <a:spcAft>
                <a:spcPct val="0"/>
              </a:spcAft>
            </a:pPr>
            <a:fld id="{9C215E4B-2CCE-4417-9F0B-964C20DCD5A9}" type="datetime1">
              <a:rPr lang="en-CA" smtClean="0">
                <a:solidFill>
                  <a:prstClr val="black"/>
                </a:solidFill>
                <a:ea typeface="ＭＳ Ｐゴシック" charset="0"/>
              </a:rPr>
              <a:pPr fontAlgn="base">
                <a:spcBef>
                  <a:spcPct val="0"/>
                </a:spcBef>
                <a:spcAft>
                  <a:spcPct val="0"/>
                </a:spcAft>
              </a:pPr>
              <a:t>2023-04-04</a:t>
            </a:fld>
            <a:endParaRPr lang="en-CA" dirty="0">
              <a:solidFill>
                <a:prstClr val="black"/>
              </a:solidFill>
              <a:ea typeface="ＭＳ Ｐゴシック" charset="0"/>
            </a:endParaRPr>
          </a:p>
        </p:txBody>
      </p:sp>
      <p:sp>
        <p:nvSpPr>
          <p:cNvPr id="5" name="Footer Placeholder 4">
            <a:extLst>
              <a:ext uri="{FF2B5EF4-FFF2-40B4-BE49-F238E27FC236}">
                <a16:creationId xmlns:a16="http://schemas.microsoft.com/office/drawing/2014/main" id="{33205909-AB63-D6F3-55C6-102EF1F0EB91}"/>
              </a:ext>
            </a:extLst>
          </p:cNvPr>
          <p:cNvSpPr>
            <a:spLocks noGrp="1"/>
          </p:cNvSpPr>
          <p:nvPr>
            <p:ph type="ftr" sz="quarter" idx="11"/>
          </p:nvPr>
        </p:nvSpPr>
        <p:spPr/>
        <p:txBody>
          <a:bodyPr/>
          <a:lstStyle/>
          <a:p>
            <a:pPr fontAlgn="base">
              <a:spcBef>
                <a:spcPct val="0"/>
              </a:spcBef>
              <a:spcAft>
                <a:spcPct val="0"/>
              </a:spcAft>
            </a:pPr>
            <a:r>
              <a:rPr lang="en-IN">
                <a:solidFill>
                  <a:prstClr val="black"/>
                </a:solidFill>
                <a:ea typeface="ＭＳ Ｐゴシック" charset="0"/>
              </a:rPr>
              <a:t>Do’s and Don’ts of Machine learning in Computer Security</a:t>
            </a:r>
            <a:endParaRPr lang="en-CA" dirty="0">
              <a:solidFill>
                <a:prstClr val="black"/>
              </a:solidFill>
              <a:ea typeface="ＭＳ Ｐゴシック" charset="0"/>
            </a:endParaRPr>
          </a:p>
        </p:txBody>
      </p:sp>
      <p:sp>
        <p:nvSpPr>
          <p:cNvPr id="6" name="Slide Number Placeholder 5">
            <a:extLst>
              <a:ext uri="{FF2B5EF4-FFF2-40B4-BE49-F238E27FC236}">
                <a16:creationId xmlns:a16="http://schemas.microsoft.com/office/drawing/2014/main" id="{75F0A171-DA54-D614-D3AF-160245FB2212}"/>
              </a:ext>
            </a:extLst>
          </p:cNvPr>
          <p:cNvSpPr>
            <a:spLocks noGrp="1"/>
          </p:cNvSpPr>
          <p:nvPr>
            <p:ph type="sldNum" sz="quarter" idx="12"/>
          </p:nvPr>
        </p:nvSpPr>
        <p:spPr/>
        <p:txBody>
          <a:bodyPr/>
          <a:lstStyle/>
          <a:p>
            <a:pPr fontAlgn="base">
              <a:spcBef>
                <a:spcPct val="0"/>
              </a:spcBef>
              <a:spcAft>
                <a:spcPct val="0"/>
              </a:spcAft>
            </a:pPr>
            <a:fld id="{23901D39-8587-404E-9756-17DD15D1753A}" type="slidenum">
              <a:rPr lang="en-CA" smtClean="0">
                <a:solidFill>
                  <a:prstClr val="black"/>
                </a:solidFill>
                <a:ea typeface="ＭＳ Ｐゴシック" charset="0"/>
              </a:rPr>
              <a:pPr fontAlgn="base">
                <a:spcBef>
                  <a:spcPct val="0"/>
                </a:spcBef>
                <a:spcAft>
                  <a:spcPct val="0"/>
                </a:spcAft>
              </a:pPr>
              <a:t>14</a:t>
            </a:fld>
            <a:endParaRPr lang="en-CA" dirty="0">
              <a:solidFill>
                <a:prstClr val="black"/>
              </a:solidFill>
              <a:ea typeface="ＭＳ Ｐゴシック" charset="0"/>
            </a:endParaRPr>
          </a:p>
        </p:txBody>
      </p:sp>
      <p:sp>
        <p:nvSpPr>
          <p:cNvPr id="7" name="Rectangle 2">
            <a:extLst>
              <a:ext uri="{FF2B5EF4-FFF2-40B4-BE49-F238E27FC236}">
                <a16:creationId xmlns:a16="http://schemas.microsoft.com/office/drawing/2014/main" id="{41D2BA15-AF59-051D-B2E0-95337044BE5A}"/>
              </a:ext>
            </a:extLst>
          </p:cNvPr>
          <p:cNvSpPr>
            <a:spLocks noChangeArrowheads="1"/>
          </p:cNvSpPr>
          <p:nvPr/>
        </p:nvSpPr>
        <p:spPr bwMode="auto">
          <a:xfrm>
            <a:off x="-2098675" y="-932329"/>
            <a:ext cx="5430618" cy="308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9" name="Rectangle 3">
            <a:extLst>
              <a:ext uri="{FF2B5EF4-FFF2-40B4-BE49-F238E27FC236}">
                <a16:creationId xmlns:a16="http://schemas.microsoft.com/office/drawing/2014/main" id="{30E086AC-F8EF-7781-48C2-7F89949F45E5}"/>
              </a:ext>
            </a:extLst>
          </p:cNvPr>
          <p:cNvSpPr>
            <a:spLocks noChangeArrowheads="1"/>
          </p:cNvSpPr>
          <p:nvPr/>
        </p:nvSpPr>
        <p:spPr bwMode="auto">
          <a:xfrm>
            <a:off x="-2098675" y="-798519"/>
            <a:ext cx="5430618" cy="692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374151"/>
                </a:solidFill>
                <a:effectLst/>
                <a:latin typeface="Calibri" panose="020F0502020204030204" pitchFamily="34" charset="0"/>
                <a:ea typeface="Calibri" panose="020F0502020204030204" pitchFamily="34" charset="0"/>
                <a:cs typeface="Times New Roman" panose="02020603050405020304" pitchFamily="18" charset="0"/>
              </a:rPr>
              <a:t>they were able to identify transactions made by founders and miners and reduce the size of the overall anonymity set by 69.1%.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1" name="Picture 10" descr="Logo, icon&#10;&#10;Description automatically generated">
            <a:extLst>
              <a:ext uri="{FF2B5EF4-FFF2-40B4-BE49-F238E27FC236}">
                <a16:creationId xmlns:a16="http://schemas.microsoft.com/office/drawing/2014/main" id="{CD4663C3-CAC0-141E-A1F1-421E59D83C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61" y="2312425"/>
            <a:ext cx="1625477" cy="1625477"/>
          </a:xfrm>
          <a:prstGeom prst="rect">
            <a:avLst/>
          </a:prstGeom>
        </p:spPr>
      </p:pic>
    </p:spTree>
    <p:extLst>
      <p:ext uri="{BB962C8B-B14F-4D97-AF65-F5344CB8AC3E}">
        <p14:creationId xmlns:p14="http://schemas.microsoft.com/office/powerpoint/2010/main" val="4909456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A6878-7F76-BBFE-C5E2-4A40BD2B12CF}"/>
              </a:ext>
            </a:extLst>
          </p:cNvPr>
          <p:cNvSpPr>
            <a:spLocks noGrp="1"/>
          </p:cNvSpPr>
          <p:nvPr>
            <p:ph type="title"/>
          </p:nvPr>
        </p:nvSpPr>
        <p:spPr/>
        <p:txBody>
          <a:bodyPr>
            <a:normAutofit/>
          </a:bodyPr>
          <a:lstStyle/>
          <a:p>
            <a:r>
              <a:rPr lang="en-IN" sz="2800" b="1" dirty="0">
                <a:latin typeface="Times New Roman" panose="02020603050405020304" pitchFamily="18" charset="0"/>
                <a:ea typeface="Calibri" panose="020F0502020204030204" pitchFamily="34" charset="0"/>
              </a:rPr>
              <a:t>Attacking </a:t>
            </a:r>
            <a:r>
              <a:rPr lang="en-IN" sz="2800" b="1" dirty="0" err="1">
                <a:latin typeface="Times New Roman" panose="02020603050405020304" pitchFamily="18" charset="0"/>
                <a:ea typeface="Calibri" panose="020F0502020204030204" pitchFamily="34" charset="0"/>
              </a:rPr>
              <a:t>Zcash</a:t>
            </a:r>
            <a:r>
              <a:rPr lang="en-IN" sz="2800" b="1" dirty="0">
                <a:latin typeface="Times New Roman" panose="02020603050405020304" pitchFamily="18" charset="0"/>
                <a:ea typeface="Calibri" panose="020F0502020204030204" pitchFamily="34" charset="0"/>
              </a:rPr>
              <a:t> protocol for Fun and Profit </a:t>
            </a:r>
            <a:endParaRPr lang="en-IN" sz="8800" b="1" dirty="0"/>
          </a:p>
        </p:txBody>
      </p:sp>
      <p:sp>
        <p:nvSpPr>
          <p:cNvPr id="3" name="Content Placeholder 2">
            <a:extLst>
              <a:ext uri="{FF2B5EF4-FFF2-40B4-BE49-F238E27FC236}">
                <a16:creationId xmlns:a16="http://schemas.microsoft.com/office/drawing/2014/main" id="{974F416E-2665-6B65-F23B-E15376824E80}"/>
              </a:ext>
            </a:extLst>
          </p:cNvPr>
          <p:cNvSpPr>
            <a:spLocks noGrp="1"/>
          </p:cNvSpPr>
          <p:nvPr>
            <p:ph idx="1"/>
          </p:nvPr>
        </p:nvSpPr>
        <p:spPr>
          <a:xfrm>
            <a:off x="1866900" y="1268759"/>
            <a:ext cx="9486900" cy="5208241"/>
          </a:xfrm>
        </p:spPr>
        <p:txBody>
          <a:bodyPr>
            <a:normAutofit/>
          </a:bodyPr>
          <a:lstStyle/>
          <a:p>
            <a:pPr lvl="1"/>
            <a:r>
              <a:rPr lang="en-US" sz="1800" dirty="0">
                <a:latin typeface="Cambria" panose="02040503050406030204" pitchFamily="18" charset="0"/>
                <a:ea typeface="Cambria" panose="02040503050406030204" pitchFamily="18" charset="0"/>
              </a:rPr>
              <a:t>Transaction Graphs: Directed graphs in </a:t>
            </a:r>
            <a:r>
              <a:rPr lang="en-US" sz="1800" dirty="0" err="1">
                <a:latin typeface="Cambria" panose="02040503050406030204" pitchFamily="18" charset="0"/>
                <a:ea typeface="Cambria" panose="02040503050406030204" pitchFamily="18" charset="0"/>
              </a:rPr>
              <a:t>cryptocoins</a:t>
            </a:r>
            <a:r>
              <a:rPr lang="en-US" sz="1800" dirty="0">
                <a:latin typeface="Cambria" panose="02040503050406030204" pitchFamily="18" charset="0"/>
                <a:ea typeface="Cambria" panose="02040503050406030204" pitchFamily="18" charset="0"/>
              </a:rPr>
              <a:t> representing finds being spent and unspent </a:t>
            </a:r>
          </a:p>
          <a:p>
            <a:pPr marL="457200" lvl="1" indent="0">
              <a:buNone/>
            </a:pPr>
            <a:endParaRPr lang="en-US" sz="1800" dirty="0">
              <a:latin typeface="Cambria" panose="02040503050406030204" pitchFamily="18" charset="0"/>
              <a:ea typeface="Cambria" panose="02040503050406030204" pitchFamily="18" charset="0"/>
            </a:endParaRPr>
          </a:p>
          <a:p>
            <a:pPr lvl="1"/>
            <a:r>
              <a:rPr lang="en-US" sz="1800" dirty="0">
                <a:latin typeface="Cambria" panose="02040503050406030204" pitchFamily="18" charset="0"/>
                <a:ea typeface="Cambria" panose="02040503050406030204" pitchFamily="18" charset="0"/>
              </a:rPr>
              <a:t>The paper focuses on shielded transaction graphs, which leak metadata at the protocol level but do not reveal personal information. </a:t>
            </a:r>
          </a:p>
          <a:p>
            <a:pPr marL="457200" lvl="1" indent="0">
              <a:buNone/>
            </a:pPr>
            <a:endParaRPr lang="en-US" sz="1800" dirty="0">
              <a:latin typeface="Cambria" panose="02040503050406030204" pitchFamily="18" charset="0"/>
              <a:ea typeface="Cambria" panose="02040503050406030204" pitchFamily="18" charset="0"/>
            </a:endParaRPr>
          </a:p>
          <a:p>
            <a:pPr lvl="1"/>
            <a:r>
              <a:rPr lang="en-US" sz="1800" dirty="0">
                <a:latin typeface="Cambria" panose="02040503050406030204" pitchFamily="18" charset="0"/>
                <a:ea typeface="Cambria" panose="02040503050406030204" pitchFamily="18" charset="0"/>
              </a:rPr>
              <a:t>The paper specifically addresses the </a:t>
            </a:r>
            <a:r>
              <a:rPr lang="en-US" sz="1800" dirty="0" err="1">
                <a:latin typeface="Cambria" panose="02040503050406030204" pitchFamily="18" charset="0"/>
                <a:ea typeface="Cambria" panose="02040503050406030204" pitchFamily="18" charset="0"/>
              </a:rPr>
              <a:t>Zcash</a:t>
            </a:r>
            <a:r>
              <a:rPr lang="en-US" sz="1800" dirty="0">
                <a:latin typeface="Cambria" panose="02040503050406030204" pitchFamily="18" charset="0"/>
                <a:ea typeface="Cambria" panose="02040503050406030204" pitchFamily="18" charset="0"/>
              </a:rPr>
              <a:t> Protocol and a new ITM Attack </a:t>
            </a:r>
            <a:r>
              <a:rPr lang="en-US" sz="1800" dirty="0" err="1">
                <a:latin typeface="Cambria" panose="02040503050406030204" pitchFamily="18" charset="0"/>
                <a:ea typeface="Cambria" panose="02040503050406030204" pitchFamily="18" charset="0"/>
              </a:rPr>
              <a:t>zaddr</a:t>
            </a:r>
            <a:r>
              <a:rPr lang="en-US" sz="1800" dirty="0">
                <a:latin typeface="Cambria" panose="02040503050406030204" pitchFamily="18" charset="0"/>
                <a:ea typeface="Cambria" panose="02040503050406030204" pitchFamily="18" charset="0"/>
              </a:rPr>
              <a:t> </a:t>
            </a:r>
            <a:r>
              <a:rPr lang="en-US" sz="1800" dirty="0" err="1">
                <a:latin typeface="Cambria" panose="02040503050406030204" pitchFamily="18" charset="0"/>
                <a:ea typeface="Cambria" panose="02040503050406030204" pitchFamily="18" charset="0"/>
              </a:rPr>
              <a:t>linkability</a:t>
            </a:r>
            <a:r>
              <a:rPr lang="en-US" sz="1800" dirty="0">
                <a:latin typeface="Cambria" panose="02040503050406030204" pitchFamily="18" charset="0"/>
                <a:ea typeface="Cambria" panose="02040503050406030204" pitchFamily="18" charset="0"/>
              </a:rPr>
              <a:t> attack, as well as mitigations against it. </a:t>
            </a:r>
          </a:p>
          <a:p>
            <a:pPr marL="457200" lvl="1" indent="0">
              <a:buNone/>
            </a:pPr>
            <a:endParaRPr lang="en-US" sz="1800" dirty="0">
              <a:latin typeface="Cambria" panose="02040503050406030204" pitchFamily="18" charset="0"/>
              <a:ea typeface="Cambria" panose="02040503050406030204" pitchFamily="18" charset="0"/>
            </a:endParaRPr>
          </a:p>
          <a:p>
            <a:pPr lvl="1"/>
            <a:r>
              <a:rPr lang="en-US" sz="1800" dirty="0">
                <a:latin typeface="Cambria" panose="02040503050406030204" pitchFamily="18" charset="0"/>
                <a:ea typeface="Cambria" panose="02040503050406030204" pitchFamily="18" charset="0"/>
              </a:rPr>
              <a:t>The techniques described could also be used against transparent blockchains, but they would not serve a purpose since they already leak useful metadata. </a:t>
            </a:r>
          </a:p>
          <a:p>
            <a:pPr marL="457200" lvl="1" indent="0">
              <a:buNone/>
            </a:pPr>
            <a:endParaRPr lang="en-US" sz="1800" dirty="0">
              <a:latin typeface="Cambria" panose="02040503050406030204" pitchFamily="18" charset="0"/>
              <a:ea typeface="Cambria" panose="02040503050406030204" pitchFamily="18" charset="0"/>
            </a:endParaRPr>
          </a:p>
          <a:p>
            <a:pPr lvl="1"/>
            <a:r>
              <a:rPr lang="en-US" sz="1800" dirty="0">
                <a:latin typeface="Cambria" panose="02040503050406030204" pitchFamily="18" charset="0"/>
                <a:ea typeface="Cambria" panose="02040503050406030204" pitchFamily="18" charset="0"/>
              </a:rPr>
              <a:t>The paper also notes that even coins with transaction graphs only at the network p2p level are not immune to attacks.</a:t>
            </a:r>
          </a:p>
        </p:txBody>
      </p:sp>
      <p:sp>
        <p:nvSpPr>
          <p:cNvPr id="4" name="Date Placeholder 3">
            <a:extLst>
              <a:ext uri="{FF2B5EF4-FFF2-40B4-BE49-F238E27FC236}">
                <a16:creationId xmlns:a16="http://schemas.microsoft.com/office/drawing/2014/main" id="{0A7E564F-A451-D074-C371-0D0479E63D15}"/>
              </a:ext>
            </a:extLst>
          </p:cNvPr>
          <p:cNvSpPr>
            <a:spLocks noGrp="1"/>
          </p:cNvSpPr>
          <p:nvPr>
            <p:ph type="dt" sz="half" idx="10"/>
          </p:nvPr>
        </p:nvSpPr>
        <p:spPr/>
        <p:txBody>
          <a:bodyPr/>
          <a:lstStyle/>
          <a:p>
            <a:pPr fontAlgn="base">
              <a:spcBef>
                <a:spcPct val="0"/>
              </a:spcBef>
              <a:spcAft>
                <a:spcPct val="0"/>
              </a:spcAft>
            </a:pPr>
            <a:fld id="{9C215E4B-2CCE-4417-9F0B-964C20DCD5A9}" type="datetime1">
              <a:rPr lang="en-CA" smtClean="0">
                <a:solidFill>
                  <a:prstClr val="black"/>
                </a:solidFill>
                <a:ea typeface="ＭＳ Ｐゴシック" charset="0"/>
              </a:rPr>
              <a:pPr fontAlgn="base">
                <a:spcBef>
                  <a:spcPct val="0"/>
                </a:spcBef>
                <a:spcAft>
                  <a:spcPct val="0"/>
                </a:spcAft>
              </a:pPr>
              <a:t>2023-04-04</a:t>
            </a:fld>
            <a:endParaRPr lang="en-CA" dirty="0">
              <a:solidFill>
                <a:prstClr val="black"/>
              </a:solidFill>
              <a:ea typeface="ＭＳ Ｐゴシック" charset="0"/>
            </a:endParaRPr>
          </a:p>
        </p:txBody>
      </p:sp>
      <p:sp>
        <p:nvSpPr>
          <p:cNvPr id="5" name="Footer Placeholder 4">
            <a:extLst>
              <a:ext uri="{FF2B5EF4-FFF2-40B4-BE49-F238E27FC236}">
                <a16:creationId xmlns:a16="http://schemas.microsoft.com/office/drawing/2014/main" id="{33205909-AB63-D6F3-55C6-102EF1F0EB91}"/>
              </a:ext>
            </a:extLst>
          </p:cNvPr>
          <p:cNvSpPr>
            <a:spLocks noGrp="1"/>
          </p:cNvSpPr>
          <p:nvPr>
            <p:ph type="ftr" sz="quarter" idx="11"/>
          </p:nvPr>
        </p:nvSpPr>
        <p:spPr/>
        <p:txBody>
          <a:bodyPr/>
          <a:lstStyle/>
          <a:p>
            <a:pPr fontAlgn="base">
              <a:spcBef>
                <a:spcPct val="0"/>
              </a:spcBef>
              <a:spcAft>
                <a:spcPct val="0"/>
              </a:spcAft>
            </a:pPr>
            <a:r>
              <a:rPr lang="en-IN">
                <a:solidFill>
                  <a:prstClr val="black"/>
                </a:solidFill>
                <a:ea typeface="ＭＳ Ｐゴシック" charset="0"/>
              </a:rPr>
              <a:t>Do’s and Don’ts of Machine learning in Computer Security</a:t>
            </a:r>
            <a:endParaRPr lang="en-CA" dirty="0">
              <a:solidFill>
                <a:prstClr val="black"/>
              </a:solidFill>
              <a:ea typeface="ＭＳ Ｐゴシック" charset="0"/>
            </a:endParaRPr>
          </a:p>
        </p:txBody>
      </p:sp>
      <p:sp>
        <p:nvSpPr>
          <p:cNvPr id="6" name="Slide Number Placeholder 5">
            <a:extLst>
              <a:ext uri="{FF2B5EF4-FFF2-40B4-BE49-F238E27FC236}">
                <a16:creationId xmlns:a16="http://schemas.microsoft.com/office/drawing/2014/main" id="{75F0A171-DA54-D614-D3AF-160245FB2212}"/>
              </a:ext>
            </a:extLst>
          </p:cNvPr>
          <p:cNvSpPr>
            <a:spLocks noGrp="1"/>
          </p:cNvSpPr>
          <p:nvPr>
            <p:ph type="sldNum" sz="quarter" idx="12"/>
          </p:nvPr>
        </p:nvSpPr>
        <p:spPr/>
        <p:txBody>
          <a:bodyPr/>
          <a:lstStyle/>
          <a:p>
            <a:pPr fontAlgn="base">
              <a:spcBef>
                <a:spcPct val="0"/>
              </a:spcBef>
              <a:spcAft>
                <a:spcPct val="0"/>
              </a:spcAft>
            </a:pPr>
            <a:fld id="{23901D39-8587-404E-9756-17DD15D1753A}" type="slidenum">
              <a:rPr lang="en-CA" smtClean="0">
                <a:solidFill>
                  <a:prstClr val="black"/>
                </a:solidFill>
                <a:ea typeface="ＭＳ Ｐゴシック" charset="0"/>
              </a:rPr>
              <a:pPr fontAlgn="base">
                <a:spcBef>
                  <a:spcPct val="0"/>
                </a:spcBef>
                <a:spcAft>
                  <a:spcPct val="0"/>
                </a:spcAft>
              </a:pPr>
              <a:t>15</a:t>
            </a:fld>
            <a:endParaRPr lang="en-CA" dirty="0">
              <a:solidFill>
                <a:prstClr val="black"/>
              </a:solidFill>
              <a:ea typeface="ＭＳ Ｐゴシック" charset="0"/>
            </a:endParaRPr>
          </a:p>
        </p:txBody>
      </p:sp>
      <p:sp>
        <p:nvSpPr>
          <p:cNvPr id="7" name="Rectangle 2">
            <a:extLst>
              <a:ext uri="{FF2B5EF4-FFF2-40B4-BE49-F238E27FC236}">
                <a16:creationId xmlns:a16="http://schemas.microsoft.com/office/drawing/2014/main" id="{41D2BA15-AF59-051D-B2E0-95337044BE5A}"/>
              </a:ext>
            </a:extLst>
          </p:cNvPr>
          <p:cNvSpPr>
            <a:spLocks noChangeArrowheads="1"/>
          </p:cNvSpPr>
          <p:nvPr/>
        </p:nvSpPr>
        <p:spPr bwMode="auto">
          <a:xfrm>
            <a:off x="-2098675" y="-932329"/>
            <a:ext cx="5430618" cy="308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9" name="Rectangle 3">
            <a:extLst>
              <a:ext uri="{FF2B5EF4-FFF2-40B4-BE49-F238E27FC236}">
                <a16:creationId xmlns:a16="http://schemas.microsoft.com/office/drawing/2014/main" id="{30E086AC-F8EF-7781-48C2-7F89949F45E5}"/>
              </a:ext>
            </a:extLst>
          </p:cNvPr>
          <p:cNvSpPr>
            <a:spLocks noChangeArrowheads="1"/>
          </p:cNvSpPr>
          <p:nvPr/>
        </p:nvSpPr>
        <p:spPr bwMode="auto">
          <a:xfrm>
            <a:off x="-2098675" y="-798519"/>
            <a:ext cx="5430618" cy="692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374151"/>
                </a:solidFill>
                <a:effectLst/>
                <a:latin typeface="Calibri" panose="020F0502020204030204" pitchFamily="34" charset="0"/>
                <a:ea typeface="Calibri" panose="020F0502020204030204" pitchFamily="34" charset="0"/>
                <a:cs typeface="Times New Roman" panose="02020603050405020304" pitchFamily="18" charset="0"/>
              </a:rPr>
              <a:t>they were able to identify transactions made by founders and miners and reduce the size of the overall anonymity set by 69.1%.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1" name="Picture 10" descr="Logo, icon&#10;&#10;Description automatically generated">
            <a:extLst>
              <a:ext uri="{FF2B5EF4-FFF2-40B4-BE49-F238E27FC236}">
                <a16:creationId xmlns:a16="http://schemas.microsoft.com/office/drawing/2014/main" id="{CD4663C3-CAC0-141E-A1F1-421E59D83C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61" y="2312425"/>
            <a:ext cx="1625477" cy="1625477"/>
          </a:xfrm>
          <a:prstGeom prst="rect">
            <a:avLst/>
          </a:prstGeom>
        </p:spPr>
      </p:pic>
    </p:spTree>
    <p:extLst>
      <p:ext uri="{BB962C8B-B14F-4D97-AF65-F5344CB8AC3E}">
        <p14:creationId xmlns:p14="http://schemas.microsoft.com/office/powerpoint/2010/main" val="26257999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A6878-7F76-BBFE-C5E2-4A40BD2B12CF}"/>
              </a:ext>
            </a:extLst>
          </p:cNvPr>
          <p:cNvSpPr>
            <a:spLocks noGrp="1"/>
          </p:cNvSpPr>
          <p:nvPr>
            <p:ph type="title"/>
          </p:nvPr>
        </p:nvSpPr>
        <p:spPr/>
        <p:txBody>
          <a:bodyPr>
            <a:normAutofit/>
          </a:bodyPr>
          <a:lstStyle/>
          <a:p>
            <a:r>
              <a:rPr lang="en-IN" sz="2800" b="1" dirty="0">
                <a:latin typeface="Times New Roman" panose="02020603050405020304" pitchFamily="18" charset="0"/>
                <a:ea typeface="Calibri" panose="020F0502020204030204" pitchFamily="34" charset="0"/>
              </a:rPr>
              <a:t>Attacking </a:t>
            </a:r>
            <a:r>
              <a:rPr lang="en-IN" sz="2800" b="1" dirty="0" err="1">
                <a:latin typeface="Times New Roman" panose="02020603050405020304" pitchFamily="18" charset="0"/>
                <a:ea typeface="Calibri" panose="020F0502020204030204" pitchFamily="34" charset="0"/>
              </a:rPr>
              <a:t>Zcash</a:t>
            </a:r>
            <a:r>
              <a:rPr lang="en-IN" sz="2800" b="1" dirty="0">
                <a:latin typeface="Times New Roman" panose="02020603050405020304" pitchFamily="18" charset="0"/>
                <a:ea typeface="Calibri" panose="020F0502020204030204" pitchFamily="34" charset="0"/>
              </a:rPr>
              <a:t> protocol for Fun and Profit </a:t>
            </a:r>
            <a:endParaRPr lang="en-IN" sz="8800" b="1" dirty="0"/>
          </a:p>
        </p:txBody>
      </p:sp>
      <p:sp>
        <p:nvSpPr>
          <p:cNvPr id="3" name="Content Placeholder 2">
            <a:extLst>
              <a:ext uri="{FF2B5EF4-FFF2-40B4-BE49-F238E27FC236}">
                <a16:creationId xmlns:a16="http://schemas.microsoft.com/office/drawing/2014/main" id="{974F416E-2665-6B65-F23B-E15376824E80}"/>
              </a:ext>
            </a:extLst>
          </p:cNvPr>
          <p:cNvSpPr>
            <a:spLocks noGrp="1"/>
          </p:cNvSpPr>
          <p:nvPr>
            <p:ph idx="1"/>
          </p:nvPr>
        </p:nvSpPr>
        <p:spPr>
          <a:xfrm>
            <a:off x="1866900" y="1268759"/>
            <a:ext cx="9486900" cy="5208241"/>
          </a:xfrm>
        </p:spPr>
        <p:txBody>
          <a:bodyPr>
            <a:normAutofit/>
          </a:bodyPr>
          <a:lstStyle/>
          <a:p>
            <a:pPr marL="457200" lvl="1" indent="0">
              <a:buNone/>
            </a:pPr>
            <a:r>
              <a:rPr lang="en-US" sz="1800" b="1" dirty="0">
                <a:latin typeface="Cambria" panose="02040503050406030204" pitchFamily="18" charset="0"/>
                <a:ea typeface="Cambria" panose="02040503050406030204" pitchFamily="18" charset="0"/>
              </a:rPr>
              <a:t>ITM ATTACK:</a:t>
            </a:r>
          </a:p>
          <a:p>
            <a:pPr lvl="1"/>
            <a:r>
              <a:rPr lang="en-US" sz="1800" dirty="0">
                <a:latin typeface="Cambria" panose="02040503050406030204" pitchFamily="18" charset="0"/>
                <a:ea typeface="Cambria" panose="02040503050406030204" pitchFamily="18" charset="0"/>
              </a:rPr>
              <a:t>The ITM Attack is a type of metadata leakage attack that specifically targets fully-shielded </a:t>
            </a:r>
            <a:r>
              <a:rPr lang="en-US" sz="1800" dirty="0" err="1">
                <a:latin typeface="Cambria" panose="02040503050406030204" pitchFamily="18" charset="0"/>
                <a:ea typeface="Cambria" panose="02040503050406030204" pitchFamily="18" charset="0"/>
              </a:rPr>
              <a:t>Zcash</a:t>
            </a:r>
            <a:r>
              <a:rPr lang="en-US" sz="1800" dirty="0">
                <a:latin typeface="Cambria" panose="02040503050406030204" pitchFamily="18" charset="0"/>
                <a:ea typeface="Cambria" panose="02040503050406030204" pitchFamily="18" charset="0"/>
              </a:rPr>
              <a:t> Protocol transactions, which have the highest level of privacy.</a:t>
            </a:r>
          </a:p>
          <a:p>
            <a:pPr marL="457200" lvl="1" indent="0">
              <a:buNone/>
            </a:pPr>
            <a:endParaRPr lang="en-US" sz="1800" dirty="0">
              <a:latin typeface="Cambria" panose="02040503050406030204" pitchFamily="18" charset="0"/>
              <a:ea typeface="Cambria" panose="02040503050406030204" pitchFamily="18" charset="0"/>
            </a:endParaRPr>
          </a:p>
          <a:p>
            <a:pPr lvl="1"/>
            <a:r>
              <a:rPr lang="en-US" sz="1800" dirty="0">
                <a:latin typeface="Cambria" panose="02040503050406030204" pitchFamily="18" charset="0"/>
                <a:ea typeface="Cambria" panose="02040503050406030204" pitchFamily="18" charset="0"/>
              </a:rPr>
              <a:t>The attack aims to make sure of certain metadata such as the value of the </a:t>
            </a:r>
            <a:r>
              <a:rPr lang="en-US" sz="1800" dirty="0" err="1">
                <a:latin typeface="Cambria" panose="02040503050406030204" pitchFamily="18" charset="0"/>
                <a:ea typeface="Cambria" panose="02040503050406030204" pitchFamily="18" charset="0"/>
              </a:rPr>
              <a:t>zaddr</a:t>
            </a:r>
            <a:r>
              <a:rPr lang="en-US" sz="1800" dirty="0">
                <a:latin typeface="Cambria" panose="02040503050406030204" pitchFamily="18" charset="0"/>
                <a:ea typeface="Cambria" panose="02040503050406030204" pitchFamily="18" charset="0"/>
              </a:rPr>
              <a:t> sending funds, the value of any </a:t>
            </a:r>
            <a:r>
              <a:rPr lang="en-US" sz="1800" dirty="0" err="1">
                <a:latin typeface="Cambria" panose="02040503050406030204" pitchFamily="18" charset="0"/>
                <a:ea typeface="Cambria" panose="02040503050406030204" pitchFamily="18" charset="0"/>
              </a:rPr>
              <a:t>zaddrs</a:t>
            </a:r>
            <a:r>
              <a:rPr lang="en-US" sz="1800" dirty="0">
                <a:latin typeface="Cambria" panose="02040503050406030204" pitchFamily="18" charset="0"/>
                <a:ea typeface="Cambria" panose="02040503050406030204" pitchFamily="18" charset="0"/>
              </a:rPr>
              <a:t> receiving funds, the value of any </a:t>
            </a:r>
            <a:r>
              <a:rPr lang="en-US" sz="1800" dirty="0" err="1">
                <a:latin typeface="Cambria" panose="02040503050406030204" pitchFamily="18" charset="0"/>
                <a:ea typeface="Cambria" panose="02040503050406030204" pitchFamily="18" charset="0"/>
              </a:rPr>
              <a:t>ShieldedInputs</a:t>
            </a:r>
            <a:r>
              <a:rPr lang="en-US" sz="1800" dirty="0">
                <a:latin typeface="Cambria" panose="02040503050406030204" pitchFamily="18" charset="0"/>
                <a:ea typeface="Cambria" panose="02040503050406030204" pitchFamily="18" charset="0"/>
              </a:rPr>
              <a:t> spent in the transaction, and possible ranges of values being sent to any </a:t>
            </a:r>
            <a:r>
              <a:rPr lang="en-US" sz="1800" dirty="0" err="1">
                <a:latin typeface="Cambria" panose="02040503050406030204" pitchFamily="18" charset="0"/>
                <a:ea typeface="Cambria" panose="02040503050406030204" pitchFamily="18" charset="0"/>
              </a:rPr>
              <a:t>zaddr</a:t>
            </a:r>
            <a:r>
              <a:rPr lang="en-US" sz="1800" dirty="0">
                <a:latin typeface="Cambria" panose="02040503050406030204" pitchFamily="18" charset="0"/>
                <a:ea typeface="Cambria" panose="02040503050406030204" pitchFamily="18" charset="0"/>
              </a:rPr>
              <a:t>. </a:t>
            </a:r>
          </a:p>
          <a:p>
            <a:pPr marL="457200" lvl="1" indent="0">
              <a:buNone/>
            </a:pPr>
            <a:endParaRPr lang="en-US" sz="1800" dirty="0">
              <a:latin typeface="Cambria" panose="02040503050406030204" pitchFamily="18" charset="0"/>
              <a:ea typeface="Cambria" panose="02040503050406030204" pitchFamily="18" charset="0"/>
            </a:endParaRPr>
          </a:p>
          <a:p>
            <a:pPr lvl="1"/>
            <a:r>
              <a:rPr lang="en-US" sz="1800" dirty="0">
                <a:latin typeface="Cambria" panose="02040503050406030204" pitchFamily="18" charset="0"/>
                <a:ea typeface="Cambria" panose="02040503050406030204" pitchFamily="18" charset="0"/>
              </a:rPr>
              <a:t>The ITM attack does not break the mathematics of </a:t>
            </a:r>
            <a:r>
              <a:rPr lang="en-US" sz="1800" dirty="0" err="1">
                <a:latin typeface="Cambria" panose="02040503050406030204" pitchFamily="18" charset="0"/>
                <a:ea typeface="Cambria" panose="02040503050406030204" pitchFamily="18" charset="0"/>
              </a:rPr>
              <a:t>zk</a:t>
            </a:r>
            <a:r>
              <a:rPr lang="en-US" sz="1800" dirty="0">
                <a:latin typeface="Cambria" panose="02040503050406030204" pitchFamily="18" charset="0"/>
                <a:ea typeface="Cambria" panose="02040503050406030204" pitchFamily="18" charset="0"/>
              </a:rPr>
              <a:t>-SNARKs, but rather takes advantage of how they are used in the </a:t>
            </a:r>
            <a:r>
              <a:rPr lang="en-US" sz="1800" dirty="0" err="1">
                <a:latin typeface="Cambria" panose="02040503050406030204" pitchFamily="18" charset="0"/>
                <a:ea typeface="Cambria" panose="02040503050406030204" pitchFamily="18" charset="0"/>
              </a:rPr>
              <a:t>Zcash</a:t>
            </a:r>
            <a:r>
              <a:rPr lang="en-US" sz="1800" dirty="0">
                <a:latin typeface="Cambria" panose="02040503050406030204" pitchFamily="18" charset="0"/>
                <a:ea typeface="Cambria" panose="02040503050406030204" pitchFamily="18" charset="0"/>
              </a:rPr>
              <a:t> Transaction Format Protocol and its associated consensus rules.</a:t>
            </a:r>
          </a:p>
          <a:p>
            <a:pPr lvl="1"/>
            <a:r>
              <a:rPr lang="en-US" sz="1800" dirty="0">
                <a:latin typeface="Cambria" panose="02040503050406030204" pitchFamily="18" charset="0"/>
                <a:ea typeface="Cambria" panose="02040503050406030204" pitchFamily="18" charset="0"/>
              </a:rPr>
              <a:t>The attack is described as a "defeat" of zero-knowledge mathematics only in practice, not in theory. </a:t>
            </a:r>
          </a:p>
        </p:txBody>
      </p:sp>
      <p:sp>
        <p:nvSpPr>
          <p:cNvPr id="4" name="Date Placeholder 3">
            <a:extLst>
              <a:ext uri="{FF2B5EF4-FFF2-40B4-BE49-F238E27FC236}">
                <a16:creationId xmlns:a16="http://schemas.microsoft.com/office/drawing/2014/main" id="{0A7E564F-A451-D074-C371-0D0479E63D15}"/>
              </a:ext>
            </a:extLst>
          </p:cNvPr>
          <p:cNvSpPr>
            <a:spLocks noGrp="1"/>
          </p:cNvSpPr>
          <p:nvPr>
            <p:ph type="dt" sz="half" idx="10"/>
          </p:nvPr>
        </p:nvSpPr>
        <p:spPr/>
        <p:txBody>
          <a:bodyPr/>
          <a:lstStyle/>
          <a:p>
            <a:pPr fontAlgn="base">
              <a:spcBef>
                <a:spcPct val="0"/>
              </a:spcBef>
              <a:spcAft>
                <a:spcPct val="0"/>
              </a:spcAft>
            </a:pPr>
            <a:fld id="{9C215E4B-2CCE-4417-9F0B-964C20DCD5A9}" type="datetime1">
              <a:rPr lang="en-CA" smtClean="0">
                <a:solidFill>
                  <a:prstClr val="black"/>
                </a:solidFill>
                <a:ea typeface="ＭＳ Ｐゴシック" charset="0"/>
              </a:rPr>
              <a:pPr fontAlgn="base">
                <a:spcBef>
                  <a:spcPct val="0"/>
                </a:spcBef>
                <a:spcAft>
                  <a:spcPct val="0"/>
                </a:spcAft>
              </a:pPr>
              <a:t>2023-04-04</a:t>
            </a:fld>
            <a:endParaRPr lang="en-CA" dirty="0">
              <a:solidFill>
                <a:prstClr val="black"/>
              </a:solidFill>
              <a:ea typeface="ＭＳ Ｐゴシック" charset="0"/>
            </a:endParaRPr>
          </a:p>
        </p:txBody>
      </p:sp>
      <p:sp>
        <p:nvSpPr>
          <p:cNvPr id="5" name="Footer Placeholder 4">
            <a:extLst>
              <a:ext uri="{FF2B5EF4-FFF2-40B4-BE49-F238E27FC236}">
                <a16:creationId xmlns:a16="http://schemas.microsoft.com/office/drawing/2014/main" id="{33205909-AB63-D6F3-55C6-102EF1F0EB91}"/>
              </a:ext>
            </a:extLst>
          </p:cNvPr>
          <p:cNvSpPr>
            <a:spLocks noGrp="1"/>
          </p:cNvSpPr>
          <p:nvPr>
            <p:ph type="ftr" sz="quarter" idx="11"/>
          </p:nvPr>
        </p:nvSpPr>
        <p:spPr/>
        <p:txBody>
          <a:bodyPr/>
          <a:lstStyle/>
          <a:p>
            <a:pPr fontAlgn="base">
              <a:spcBef>
                <a:spcPct val="0"/>
              </a:spcBef>
              <a:spcAft>
                <a:spcPct val="0"/>
              </a:spcAft>
            </a:pPr>
            <a:r>
              <a:rPr lang="en-IN">
                <a:solidFill>
                  <a:prstClr val="black"/>
                </a:solidFill>
                <a:ea typeface="ＭＳ Ｐゴシック" charset="0"/>
              </a:rPr>
              <a:t>Do’s and Don’ts of Machine learning in Computer Security</a:t>
            </a:r>
            <a:endParaRPr lang="en-CA" dirty="0">
              <a:solidFill>
                <a:prstClr val="black"/>
              </a:solidFill>
              <a:ea typeface="ＭＳ Ｐゴシック" charset="0"/>
            </a:endParaRPr>
          </a:p>
        </p:txBody>
      </p:sp>
      <p:sp>
        <p:nvSpPr>
          <p:cNvPr id="6" name="Slide Number Placeholder 5">
            <a:extLst>
              <a:ext uri="{FF2B5EF4-FFF2-40B4-BE49-F238E27FC236}">
                <a16:creationId xmlns:a16="http://schemas.microsoft.com/office/drawing/2014/main" id="{75F0A171-DA54-D614-D3AF-160245FB2212}"/>
              </a:ext>
            </a:extLst>
          </p:cNvPr>
          <p:cNvSpPr>
            <a:spLocks noGrp="1"/>
          </p:cNvSpPr>
          <p:nvPr>
            <p:ph type="sldNum" sz="quarter" idx="12"/>
          </p:nvPr>
        </p:nvSpPr>
        <p:spPr/>
        <p:txBody>
          <a:bodyPr/>
          <a:lstStyle/>
          <a:p>
            <a:pPr fontAlgn="base">
              <a:spcBef>
                <a:spcPct val="0"/>
              </a:spcBef>
              <a:spcAft>
                <a:spcPct val="0"/>
              </a:spcAft>
            </a:pPr>
            <a:fld id="{23901D39-8587-404E-9756-17DD15D1753A}" type="slidenum">
              <a:rPr lang="en-CA" smtClean="0">
                <a:solidFill>
                  <a:prstClr val="black"/>
                </a:solidFill>
                <a:ea typeface="ＭＳ Ｐゴシック" charset="0"/>
              </a:rPr>
              <a:pPr fontAlgn="base">
                <a:spcBef>
                  <a:spcPct val="0"/>
                </a:spcBef>
                <a:spcAft>
                  <a:spcPct val="0"/>
                </a:spcAft>
              </a:pPr>
              <a:t>16</a:t>
            </a:fld>
            <a:endParaRPr lang="en-CA" dirty="0">
              <a:solidFill>
                <a:prstClr val="black"/>
              </a:solidFill>
              <a:ea typeface="ＭＳ Ｐゴシック" charset="0"/>
            </a:endParaRPr>
          </a:p>
        </p:txBody>
      </p:sp>
      <p:sp>
        <p:nvSpPr>
          <p:cNvPr id="7" name="Rectangle 2">
            <a:extLst>
              <a:ext uri="{FF2B5EF4-FFF2-40B4-BE49-F238E27FC236}">
                <a16:creationId xmlns:a16="http://schemas.microsoft.com/office/drawing/2014/main" id="{41D2BA15-AF59-051D-B2E0-95337044BE5A}"/>
              </a:ext>
            </a:extLst>
          </p:cNvPr>
          <p:cNvSpPr>
            <a:spLocks noChangeArrowheads="1"/>
          </p:cNvSpPr>
          <p:nvPr/>
        </p:nvSpPr>
        <p:spPr bwMode="auto">
          <a:xfrm>
            <a:off x="-2098675" y="-932329"/>
            <a:ext cx="5430618" cy="308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9" name="Rectangle 3">
            <a:extLst>
              <a:ext uri="{FF2B5EF4-FFF2-40B4-BE49-F238E27FC236}">
                <a16:creationId xmlns:a16="http://schemas.microsoft.com/office/drawing/2014/main" id="{30E086AC-F8EF-7781-48C2-7F89949F45E5}"/>
              </a:ext>
            </a:extLst>
          </p:cNvPr>
          <p:cNvSpPr>
            <a:spLocks noChangeArrowheads="1"/>
          </p:cNvSpPr>
          <p:nvPr/>
        </p:nvSpPr>
        <p:spPr bwMode="auto">
          <a:xfrm>
            <a:off x="-2098675" y="-798519"/>
            <a:ext cx="5430618" cy="692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374151"/>
                </a:solidFill>
                <a:effectLst/>
                <a:latin typeface="Calibri" panose="020F0502020204030204" pitchFamily="34" charset="0"/>
                <a:ea typeface="Calibri" panose="020F0502020204030204" pitchFamily="34" charset="0"/>
                <a:cs typeface="Times New Roman" panose="02020603050405020304" pitchFamily="18" charset="0"/>
              </a:rPr>
              <a:t>they were able to identify transactions made by founders and miners and reduce the size of the overall anonymity set by 69.1%.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1" name="Picture 10" descr="Logo, icon&#10;&#10;Description automatically generated">
            <a:extLst>
              <a:ext uri="{FF2B5EF4-FFF2-40B4-BE49-F238E27FC236}">
                <a16:creationId xmlns:a16="http://schemas.microsoft.com/office/drawing/2014/main" id="{CD4663C3-CAC0-141E-A1F1-421E59D83C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61" y="2312425"/>
            <a:ext cx="1625477" cy="1625477"/>
          </a:xfrm>
          <a:prstGeom prst="rect">
            <a:avLst/>
          </a:prstGeom>
        </p:spPr>
      </p:pic>
    </p:spTree>
    <p:extLst>
      <p:ext uri="{BB962C8B-B14F-4D97-AF65-F5344CB8AC3E}">
        <p14:creationId xmlns:p14="http://schemas.microsoft.com/office/powerpoint/2010/main" val="32082049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A6878-7F76-BBFE-C5E2-4A40BD2B12CF}"/>
              </a:ext>
            </a:extLst>
          </p:cNvPr>
          <p:cNvSpPr>
            <a:spLocks noGrp="1"/>
          </p:cNvSpPr>
          <p:nvPr>
            <p:ph type="title"/>
          </p:nvPr>
        </p:nvSpPr>
        <p:spPr/>
        <p:txBody>
          <a:bodyPr>
            <a:normAutofit/>
          </a:bodyPr>
          <a:lstStyle/>
          <a:p>
            <a:r>
              <a:rPr lang="en-IN" sz="2800" b="1" dirty="0">
                <a:latin typeface="Times New Roman" panose="02020603050405020304" pitchFamily="18" charset="0"/>
                <a:ea typeface="Calibri" panose="020F0502020204030204" pitchFamily="34" charset="0"/>
              </a:rPr>
              <a:t>Attacking </a:t>
            </a:r>
            <a:r>
              <a:rPr lang="en-IN" sz="2800" b="1" dirty="0" err="1">
                <a:latin typeface="Times New Roman" panose="02020603050405020304" pitchFamily="18" charset="0"/>
                <a:ea typeface="Calibri" panose="020F0502020204030204" pitchFamily="34" charset="0"/>
              </a:rPr>
              <a:t>Zcash</a:t>
            </a:r>
            <a:r>
              <a:rPr lang="en-IN" sz="2800" b="1" dirty="0">
                <a:latin typeface="Times New Roman" panose="02020603050405020304" pitchFamily="18" charset="0"/>
                <a:ea typeface="Calibri" panose="020F0502020204030204" pitchFamily="34" charset="0"/>
              </a:rPr>
              <a:t> protocol for Fun and Profit </a:t>
            </a:r>
            <a:endParaRPr lang="en-IN" sz="8800" b="1" dirty="0"/>
          </a:p>
        </p:txBody>
      </p:sp>
      <p:sp>
        <p:nvSpPr>
          <p:cNvPr id="3" name="Content Placeholder 2">
            <a:extLst>
              <a:ext uri="{FF2B5EF4-FFF2-40B4-BE49-F238E27FC236}">
                <a16:creationId xmlns:a16="http://schemas.microsoft.com/office/drawing/2014/main" id="{974F416E-2665-6B65-F23B-E15376824E80}"/>
              </a:ext>
            </a:extLst>
          </p:cNvPr>
          <p:cNvSpPr>
            <a:spLocks noGrp="1"/>
          </p:cNvSpPr>
          <p:nvPr>
            <p:ph idx="1"/>
          </p:nvPr>
        </p:nvSpPr>
        <p:spPr>
          <a:xfrm>
            <a:off x="1866900" y="1268759"/>
            <a:ext cx="9486900" cy="5208241"/>
          </a:xfrm>
        </p:spPr>
        <p:txBody>
          <a:bodyPr>
            <a:normAutofit/>
          </a:bodyPr>
          <a:lstStyle/>
          <a:p>
            <a:pPr lvl="1"/>
            <a:r>
              <a:rPr lang="en-US" sz="1800" dirty="0">
                <a:latin typeface="Cambria" panose="02040503050406030204" pitchFamily="18" charset="0"/>
                <a:ea typeface="Cambria" panose="02040503050406030204" pitchFamily="18" charset="0"/>
              </a:rPr>
              <a:t>The consensus oracle is responsible for determining the validity of transactions and reaching consensus among the nodes in the network.</a:t>
            </a:r>
          </a:p>
          <a:p>
            <a:pPr marL="457200" lvl="1" indent="0">
              <a:buNone/>
            </a:pPr>
            <a:endParaRPr lang="en-US" sz="1800" dirty="0">
              <a:latin typeface="Cambria" panose="02040503050406030204" pitchFamily="18" charset="0"/>
              <a:ea typeface="Cambria" panose="02040503050406030204" pitchFamily="18" charset="0"/>
            </a:endParaRPr>
          </a:p>
          <a:p>
            <a:pPr lvl="1"/>
            <a:r>
              <a:rPr lang="en-US" sz="1800" dirty="0">
                <a:latin typeface="Cambria" panose="02040503050406030204" pitchFamily="18" charset="0"/>
                <a:ea typeface="Cambria" panose="02040503050406030204" pitchFamily="18" charset="0"/>
              </a:rPr>
              <a:t>The consensus oracle is also used to determine the parameters of the </a:t>
            </a:r>
            <a:r>
              <a:rPr lang="en-US" sz="1800" dirty="0" err="1">
                <a:latin typeface="Cambria" panose="02040503050406030204" pitchFamily="18" charset="0"/>
                <a:ea typeface="Cambria" panose="02040503050406030204" pitchFamily="18" charset="0"/>
              </a:rPr>
              <a:t>zk</a:t>
            </a:r>
            <a:r>
              <a:rPr lang="en-US" sz="1800" dirty="0">
                <a:latin typeface="Cambria" panose="02040503050406030204" pitchFamily="18" charset="0"/>
                <a:ea typeface="Cambria" panose="02040503050406030204" pitchFamily="18" charset="0"/>
              </a:rPr>
              <a:t>-SNARKs used in the protocol, which are a key component in maintaining privacy and anonymity in </a:t>
            </a:r>
            <a:r>
              <a:rPr lang="en-US" sz="1800" dirty="0" err="1">
                <a:latin typeface="Cambria" panose="02040503050406030204" pitchFamily="18" charset="0"/>
                <a:ea typeface="Cambria" panose="02040503050406030204" pitchFamily="18" charset="0"/>
              </a:rPr>
              <a:t>Zcash</a:t>
            </a:r>
            <a:r>
              <a:rPr lang="en-US" sz="1800" dirty="0">
                <a:latin typeface="Cambria" panose="02040503050406030204" pitchFamily="18" charset="0"/>
                <a:ea typeface="Cambria" panose="02040503050406030204" pitchFamily="18" charset="0"/>
              </a:rPr>
              <a:t> transactions.</a:t>
            </a:r>
          </a:p>
          <a:p>
            <a:pPr marL="457200" lvl="1" indent="0">
              <a:buNone/>
            </a:pPr>
            <a:endParaRPr lang="en-US" sz="1800" dirty="0">
              <a:latin typeface="Cambria" panose="02040503050406030204" pitchFamily="18" charset="0"/>
              <a:ea typeface="Cambria" panose="02040503050406030204" pitchFamily="18" charset="0"/>
            </a:endParaRPr>
          </a:p>
          <a:p>
            <a:pPr lvl="1"/>
            <a:r>
              <a:rPr lang="en-US" sz="1800" dirty="0">
                <a:latin typeface="Cambria" panose="02040503050406030204" pitchFamily="18" charset="0"/>
                <a:ea typeface="Cambria" panose="02040503050406030204" pitchFamily="18" charset="0"/>
              </a:rPr>
              <a:t>The ITM attack on the consensus oracle involves compromising the internal components of the </a:t>
            </a:r>
            <a:r>
              <a:rPr lang="en-US" sz="1800" dirty="0" err="1">
                <a:latin typeface="Cambria" panose="02040503050406030204" pitchFamily="18" charset="0"/>
                <a:ea typeface="Cambria" panose="02040503050406030204" pitchFamily="18" charset="0"/>
              </a:rPr>
              <a:t>Zcash</a:t>
            </a:r>
            <a:r>
              <a:rPr lang="en-US" sz="1800" dirty="0">
                <a:latin typeface="Cambria" panose="02040503050406030204" pitchFamily="18" charset="0"/>
                <a:ea typeface="Cambria" panose="02040503050406030204" pitchFamily="18" charset="0"/>
              </a:rPr>
              <a:t> node software in order to manipulate the consensus oracle and undermine the security and privacy of the </a:t>
            </a:r>
            <a:r>
              <a:rPr lang="en-US" sz="1800" dirty="0" err="1">
                <a:latin typeface="Cambria" panose="02040503050406030204" pitchFamily="18" charset="0"/>
                <a:ea typeface="Cambria" panose="02040503050406030204" pitchFamily="18" charset="0"/>
              </a:rPr>
              <a:t>Zcash</a:t>
            </a:r>
            <a:r>
              <a:rPr lang="en-US" sz="1800" dirty="0">
                <a:latin typeface="Cambria" panose="02040503050406030204" pitchFamily="18" charset="0"/>
                <a:ea typeface="Cambria" panose="02040503050406030204" pitchFamily="18" charset="0"/>
              </a:rPr>
              <a:t> network.</a:t>
            </a:r>
          </a:p>
          <a:p>
            <a:pPr marL="457200" lvl="1" indent="0">
              <a:buNone/>
            </a:pPr>
            <a:endParaRPr lang="en-US" sz="1800" dirty="0">
              <a:latin typeface="Cambria" panose="02040503050406030204" pitchFamily="18" charset="0"/>
              <a:ea typeface="Cambria" panose="02040503050406030204" pitchFamily="18" charset="0"/>
            </a:endParaRPr>
          </a:p>
          <a:p>
            <a:pPr lvl="1"/>
            <a:r>
              <a:rPr lang="en-US" sz="1800" dirty="0">
                <a:latin typeface="Cambria" panose="02040503050406030204" pitchFamily="18" charset="0"/>
                <a:ea typeface="Cambria" panose="02040503050406030204" pitchFamily="18" charset="0"/>
              </a:rPr>
              <a:t>Once the attacker gains access to the consensus oracle, they can manipulate the </a:t>
            </a:r>
            <a:r>
              <a:rPr lang="en-US" sz="1800" dirty="0" err="1">
                <a:latin typeface="Cambria" panose="02040503050406030204" pitchFamily="18" charset="0"/>
                <a:ea typeface="Cambria" panose="02040503050406030204" pitchFamily="18" charset="0"/>
              </a:rPr>
              <a:t>zk</a:t>
            </a:r>
            <a:r>
              <a:rPr lang="en-US" sz="1800" dirty="0">
                <a:latin typeface="Cambria" panose="02040503050406030204" pitchFamily="18" charset="0"/>
                <a:ea typeface="Cambria" panose="02040503050406030204" pitchFamily="18" charset="0"/>
              </a:rPr>
              <a:t>-SNARK parameters to their advantage, allowing them to generate fake transactions and steal funds from other users.</a:t>
            </a:r>
          </a:p>
        </p:txBody>
      </p:sp>
      <p:sp>
        <p:nvSpPr>
          <p:cNvPr id="4" name="Date Placeholder 3">
            <a:extLst>
              <a:ext uri="{FF2B5EF4-FFF2-40B4-BE49-F238E27FC236}">
                <a16:creationId xmlns:a16="http://schemas.microsoft.com/office/drawing/2014/main" id="{0A7E564F-A451-D074-C371-0D0479E63D15}"/>
              </a:ext>
            </a:extLst>
          </p:cNvPr>
          <p:cNvSpPr>
            <a:spLocks noGrp="1"/>
          </p:cNvSpPr>
          <p:nvPr>
            <p:ph type="dt" sz="half" idx="10"/>
          </p:nvPr>
        </p:nvSpPr>
        <p:spPr/>
        <p:txBody>
          <a:bodyPr/>
          <a:lstStyle/>
          <a:p>
            <a:pPr fontAlgn="base">
              <a:spcBef>
                <a:spcPct val="0"/>
              </a:spcBef>
              <a:spcAft>
                <a:spcPct val="0"/>
              </a:spcAft>
            </a:pPr>
            <a:fld id="{9C215E4B-2CCE-4417-9F0B-964C20DCD5A9}" type="datetime1">
              <a:rPr lang="en-CA" smtClean="0">
                <a:solidFill>
                  <a:prstClr val="black"/>
                </a:solidFill>
                <a:ea typeface="ＭＳ Ｐゴシック" charset="0"/>
              </a:rPr>
              <a:pPr fontAlgn="base">
                <a:spcBef>
                  <a:spcPct val="0"/>
                </a:spcBef>
                <a:spcAft>
                  <a:spcPct val="0"/>
                </a:spcAft>
              </a:pPr>
              <a:t>2023-04-04</a:t>
            </a:fld>
            <a:endParaRPr lang="en-CA" dirty="0">
              <a:solidFill>
                <a:prstClr val="black"/>
              </a:solidFill>
              <a:ea typeface="ＭＳ Ｐゴシック" charset="0"/>
            </a:endParaRPr>
          </a:p>
        </p:txBody>
      </p:sp>
      <p:sp>
        <p:nvSpPr>
          <p:cNvPr id="5" name="Footer Placeholder 4">
            <a:extLst>
              <a:ext uri="{FF2B5EF4-FFF2-40B4-BE49-F238E27FC236}">
                <a16:creationId xmlns:a16="http://schemas.microsoft.com/office/drawing/2014/main" id="{33205909-AB63-D6F3-55C6-102EF1F0EB91}"/>
              </a:ext>
            </a:extLst>
          </p:cNvPr>
          <p:cNvSpPr>
            <a:spLocks noGrp="1"/>
          </p:cNvSpPr>
          <p:nvPr>
            <p:ph type="ftr" sz="quarter" idx="11"/>
          </p:nvPr>
        </p:nvSpPr>
        <p:spPr/>
        <p:txBody>
          <a:bodyPr/>
          <a:lstStyle/>
          <a:p>
            <a:pPr fontAlgn="base">
              <a:spcBef>
                <a:spcPct val="0"/>
              </a:spcBef>
              <a:spcAft>
                <a:spcPct val="0"/>
              </a:spcAft>
            </a:pPr>
            <a:r>
              <a:rPr lang="en-IN">
                <a:solidFill>
                  <a:prstClr val="black"/>
                </a:solidFill>
                <a:ea typeface="ＭＳ Ｐゴシック" charset="0"/>
              </a:rPr>
              <a:t>Do’s and Don’ts of Machine learning in Computer Security</a:t>
            </a:r>
            <a:endParaRPr lang="en-CA" dirty="0">
              <a:solidFill>
                <a:prstClr val="black"/>
              </a:solidFill>
              <a:ea typeface="ＭＳ Ｐゴシック" charset="0"/>
            </a:endParaRPr>
          </a:p>
        </p:txBody>
      </p:sp>
      <p:sp>
        <p:nvSpPr>
          <p:cNvPr id="6" name="Slide Number Placeholder 5">
            <a:extLst>
              <a:ext uri="{FF2B5EF4-FFF2-40B4-BE49-F238E27FC236}">
                <a16:creationId xmlns:a16="http://schemas.microsoft.com/office/drawing/2014/main" id="{75F0A171-DA54-D614-D3AF-160245FB2212}"/>
              </a:ext>
            </a:extLst>
          </p:cNvPr>
          <p:cNvSpPr>
            <a:spLocks noGrp="1"/>
          </p:cNvSpPr>
          <p:nvPr>
            <p:ph type="sldNum" sz="quarter" idx="12"/>
          </p:nvPr>
        </p:nvSpPr>
        <p:spPr/>
        <p:txBody>
          <a:bodyPr/>
          <a:lstStyle/>
          <a:p>
            <a:pPr fontAlgn="base">
              <a:spcBef>
                <a:spcPct val="0"/>
              </a:spcBef>
              <a:spcAft>
                <a:spcPct val="0"/>
              </a:spcAft>
            </a:pPr>
            <a:fld id="{23901D39-8587-404E-9756-17DD15D1753A}" type="slidenum">
              <a:rPr lang="en-CA" smtClean="0">
                <a:solidFill>
                  <a:prstClr val="black"/>
                </a:solidFill>
                <a:ea typeface="ＭＳ Ｐゴシック" charset="0"/>
              </a:rPr>
              <a:pPr fontAlgn="base">
                <a:spcBef>
                  <a:spcPct val="0"/>
                </a:spcBef>
                <a:spcAft>
                  <a:spcPct val="0"/>
                </a:spcAft>
              </a:pPr>
              <a:t>17</a:t>
            </a:fld>
            <a:endParaRPr lang="en-CA" dirty="0">
              <a:solidFill>
                <a:prstClr val="black"/>
              </a:solidFill>
              <a:ea typeface="ＭＳ Ｐゴシック" charset="0"/>
            </a:endParaRPr>
          </a:p>
        </p:txBody>
      </p:sp>
      <p:sp>
        <p:nvSpPr>
          <p:cNvPr id="7" name="Rectangle 2">
            <a:extLst>
              <a:ext uri="{FF2B5EF4-FFF2-40B4-BE49-F238E27FC236}">
                <a16:creationId xmlns:a16="http://schemas.microsoft.com/office/drawing/2014/main" id="{41D2BA15-AF59-051D-B2E0-95337044BE5A}"/>
              </a:ext>
            </a:extLst>
          </p:cNvPr>
          <p:cNvSpPr>
            <a:spLocks noChangeArrowheads="1"/>
          </p:cNvSpPr>
          <p:nvPr/>
        </p:nvSpPr>
        <p:spPr bwMode="auto">
          <a:xfrm>
            <a:off x="-2098675" y="-932329"/>
            <a:ext cx="5430618" cy="308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9" name="Rectangle 3">
            <a:extLst>
              <a:ext uri="{FF2B5EF4-FFF2-40B4-BE49-F238E27FC236}">
                <a16:creationId xmlns:a16="http://schemas.microsoft.com/office/drawing/2014/main" id="{30E086AC-F8EF-7781-48C2-7F89949F45E5}"/>
              </a:ext>
            </a:extLst>
          </p:cNvPr>
          <p:cNvSpPr>
            <a:spLocks noChangeArrowheads="1"/>
          </p:cNvSpPr>
          <p:nvPr/>
        </p:nvSpPr>
        <p:spPr bwMode="auto">
          <a:xfrm>
            <a:off x="-2098675" y="-798519"/>
            <a:ext cx="5430618" cy="692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374151"/>
                </a:solidFill>
                <a:effectLst/>
                <a:latin typeface="Calibri" panose="020F0502020204030204" pitchFamily="34" charset="0"/>
                <a:ea typeface="Calibri" panose="020F0502020204030204" pitchFamily="34" charset="0"/>
                <a:cs typeface="Times New Roman" panose="02020603050405020304" pitchFamily="18" charset="0"/>
              </a:rPr>
              <a:t>they were able to identify transactions made by founders and miners and reduce the size of the overall anonymity set by 69.1%.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1" name="Picture 10" descr="Logo, icon&#10;&#10;Description automatically generated">
            <a:extLst>
              <a:ext uri="{FF2B5EF4-FFF2-40B4-BE49-F238E27FC236}">
                <a16:creationId xmlns:a16="http://schemas.microsoft.com/office/drawing/2014/main" id="{CD4663C3-CAC0-141E-A1F1-421E59D83C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61" y="2312425"/>
            <a:ext cx="1625477" cy="1625477"/>
          </a:xfrm>
          <a:prstGeom prst="rect">
            <a:avLst/>
          </a:prstGeom>
        </p:spPr>
      </p:pic>
    </p:spTree>
    <p:extLst>
      <p:ext uri="{BB962C8B-B14F-4D97-AF65-F5344CB8AC3E}">
        <p14:creationId xmlns:p14="http://schemas.microsoft.com/office/powerpoint/2010/main" val="31823183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A6878-7F76-BBFE-C5E2-4A40BD2B12CF}"/>
              </a:ext>
            </a:extLst>
          </p:cNvPr>
          <p:cNvSpPr>
            <a:spLocks noGrp="1"/>
          </p:cNvSpPr>
          <p:nvPr>
            <p:ph type="title"/>
          </p:nvPr>
        </p:nvSpPr>
        <p:spPr/>
        <p:txBody>
          <a:bodyPr>
            <a:normAutofit/>
          </a:bodyPr>
          <a:lstStyle/>
          <a:p>
            <a:r>
              <a:rPr lang="en-IN" sz="2800" b="1" dirty="0">
                <a:latin typeface="Times New Roman" panose="02020603050405020304" pitchFamily="18" charset="0"/>
                <a:ea typeface="Calibri" panose="020F0502020204030204" pitchFamily="34" charset="0"/>
              </a:rPr>
              <a:t>Attacking </a:t>
            </a:r>
            <a:r>
              <a:rPr lang="en-IN" sz="2800" b="1" dirty="0" err="1">
                <a:latin typeface="Times New Roman" panose="02020603050405020304" pitchFamily="18" charset="0"/>
                <a:ea typeface="Calibri" panose="020F0502020204030204" pitchFamily="34" charset="0"/>
              </a:rPr>
              <a:t>Zcash</a:t>
            </a:r>
            <a:r>
              <a:rPr lang="en-IN" sz="2800" b="1" dirty="0">
                <a:latin typeface="Times New Roman" panose="02020603050405020304" pitchFamily="18" charset="0"/>
                <a:ea typeface="Calibri" panose="020F0502020204030204" pitchFamily="34" charset="0"/>
              </a:rPr>
              <a:t> protocol for Fun and Profit </a:t>
            </a:r>
            <a:endParaRPr lang="en-IN" sz="8800" b="1" dirty="0"/>
          </a:p>
        </p:txBody>
      </p:sp>
      <p:sp>
        <p:nvSpPr>
          <p:cNvPr id="3" name="Content Placeholder 2">
            <a:extLst>
              <a:ext uri="{FF2B5EF4-FFF2-40B4-BE49-F238E27FC236}">
                <a16:creationId xmlns:a16="http://schemas.microsoft.com/office/drawing/2014/main" id="{974F416E-2665-6B65-F23B-E15376824E80}"/>
              </a:ext>
            </a:extLst>
          </p:cNvPr>
          <p:cNvSpPr>
            <a:spLocks noGrp="1"/>
          </p:cNvSpPr>
          <p:nvPr>
            <p:ph idx="1"/>
          </p:nvPr>
        </p:nvSpPr>
        <p:spPr>
          <a:xfrm>
            <a:off x="1866900" y="1268759"/>
            <a:ext cx="9486900" cy="5208241"/>
          </a:xfrm>
        </p:spPr>
        <p:txBody>
          <a:bodyPr>
            <a:normAutofit/>
          </a:bodyPr>
          <a:lstStyle/>
          <a:p>
            <a:pPr marL="457200" lvl="1" indent="0">
              <a:buNone/>
            </a:pPr>
            <a:r>
              <a:rPr lang="en-US" sz="1800" b="1" dirty="0">
                <a:latin typeface="Cambria" panose="02040503050406030204" pitchFamily="18" charset="0"/>
                <a:ea typeface="Cambria" panose="02040503050406030204" pitchFamily="18" charset="0"/>
              </a:rPr>
              <a:t>Metaverse Metadata attacks:</a:t>
            </a:r>
          </a:p>
          <a:p>
            <a:pPr lvl="1"/>
            <a:r>
              <a:rPr lang="en-US" sz="1800" dirty="0">
                <a:latin typeface="Cambria" panose="02040503050406030204" pitchFamily="18" charset="0"/>
                <a:ea typeface="Cambria" panose="02040503050406030204" pitchFamily="18" charset="0"/>
              </a:rPr>
              <a:t>Metaverse attacks involve meticulously changing one piece of data at a time to use the consensus rules at that moment in blockchain history as an oracle.</a:t>
            </a:r>
          </a:p>
          <a:p>
            <a:pPr lvl="1"/>
            <a:r>
              <a:rPr lang="en-US" sz="1800" dirty="0">
                <a:latin typeface="Cambria" panose="02040503050406030204" pitchFamily="18" charset="0"/>
                <a:ea typeface="Cambria" panose="02040503050406030204" pitchFamily="18" charset="0"/>
              </a:rPr>
              <a:t>In this sense, Metaverse attacks can be classified as consensus oracle attacks, similar to other side-channel attacks such as compression oracle attacks and padding oracle attacks against SSL/TLS.</a:t>
            </a:r>
          </a:p>
          <a:p>
            <a:pPr lvl="1"/>
            <a:r>
              <a:rPr lang="en-US" sz="1800" dirty="0">
                <a:latin typeface="Cambria" panose="02040503050406030204" pitchFamily="18" charset="0"/>
                <a:ea typeface="Cambria" panose="02040503050406030204" pitchFamily="18" charset="0"/>
              </a:rPr>
              <a:t>Metaverse Metadata Attacks are a new technique that uses public chain data and consensus-level errors in simulations to extract metadata from privacy coin public data.</a:t>
            </a:r>
          </a:p>
          <a:p>
            <a:pPr marL="457200" lvl="1" indent="0">
              <a:buNone/>
            </a:pPr>
            <a:r>
              <a:rPr lang="en-US" sz="1800" b="1" dirty="0" err="1">
                <a:latin typeface="Cambria" panose="02040503050406030204" pitchFamily="18" charset="0"/>
                <a:ea typeface="Cambria" panose="02040503050406030204" pitchFamily="18" charset="0"/>
              </a:rPr>
              <a:t>Sietch</a:t>
            </a:r>
            <a:r>
              <a:rPr lang="en-US" sz="1800" b="1" dirty="0">
                <a:latin typeface="Cambria" panose="02040503050406030204" pitchFamily="18" charset="0"/>
                <a:ea typeface="Cambria" panose="02040503050406030204" pitchFamily="18" charset="0"/>
              </a:rPr>
              <a:t>:</a:t>
            </a:r>
          </a:p>
          <a:p>
            <a:pPr lvl="1"/>
            <a:r>
              <a:rPr lang="en-US" sz="1800" dirty="0" err="1">
                <a:latin typeface="Cambria" panose="02040503050406030204" pitchFamily="18" charset="0"/>
                <a:ea typeface="Cambria" panose="02040503050406030204" pitchFamily="18" charset="0"/>
              </a:rPr>
              <a:t>Sietch</a:t>
            </a:r>
            <a:r>
              <a:rPr lang="en-US" sz="1800" dirty="0">
                <a:latin typeface="Cambria" panose="02040503050406030204" pitchFamily="18" charset="0"/>
                <a:ea typeface="Cambria" panose="02040503050406030204" pitchFamily="18" charset="0"/>
              </a:rPr>
              <a:t> is a privacy-enhancing tool that makes every individual shielded transaction more complex, thus making the transaction graph harder to analyze.</a:t>
            </a:r>
          </a:p>
          <a:p>
            <a:pPr lvl="1"/>
            <a:r>
              <a:rPr lang="en-US" sz="1800" dirty="0">
                <a:latin typeface="Cambria" panose="02040503050406030204" pitchFamily="18" charset="0"/>
                <a:ea typeface="Cambria" panose="02040503050406030204" pitchFamily="18" charset="0"/>
              </a:rPr>
              <a:t>This creates a "herd immunity" against deanonymization, even if some outputs of a transaction are completely de-anonymized.</a:t>
            </a:r>
          </a:p>
          <a:p>
            <a:pPr lvl="1"/>
            <a:r>
              <a:rPr lang="en-US" sz="1800" dirty="0">
                <a:latin typeface="Cambria" panose="02040503050406030204" pitchFamily="18" charset="0"/>
                <a:ea typeface="Cambria" panose="02040503050406030204" pitchFamily="18" charset="0"/>
              </a:rPr>
              <a:t>The Hush community feels that the few extra seconds they have to wait for each transaction is well worth the enhanced privacy </a:t>
            </a:r>
            <a:r>
              <a:rPr lang="en-US" sz="1800" dirty="0" err="1">
                <a:latin typeface="Cambria" panose="02040503050406030204" pitchFamily="18" charset="0"/>
                <a:ea typeface="Cambria" panose="02040503050406030204" pitchFamily="18" charset="0"/>
              </a:rPr>
              <a:t>Sietch</a:t>
            </a:r>
            <a:r>
              <a:rPr lang="en-US" sz="1800" dirty="0">
                <a:latin typeface="Cambria" panose="02040503050406030204" pitchFamily="18" charset="0"/>
                <a:ea typeface="Cambria" panose="02040503050406030204" pitchFamily="18" charset="0"/>
              </a:rPr>
              <a:t> provides.</a:t>
            </a:r>
          </a:p>
        </p:txBody>
      </p:sp>
      <p:sp>
        <p:nvSpPr>
          <p:cNvPr id="4" name="Date Placeholder 3">
            <a:extLst>
              <a:ext uri="{FF2B5EF4-FFF2-40B4-BE49-F238E27FC236}">
                <a16:creationId xmlns:a16="http://schemas.microsoft.com/office/drawing/2014/main" id="{0A7E564F-A451-D074-C371-0D0479E63D15}"/>
              </a:ext>
            </a:extLst>
          </p:cNvPr>
          <p:cNvSpPr>
            <a:spLocks noGrp="1"/>
          </p:cNvSpPr>
          <p:nvPr>
            <p:ph type="dt" sz="half" idx="10"/>
          </p:nvPr>
        </p:nvSpPr>
        <p:spPr/>
        <p:txBody>
          <a:bodyPr/>
          <a:lstStyle/>
          <a:p>
            <a:pPr fontAlgn="base">
              <a:spcBef>
                <a:spcPct val="0"/>
              </a:spcBef>
              <a:spcAft>
                <a:spcPct val="0"/>
              </a:spcAft>
            </a:pPr>
            <a:fld id="{9C215E4B-2CCE-4417-9F0B-964C20DCD5A9}" type="datetime1">
              <a:rPr lang="en-CA" smtClean="0">
                <a:solidFill>
                  <a:prstClr val="black"/>
                </a:solidFill>
                <a:ea typeface="ＭＳ Ｐゴシック" charset="0"/>
              </a:rPr>
              <a:pPr fontAlgn="base">
                <a:spcBef>
                  <a:spcPct val="0"/>
                </a:spcBef>
                <a:spcAft>
                  <a:spcPct val="0"/>
                </a:spcAft>
              </a:pPr>
              <a:t>2023-04-04</a:t>
            </a:fld>
            <a:endParaRPr lang="en-CA" dirty="0">
              <a:solidFill>
                <a:prstClr val="black"/>
              </a:solidFill>
              <a:ea typeface="ＭＳ Ｐゴシック" charset="0"/>
            </a:endParaRPr>
          </a:p>
        </p:txBody>
      </p:sp>
      <p:sp>
        <p:nvSpPr>
          <p:cNvPr id="5" name="Footer Placeholder 4">
            <a:extLst>
              <a:ext uri="{FF2B5EF4-FFF2-40B4-BE49-F238E27FC236}">
                <a16:creationId xmlns:a16="http://schemas.microsoft.com/office/drawing/2014/main" id="{33205909-AB63-D6F3-55C6-102EF1F0EB91}"/>
              </a:ext>
            </a:extLst>
          </p:cNvPr>
          <p:cNvSpPr>
            <a:spLocks noGrp="1"/>
          </p:cNvSpPr>
          <p:nvPr>
            <p:ph type="ftr" sz="quarter" idx="11"/>
          </p:nvPr>
        </p:nvSpPr>
        <p:spPr/>
        <p:txBody>
          <a:bodyPr/>
          <a:lstStyle/>
          <a:p>
            <a:pPr fontAlgn="base">
              <a:spcBef>
                <a:spcPct val="0"/>
              </a:spcBef>
              <a:spcAft>
                <a:spcPct val="0"/>
              </a:spcAft>
            </a:pPr>
            <a:r>
              <a:rPr lang="en-IN">
                <a:solidFill>
                  <a:prstClr val="black"/>
                </a:solidFill>
                <a:ea typeface="ＭＳ Ｐゴシック" charset="0"/>
              </a:rPr>
              <a:t>Do’s and Don’ts of Machine learning in Computer Security</a:t>
            </a:r>
            <a:endParaRPr lang="en-CA" dirty="0">
              <a:solidFill>
                <a:prstClr val="black"/>
              </a:solidFill>
              <a:ea typeface="ＭＳ Ｐゴシック" charset="0"/>
            </a:endParaRPr>
          </a:p>
        </p:txBody>
      </p:sp>
      <p:sp>
        <p:nvSpPr>
          <p:cNvPr id="6" name="Slide Number Placeholder 5">
            <a:extLst>
              <a:ext uri="{FF2B5EF4-FFF2-40B4-BE49-F238E27FC236}">
                <a16:creationId xmlns:a16="http://schemas.microsoft.com/office/drawing/2014/main" id="{75F0A171-DA54-D614-D3AF-160245FB2212}"/>
              </a:ext>
            </a:extLst>
          </p:cNvPr>
          <p:cNvSpPr>
            <a:spLocks noGrp="1"/>
          </p:cNvSpPr>
          <p:nvPr>
            <p:ph type="sldNum" sz="quarter" idx="12"/>
          </p:nvPr>
        </p:nvSpPr>
        <p:spPr/>
        <p:txBody>
          <a:bodyPr/>
          <a:lstStyle/>
          <a:p>
            <a:pPr fontAlgn="base">
              <a:spcBef>
                <a:spcPct val="0"/>
              </a:spcBef>
              <a:spcAft>
                <a:spcPct val="0"/>
              </a:spcAft>
            </a:pPr>
            <a:fld id="{23901D39-8587-404E-9756-17DD15D1753A}" type="slidenum">
              <a:rPr lang="en-CA" smtClean="0">
                <a:solidFill>
                  <a:prstClr val="black"/>
                </a:solidFill>
                <a:ea typeface="ＭＳ Ｐゴシック" charset="0"/>
              </a:rPr>
              <a:pPr fontAlgn="base">
                <a:spcBef>
                  <a:spcPct val="0"/>
                </a:spcBef>
                <a:spcAft>
                  <a:spcPct val="0"/>
                </a:spcAft>
              </a:pPr>
              <a:t>18</a:t>
            </a:fld>
            <a:endParaRPr lang="en-CA" dirty="0">
              <a:solidFill>
                <a:prstClr val="black"/>
              </a:solidFill>
              <a:ea typeface="ＭＳ Ｐゴシック" charset="0"/>
            </a:endParaRPr>
          </a:p>
        </p:txBody>
      </p:sp>
      <p:sp>
        <p:nvSpPr>
          <p:cNvPr id="7" name="Rectangle 2">
            <a:extLst>
              <a:ext uri="{FF2B5EF4-FFF2-40B4-BE49-F238E27FC236}">
                <a16:creationId xmlns:a16="http://schemas.microsoft.com/office/drawing/2014/main" id="{41D2BA15-AF59-051D-B2E0-95337044BE5A}"/>
              </a:ext>
            </a:extLst>
          </p:cNvPr>
          <p:cNvSpPr>
            <a:spLocks noChangeArrowheads="1"/>
          </p:cNvSpPr>
          <p:nvPr/>
        </p:nvSpPr>
        <p:spPr bwMode="auto">
          <a:xfrm>
            <a:off x="-2098675" y="-932329"/>
            <a:ext cx="5430618" cy="308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9" name="Rectangle 3">
            <a:extLst>
              <a:ext uri="{FF2B5EF4-FFF2-40B4-BE49-F238E27FC236}">
                <a16:creationId xmlns:a16="http://schemas.microsoft.com/office/drawing/2014/main" id="{30E086AC-F8EF-7781-48C2-7F89949F45E5}"/>
              </a:ext>
            </a:extLst>
          </p:cNvPr>
          <p:cNvSpPr>
            <a:spLocks noChangeArrowheads="1"/>
          </p:cNvSpPr>
          <p:nvPr/>
        </p:nvSpPr>
        <p:spPr bwMode="auto">
          <a:xfrm>
            <a:off x="-2098675" y="-798519"/>
            <a:ext cx="5430618" cy="692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374151"/>
                </a:solidFill>
                <a:effectLst/>
                <a:latin typeface="Calibri" panose="020F0502020204030204" pitchFamily="34" charset="0"/>
                <a:ea typeface="Calibri" panose="020F0502020204030204" pitchFamily="34" charset="0"/>
                <a:cs typeface="Times New Roman" panose="02020603050405020304" pitchFamily="18" charset="0"/>
              </a:rPr>
              <a:t>they were able to identify transactions made by founders and miners and reduce the size of the overall anonymity set by 69.1%.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1" name="Picture 10" descr="Logo, icon&#10;&#10;Description automatically generated">
            <a:extLst>
              <a:ext uri="{FF2B5EF4-FFF2-40B4-BE49-F238E27FC236}">
                <a16:creationId xmlns:a16="http://schemas.microsoft.com/office/drawing/2014/main" id="{CD4663C3-CAC0-141E-A1F1-421E59D83C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61" y="2312425"/>
            <a:ext cx="1625477" cy="1625477"/>
          </a:xfrm>
          <a:prstGeom prst="rect">
            <a:avLst/>
          </a:prstGeom>
        </p:spPr>
      </p:pic>
    </p:spTree>
    <p:extLst>
      <p:ext uri="{BB962C8B-B14F-4D97-AF65-F5344CB8AC3E}">
        <p14:creationId xmlns:p14="http://schemas.microsoft.com/office/powerpoint/2010/main" val="39099633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A6878-7F76-BBFE-C5E2-4A40BD2B12CF}"/>
              </a:ext>
            </a:extLst>
          </p:cNvPr>
          <p:cNvSpPr>
            <a:spLocks noGrp="1"/>
          </p:cNvSpPr>
          <p:nvPr>
            <p:ph type="title"/>
          </p:nvPr>
        </p:nvSpPr>
        <p:spPr/>
        <p:txBody>
          <a:bodyPr>
            <a:normAutofit/>
          </a:bodyPr>
          <a:lstStyle/>
          <a:p>
            <a:r>
              <a:rPr lang="en-IN" sz="2800" b="1" dirty="0">
                <a:latin typeface="Times New Roman" panose="02020603050405020304" pitchFamily="18" charset="0"/>
                <a:ea typeface="Calibri" panose="020F0502020204030204" pitchFamily="34" charset="0"/>
              </a:rPr>
              <a:t>Attacking </a:t>
            </a:r>
            <a:r>
              <a:rPr lang="en-IN" sz="2800" b="1" dirty="0" err="1">
                <a:latin typeface="Times New Roman" panose="02020603050405020304" pitchFamily="18" charset="0"/>
                <a:ea typeface="Calibri" panose="020F0502020204030204" pitchFamily="34" charset="0"/>
              </a:rPr>
              <a:t>Zcash</a:t>
            </a:r>
            <a:r>
              <a:rPr lang="en-IN" sz="2800" b="1" dirty="0">
                <a:latin typeface="Times New Roman" panose="02020603050405020304" pitchFamily="18" charset="0"/>
                <a:ea typeface="Calibri" panose="020F0502020204030204" pitchFamily="34" charset="0"/>
              </a:rPr>
              <a:t> protocol for Fun and Profit </a:t>
            </a:r>
            <a:endParaRPr lang="en-IN" sz="8800" b="1" dirty="0"/>
          </a:p>
        </p:txBody>
      </p:sp>
      <p:sp>
        <p:nvSpPr>
          <p:cNvPr id="3" name="Content Placeholder 2">
            <a:extLst>
              <a:ext uri="{FF2B5EF4-FFF2-40B4-BE49-F238E27FC236}">
                <a16:creationId xmlns:a16="http://schemas.microsoft.com/office/drawing/2014/main" id="{974F416E-2665-6B65-F23B-E15376824E80}"/>
              </a:ext>
            </a:extLst>
          </p:cNvPr>
          <p:cNvSpPr>
            <a:spLocks noGrp="1"/>
          </p:cNvSpPr>
          <p:nvPr>
            <p:ph idx="1"/>
          </p:nvPr>
        </p:nvSpPr>
        <p:spPr>
          <a:xfrm>
            <a:off x="1866900" y="1268759"/>
            <a:ext cx="9486900" cy="5208241"/>
          </a:xfrm>
        </p:spPr>
        <p:txBody>
          <a:bodyPr>
            <a:normAutofit/>
          </a:bodyPr>
          <a:lstStyle/>
          <a:p>
            <a:pPr marL="457200" lvl="1" indent="0">
              <a:buNone/>
            </a:pPr>
            <a:r>
              <a:rPr lang="en-US" sz="1800" b="1" dirty="0" err="1">
                <a:latin typeface="Cambria" panose="02040503050406030204" pitchFamily="18" charset="0"/>
                <a:ea typeface="Cambria" panose="02040503050406030204" pitchFamily="18" charset="0"/>
              </a:rPr>
              <a:t>Sietch:Non-Determinism</a:t>
            </a:r>
            <a:r>
              <a:rPr lang="en-US" sz="1800" b="1" dirty="0">
                <a:latin typeface="Cambria" panose="02040503050406030204" pitchFamily="18" charset="0"/>
                <a:ea typeface="Cambria" panose="02040503050406030204" pitchFamily="18" charset="0"/>
              </a:rPr>
              <a:t> </a:t>
            </a:r>
          </a:p>
          <a:p>
            <a:pPr marL="457200" lvl="1" indent="0">
              <a:buNone/>
            </a:pPr>
            <a:r>
              <a:rPr lang="en-US" sz="1800" dirty="0" err="1">
                <a:latin typeface="Cambria" panose="02040503050406030204" pitchFamily="18" charset="0"/>
                <a:ea typeface="Cambria" panose="02040503050406030204" pitchFamily="18" charset="0"/>
              </a:rPr>
              <a:t>Sietch</a:t>
            </a:r>
            <a:r>
              <a:rPr lang="en-US" sz="1800" dirty="0">
                <a:latin typeface="Cambria" panose="02040503050406030204" pitchFamily="18" charset="0"/>
                <a:ea typeface="Cambria" panose="02040503050406030204" pitchFamily="18" charset="0"/>
              </a:rPr>
              <a:t> introduces non-determinism into the </a:t>
            </a:r>
            <a:r>
              <a:rPr lang="en-US" sz="1800" dirty="0" err="1">
                <a:latin typeface="Cambria" panose="02040503050406030204" pitchFamily="18" charset="0"/>
                <a:ea typeface="Cambria" panose="02040503050406030204" pitchFamily="18" charset="0"/>
              </a:rPr>
              <a:t>Zcash</a:t>
            </a:r>
            <a:r>
              <a:rPr lang="en-US" sz="1800" dirty="0">
                <a:latin typeface="Cambria" panose="02040503050406030204" pitchFamily="18" charset="0"/>
                <a:ea typeface="Cambria" panose="02040503050406030204" pitchFamily="18" charset="0"/>
              </a:rPr>
              <a:t> Protocol, which is a departure from the deterministic behavior inherited from Bitcoin.</a:t>
            </a:r>
          </a:p>
          <a:p>
            <a:pPr marL="457200" lvl="1" indent="0">
              <a:buNone/>
            </a:pPr>
            <a:endParaRPr lang="en-US" sz="1800" dirty="0">
              <a:latin typeface="Cambria" panose="02040503050406030204" pitchFamily="18" charset="0"/>
              <a:ea typeface="Cambria" panose="02040503050406030204" pitchFamily="18" charset="0"/>
            </a:endParaRPr>
          </a:p>
          <a:p>
            <a:pPr marL="457200" lvl="1" indent="0">
              <a:buNone/>
            </a:pPr>
            <a:r>
              <a:rPr lang="en-US" sz="1800" dirty="0">
                <a:latin typeface="Cambria" panose="02040503050406030204" pitchFamily="18" charset="0"/>
                <a:ea typeface="Cambria" panose="02040503050406030204" pitchFamily="18" charset="0"/>
              </a:rPr>
              <a:t>3 kinds of Non-Determinism:</a:t>
            </a:r>
          </a:p>
          <a:p>
            <a:pPr lvl="1"/>
            <a:r>
              <a:rPr lang="en-US" sz="1800" dirty="0">
                <a:latin typeface="Cambria" panose="02040503050406030204" pitchFamily="18" charset="0"/>
                <a:ea typeface="Cambria" panose="02040503050406030204" pitchFamily="18" charset="0"/>
              </a:rPr>
              <a:t>The order of automatically added </a:t>
            </a:r>
            <a:r>
              <a:rPr lang="en-US" sz="1800" dirty="0" err="1">
                <a:latin typeface="Cambria" panose="02040503050406030204" pitchFamily="18" charset="0"/>
                <a:ea typeface="Cambria" panose="02040503050406030204" pitchFamily="18" charset="0"/>
              </a:rPr>
              <a:t>zaddr</a:t>
            </a:r>
            <a:r>
              <a:rPr lang="en-US" sz="1800" dirty="0">
                <a:latin typeface="Cambria" panose="02040503050406030204" pitchFamily="18" charset="0"/>
                <a:ea typeface="Cambria" panose="02040503050406030204" pitchFamily="18" charset="0"/>
              </a:rPr>
              <a:t> outputs is random</a:t>
            </a:r>
          </a:p>
          <a:p>
            <a:pPr lvl="1"/>
            <a:r>
              <a:rPr lang="en-US" sz="1800" dirty="0">
                <a:latin typeface="Cambria" panose="02040503050406030204" pitchFamily="18" charset="0"/>
                <a:ea typeface="Cambria" panose="02040503050406030204" pitchFamily="18" charset="0"/>
              </a:rPr>
              <a:t>The exact number of automatically added outputs is random</a:t>
            </a:r>
          </a:p>
          <a:p>
            <a:pPr lvl="1"/>
            <a:r>
              <a:rPr lang="en-US" sz="1800" dirty="0">
                <a:latin typeface="Cambria" panose="02040503050406030204" pitchFamily="18" charset="0"/>
                <a:ea typeface="Cambria" panose="02040503050406030204" pitchFamily="18" charset="0"/>
              </a:rPr>
              <a:t>The </a:t>
            </a:r>
            <a:r>
              <a:rPr lang="en-US" sz="1800" dirty="0" err="1">
                <a:latin typeface="Cambria" panose="02040503050406030204" pitchFamily="18" charset="0"/>
                <a:ea typeface="Cambria" panose="02040503050406030204" pitchFamily="18" charset="0"/>
              </a:rPr>
              <a:t>zaddrs</a:t>
            </a:r>
            <a:r>
              <a:rPr lang="en-US" sz="1800" dirty="0">
                <a:latin typeface="Cambria" panose="02040503050406030204" pitchFamily="18" charset="0"/>
                <a:ea typeface="Cambria" panose="02040503050406030204" pitchFamily="18" charset="0"/>
              </a:rPr>
              <a:t> which are sent to are random</a:t>
            </a:r>
          </a:p>
          <a:p>
            <a:pPr lvl="1"/>
            <a:endParaRPr lang="en-US" sz="1800" dirty="0">
              <a:latin typeface="Cambria" panose="02040503050406030204" pitchFamily="18" charset="0"/>
              <a:ea typeface="Cambria" panose="02040503050406030204" pitchFamily="18" charset="0"/>
            </a:endParaRPr>
          </a:p>
          <a:p>
            <a:pPr marL="457200" lvl="1" indent="0">
              <a:buNone/>
            </a:pPr>
            <a:r>
              <a:rPr lang="en-US" sz="1800" dirty="0">
                <a:latin typeface="Cambria" panose="02040503050406030204" pitchFamily="18" charset="0"/>
                <a:ea typeface="Cambria" panose="02040503050406030204" pitchFamily="18" charset="0"/>
              </a:rPr>
              <a:t>The Hush developers believe that this non-determinism is a powerful mitigation against Metaverse Attacks because it makes it impractical or impossible for attackers to simulate the blockchain and leak useful bits of metadata.	</a:t>
            </a:r>
          </a:p>
        </p:txBody>
      </p:sp>
      <p:sp>
        <p:nvSpPr>
          <p:cNvPr id="4" name="Date Placeholder 3">
            <a:extLst>
              <a:ext uri="{FF2B5EF4-FFF2-40B4-BE49-F238E27FC236}">
                <a16:creationId xmlns:a16="http://schemas.microsoft.com/office/drawing/2014/main" id="{0A7E564F-A451-D074-C371-0D0479E63D15}"/>
              </a:ext>
            </a:extLst>
          </p:cNvPr>
          <p:cNvSpPr>
            <a:spLocks noGrp="1"/>
          </p:cNvSpPr>
          <p:nvPr>
            <p:ph type="dt" sz="half" idx="10"/>
          </p:nvPr>
        </p:nvSpPr>
        <p:spPr/>
        <p:txBody>
          <a:bodyPr/>
          <a:lstStyle/>
          <a:p>
            <a:pPr fontAlgn="base">
              <a:spcBef>
                <a:spcPct val="0"/>
              </a:spcBef>
              <a:spcAft>
                <a:spcPct val="0"/>
              </a:spcAft>
            </a:pPr>
            <a:fld id="{9C215E4B-2CCE-4417-9F0B-964C20DCD5A9}" type="datetime1">
              <a:rPr lang="en-CA" smtClean="0">
                <a:solidFill>
                  <a:prstClr val="black"/>
                </a:solidFill>
                <a:ea typeface="ＭＳ Ｐゴシック" charset="0"/>
              </a:rPr>
              <a:pPr fontAlgn="base">
                <a:spcBef>
                  <a:spcPct val="0"/>
                </a:spcBef>
                <a:spcAft>
                  <a:spcPct val="0"/>
                </a:spcAft>
              </a:pPr>
              <a:t>2023-04-04</a:t>
            </a:fld>
            <a:endParaRPr lang="en-CA" dirty="0">
              <a:solidFill>
                <a:prstClr val="black"/>
              </a:solidFill>
              <a:ea typeface="ＭＳ Ｐゴシック" charset="0"/>
            </a:endParaRPr>
          </a:p>
        </p:txBody>
      </p:sp>
      <p:sp>
        <p:nvSpPr>
          <p:cNvPr id="5" name="Footer Placeholder 4">
            <a:extLst>
              <a:ext uri="{FF2B5EF4-FFF2-40B4-BE49-F238E27FC236}">
                <a16:creationId xmlns:a16="http://schemas.microsoft.com/office/drawing/2014/main" id="{33205909-AB63-D6F3-55C6-102EF1F0EB91}"/>
              </a:ext>
            </a:extLst>
          </p:cNvPr>
          <p:cNvSpPr>
            <a:spLocks noGrp="1"/>
          </p:cNvSpPr>
          <p:nvPr>
            <p:ph type="ftr" sz="quarter" idx="11"/>
          </p:nvPr>
        </p:nvSpPr>
        <p:spPr/>
        <p:txBody>
          <a:bodyPr/>
          <a:lstStyle/>
          <a:p>
            <a:pPr fontAlgn="base">
              <a:spcBef>
                <a:spcPct val="0"/>
              </a:spcBef>
              <a:spcAft>
                <a:spcPct val="0"/>
              </a:spcAft>
            </a:pPr>
            <a:r>
              <a:rPr lang="en-IN">
                <a:solidFill>
                  <a:prstClr val="black"/>
                </a:solidFill>
                <a:ea typeface="ＭＳ Ｐゴシック" charset="0"/>
              </a:rPr>
              <a:t>Do’s and Don’ts of Machine learning in Computer Security</a:t>
            </a:r>
            <a:endParaRPr lang="en-CA" dirty="0">
              <a:solidFill>
                <a:prstClr val="black"/>
              </a:solidFill>
              <a:ea typeface="ＭＳ Ｐゴシック" charset="0"/>
            </a:endParaRPr>
          </a:p>
        </p:txBody>
      </p:sp>
      <p:sp>
        <p:nvSpPr>
          <p:cNvPr id="6" name="Slide Number Placeholder 5">
            <a:extLst>
              <a:ext uri="{FF2B5EF4-FFF2-40B4-BE49-F238E27FC236}">
                <a16:creationId xmlns:a16="http://schemas.microsoft.com/office/drawing/2014/main" id="{75F0A171-DA54-D614-D3AF-160245FB2212}"/>
              </a:ext>
            </a:extLst>
          </p:cNvPr>
          <p:cNvSpPr>
            <a:spLocks noGrp="1"/>
          </p:cNvSpPr>
          <p:nvPr>
            <p:ph type="sldNum" sz="quarter" idx="12"/>
          </p:nvPr>
        </p:nvSpPr>
        <p:spPr/>
        <p:txBody>
          <a:bodyPr/>
          <a:lstStyle/>
          <a:p>
            <a:pPr fontAlgn="base">
              <a:spcBef>
                <a:spcPct val="0"/>
              </a:spcBef>
              <a:spcAft>
                <a:spcPct val="0"/>
              </a:spcAft>
            </a:pPr>
            <a:fld id="{23901D39-8587-404E-9756-17DD15D1753A}" type="slidenum">
              <a:rPr lang="en-CA" smtClean="0">
                <a:solidFill>
                  <a:prstClr val="black"/>
                </a:solidFill>
                <a:ea typeface="ＭＳ Ｐゴシック" charset="0"/>
              </a:rPr>
              <a:pPr fontAlgn="base">
                <a:spcBef>
                  <a:spcPct val="0"/>
                </a:spcBef>
                <a:spcAft>
                  <a:spcPct val="0"/>
                </a:spcAft>
              </a:pPr>
              <a:t>19</a:t>
            </a:fld>
            <a:endParaRPr lang="en-CA" dirty="0">
              <a:solidFill>
                <a:prstClr val="black"/>
              </a:solidFill>
              <a:ea typeface="ＭＳ Ｐゴシック" charset="0"/>
            </a:endParaRPr>
          </a:p>
        </p:txBody>
      </p:sp>
      <p:sp>
        <p:nvSpPr>
          <p:cNvPr id="7" name="Rectangle 2">
            <a:extLst>
              <a:ext uri="{FF2B5EF4-FFF2-40B4-BE49-F238E27FC236}">
                <a16:creationId xmlns:a16="http://schemas.microsoft.com/office/drawing/2014/main" id="{41D2BA15-AF59-051D-B2E0-95337044BE5A}"/>
              </a:ext>
            </a:extLst>
          </p:cNvPr>
          <p:cNvSpPr>
            <a:spLocks noChangeArrowheads="1"/>
          </p:cNvSpPr>
          <p:nvPr/>
        </p:nvSpPr>
        <p:spPr bwMode="auto">
          <a:xfrm>
            <a:off x="-2098675" y="-932329"/>
            <a:ext cx="5430618" cy="308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9" name="Rectangle 3">
            <a:extLst>
              <a:ext uri="{FF2B5EF4-FFF2-40B4-BE49-F238E27FC236}">
                <a16:creationId xmlns:a16="http://schemas.microsoft.com/office/drawing/2014/main" id="{30E086AC-F8EF-7781-48C2-7F89949F45E5}"/>
              </a:ext>
            </a:extLst>
          </p:cNvPr>
          <p:cNvSpPr>
            <a:spLocks noChangeArrowheads="1"/>
          </p:cNvSpPr>
          <p:nvPr/>
        </p:nvSpPr>
        <p:spPr bwMode="auto">
          <a:xfrm>
            <a:off x="-2098675" y="-798519"/>
            <a:ext cx="5430618" cy="692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374151"/>
                </a:solidFill>
                <a:effectLst/>
                <a:latin typeface="Calibri" panose="020F0502020204030204" pitchFamily="34" charset="0"/>
                <a:ea typeface="Calibri" panose="020F0502020204030204" pitchFamily="34" charset="0"/>
                <a:cs typeface="Times New Roman" panose="02020603050405020304" pitchFamily="18" charset="0"/>
              </a:rPr>
              <a:t>they were able to identify transactions made by founders and miners and reduce the size of the overall anonymity set by 69.1%.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1" name="Picture 10" descr="Logo, icon&#10;&#10;Description automatically generated">
            <a:extLst>
              <a:ext uri="{FF2B5EF4-FFF2-40B4-BE49-F238E27FC236}">
                <a16:creationId xmlns:a16="http://schemas.microsoft.com/office/drawing/2014/main" id="{CD4663C3-CAC0-141E-A1F1-421E59D83C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61" y="2312425"/>
            <a:ext cx="1625477" cy="1625477"/>
          </a:xfrm>
          <a:prstGeom prst="rect">
            <a:avLst/>
          </a:prstGeom>
        </p:spPr>
      </p:pic>
    </p:spTree>
    <p:extLst>
      <p:ext uri="{BB962C8B-B14F-4D97-AF65-F5344CB8AC3E}">
        <p14:creationId xmlns:p14="http://schemas.microsoft.com/office/powerpoint/2010/main" val="9493969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A6878-7F76-BBFE-C5E2-4A40BD2B12CF}"/>
              </a:ext>
            </a:extLst>
          </p:cNvPr>
          <p:cNvSpPr>
            <a:spLocks noGrp="1"/>
          </p:cNvSpPr>
          <p:nvPr>
            <p:ph type="title"/>
          </p:nvPr>
        </p:nvSpPr>
        <p:spPr/>
        <p:txBody>
          <a:bodyPr>
            <a:normAutofit/>
          </a:bodyPr>
          <a:lstStyle/>
          <a:p>
            <a:r>
              <a:rPr lang="en-IN" sz="2800" b="1" dirty="0">
                <a:effectLst/>
                <a:latin typeface="Times New Roman" panose="02020603050405020304" pitchFamily="18" charset="0"/>
                <a:ea typeface="Calibri" panose="020F0502020204030204" pitchFamily="34" charset="0"/>
              </a:rPr>
              <a:t>Attacks on ZCASH: PING AND REJECT</a:t>
            </a:r>
            <a:endParaRPr lang="en-IN" sz="8800" b="1" dirty="0"/>
          </a:p>
        </p:txBody>
      </p:sp>
      <p:sp>
        <p:nvSpPr>
          <p:cNvPr id="3" name="Content Placeholder 2">
            <a:extLst>
              <a:ext uri="{FF2B5EF4-FFF2-40B4-BE49-F238E27FC236}">
                <a16:creationId xmlns:a16="http://schemas.microsoft.com/office/drawing/2014/main" id="{974F416E-2665-6B65-F23B-E15376824E80}"/>
              </a:ext>
            </a:extLst>
          </p:cNvPr>
          <p:cNvSpPr>
            <a:spLocks noGrp="1"/>
          </p:cNvSpPr>
          <p:nvPr>
            <p:ph idx="1"/>
          </p:nvPr>
        </p:nvSpPr>
        <p:spPr>
          <a:xfrm>
            <a:off x="1866900" y="1268759"/>
            <a:ext cx="9486900" cy="5208241"/>
          </a:xfrm>
        </p:spPr>
        <p:txBody>
          <a:bodyPr>
            <a:normAutofit/>
          </a:bodyPr>
          <a:lstStyle/>
          <a:p>
            <a:pPr marL="457200" lvl="1" indent="0">
              <a:buNone/>
            </a:pPr>
            <a:r>
              <a:rPr lang="en-US" sz="1800" dirty="0">
                <a:latin typeface="Cambria" panose="02040503050406030204" pitchFamily="18" charset="0"/>
                <a:ea typeface="Cambria" panose="02040503050406030204" pitchFamily="18" charset="0"/>
              </a:rPr>
              <a:t>EXPLOIT:</a:t>
            </a:r>
          </a:p>
          <a:p>
            <a:pPr marL="457200" lvl="1" indent="0">
              <a:buNone/>
            </a:pPr>
            <a:endParaRPr lang="en-US" sz="1800" dirty="0">
              <a:latin typeface="Cambria" panose="02040503050406030204" pitchFamily="18" charset="0"/>
              <a:ea typeface="Cambria" panose="02040503050406030204" pitchFamily="18" charset="0"/>
            </a:endParaRPr>
          </a:p>
          <a:p>
            <a:pPr lvl="1"/>
            <a:r>
              <a:rPr lang="en-US" sz="1800" dirty="0">
                <a:latin typeface="Cambria" panose="02040503050406030204" pitchFamily="18" charset="0"/>
                <a:ea typeface="Cambria" panose="02040503050406030204" pitchFamily="18" charset="0"/>
              </a:rPr>
              <a:t>Both PING AND REJECT attacks on a high level view demonstrates the differences in a way that </a:t>
            </a:r>
            <a:r>
              <a:rPr lang="en-US" sz="1800" dirty="0" err="1">
                <a:latin typeface="Cambria" panose="02040503050406030204" pitchFamily="18" charset="0"/>
                <a:ea typeface="Cambria" panose="02040503050406030204" pitchFamily="18" charset="0"/>
              </a:rPr>
              <a:t>Zcash</a:t>
            </a:r>
            <a:r>
              <a:rPr lang="en-US" sz="1800" dirty="0">
                <a:latin typeface="Cambria" panose="02040503050406030204" pitchFamily="18" charset="0"/>
                <a:ea typeface="Cambria" panose="02040503050406030204" pitchFamily="18" charset="0"/>
              </a:rPr>
              <a:t> client process the transactions to find out whether the victim is the payee of the transaction targeted.</a:t>
            </a:r>
          </a:p>
          <a:p>
            <a:pPr marL="457200" lvl="1" indent="0">
              <a:buNone/>
            </a:pPr>
            <a:endParaRPr lang="en-US" sz="1800" dirty="0">
              <a:latin typeface="Cambria" panose="02040503050406030204" pitchFamily="18" charset="0"/>
              <a:ea typeface="Cambria" panose="02040503050406030204" pitchFamily="18" charset="0"/>
            </a:endParaRPr>
          </a:p>
          <a:p>
            <a:pPr marL="457200" lvl="1" indent="0">
              <a:buNone/>
            </a:pPr>
            <a:r>
              <a:rPr lang="en-US" sz="1800" dirty="0">
                <a:latin typeface="Cambria" panose="02040503050406030204" pitchFamily="18" charset="0"/>
                <a:ea typeface="Cambria" panose="02040503050406030204" pitchFamily="18" charset="0"/>
              </a:rPr>
              <a:t>ACCESS:</a:t>
            </a:r>
          </a:p>
          <a:p>
            <a:pPr marL="457200" lvl="1" indent="0">
              <a:buNone/>
            </a:pPr>
            <a:endParaRPr lang="en-US" sz="1800" dirty="0">
              <a:latin typeface="Cambria" panose="02040503050406030204" pitchFamily="18" charset="0"/>
              <a:ea typeface="Cambria" panose="02040503050406030204" pitchFamily="18" charset="0"/>
            </a:endParaRPr>
          </a:p>
          <a:p>
            <a:pPr lvl="1"/>
            <a:r>
              <a:rPr lang="en-US" sz="1800" dirty="0">
                <a:latin typeface="Cambria" panose="02040503050406030204" pitchFamily="18" charset="0"/>
                <a:ea typeface="Cambria" panose="02040503050406030204" pitchFamily="18" charset="0"/>
              </a:rPr>
              <a:t>It can lead a remote attacker to identify the payee of a shielded transaction</a:t>
            </a:r>
          </a:p>
          <a:p>
            <a:pPr lvl="1"/>
            <a:r>
              <a:rPr lang="en-US" sz="1800" dirty="0">
                <a:latin typeface="Cambria" panose="02040503050406030204" pitchFamily="18" charset="0"/>
                <a:ea typeface="Cambria" panose="02040503050406030204" pitchFamily="18" charset="0"/>
              </a:rPr>
              <a:t>Locate the </a:t>
            </a:r>
            <a:r>
              <a:rPr lang="en-US" sz="1800" dirty="0" err="1">
                <a:latin typeface="Cambria" panose="02040503050406030204" pitchFamily="18" charset="0"/>
                <a:ea typeface="Cambria" panose="02040503050406030204" pitchFamily="18" charset="0"/>
              </a:rPr>
              <a:t>Zcash</a:t>
            </a:r>
            <a:r>
              <a:rPr lang="en-US" sz="1800" dirty="0">
                <a:latin typeface="Cambria" panose="02040503050406030204" pitchFamily="18" charset="0"/>
                <a:ea typeface="Cambria" panose="02040503050406030204" pitchFamily="18" charset="0"/>
              </a:rPr>
              <a:t> node that holds the private incoming viewing key which can reveal shielded payment address “</a:t>
            </a:r>
            <a:r>
              <a:rPr lang="en-US" sz="1800" dirty="0" err="1">
                <a:latin typeface="Cambria" panose="02040503050406030204" pitchFamily="18" charset="0"/>
                <a:ea typeface="Cambria" panose="02040503050406030204" pitchFamily="18" charset="0"/>
              </a:rPr>
              <a:t>Zaddr</a:t>
            </a:r>
            <a:r>
              <a:rPr lang="en-US" sz="1800" dirty="0">
                <a:latin typeface="Cambria" panose="02040503050406030204" pitchFamily="18" charset="0"/>
                <a:ea typeface="Cambria" panose="02040503050406030204" pitchFamily="18" charset="0"/>
              </a:rPr>
              <a:t>”</a:t>
            </a:r>
          </a:p>
          <a:p>
            <a:pPr lvl="1"/>
            <a:r>
              <a:rPr lang="en-US" sz="1800" dirty="0">
                <a:latin typeface="Cambria" panose="02040503050406030204" pitchFamily="18" charset="0"/>
                <a:ea typeface="Cambria" panose="02040503050406030204" pitchFamily="18" charset="0"/>
              </a:rPr>
              <a:t>Corrupt and crash a </a:t>
            </a:r>
            <a:r>
              <a:rPr lang="en-US" sz="1800" dirty="0" err="1">
                <a:latin typeface="Cambria" panose="02040503050406030204" pitchFamily="18" charset="0"/>
                <a:ea typeface="Cambria" panose="02040503050406030204" pitchFamily="18" charset="0"/>
              </a:rPr>
              <a:t>Zcash</a:t>
            </a:r>
            <a:r>
              <a:rPr lang="en-US" sz="1800" dirty="0">
                <a:latin typeface="Cambria" panose="02040503050406030204" pitchFamily="18" charset="0"/>
                <a:ea typeface="Cambria" panose="02040503050406030204" pitchFamily="18" charset="0"/>
              </a:rPr>
              <a:t> node that receives the transaction </a:t>
            </a:r>
          </a:p>
          <a:p>
            <a:pPr marL="457200" lvl="1" indent="0">
              <a:buNone/>
            </a:pPr>
            <a:endParaRPr lang="en-US" sz="1800" dirty="0">
              <a:latin typeface="Cambria" panose="02040503050406030204" pitchFamily="18" charset="0"/>
              <a:ea typeface="Cambria" panose="02040503050406030204" pitchFamily="18" charset="0"/>
            </a:endParaRPr>
          </a:p>
        </p:txBody>
      </p:sp>
      <p:sp>
        <p:nvSpPr>
          <p:cNvPr id="4" name="Date Placeholder 3">
            <a:extLst>
              <a:ext uri="{FF2B5EF4-FFF2-40B4-BE49-F238E27FC236}">
                <a16:creationId xmlns:a16="http://schemas.microsoft.com/office/drawing/2014/main" id="{0A7E564F-A451-D074-C371-0D0479E63D15}"/>
              </a:ext>
            </a:extLst>
          </p:cNvPr>
          <p:cNvSpPr>
            <a:spLocks noGrp="1"/>
          </p:cNvSpPr>
          <p:nvPr>
            <p:ph type="dt" sz="half" idx="10"/>
          </p:nvPr>
        </p:nvSpPr>
        <p:spPr/>
        <p:txBody>
          <a:bodyPr/>
          <a:lstStyle/>
          <a:p>
            <a:pPr fontAlgn="base">
              <a:spcBef>
                <a:spcPct val="0"/>
              </a:spcBef>
              <a:spcAft>
                <a:spcPct val="0"/>
              </a:spcAft>
            </a:pPr>
            <a:fld id="{9C215E4B-2CCE-4417-9F0B-964C20DCD5A9}" type="datetime1">
              <a:rPr lang="en-CA" smtClean="0">
                <a:solidFill>
                  <a:prstClr val="black"/>
                </a:solidFill>
                <a:ea typeface="ＭＳ Ｐゴシック" charset="0"/>
              </a:rPr>
              <a:pPr fontAlgn="base">
                <a:spcBef>
                  <a:spcPct val="0"/>
                </a:spcBef>
                <a:spcAft>
                  <a:spcPct val="0"/>
                </a:spcAft>
              </a:pPr>
              <a:t>2023-04-04</a:t>
            </a:fld>
            <a:endParaRPr lang="en-CA" dirty="0">
              <a:solidFill>
                <a:prstClr val="black"/>
              </a:solidFill>
              <a:ea typeface="ＭＳ Ｐゴシック" charset="0"/>
            </a:endParaRPr>
          </a:p>
        </p:txBody>
      </p:sp>
      <p:sp>
        <p:nvSpPr>
          <p:cNvPr id="5" name="Footer Placeholder 4">
            <a:extLst>
              <a:ext uri="{FF2B5EF4-FFF2-40B4-BE49-F238E27FC236}">
                <a16:creationId xmlns:a16="http://schemas.microsoft.com/office/drawing/2014/main" id="{33205909-AB63-D6F3-55C6-102EF1F0EB91}"/>
              </a:ext>
            </a:extLst>
          </p:cNvPr>
          <p:cNvSpPr>
            <a:spLocks noGrp="1"/>
          </p:cNvSpPr>
          <p:nvPr>
            <p:ph type="ftr" sz="quarter" idx="11"/>
          </p:nvPr>
        </p:nvSpPr>
        <p:spPr/>
        <p:txBody>
          <a:bodyPr/>
          <a:lstStyle/>
          <a:p>
            <a:pPr fontAlgn="base">
              <a:spcBef>
                <a:spcPct val="0"/>
              </a:spcBef>
              <a:spcAft>
                <a:spcPct val="0"/>
              </a:spcAft>
            </a:pPr>
            <a:r>
              <a:rPr lang="en-IN">
                <a:solidFill>
                  <a:prstClr val="black"/>
                </a:solidFill>
                <a:ea typeface="ＭＳ Ｐゴシック" charset="0"/>
              </a:rPr>
              <a:t>Do’s and Don’ts of Machine learning in Computer Security</a:t>
            </a:r>
            <a:endParaRPr lang="en-CA" dirty="0">
              <a:solidFill>
                <a:prstClr val="black"/>
              </a:solidFill>
              <a:ea typeface="ＭＳ Ｐゴシック" charset="0"/>
            </a:endParaRPr>
          </a:p>
        </p:txBody>
      </p:sp>
      <p:sp>
        <p:nvSpPr>
          <p:cNvPr id="6" name="Slide Number Placeholder 5">
            <a:extLst>
              <a:ext uri="{FF2B5EF4-FFF2-40B4-BE49-F238E27FC236}">
                <a16:creationId xmlns:a16="http://schemas.microsoft.com/office/drawing/2014/main" id="{75F0A171-DA54-D614-D3AF-160245FB2212}"/>
              </a:ext>
            </a:extLst>
          </p:cNvPr>
          <p:cNvSpPr>
            <a:spLocks noGrp="1"/>
          </p:cNvSpPr>
          <p:nvPr>
            <p:ph type="sldNum" sz="quarter" idx="12"/>
          </p:nvPr>
        </p:nvSpPr>
        <p:spPr/>
        <p:txBody>
          <a:bodyPr/>
          <a:lstStyle/>
          <a:p>
            <a:pPr fontAlgn="base">
              <a:spcBef>
                <a:spcPct val="0"/>
              </a:spcBef>
              <a:spcAft>
                <a:spcPct val="0"/>
              </a:spcAft>
            </a:pPr>
            <a:fld id="{23901D39-8587-404E-9756-17DD15D1753A}" type="slidenum">
              <a:rPr lang="en-CA" smtClean="0">
                <a:solidFill>
                  <a:prstClr val="black"/>
                </a:solidFill>
                <a:ea typeface="ＭＳ Ｐゴシック" charset="0"/>
              </a:rPr>
              <a:pPr fontAlgn="base">
                <a:spcBef>
                  <a:spcPct val="0"/>
                </a:spcBef>
                <a:spcAft>
                  <a:spcPct val="0"/>
                </a:spcAft>
              </a:pPr>
              <a:t>2</a:t>
            </a:fld>
            <a:endParaRPr lang="en-CA" dirty="0">
              <a:solidFill>
                <a:prstClr val="black"/>
              </a:solidFill>
              <a:ea typeface="ＭＳ Ｐゴシック" charset="0"/>
            </a:endParaRPr>
          </a:p>
        </p:txBody>
      </p:sp>
      <p:sp>
        <p:nvSpPr>
          <p:cNvPr id="7" name="Rectangle 2">
            <a:extLst>
              <a:ext uri="{FF2B5EF4-FFF2-40B4-BE49-F238E27FC236}">
                <a16:creationId xmlns:a16="http://schemas.microsoft.com/office/drawing/2014/main" id="{41D2BA15-AF59-051D-B2E0-95337044BE5A}"/>
              </a:ext>
            </a:extLst>
          </p:cNvPr>
          <p:cNvSpPr>
            <a:spLocks noChangeArrowheads="1"/>
          </p:cNvSpPr>
          <p:nvPr/>
        </p:nvSpPr>
        <p:spPr bwMode="auto">
          <a:xfrm>
            <a:off x="-2098675" y="-932329"/>
            <a:ext cx="5430618" cy="308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9" name="Rectangle 3">
            <a:extLst>
              <a:ext uri="{FF2B5EF4-FFF2-40B4-BE49-F238E27FC236}">
                <a16:creationId xmlns:a16="http://schemas.microsoft.com/office/drawing/2014/main" id="{30E086AC-F8EF-7781-48C2-7F89949F45E5}"/>
              </a:ext>
            </a:extLst>
          </p:cNvPr>
          <p:cNvSpPr>
            <a:spLocks noChangeArrowheads="1"/>
          </p:cNvSpPr>
          <p:nvPr/>
        </p:nvSpPr>
        <p:spPr bwMode="auto">
          <a:xfrm>
            <a:off x="-2098675" y="-798519"/>
            <a:ext cx="5430618" cy="692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374151"/>
                </a:solidFill>
                <a:effectLst/>
                <a:latin typeface="Calibri" panose="020F0502020204030204" pitchFamily="34" charset="0"/>
                <a:ea typeface="Calibri" panose="020F0502020204030204" pitchFamily="34" charset="0"/>
                <a:cs typeface="Times New Roman" panose="02020603050405020304" pitchFamily="18" charset="0"/>
              </a:rPr>
              <a:t>they were able to identify transactions made by founders and miners and reduce the size of the overall anonymity set by 69.1%.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1" name="Picture 10" descr="Logo, icon&#10;&#10;Description automatically generated">
            <a:extLst>
              <a:ext uri="{FF2B5EF4-FFF2-40B4-BE49-F238E27FC236}">
                <a16:creationId xmlns:a16="http://schemas.microsoft.com/office/drawing/2014/main" id="{CD4663C3-CAC0-141E-A1F1-421E59D83C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61" y="2312425"/>
            <a:ext cx="1625477" cy="1625477"/>
          </a:xfrm>
          <a:prstGeom prst="rect">
            <a:avLst/>
          </a:prstGeom>
        </p:spPr>
      </p:pic>
    </p:spTree>
    <p:extLst>
      <p:ext uri="{BB962C8B-B14F-4D97-AF65-F5344CB8AC3E}">
        <p14:creationId xmlns:p14="http://schemas.microsoft.com/office/powerpoint/2010/main" val="27391424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A6878-7F76-BBFE-C5E2-4A40BD2B12CF}"/>
              </a:ext>
            </a:extLst>
          </p:cNvPr>
          <p:cNvSpPr>
            <a:spLocks noGrp="1"/>
          </p:cNvSpPr>
          <p:nvPr>
            <p:ph type="title"/>
          </p:nvPr>
        </p:nvSpPr>
        <p:spPr/>
        <p:txBody>
          <a:bodyPr>
            <a:normAutofit/>
          </a:bodyPr>
          <a:lstStyle/>
          <a:p>
            <a:r>
              <a:rPr lang="en-IN" sz="2800" b="1" dirty="0">
                <a:latin typeface="Times New Roman" panose="02020603050405020304" pitchFamily="18" charset="0"/>
                <a:ea typeface="Calibri" panose="020F0502020204030204" pitchFamily="34" charset="0"/>
              </a:rPr>
              <a:t>Attacking </a:t>
            </a:r>
            <a:r>
              <a:rPr lang="en-IN" sz="2800" b="1" dirty="0" err="1">
                <a:latin typeface="Times New Roman" panose="02020603050405020304" pitchFamily="18" charset="0"/>
                <a:ea typeface="Calibri" panose="020F0502020204030204" pitchFamily="34" charset="0"/>
              </a:rPr>
              <a:t>Zcash</a:t>
            </a:r>
            <a:r>
              <a:rPr lang="en-IN" sz="2800" b="1" dirty="0">
                <a:latin typeface="Times New Roman" panose="02020603050405020304" pitchFamily="18" charset="0"/>
                <a:ea typeface="Calibri" panose="020F0502020204030204" pitchFamily="34" charset="0"/>
              </a:rPr>
              <a:t> protocol for Fun and Profit </a:t>
            </a:r>
            <a:endParaRPr lang="en-IN" sz="8800" b="1" dirty="0"/>
          </a:p>
        </p:txBody>
      </p:sp>
      <p:sp>
        <p:nvSpPr>
          <p:cNvPr id="3" name="Content Placeholder 2">
            <a:extLst>
              <a:ext uri="{FF2B5EF4-FFF2-40B4-BE49-F238E27FC236}">
                <a16:creationId xmlns:a16="http://schemas.microsoft.com/office/drawing/2014/main" id="{974F416E-2665-6B65-F23B-E15376824E80}"/>
              </a:ext>
            </a:extLst>
          </p:cNvPr>
          <p:cNvSpPr>
            <a:spLocks noGrp="1"/>
          </p:cNvSpPr>
          <p:nvPr>
            <p:ph idx="1"/>
          </p:nvPr>
        </p:nvSpPr>
        <p:spPr>
          <a:xfrm>
            <a:off x="1866900" y="1268759"/>
            <a:ext cx="9486900" cy="5208241"/>
          </a:xfrm>
        </p:spPr>
        <p:txBody>
          <a:bodyPr>
            <a:normAutofit/>
          </a:bodyPr>
          <a:lstStyle/>
          <a:p>
            <a:pPr marL="457200" lvl="1" indent="0">
              <a:buNone/>
            </a:pPr>
            <a:r>
              <a:rPr lang="en-US" sz="1800" b="1" dirty="0">
                <a:latin typeface="Cambria" panose="02040503050406030204" pitchFamily="18" charset="0"/>
                <a:ea typeface="Cambria" panose="02040503050406030204" pitchFamily="18" charset="0"/>
              </a:rPr>
              <a:t>Advice on </a:t>
            </a:r>
            <a:r>
              <a:rPr lang="en-US" sz="1800" b="1" dirty="0" err="1">
                <a:latin typeface="Cambria" panose="02040503050406030204" pitchFamily="18" charset="0"/>
                <a:ea typeface="Cambria" panose="02040503050406030204" pitchFamily="18" charset="0"/>
              </a:rPr>
              <a:t>Zcash</a:t>
            </a:r>
            <a:r>
              <a:rPr lang="en-US" sz="1800" b="1" dirty="0">
                <a:latin typeface="Cambria" panose="02040503050406030204" pitchFamily="18" charset="0"/>
                <a:ea typeface="Cambria" panose="02040503050406030204" pitchFamily="18" charset="0"/>
              </a:rPr>
              <a:t> protocols:</a:t>
            </a:r>
          </a:p>
          <a:p>
            <a:pPr marL="457200" lvl="1" indent="0">
              <a:buNone/>
            </a:pPr>
            <a:endParaRPr lang="en-US" sz="1800" b="1" dirty="0">
              <a:latin typeface="Cambria" panose="02040503050406030204" pitchFamily="18" charset="0"/>
              <a:ea typeface="Cambria" panose="02040503050406030204" pitchFamily="18" charset="0"/>
            </a:endParaRPr>
          </a:p>
          <a:p>
            <a:pPr lvl="1"/>
            <a:r>
              <a:rPr lang="en-US" sz="1800" dirty="0">
                <a:latin typeface="Cambria" panose="02040503050406030204" pitchFamily="18" charset="0"/>
                <a:ea typeface="Cambria" panose="02040503050406030204" pitchFamily="18" charset="0"/>
              </a:rPr>
              <a:t>High number of </a:t>
            </a:r>
            <a:r>
              <a:rPr lang="en-US" sz="1800" dirty="0" err="1">
                <a:latin typeface="Cambria" panose="02040503050406030204" pitchFamily="18" charset="0"/>
                <a:ea typeface="Cambria" panose="02040503050406030204" pitchFamily="18" charset="0"/>
              </a:rPr>
              <a:t>Zaddr</a:t>
            </a:r>
            <a:r>
              <a:rPr lang="en-US" sz="1800" dirty="0">
                <a:latin typeface="Cambria" panose="02040503050406030204" pitchFamily="18" charset="0"/>
                <a:ea typeface="Cambria" panose="02040503050406030204" pitchFamily="18" charset="0"/>
              </a:rPr>
              <a:t> outputs for privacy with minimum 4 being recommended </a:t>
            </a:r>
          </a:p>
          <a:p>
            <a:pPr lvl="1"/>
            <a:endParaRPr lang="en-US" sz="1800" dirty="0">
              <a:latin typeface="Cambria" panose="02040503050406030204" pitchFamily="18" charset="0"/>
              <a:ea typeface="Cambria" panose="02040503050406030204" pitchFamily="18" charset="0"/>
            </a:endParaRPr>
          </a:p>
          <a:p>
            <a:pPr lvl="1"/>
            <a:r>
              <a:rPr lang="en-US" sz="1800" dirty="0">
                <a:latin typeface="Cambria" panose="02040503050406030204" pitchFamily="18" charset="0"/>
                <a:ea typeface="Cambria" panose="02040503050406030204" pitchFamily="18" charset="0"/>
              </a:rPr>
              <a:t>Hush uses seven currently for security</a:t>
            </a:r>
          </a:p>
          <a:p>
            <a:pPr lvl="1"/>
            <a:endParaRPr lang="en-US" sz="1800" dirty="0">
              <a:latin typeface="Cambria" panose="02040503050406030204" pitchFamily="18" charset="0"/>
              <a:ea typeface="Cambria" panose="02040503050406030204" pitchFamily="18" charset="0"/>
            </a:endParaRPr>
          </a:p>
          <a:p>
            <a:pPr lvl="1"/>
            <a:r>
              <a:rPr lang="en-US" sz="1800" dirty="0">
                <a:latin typeface="Cambria" panose="02040503050406030204" pitchFamily="18" charset="0"/>
                <a:ea typeface="Cambria" panose="02040503050406030204" pitchFamily="18" charset="0"/>
              </a:rPr>
              <a:t>The ITM attack can be made impractical with more outputs as there are more ways to swap in and out remaining inputs</a:t>
            </a:r>
          </a:p>
          <a:p>
            <a:pPr lvl="1"/>
            <a:endParaRPr lang="en-US" sz="1800" dirty="0">
              <a:latin typeface="Cambria" panose="02040503050406030204" pitchFamily="18" charset="0"/>
              <a:ea typeface="Cambria" panose="02040503050406030204" pitchFamily="18" charset="0"/>
            </a:endParaRPr>
          </a:p>
          <a:p>
            <a:pPr lvl="1"/>
            <a:r>
              <a:rPr lang="en-US" sz="1800" dirty="0">
                <a:latin typeface="Cambria" panose="02040503050406030204" pitchFamily="18" charset="0"/>
                <a:ea typeface="Cambria" panose="02040503050406030204" pitchFamily="18" charset="0"/>
              </a:rPr>
              <a:t>It is important for users to keep their </a:t>
            </a:r>
            <a:r>
              <a:rPr lang="en-US" sz="1800" dirty="0" err="1">
                <a:latin typeface="Cambria" panose="02040503050406030204" pitchFamily="18" charset="0"/>
                <a:ea typeface="Cambria" panose="02040503050406030204" pitchFamily="18" charset="0"/>
              </a:rPr>
              <a:t>zaddr</a:t>
            </a:r>
            <a:r>
              <a:rPr lang="en-US" sz="1800" dirty="0">
                <a:latin typeface="Cambria" panose="02040503050406030204" pitchFamily="18" charset="0"/>
                <a:ea typeface="Cambria" panose="02040503050406030204" pitchFamily="18" charset="0"/>
              </a:rPr>
              <a:t> and transaction information private and avoid posting it publicly</a:t>
            </a:r>
          </a:p>
        </p:txBody>
      </p:sp>
      <p:sp>
        <p:nvSpPr>
          <p:cNvPr id="4" name="Date Placeholder 3">
            <a:extLst>
              <a:ext uri="{FF2B5EF4-FFF2-40B4-BE49-F238E27FC236}">
                <a16:creationId xmlns:a16="http://schemas.microsoft.com/office/drawing/2014/main" id="{0A7E564F-A451-D074-C371-0D0479E63D15}"/>
              </a:ext>
            </a:extLst>
          </p:cNvPr>
          <p:cNvSpPr>
            <a:spLocks noGrp="1"/>
          </p:cNvSpPr>
          <p:nvPr>
            <p:ph type="dt" sz="half" idx="10"/>
          </p:nvPr>
        </p:nvSpPr>
        <p:spPr/>
        <p:txBody>
          <a:bodyPr/>
          <a:lstStyle/>
          <a:p>
            <a:pPr fontAlgn="base">
              <a:spcBef>
                <a:spcPct val="0"/>
              </a:spcBef>
              <a:spcAft>
                <a:spcPct val="0"/>
              </a:spcAft>
            </a:pPr>
            <a:fld id="{9C215E4B-2CCE-4417-9F0B-964C20DCD5A9}" type="datetime1">
              <a:rPr lang="en-CA" smtClean="0">
                <a:solidFill>
                  <a:prstClr val="black"/>
                </a:solidFill>
                <a:ea typeface="ＭＳ Ｐゴシック" charset="0"/>
              </a:rPr>
              <a:pPr fontAlgn="base">
                <a:spcBef>
                  <a:spcPct val="0"/>
                </a:spcBef>
                <a:spcAft>
                  <a:spcPct val="0"/>
                </a:spcAft>
              </a:pPr>
              <a:t>2023-04-04</a:t>
            </a:fld>
            <a:endParaRPr lang="en-CA" dirty="0">
              <a:solidFill>
                <a:prstClr val="black"/>
              </a:solidFill>
              <a:ea typeface="ＭＳ Ｐゴシック" charset="0"/>
            </a:endParaRPr>
          </a:p>
        </p:txBody>
      </p:sp>
      <p:sp>
        <p:nvSpPr>
          <p:cNvPr id="5" name="Footer Placeholder 4">
            <a:extLst>
              <a:ext uri="{FF2B5EF4-FFF2-40B4-BE49-F238E27FC236}">
                <a16:creationId xmlns:a16="http://schemas.microsoft.com/office/drawing/2014/main" id="{33205909-AB63-D6F3-55C6-102EF1F0EB91}"/>
              </a:ext>
            </a:extLst>
          </p:cNvPr>
          <p:cNvSpPr>
            <a:spLocks noGrp="1"/>
          </p:cNvSpPr>
          <p:nvPr>
            <p:ph type="ftr" sz="quarter" idx="11"/>
          </p:nvPr>
        </p:nvSpPr>
        <p:spPr/>
        <p:txBody>
          <a:bodyPr/>
          <a:lstStyle/>
          <a:p>
            <a:pPr fontAlgn="base">
              <a:spcBef>
                <a:spcPct val="0"/>
              </a:spcBef>
              <a:spcAft>
                <a:spcPct val="0"/>
              </a:spcAft>
            </a:pPr>
            <a:r>
              <a:rPr lang="en-IN">
                <a:solidFill>
                  <a:prstClr val="black"/>
                </a:solidFill>
                <a:ea typeface="ＭＳ Ｐゴシック" charset="0"/>
              </a:rPr>
              <a:t>Do’s and Don’ts of Machine learning in Computer Security</a:t>
            </a:r>
            <a:endParaRPr lang="en-CA" dirty="0">
              <a:solidFill>
                <a:prstClr val="black"/>
              </a:solidFill>
              <a:ea typeface="ＭＳ Ｐゴシック" charset="0"/>
            </a:endParaRPr>
          </a:p>
        </p:txBody>
      </p:sp>
      <p:sp>
        <p:nvSpPr>
          <p:cNvPr id="6" name="Slide Number Placeholder 5">
            <a:extLst>
              <a:ext uri="{FF2B5EF4-FFF2-40B4-BE49-F238E27FC236}">
                <a16:creationId xmlns:a16="http://schemas.microsoft.com/office/drawing/2014/main" id="{75F0A171-DA54-D614-D3AF-160245FB2212}"/>
              </a:ext>
            </a:extLst>
          </p:cNvPr>
          <p:cNvSpPr>
            <a:spLocks noGrp="1"/>
          </p:cNvSpPr>
          <p:nvPr>
            <p:ph type="sldNum" sz="quarter" idx="12"/>
          </p:nvPr>
        </p:nvSpPr>
        <p:spPr/>
        <p:txBody>
          <a:bodyPr/>
          <a:lstStyle/>
          <a:p>
            <a:pPr fontAlgn="base">
              <a:spcBef>
                <a:spcPct val="0"/>
              </a:spcBef>
              <a:spcAft>
                <a:spcPct val="0"/>
              </a:spcAft>
            </a:pPr>
            <a:fld id="{23901D39-8587-404E-9756-17DD15D1753A}" type="slidenum">
              <a:rPr lang="en-CA" smtClean="0">
                <a:solidFill>
                  <a:prstClr val="black"/>
                </a:solidFill>
                <a:ea typeface="ＭＳ Ｐゴシック" charset="0"/>
              </a:rPr>
              <a:pPr fontAlgn="base">
                <a:spcBef>
                  <a:spcPct val="0"/>
                </a:spcBef>
                <a:spcAft>
                  <a:spcPct val="0"/>
                </a:spcAft>
              </a:pPr>
              <a:t>20</a:t>
            </a:fld>
            <a:endParaRPr lang="en-CA" dirty="0">
              <a:solidFill>
                <a:prstClr val="black"/>
              </a:solidFill>
              <a:ea typeface="ＭＳ Ｐゴシック" charset="0"/>
            </a:endParaRPr>
          </a:p>
        </p:txBody>
      </p:sp>
      <p:sp>
        <p:nvSpPr>
          <p:cNvPr id="7" name="Rectangle 2">
            <a:extLst>
              <a:ext uri="{FF2B5EF4-FFF2-40B4-BE49-F238E27FC236}">
                <a16:creationId xmlns:a16="http://schemas.microsoft.com/office/drawing/2014/main" id="{41D2BA15-AF59-051D-B2E0-95337044BE5A}"/>
              </a:ext>
            </a:extLst>
          </p:cNvPr>
          <p:cNvSpPr>
            <a:spLocks noChangeArrowheads="1"/>
          </p:cNvSpPr>
          <p:nvPr/>
        </p:nvSpPr>
        <p:spPr bwMode="auto">
          <a:xfrm>
            <a:off x="-2098675" y="-932329"/>
            <a:ext cx="5430618" cy="308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9" name="Rectangle 3">
            <a:extLst>
              <a:ext uri="{FF2B5EF4-FFF2-40B4-BE49-F238E27FC236}">
                <a16:creationId xmlns:a16="http://schemas.microsoft.com/office/drawing/2014/main" id="{30E086AC-F8EF-7781-48C2-7F89949F45E5}"/>
              </a:ext>
            </a:extLst>
          </p:cNvPr>
          <p:cNvSpPr>
            <a:spLocks noChangeArrowheads="1"/>
          </p:cNvSpPr>
          <p:nvPr/>
        </p:nvSpPr>
        <p:spPr bwMode="auto">
          <a:xfrm>
            <a:off x="-2098675" y="-798519"/>
            <a:ext cx="5430618" cy="692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374151"/>
                </a:solidFill>
                <a:effectLst/>
                <a:latin typeface="Calibri" panose="020F0502020204030204" pitchFamily="34" charset="0"/>
                <a:ea typeface="Calibri" panose="020F0502020204030204" pitchFamily="34" charset="0"/>
                <a:cs typeface="Times New Roman" panose="02020603050405020304" pitchFamily="18" charset="0"/>
              </a:rPr>
              <a:t>they were able to identify transactions made by founders and miners and reduce the size of the overall anonymity set by 69.1%.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1" name="Picture 10" descr="Logo, icon&#10;&#10;Description automatically generated">
            <a:extLst>
              <a:ext uri="{FF2B5EF4-FFF2-40B4-BE49-F238E27FC236}">
                <a16:creationId xmlns:a16="http://schemas.microsoft.com/office/drawing/2014/main" id="{CD4663C3-CAC0-141E-A1F1-421E59D83C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61" y="2312425"/>
            <a:ext cx="1625477" cy="1625477"/>
          </a:xfrm>
          <a:prstGeom prst="rect">
            <a:avLst/>
          </a:prstGeom>
        </p:spPr>
      </p:pic>
    </p:spTree>
    <p:extLst>
      <p:ext uri="{BB962C8B-B14F-4D97-AF65-F5344CB8AC3E}">
        <p14:creationId xmlns:p14="http://schemas.microsoft.com/office/powerpoint/2010/main" val="30235585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A6878-7F76-BBFE-C5E2-4A40BD2B12CF}"/>
              </a:ext>
            </a:extLst>
          </p:cNvPr>
          <p:cNvSpPr>
            <a:spLocks noGrp="1"/>
          </p:cNvSpPr>
          <p:nvPr>
            <p:ph type="title"/>
          </p:nvPr>
        </p:nvSpPr>
        <p:spPr/>
        <p:txBody>
          <a:bodyPr>
            <a:normAutofit/>
          </a:bodyPr>
          <a:lstStyle/>
          <a:p>
            <a:r>
              <a:rPr lang="en-IN" sz="2800" b="1" dirty="0">
                <a:effectLst/>
                <a:latin typeface="Times New Roman" panose="02020603050405020304" pitchFamily="18" charset="0"/>
                <a:ea typeface="Calibri" panose="020F0502020204030204" pitchFamily="34" charset="0"/>
              </a:rPr>
              <a:t>Attacks on ZCASH: PING AND REJECT</a:t>
            </a:r>
            <a:endParaRPr lang="en-IN" sz="8800" b="1" dirty="0"/>
          </a:p>
        </p:txBody>
      </p:sp>
      <p:sp>
        <p:nvSpPr>
          <p:cNvPr id="3" name="Content Placeholder 2">
            <a:extLst>
              <a:ext uri="{FF2B5EF4-FFF2-40B4-BE49-F238E27FC236}">
                <a16:creationId xmlns:a16="http://schemas.microsoft.com/office/drawing/2014/main" id="{974F416E-2665-6B65-F23B-E15376824E80}"/>
              </a:ext>
            </a:extLst>
          </p:cNvPr>
          <p:cNvSpPr>
            <a:spLocks noGrp="1"/>
          </p:cNvSpPr>
          <p:nvPr>
            <p:ph idx="1"/>
          </p:nvPr>
        </p:nvSpPr>
        <p:spPr>
          <a:xfrm>
            <a:off x="1866900" y="1268759"/>
            <a:ext cx="9486900" cy="5208241"/>
          </a:xfrm>
        </p:spPr>
        <p:txBody>
          <a:bodyPr>
            <a:normAutofit/>
          </a:bodyPr>
          <a:lstStyle/>
          <a:p>
            <a:pPr marL="457200" lvl="1" indent="0">
              <a:buNone/>
            </a:pPr>
            <a:r>
              <a:rPr lang="en-US" sz="1800" dirty="0">
                <a:latin typeface="Cambria" panose="02040503050406030204" pitchFamily="18" charset="0"/>
                <a:ea typeface="Cambria" panose="02040503050406030204" pitchFamily="18" charset="0"/>
              </a:rPr>
              <a:t>Who can be affected:</a:t>
            </a:r>
          </a:p>
          <a:p>
            <a:pPr marL="457200" lvl="1" indent="0">
              <a:buNone/>
            </a:pPr>
            <a:endParaRPr lang="en-US" sz="1800" dirty="0">
              <a:latin typeface="Cambria" panose="02040503050406030204" pitchFamily="18" charset="0"/>
              <a:ea typeface="Cambria" panose="02040503050406030204" pitchFamily="18" charset="0"/>
            </a:endParaRPr>
          </a:p>
          <a:p>
            <a:pPr lvl="1"/>
            <a:r>
              <a:rPr lang="en-US" sz="1800" dirty="0">
                <a:latin typeface="Cambria" panose="02040503050406030204" pitchFamily="18" charset="0"/>
                <a:ea typeface="Cambria" panose="02040503050406030204" pitchFamily="18" charset="0"/>
              </a:rPr>
              <a:t>The PING attack could have affected any user of the official </a:t>
            </a:r>
            <a:r>
              <a:rPr lang="en-US" sz="1800" dirty="0" err="1">
                <a:latin typeface="Cambria" panose="02040503050406030204" pitchFamily="18" charset="0"/>
                <a:ea typeface="Cambria" panose="02040503050406030204" pitchFamily="18" charset="0"/>
              </a:rPr>
              <a:t>Zcash</a:t>
            </a:r>
            <a:r>
              <a:rPr lang="en-US" sz="1800" dirty="0">
                <a:latin typeface="Cambria" panose="02040503050406030204" pitchFamily="18" charset="0"/>
                <a:ea typeface="Cambria" panose="02040503050406030204" pitchFamily="18" charset="0"/>
              </a:rPr>
              <a:t> client who has received shielded funds in a Sapling transaction</a:t>
            </a:r>
          </a:p>
          <a:p>
            <a:pPr marL="457200" lvl="1" indent="0">
              <a:buNone/>
            </a:pPr>
            <a:endParaRPr lang="en-US" sz="1800" dirty="0">
              <a:latin typeface="Cambria" panose="02040503050406030204" pitchFamily="18" charset="0"/>
              <a:ea typeface="Cambria" panose="02040503050406030204" pitchFamily="18" charset="0"/>
            </a:endParaRPr>
          </a:p>
          <a:p>
            <a:pPr lvl="1"/>
            <a:r>
              <a:rPr lang="en-US" sz="1800" dirty="0">
                <a:latin typeface="Cambria" panose="02040503050406030204" pitchFamily="18" charset="0"/>
                <a:ea typeface="Cambria" panose="02040503050406030204" pitchFamily="18" charset="0"/>
              </a:rPr>
              <a:t>The REJECT attack could have affected any user of the official </a:t>
            </a:r>
            <a:r>
              <a:rPr lang="en-US" sz="1800" dirty="0" err="1">
                <a:latin typeface="Cambria" panose="02040503050406030204" pitchFamily="18" charset="0"/>
                <a:ea typeface="Cambria" panose="02040503050406030204" pitchFamily="18" charset="0"/>
              </a:rPr>
              <a:t>Zcash</a:t>
            </a:r>
            <a:r>
              <a:rPr lang="en-US" sz="1800" dirty="0">
                <a:latin typeface="Cambria" panose="02040503050406030204" pitchFamily="18" charset="0"/>
                <a:ea typeface="Cambria" panose="02040503050406030204" pitchFamily="18" charset="0"/>
              </a:rPr>
              <a:t> client  who has generated a Sapling shielded payment address and shared this address with one or more third parties(EG: posting it online where the user can receive money)</a:t>
            </a:r>
          </a:p>
          <a:p>
            <a:pPr marL="457200" lvl="1" indent="0">
              <a:buNone/>
            </a:pPr>
            <a:endParaRPr lang="en-US" sz="1800" dirty="0">
              <a:latin typeface="Cambria" panose="02040503050406030204" pitchFamily="18" charset="0"/>
              <a:ea typeface="Cambria" panose="02040503050406030204" pitchFamily="18" charset="0"/>
            </a:endParaRPr>
          </a:p>
          <a:p>
            <a:pPr marL="457200" lvl="1" indent="0">
              <a:buNone/>
            </a:pPr>
            <a:r>
              <a:rPr lang="en-US" sz="1800" dirty="0">
                <a:latin typeface="Cambria" panose="02040503050406030204" pitchFamily="18" charset="0"/>
                <a:ea typeface="Cambria" panose="02040503050406030204" pitchFamily="18" charset="0"/>
              </a:rPr>
              <a:t>Difference between the ATTACKS:</a:t>
            </a:r>
          </a:p>
          <a:p>
            <a:pPr lvl="1"/>
            <a:r>
              <a:rPr lang="en-US" sz="1800" dirty="0">
                <a:latin typeface="Cambria" panose="02040503050406030204" pitchFamily="18" charset="0"/>
                <a:ea typeface="Cambria" panose="02040503050406030204" pitchFamily="18" charset="0"/>
              </a:rPr>
              <a:t>PING applies to all shielded transactions, including those sent by trustworthy users, whereas REJECT only applies to shielded transactions that have been specifically crafted by the attacker.</a:t>
            </a:r>
          </a:p>
          <a:p>
            <a:pPr lvl="1"/>
            <a:endParaRPr lang="en-US" sz="1800" dirty="0">
              <a:latin typeface="Cambria" panose="02040503050406030204" pitchFamily="18" charset="0"/>
              <a:ea typeface="Cambria" panose="02040503050406030204" pitchFamily="18" charset="0"/>
            </a:endParaRPr>
          </a:p>
          <a:p>
            <a:pPr lvl="1"/>
            <a:r>
              <a:rPr lang="en-US" sz="1800" dirty="0">
                <a:latin typeface="Cambria" panose="02040503050406030204" pitchFamily="18" charset="0"/>
                <a:ea typeface="Cambria" panose="02040503050406030204" pitchFamily="18" charset="0"/>
              </a:rPr>
              <a:t>The side-channel that the attacks target varies. PING exploits a timing </a:t>
            </a:r>
            <a:r>
              <a:rPr lang="en-US" sz="1800" dirty="0" err="1">
                <a:latin typeface="Cambria" panose="02040503050406030204" pitchFamily="18" charset="0"/>
                <a:ea typeface="Cambria" panose="02040503050406030204" pitchFamily="18" charset="0"/>
              </a:rPr>
              <a:t>sidechannel</a:t>
            </a:r>
            <a:r>
              <a:rPr lang="en-US" sz="1800" dirty="0">
                <a:latin typeface="Cambria" panose="02040503050406030204" pitchFamily="18" charset="0"/>
                <a:ea typeface="Cambria" panose="02040503050406030204" pitchFamily="18" charset="0"/>
              </a:rPr>
              <a:t> in which the payee of a transaction takes longer than usual to react to a ping, whereas REJECT forces the payee of a transaction to explicitly relay an error message to the attacker.</a:t>
            </a:r>
          </a:p>
        </p:txBody>
      </p:sp>
      <p:sp>
        <p:nvSpPr>
          <p:cNvPr id="4" name="Date Placeholder 3">
            <a:extLst>
              <a:ext uri="{FF2B5EF4-FFF2-40B4-BE49-F238E27FC236}">
                <a16:creationId xmlns:a16="http://schemas.microsoft.com/office/drawing/2014/main" id="{0A7E564F-A451-D074-C371-0D0479E63D15}"/>
              </a:ext>
            </a:extLst>
          </p:cNvPr>
          <p:cNvSpPr>
            <a:spLocks noGrp="1"/>
          </p:cNvSpPr>
          <p:nvPr>
            <p:ph type="dt" sz="half" idx="10"/>
          </p:nvPr>
        </p:nvSpPr>
        <p:spPr/>
        <p:txBody>
          <a:bodyPr/>
          <a:lstStyle/>
          <a:p>
            <a:pPr fontAlgn="base">
              <a:spcBef>
                <a:spcPct val="0"/>
              </a:spcBef>
              <a:spcAft>
                <a:spcPct val="0"/>
              </a:spcAft>
            </a:pPr>
            <a:fld id="{9C215E4B-2CCE-4417-9F0B-964C20DCD5A9}" type="datetime1">
              <a:rPr lang="en-CA" smtClean="0">
                <a:solidFill>
                  <a:prstClr val="black"/>
                </a:solidFill>
                <a:ea typeface="ＭＳ Ｐゴシック" charset="0"/>
              </a:rPr>
              <a:pPr fontAlgn="base">
                <a:spcBef>
                  <a:spcPct val="0"/>
                </a:spcBef>
                <a:spcAft>
                  <a:spcPct val="0"/>
                </a:spcAft>
              </a:pPr>
              <a:t>2023-04-04</a:t>
            </a:fld>
            <a:endParaRPr lang="en-CA" dirty="0">
              <a:solidFill>
                <a:prstClr val="black"/>
              </a:solidFill>
              <a:ea typeface="ＭＳ Ｐゴシック" charset="0"/>
            </a:endParaRPr>
          </a:p>
        </p:txBody>
      </p:sp>
      <p:sp>
        <p:nvSpPr>
          <p:cNvPr id="5" name="Footer Placeholder 4">
            <a:extLst>
              <a:ext uri="{FF2B5EF4-FFF2-40B4-BE49-F238E27FC236}">
                <a16:creationId xmlns:a16="http://schemas.microsoft.com/office/drawing/2014/main" id="{33205909-AB63-D6F3-55C6-102EF1F0EB91}"/>
              </a:ext>
            </a:extLst>
          </p:cNvPr>
          <p:cNvSpPr>
            <a:spLocks noGrp="1"/>
          </p:cNvSpPr>
          <p:nvPr>
            <p:ph type="ftr" sz="quarter" idx="11"/>
          </p:nvPr>
        </p:nvSpPr>
        <p:spPr/>
        <p:txBody>
          <a:bodyPr/>
          <a:lstStyle/>
          <a:p>
            <a:pPr fontAlgn="base">
              <a:spcBef>
                <a:spcPct val="0"/>
              </a:spcBef>
              <a:spcAft>
                <a:spcPct val="0"/>
              </a:spcAft>
            </a:pPr>
            <a:r>
              <a:rPr lang="en-IN">
                <a:solidFill>
                  <a:prstClr val="black"/>
                </a:solidFill>
                <a:ea typeface="ＭＳ Ｐゴシック" charset="0"/>
              </a:rPr>
              <a:t>Do’s and Don’ts of Machine learning in Computer Security</a:t>
            </a:r>
            <a:endParaRPr lang="en-CA" dirty="0">
              <a:solidFill>
                <a:prstClr val="black"/>
              </a:solidFill>
              <a:ea typeface="ＭＳ Ｐゴシック" charset="0"/>
            </a:endParaRPr>
          </a:p>
        </p:txBody>
      </p:sp>
      <p:sp>
        <p:nvSpPr>
          <p:cNvPr id="6" name="Slide Number Placeholder 5">
            <a:extLst>
              <a:ext uri="{FF2B5EF4-FFF2-40B4-BE49-F238E27FC236}">
                <a16:creationId xmlns:a16="http://schemas.microsoft.com/office/drawing/2014/main" id="{75F0A171-DA54-D614-D3AF-160245FB2212}"/>
              </a:ext>
            </a:extLst>
          </p:cNvPr>
          <p:cNvSpPr>
            <a:spLocks noGrp="1"/>
          </p:cNvSpPr>
          <p:nvPr>
            <p:ph type="sldNum" sz="quarter" idx="12"/>
          </p:nvPr>
        </p:nvSpPr>
        <p:spPr/>
        <p:txBody>
          <a:bodyPr/>
          <a:lstStyle/>
          <a:p>
            <a:pPr fontAlgn="base">
              <a:spcBef>
                <a:spcPct val="0"/>
              </a:spcBef>
              <a:spcAft>
                <a:spcPct val="0"/>
              </a:spcAft>
            </a:pPr>
            <a:fld id="{23901D39-8587-404E-9756-17DD15D1753A}" type="slidenum">
              <a:rPr lang="en-CA" smtClean="0">
                <a:solidFill>
                  <a:prstClr val="black"/>
                </a:solidFill>
                <a:ea typeface="ＭＳ Ｐゴシック" charset="0"/>
              </a:rPr>
              <a:pPr fontAlgn="base">
                <a:spcBef>
                  <a:spcPct val="0"/>
                </a:spcBef>
                <a:spcAft>
                  <a:spcPct val="0"/>
                </a:spcAft>
              </a:pPr>
              <a:t>3</a:t>
            </a:fld>
            <a:endParaRPr lang="en-CA" dirty="0">
              <a:solidFill>
                <a:prstClr val="black"/>
              </a:solidFill>
              <a:ea typeface="ＭＳ Ｐゴシック" charset="0"/>
            </a:endParaRPr>
          </a:p>
        </p:txBody>
      </p:sp>
      <p:sp>
        <p:nvSpPr>
          <p:cNvPr id="7" name="Rectangle 2">
            <a:extLst>
              <a:ext uri="{FF2B5EF4-FFF2-40B4-BE49-F238E27FC236}">
                <a16:creationId xmlns:a16="http://schemas.microsoft.com/office/drawing/2014/main" id="{41D2BA15-AF59-051D-B2E0-95337044BE5A}"/>
              </a:ext>
            </a:extLst>
          </p:cNvPr>
          <p:cNvSpPr>
            <a:spLocks noChangeArrowheads="1"/>
          </p:cNvSpPr>
          <p:nvPr/>
        </p:nvSpPr>
        <p:spPr bwMode="auto">
          <a:xfrm>
            <a:off x="-2098675" y="-932329"/>
            <a:ext cx="5430618" cy="308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9" name="Rectangle 3">
            <a:extLst>
              <a:ext uri="{FF2B5EF4-FFF2-40B4-BE49-F238E27FC236}">
                <a16:creationId xmlns:a16="http://schemas.microsoft.com/office/drawing/2014/main" id="{30E086AC-F8EF-7781-48C2-7F89949F45E5}"/>
              </a:ext>
            </a:extLst>
          </p:cNvPr>
          <p:cNvSpPr>
            <a:spLocks noChangeArrowheads="1"/>
          </p:cNvSpPr>
          <p:nvPr/>
        </p:nvSpPr>
        <p:spPr bwMode="auto">
          <a:xfrm>
            <a:off x="-2098675" y="-798519"/>
            <a:ext cx="5430618" cy="692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374151"/>
                </a:solidFill>
                <a:effectLst/>
                <a:latin typeface="Calibri" panose="020F0502020204030204" pitchFamily="34" charset="0"/>
                <a:ea typeface="Calibri" panose="020F0502020204030204" pitchFamily="34" charset="0"/>
                <a:cs typeface="Times New Roman" panose="02020603050405020304" pitchFamily="18" charset="0"/>
              </a:rPr>
              <a:t>they were able to identify transactions made by founders and miners and reduce the size of the overall anonymity set by 69.1%.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1" name="Picture 10" descr="Logo, icon&#10;&#10;Description automatically generated">
            <a:extLst>
              <a:ext uri="{FF2B5EF4-FFF2-40B4-BE49-F238E27FC236}">
                <a16:creationId xmlns:a16="http://schemas.microsoft.com/office/drawing/2014/main" id="{CD4663C3-CAC0-141E-A1F1-421E59D83C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61" y="2312425"/>
            <a:ext cx="1625477" cy="1625477"/>
          </a:xfrm>
          <a:prstGeom prst="rect">
            <a:avLst/>
          </a:prstGeom>
        </p:spPr>
      </p:pic>
    </p:spTree>
    <p:extLst>
      <p:ext uri="{BB962C8B-B14F-4D97-AF65-F5344CB8AC3E}">
        <p14:creationId xmlns:p14="http://schemas.microsoft.com/office/powerpoint/2010/main" val="41904264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A6878-7F76-BBFE-C5E2-4A40BD2B12CF}"/>
              </a:ext>
            </a:extLst>
          </p:cNvPr>
          <p:cNvSpPr>
            <a:spLocks noGrp="1"/>
          </p:cNvSpPr>
          <p:nvPr>
            <p:ph type="title"/>
          </p:nvPr>
        </p:nvSpPr>
        <p:spPr/>
        <p:txBody>
          <a:bodyPr>
            <a:normAutofit/>
          </a:bodyPr>
          <a:lstStyle/>
          <a:p>
            <a:r>
              <a:rPr lang="en-IN" sz="2800" b="1" dirty="0">
                <a:latin typeface="Times New Roman" panose="02020603050405020304" pitchFamily="18" charset="0"/>
                <a:ea typeface="Calibri" panose="020F0502020204030204" pitchFamily="34" charset="0"/>
              </a:rPr>
              <a:t>REJECT ATTACK:</a:t>
            </a:r>
            <a:r>
              <a:rPr lang="en-IN" sz="2800" b="1" dirty="0">
                <a:effectLst/>
                <a:latin typeface="Times New Roman" panose="02020603050405020304" pitchFamily="18" charset="0"/>
                <a:ea typeface="Calibri" panose="020F0502020204030204" pitchFamily="34" charset="0"/>
              </a:rPr>
              <a:t> </a:t>
            </a:r>
            <a:endParaRPr lang="en-IN" sz="8800" b="1" dirty="0"/>
          </a:p>
        </p:txBody>
      </p:sp>
      <p:sp>
        <p:nvSpPr>
          <p:cNvPr id="3" name="Content Placeholder 2">
            <a:extLst>
              <a:ext uri="{FF2B5EF4-FFF2-40B4-BE49-F238E27FC236}">
                <a16:creationId xmlns:a16="http://schemas.microsoft.com/office/drawing/2014/main" id="{974F416E-2665-6B65-F23B-E15376824E80}"/>
              </a:ext>
            </a:extLst>
          </p:cNvPr>
          <p:cNvSpPr>
            <a:spLocks noGrp="1"/>
          </p:cNvSpPr>
          <p:nvPr>
            <p:ph idx="1"/>
          </p:nvPr>
        </p:nvSpPr>
        <p:spPr>
          <a:xfrm>
            <a:off x="1866900" y="1268759"/>
            <a:ext cx="9486900" cy="5208241"/>
          </a:xfrm>
        </p:spPr>
        <p:txBody>
          <a:bodyPr>
            <a:normAutofit/>
          </a:bodyPr>
          <a:lstStyle/>
          <a:p>
            <a:pPr lvl="1"/>
            <a:r>
              <a:rPr lang="en-US" sz="1800" dirty="0">
                <a:latin typeface="Cambria" panose="02040503050406030204" pitchFamily="18" charset="0"/>
                <a:ea typeface="Cambria" panose="02040503050406030204" pitchFamily="18" charset="0"/>
              </a:rPr>
              <a:t>A new shielded transaction crafted by the attacker comes in to the </a:t>
            </a:r>
            <a:r>
              <a:rPr lang="en-US" sz="1800" dirty="0" err="1">
                <a:latin typeface="Cambria" panose="02040503050406030204" pitchFamily="18" charset="0"/>
                <a:ea typeface="Cambria" panose="02040503050406030204" pitchFamily="18" charset="0"/>
              </a:rPr>
              <a:t>Zcash</a:t>
            </a:r>
            <a:r>
              <a:rPr lang="en-US" sz="1800" dirty="0">
                <a:latin typeface="Cambria" panose="02040503050406030204" pitchFamily="18" charset="0"/>
                <a:ea typeface="Cambria" panose="02040503050406030204" pitchFamily="18" charset="0"/>
              </a:rPr>
              <a:t> client.</a:t>
            </a:r>
          </a:p>
          <a:p>
            <a:pPr marL="457200" lvl="1" indent="0">
              <a:buNone/>
            </a:pPr>
            <a:endParaRPr lang="en-US" sz="1800" dirty="0">
              <a:latin typeface="Cambria" panose="02040503050406030204" pitchFamily="18" charset="0"/>
              <a:ea typeface="Cambria" panose="02040503050406030204" pitchFamily="18" charset="0"/>
            </a:endParaRPr>
          </a:p>
          <a:p>
            <a:pPr lvl="1"/>
            <a:r>
              <a:rPr lang="en-US" sz="1800" dirty="0">
                <a:latin typeface="Cambria" panose="02040503050406030204" pitchFamily="18" charset="0"/>
                <a:ea typeface="Cambria" panose="02040503050406030204" pitchFamily="18" charset="0"/>
              </a:rPr>
              <a:t>Upon the arrival Upon seeing a new shielded transaction, the </a:t>
            </a:r>
            <a:r>
              <a:rPr lang="en-US" sz="1800" dirty="0" err="1">
                <a:latin typeface="Cambria" panose="02040503050406030204" pitchFamily="18" charset="0"/>
                <a:ea typeface="Cambria" panose="02040503050406030204" pitchFamily="18" charset="0"/>
              </a:rPr>
              <a:t>Zcash</a:t>
            </a:r>
            <a:r>
              <a:rPr lang="en-US" sz="1800" dirty="0">
                <a:latin typeface="Cambria" panose="02040503050406030204" pitchFamily="18" charset="0"/>
                <a:ea typeface="Cambria" panose="02040503050406030204" pitchFamily="18" charset="0"/>
              </a:rPr>
              <a:t> client attempts to decrypt the associated Note ciphertext C. </a:t>
            </a:r>
          </a:p>
          <a:p>
            <a:pPr marL="457200" lvl="1" indent="0">
              <a:buNone/>
            </a:pPr>
            <a:endParaRPr lang="en-US" sz="1800" dirty="0">
              <a:latin typeface="Cambria" panose="02040503050406030204" pitchFamily="18" charset="0"/>
              <a:ea typeface="Cambria" panose="02040503050406030204" pitchFamily="18" charset="0"/>
            </a:endParaRPr>
          </a:p>
          <a:p>
            <a:pPr lvl="1"/>
            <a:r>
              <a:rPr lang="en-US" sz="1800" dirty="0">
                <a:latin typeface="Cambria" panose="02040503050406030204" pitchFamily="18" charset="0"/>
                <a:ea typeface="Cambria" panose="02040503050406030204" pitchFamily="18" charset="0"/>
              </a:rPr>
              <a:t>If the decryption succeeds ,the client then attempts to parse the Note plaintext np . A valid plaintext is a 564-bit string, where the first byte indicates the encoding version (0x00 for Sprout and 0x01 for Sapling).</a:t>
            </a:r>
          </a:p>
          <a:p>
            <a:pPr marL="457200" lvl="1" indent="0">
              <a:buNone/>
            </a:pPr>
            <a:endParaRPr lang="en-US" sz="1800" dirty="0">
              <a:latin typeface="Cambria" panose="02040503050406030204" pitchFamily="18" charset="0"/>
              <a:ea typeface="Cambria" panose="02040503050406030204" pitchFamily="18" charset="0"/>
            </a:endParaRPr>
          </a:p>
          <a:p>
            <a:pPr lvl="1"/>
            <a:r>
              <a:rPr lang="en-US" sz="1800" dirty="0">
                <a:latin typeface="Cambria" panose="02040503050406030204" pitchFamily="18" charset="0"/>
                <a:ea typeface="Cambria" panose="02040503050406030204" pitchFamily="18" charset="0"/>
              </a:rPr>
              <a:t>If the leading version byte takes on an incorrect value it throws an exception with error message “lead byte of </a:t>
            </a:r>
            <a:r>
              <a:rPr lang="en-US" sz="1800" dirty="0" err="1">
                <a:latin typeface="Cambria" panose="02040503050406030204" pitchFamily="18" charset="0"/>
                <a:ea typeface="Cambria" panose="02040503050406030204" pitchFamily="18" charset="0"/>
              </a:rPr>
              <a:t>SaplingNotePlaintext</a:t>
            </a:r>
            <a:r>
              <a:rPr lang="en-US" sz="1800" dirty="0">
                <a:latin typeface="Cambria" panose="02040503050406030204" pitchFamily="18" charset="0"/>
                <a:ea typeface="Cambria" panose="02040503050406030204" pitchFamily="18" charset="0"/>
              </a:rPr>
              <a:t> is not recognized”.</a:t>
            </a:r>
          </a:p>
        </p:txBody>
      </p:sp>
      <p:sp>
        <p:nvSpPr>
          <p:cNvPr id="4" name="Date Placeholder 3">
            <a:extLst>
              <a:ext uri="{FF2B5EF4-FFF2-40B4-BE49-F238E27FC236}">
                <a16:creationId xmlns:a16="http://schemas.microsoft.com/office/drawing/2014/main" id="{0A7E564F-A451-D074-C371-0D0479E63D15}"/>
              </a:ext>
            </a:extLst>
          </p:cNvPr>
          <p:cNvSpPr>
            <a:spLocks noGrp="1"/>
          </p:cNvSpPr>
          <p:nvPr>
            <p:ph type="dt" sz="half" idx="10"/>
          </p:nvPr>
        </p:nvSpPr>
        <p:spPr/>
        <p:txBody>
          <a:bodyPr/>
          <a:lstStyle/>
          <a:p>
            <a:pPr fontAlgn="base">
              <a:spcBef>
                <a:spcPct val="0"/>
              </a:spcBef>
              <a:spcAft>
                <a:spcPct val="0"/>
              </a:spcAft>
            </a:pPr>
            <a:fld id="{9C215E4B-2CCE-4417-9F0B-964C20DCD5A9}" type="datetime1">
              <a:rPr lang="en-CA" smtClean="0">
                <a:solidFill>
                  <a:prstClr val="black"/>
                </a:solidFill>
                <a:ea typeface="ＭＳ Ｐゴシック" charset="0"/>
              </a:rPr>
              <a:pPr fontAlgn="base">
                <a:spcBef>
                  <a:spcPct val="0"/>
                </a:spcBef>
                <a:spcAft>
                  <a:spcPct val="0"/>
                </a:spcAft>
              </a:pPr>
              <a:t>2023-04-04</a:t>
            </a:fld>
            <a:endParaRPr lang="en-CA" dirty="0">
              <a:solidFill>
                <a:prstClr val="black"/>
              </a:solidFill>
              <a:ea typeface="ＭＳ Ｐゴシック" charset="0"/>
            </a:endParaRPr>
          </a:p>
        </p:txBody>
      </p:sp>
      <p:sp>
        <p:nvSpPr>
          <p:cNvPr id="5" name="Footer Placeholder 4">
            <a:extLst>
              <a:ext uri="{FF2B5EF4-FFF2-40B4-BE49-F238E27FC236}">
                <a16:creationId xmlns:a16="http://schemas.microsoft.com/office/drawing/2014/main" id="{33205909-AB63-D6F3-55C6-102EF1F0EB91}"/>
              </a:ext>
            </a:extLst>
          </p:cNvPr>
          <p:cNvSpPr>
            <a:spLocks noGrp="1"/>
          </p:cNvSpPr>
          <p:nvPr>
            <p:ph type="ftr" sz="quarter" idx="11"/>
          </p:nvPr>
        </p:nvSpPr>
        <p:spPr/>
        <p:txBody>
          <a:bodyPr/>
          <a:lstStyle/>
          <a:p>
            <a:pPr fontAlgn="base">
              <a:spcBef>
                <a:spcPct val="0"/>
              </a:spcBef>
              <a:spcAft>
                <a:spcPct val="0"/>
              </a:spcAft>
            </a:pPr>
            <a:r>
              <a:rPr lang="en-IN">
                <a:solidFill>
                  <a:prstClr val="black"/>
                </a:solidFill>
                <a:ea typeface="ＭＳ Ｐゴシック" charset="0"/>
              </a:rPr>
              <a:t>Do’s and Don’ts of Machine learning in Computer Security</a:t>
            </a:r>
            <a:endParaRPr lang="en-CA" dirty="0">
              <a:solidFill>
                <a:prstClr val="black"/>
              </a:solidFill>
              <a:ea typeface="ＭＳ Ｐゴシック" charset="0"/>
            </a:endParaRPr>
          </a:p>
        </p:txBody>
      </p:sp>
      <p:sp>
        <p:nvSpPr>
          <p:cNvPr id="6" name="Slide Number Placeholder 5">
            <a:extLst>
              <a:ext uri="{FF2B5EF4-FFF2-40B4-BE49-F238E27FC236}">
                <a16:creationId xmlns:a16="http://schemas.microsoft.com/office/drawing/2014/main" id="{75F0A171-DA54-D614-D3AF-160245FB2212}"/>
              </a:ext>
            </a:extLst>
          </p:cNvPr>
          <p:cNvSpPr>
            <a:spLocks noGrp="1"/>
          </p:cNvSpPr>
          <p:nvPr>
            <p:ph type="sldNum" sz="quarter" idx="12"/>
          </p:nvPr>
        </p:nvSpPr>
        <p:spPr/>
        <p:txBody>
          <a:bodyPr/>
          <a:lstStyle/>
          <a:p>
            <a:pPr fontAlgn="base">
              <a:spcBef>
                <a:spcPct val="0"/>
              </a:spcBef>
              <a:spcAft>
                <a:spcPct val="0"/>
              </a:spcAft>
            </a:pPr>
            <a:fld id="{23901D39-8587-404E-9756-17DD15D1753A}" type="slidenum">
              <a:rPr lang="en-CA" smtClean="0">
                <a:solidFill>
                  <a:prstClr val="black"/>
                </a:solidFill>
                <a:ea typeface="ＭＳ Ｐゴシック" charset="0"/>
              </a:rPr>
              <a:pPr fontAlgn="base">
                <a:spcBef>
                  <a:spcPct val="0"/>
                </a:spcBef>
                <a:spcAft>
                  <a:spcPct val="0"/>
                </a:spcAft>
              </a:pPr>
              <a:t>4</a:t>
            </a:fld>
            <a:endParaRPr lang="en-CA" dirty="0">
              <a:solidFill>
                <a:prstClr val="black"/>
              </a:solidFill>
              <a:ea typeface="ＭＳ Ｐゴシック" charset="0"/>
            </a:endParaRPr>
          </a:p>
        </p:txBody>
      </p:sp>
      <p:sp>
        <p:nvSpPr>
          <p:cNvPr id="7" name="Rectangle 2">
            <a:extLst>
              <a:ext uri="{FF2B5EF4-FFF2-40B4-BE49-F238E27FC236}">
                <a16:creationId xmlns:a16="http://schemas.microsoft.com/office/drawing/2014/main" id="{41D2BA15-AF59-051D-B2E0-95337044BE5A}"/>
              </a:ext>
            </a:extLst>
          </p:cNvPr>
          <p:cNvSpPr>
            <a:spLocks noChangeArrowheads="1"/>
          </p:cNvSpPr>
          <p:nvPr/>
        </p:nvSpPr>
        <p:spPr bwMode="auto">
          <a:xfrm>
            <a:off x="-2098675" y="-932329"/>
            <a:ext cx="5430618" cy="308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9" name="Rectangle 3">
            <a:extLst>
              <a:ext uri="{FF2B5EF4-FFF2-40B4-BE49-F238E27FC236}">
                <a16:creationId xmlns:a16="http://schemas.microsoft.com/office/drawing/2014/main" id="{30E086AC-F8EF-7781-48C2-7F89949F45E5}"/>
              </a:ext>
            </a:extLst>
          </p:cNvPr>
          <p:cNvSpPr>
            <a:spLocks noChangeArrowheads="1"/>
          </p:cNvSpPr>
          <p:nvPr/>
        </p:nvSpPr>
        <p:spPr bwMode="auto">
          <a:xfrm>
            <a:off x="-2098675" y="-798519"/>
            <a:ext cx="5430618" cy="692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374151"/>
                </a:solidFill>
                <a:effectLst/>
                <a:latin typeface="Calibri" panose="020F0502020204030204" pitchFamily="34" charset="0"/>
                <a:ea typeface="Calibri" panose="020F0502020204030204" pitchFamily="34" charset="0"/>
                <a:cs typeface="Times New Roman" panose="02020603050405020304" pitchFamily="18" charset="0"/>
              </a:rPr>
              <a:t>they were able to identify transactions made by founders and miners and reduce the size of the overall anonymity set by 69.1%.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1" name="Picture 10" descr="Logo, icon&#10;&#10;Description automatically generated">
            <a:extLst>
              <a:ext uri="{FF2B5EF4-FFF2-40B4-BE49-F238E27FC236}">
                <a16:creationId xmlns:a16="http://schemas.microsoft.com/office/drawing/2014/main" id="{CD4663C3-CAC0-141E-A1F1-421E59D83C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61" y="2312425"/>
            <a:ext cx="1625477" cy="1625477"/>
          </a:xfrm>
          <a:prstGeom prst="rect">
            <a:avLst/>
          </a:prstGeom>
        </p:spPr>
      </p:pic>
    </p:spTree>
    <p:extLst>
      <p:ext uri="{BB962C8B-B14F-4D97-AF65-F5344CB8AC3E}">
        <p14:creationId xmlns:p14="http://schemas.microsoft.com/office/powerpoint/2010/main" val="33640229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A6878-7F76-BBFE-C5E2-4A40BD2B12CF}"/>
              </a:ext>
            </a:extLst>
          </p:cNvPr>
          <p:cNvSpPr>
            <a:spLocks noGrp="1"/>
          </p:cNvSpPr>
          <p:nvPr>
            <p:ph type="title"/>
          </p:nvPr>
        </p:nvSpPr>
        <p:spPr/>
        <p:txBody>
          <a:bodyPr>
            <a:normAutofit/>
          </a:bodyPr>
          <a:lstStyle/>
          <a:p>
            <a:r>
              <a:rPr lang="en-IN" sz="2800" b="1" dirty="0">
                <a:latin typeface="Times New Roman" panose="02020603050405020304" pitchFamily="18" charset="0"/>
                <a:ea typeface="Calibri" panose="020F0502020204030204" pitchFamily="34" charset="0"/>
              </a:rPr>
              <a:t>REJECT ATTACK:</a:t>
            </a:r>
            <a:r>
              <a:rPr lang="en-IN" sz="2800" b="1" dirty="0">
                <a:effectLst/>
                <a:latin typeface="Times New Roman" panose="02020603050405020304" pitchFamily="18" charset="0"/>
                <a:ea typeface="Calibri" panose="020F0502020204030204" pitchFamily="34" charset="0"/>
              </a:rPr>
              <a:t> </a:t>
            </a:r>
            <a:endParaRPr lang="en-IN" sz="8800" b="1" dirty="0"/>
          </a:p>
        </p:txBody>
      </p:sp>
      <p:sp>
        <p:nvSpPr>
          <p:cNvPr id="3" name="Content Placeholder 2">
            <a:extLst>
              <a:ext uri="{FF2B5EF4-FFF2-40B4-BE49-F238E27FC236}">
                <a16:creationId xmlns:a16="http://schemas.microsoft.com/office/drawing/2014/main" id="{974F416E-2665-6B65-F23B-E15376824E80}"/>
              </a:ext>
            </a:extLst>
          </p:cNvPr>
          <p:cNvSpPr>
            <a:spLocks noGrp="1"/>
          </p:cNvSpPr>
          <p:nvPr>
            <p:ph idx="1"/>
          </p:nvPr>
        </p:nvSpPr>
        <p:spPr>
          <a:xfrm>
            <a:off x="1866900" y="1268759"/>
            <a:ext cx="9486900" cy="5208241"/>
          </a:xfrm>
        </p:spPr>
        <p:txBody>
          <a:bodyPr>
            <a:normAutofit/>
          </a:bodyPr>
          <a:lstStyle/>
          <a:p>
            <a:pPr lvl="1"/>
            <a:r>
              <a:rPr lang="en-US" sz="1800" dirty="0">
                <a:latin typeface="Cambria" panose="02040503050406030204" pitchFamily="18" charset="0"/>
                <a:ea typeface="Cambria" panose="02040503050406030204" pitchFamily="18" charset="0"/>
              </a:rPr>
              <a:t>The use of this exception-type for errors in message encoding is inherited from the Bitcoin.</a:t>
            </a:r>
          </a:p>
          <a:p>
            <a:pPr marL="457200" lvl="1" indent="0">
              <a:buNone/>
            </a:pPr>
            <a:endParaRPr lang="en-US" sz="1800" dirty="0">
              <a:latin typeface="Cambria" panose="02040503050406030204" pitchFamily="18" charset="0"/>
              <a:ea typeface="Cambria" panose="02040503050406030204" pitchFamily="18" charset="0"/>
            </a:endParaRPr>
          </a:p>
          <a:p>
            <a:pPr lvl="1"/>
            <a:r>
              <a:rPr lang="en-US" sz="1800" dirty="0">
                <a:latin typeface="Cambria" panose="02040503050406030204" pitchFamily="18" charset="0"/>
                <a:ea typeface="Cambria" panose="02040503050406030204" pitchFamily="18" charset="0"/>
              </a:rPr>
              <a:t>This provides the sender with an oracle indicating the successful decryption of a Note ciphertext with a specifically malformed plaintext (e.g., with a version byte of 0x02).</a:t>
            </a:r>
          </a:p>
          <a:p>
            <a:pPr marL="457200" lvl="1" indent="0">
              <a:buNone/>
            </a:pPr>
            <a:endParaRPr lang="en-US" sz="1800" dirty="0">
              <a:latin typeface="Cambria" panose="02040503050406030204" pitchFamily="18" charset="0"/>
              <a:ea typeface="Cambria" panose="02040503050406030204" pitchFamily="18" charset="0"/>
            </a:endParaRPr>
          </a:p>
          <a:p>
            <a:pPr lvl="1"/>
            <a:r>
              <a:rPr lang="en-US" sz="1800" dirty="0">
                <a:latin typeface="Cambria" panose="02040503050406030204" pitchFamily="18" charset="0"/>
                <a:ea typeface="Cambria" panose="02040503050406030204" pitchFamily="18" charset="0"/>
              </a:rPr>
              <a:t>We note that </a:t>
            </a:r>
            <a:r>
              <a:rPr lang="en-US" sz="1800" dirty="0" err="1">
                <a:latin typeface="Cambria" panose="02040503050406030204" pitchFamily="18" charset="0"/>
                <a:ea typeface="Cambria" panose="02040503050406030204" pitchFamily="18" charset="0"/>
              </a:rPr>
              <a:t>Zcash</a:t>
            </a:r>
            <a:r>
              <a:rPr lang="en-US" sz="1800" dirty="0">
                <a:latin typeface="Cambria" panose="02040503050406030204" pitchFamily="18" charset="0"/>
                <a:ea typeface="Cambria" panose="02040503050406030204" pitchFamily="18" charset="0"/>
              </a:rPr>
              <a:t> has an in-built anti-DoS mechanism, inherited from Bitcoin, wherein peers that send malformed transactions get assigned penalty scores and are ultimately dropped from the P2P network. Surprisingly, encoding errors such as this one doesn’t trigger the anti-DoS mechanism.</a:t>
            </a:r>
          </a:p>
        </p:txBody>
      </p:sp>
      <p:sp>
        <p:nvSpPr>
          <p:cNvPr id="4" name="Date Placeholder 3">
            <a:extLst>
              <a:ext uri="{FF2B5EF4-FFF2-40B4-BE49-F238E27FC236}">
                <a16:creationId xmlns:a16="http://schemas.microsoft.com/office/drawing/2014/main" id="{0A7E564F-A451-D074-C371-0D0479E63D15}"/>
              </a:ext>
            </a:extLst>
          </p:cNvPr>
          <p:cNvSpPr>
            <a:spLocks noGrp="1"/>
          </p:cNvSpPr>
          <p:nvPr>
            <p:ph type="dt" sz="half" idx="10"/>
          </p:nvPr>
        </p:nvSpPr>
        <p:spPr/>
        <p:txBody>
          <a:bodyPr/>
          <a:lstStyle/>
          <a:p>
            <a:pPr fontAlgn="base">
              <a:spcBef>
                <a:spcPct val="0"/>
              </a:spcBef>
              <a:spcAft>
                <a:spcPct val="0"/>
              </a:spcAft>
            </a:pPr>
            <a:fld id="{9C215E4B-2CCE-4417-9F0B-964C20DCD5A9}" type="datetime1">
              <a:rPr lang="en-CA" smtClean="0">
                <a:solidFill>
                  <a:prstClr val="black"/>
                </a:solidFill>
                <a:ea typeface="ＭＳ Ｐゴシック" charset="0"/>
              </a:rPr>
              <a:pPr fontAlgn="base">
                <a:spcBef>
                  <a:spcPct val="0"/>
                </a:spcBef>
                <a:spcAft>
                  <a:spcPct val="0"/>
                </a:spcAft>
              </a:pPr>
              <a:t>2023-04-04</a:t>
            </a:fld>
            <a:endParaRPr lang="en-CA" dirty="0">
              <a:solidFill>
                <a:prstClr val="black"/>
              </a:solidFill>
              <a:ea typeface="ＭＳ Ｐゴシック" charset="0"/>
            </a:endParaRPr>
          </a:p>
        </p:txBody>
      </p:sp>
      <p:sp>
        <p:nvSpPr>
          <p:cNvPr id="5" name="Footer Placeholder 4">
            <a:extLst>
              <a:ext uri="{FF2B5EF4-FFF2-40B4-BE49-F238E27FC236}">
                <a16:creationId xmlns:a16="http://schemas.microsoft.com/office/drawing/2014/main" id="{33205909-AB63-D6F3-55C6-102EF1F0EB91}"/>
              </a:ext>
            </a:extLst>
          </p:cNvPr>
          <p:cNvSpPr>
            <a:spLocks noGrp="1"/>
          </p:cNvSpPr>
          <p:nvPr>
            <p:ph type="ftr" sz="quarter" idx="11"/>
          </p:nvPr>
        </p:nvSpPr>
        <p:spPr/>
        <p:txBody>
          <a:bodyPr/>
          <a:lstStyle/>
          <a:p>
            <a:pPr fontAlgn="base">
              <a:spcBef>
                <a:spcPct val="0"/>
              </a:spcBef>
              <a:spcAft>
                <a:spcPct val="0"/>
              </a:spcAft>
            </a:pPr>
            <a:r>
              <a:rPr lang="en-IN">
                <a:solidFill>
                  <a:prstClr val="black"/>
                </a:solidFill>
                <a:ea typeface="ＭＳ Ｐゴシック" charset="0"/>
              </a:rPr>
              <a:t>Do’s and Don’ts of Machine learning in Computer Security</a:t>
            </a:r>
            <a:endParaRPr lang="en-CA" dirty="0">
              <a:solidFill>
                <a:prstClr val="black"/>
              </a:solidFill>
              <a:ea typeface="ＭＳ Ｐゴシック" charset="0"/>
            </a:endParaRPr>
          </a:p>
        </p:txBody>
      </p:sp>
      <p:sp>
        <p:nvSpPr>
          <p:cNvPr id="6" name="Slide Number Placeholder 5">
            <a:extLst>
              <a:ext uri="{FF2B5EF4-FFF2-40B4-BE49-F238E27FC236}">
                <a16:creationId xmlns:a16="http://schemas.microsoft.com/office/drawing/2014/main" id="{75F0A171-DA54-D614-D3AF-160245FB2212}"/>
              </a:ext>
            </a:extLst>
          </p:cNvPr>
          <p:cNvSpPr>
            <a:spLocks noGrp="1"/>
          </p:cNvSpPr>
          <p:nvPr>
            <p:ph type="sldNum" sz="quarter" idx="12"/>
          </p:nvPr>
        </p:nvSpPr>
        <p:spPr/>
        <p:txBody>
          <a:bodyPr/>
          <a:lstStyle/>
          <a:p>
            <a:pPr fontAlgn="base">
              <a:spcBef>
                <a:spcPct val="0"/>
              </a:spcBef>
              <a:spcAft>
                <a:spcPct val="0"/>
              </a:spcAft>
            </a:pPr>
            <a:fld id="{23901D39-8587-404E-9756-17DD15D1753A}" type="slidenum">
              <a:rPr lang="en-CA" smtClean="0">
                <a:solidFill>
                  <a:prstClr val="black"/>
                </a:solidFill>
                <a:ea typeface="ＭＳ Ｐゴシック" charset="0"/>
              </a:rPr>
              <a:pPr fontAlgn="base">
                <a:spcBef>
                  <a:spcPct val="0"/>
                </a:spcBef>
                <a:spcAft>
                  <a:spcPct val="0"/>
                </a:spcAft>
              </a:pPr>
              <a:t>5</a:t>
            </a:fld>
            <a:endParaRPr lang="en-CA" dirty="0">
              <a:solidFill>
                <a:prstClr val="black"/>
              </a:solidFill>
              <a:ea typeface="ＭＳ Ｐゴシック" charset="0"/>
            </a:endParaRPr>
          </a:p>
        </p:txBody>
      </p:sp>
      <p:sp>
        <p:nvSpPr>
          <p:cNvPr id="7" name="Rectangle 2">
            <a:extLst>
              <a:ext uri="{FF2B5EF4-FFF2-40B4-BE49-F238E27FC236}">
                <a16:creationId xmlns:a16="http://schemas.microsoft.com/office/drawing/2014/main" id="{41D2BA15-AF59-051D-B2E0-95337044BE5A}"/>
              </a:ext>
            </a:extLst>
          </p:cNvPr>
          <p:cNvSpPr>
            <a:spLocks noChangeArrowheads="1"/>
          </p:cNvSpPr>
          <p:nvPr/>
        </p:nvSpPr>
        <p:spPr bwMode="auto">
          <a:xfrm>
            <a:off x="-2098675" y="-932329"/>
            <a:ext cx="5430618" cy="308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9" name="Rectangle 3">
            <a:extLst>
              <a:ext uri="{FF2B5EF4-FFF2-40B4-BE49-F238E27FC236}">
                <a16:creationId xmlns:a16="http://schemas.microsoft.com/office/drawing/2014/main" id="{30E086AC-F8EF-7781-48C2-7F89949F45E5}"/>
              </a:ext>
            </a:extLst>
          </p:cNvPr>
          <p:cNvSpPr>
            <a:spLocks noChangeArrowheads="1"/>
          </p:cNvSpPr>
          <p:nvPr/>
        </p:nvSpPr>
        <p:spPr bwMode="auto">
          <a:xfrm>
            <a:off x="-2098675" y="-798519"/>
            <a:ext cx="5430618" cy="692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374151"/>
                </a:solidFill>
                <a:effectLst/>
                <a:latin typeface="Calibri" panose="020F0502020204030204" pitchFamily="34" charset="0"/>
                <a:ea typeface="Calibri" panose="020F0502020204030204" pitchFamily="34" charset="0"/>
                <a:cs typeface="Times New Roman" panose="02020603050405020304" pitchFamily="18" charset="0"/>
              </a:rPr>
              <a:t>they were able to identify transactions made by founders and miners and reduce the size of the overall anonymity set by 69.1%.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1" name="Picture 10" descr="Logo, icon&#10;&#10;Description automatically generated">
            <a:extLst>
              <a:ext uri="{FF2B5EF4-FFF2-40B4-BE49-F238E27FC236}">
                <a16:creationId xmlns:a16="http://schemas.microsoft.com/office/drawing/2014/main" id="{CD4663C3-CAC0-141E-A1F1-421E59D83C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61" y="2312425"/>
            <a:ext cx="1625477" cy="1625477"/>
          </a:xfrm>
          <a:prstGeom prst="rect">
            <a:avLst/>
          </a:prstGeom>
        </p:spPr>
      </p:pic>
    </p:spTree>
    <p:extLst>
      <p:ext uri="{BB962C8B-B14F-4D97-AF65-F5344CB8AC3E}">
        <p14:creationId xmlns:p14="http://schemas.microsoft.com/office/powerpoint/2010/main" val="13003774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A6878-7F76-BBFE-C5E2-4A40BD2B12CF}"/>
              </a:ext>
            </a:extLst>
          </p:cNvPr>
          <p:cNvSpPr>
            <a:spLocks noGrp="1"/>
          </p:cNvSpPr>
          <p:nvPr>
            <p:ph type="title"/>
          </p:nvPr>
        </p:nvSpPr>
        <p:spPr/>
        <p:txBody>
          <a:bodyPr>
            <a:normAutofit/>
          </a:bodyPr>
          <a:lstStyle/>
          <a:p>
            <a:r>
              <a:rPr lang="en-IN" sz="2800" b="1" dirty="0">
                <a:latin typeface="Times New Roman" panose="02020603050405020304" pitchFamily="18" charset="0"/>
                <a:ea typeface="Calibri" panose="020F0502020204030204" pitchFamily="34" charset="0"/>
              </a:rPr>
              <a:t>PING ATTACK:</a:t>
            </a:r>
            <a:r>
              <a:rPr lang="en-IN" sz="2800" b="1" dirty="0">
                <a:effectLst/>
                <a:latin typeface="Times New Roman" panose="02020603050405020304" pitchFamily="18" charset="0"/>
                <a:ea typeface="Calibri" panose="020F0502020204030204" pitchFamily="34" charset="0"/>
              </a:rPr>
              <a:t> </a:t>
            </a:r>
            <a:endParaRPr lang="en-IN" sz="8800" b="1" dirty="0"/>
          </a:p>
        </p:txBody>
      </p:sp>
      <p:sp>
        <p:nvSpPr>
          <p:cNvPr id="3" name="Content Placeholder 2">
            <a:extLst>
              <a:ext uri="{FF2B5EF4-FFF2-40B4-BE49-F238E27FC236}">
                <a16:creationId xmlns:a16="http://schemas.microsoft.com/office/drawing/2014/main" id="{974F416E-2665-6B65-F23B-E15376824E80}"/>
              </a:ext>
            </a:extLst>
          </p:cNvPr>
          <p:cNvSpPr>
            <a:spLocks noGrp="1"/>
          </p:cNvSpPr>
          <p:nvPr>
            <p:ph idx="1"/>
          </p:nvPr>
        </p:nvSpPr>
        <p:spPr>
          <a:xfrm>
            <a:off x="1866900" y="1268759"/>
            <a:ext cx="9486900" cy="5208241"/>
          </a:xfrm>
        </p:spPr>
        <p:txBody>
          <a:bodyPr>
            <a:normAutofit/>
          </a:bodyPr>
          <a:lstStyle/>
          <a:p>
            <a:pPr lvl="1"/>
            <a:r>
              <a:rPr lang="en-US" sz="1800" dirty="0">
                <a:latin typeface="Cambria" panose="02040503050406030204" pitchFamily="18" charset="0"/>
                <a:ea typeface="Cambria" panose="02040503050406030204" pitchFamily="18" charset="0"/>
              </a:rPr>
              <a:t>A remote attacker can create a timing side-channel on the duration of the Decrypt </a:t>
            </a:r>
            <a:r>
              <a:rPr lang="en-US" sz="1800" dirty="0" err="1">
                <a:latin typeface="Cambria" panose="02040503050406030204" pitchFamily="18" charset="0"/>
                <a:ea typeface="Cambria" panose="02040503050406030204" pitchFamily="18" charset="0"/>
              </a:rPr>
              <a:t>callby</a:t>
            </a:r>
            <a:r>
              <a:rPr lang="en-US" sz="1800" dirty="0">
                <a:latin typeface="Cambria" panose="02040503050406030204" pitchFamily="18" charset="0"/>
                <a:ea typeface="Cambria" panose="02040503050406030204" pitchFamily="18" charset="0"/>
              </a:rPr>
              <a:t> relaying a shielded transaction immediately followed by a “ping” message to a </a:t>
            </a:r>
            <a:r>
              <a:rPr lang="en-US" sz="1800" dirty="0" err="1">
                <a:latin typeface="Cambria" panose="02040503050406030204" pitchFamily="18" charset="0"/>
                <a:ea typeface="Cambria" panose="02040503050406030204" pitchFamily="18" charset="0"/>
              </a:rPr>
              <a:t>Zcash</a:t>
            </a:r>
            <a:r>
              <a:rPr lang="en-US" sz="1800" dirty="0">
                <a:latin typeface="Cambria" panose="02040503050406030204" pitchFamily="18" charset="0"/>
                <a:ea typeface="Cambria" panose="02040503050406030204" pitchFamily="18" charset="0"/>
              </a:rPr>
              <a:t> node.</a:t>
            </a:r>
          </a:p>
          <a:p>
            <a:pPr marL="457200" lvl="1" indent="0">
              <a:buNone/>
            </a:pPr>
            <a:endParaRPr lang="en-US" sz="1800" dirty="0">
              <a:latin typeface="Cambria" panose="02040503050406030204" pitchFamily="18" charset="0"/>
              <a:ea typeface="Cambria" panose="02040503050406030204" pitchFamily="18" charset="0"/>
            </a:endParaRPr>
          </a:p>
          <a:p>
            <a:pPr lvl="1"/>
            <a:r>
              <a:rPr lang="en-US" sz="1800" dirty="0" err="1">
                <a:latin typeface="Cambria" panose="02040503050406030204" pitchFamily="18" charset="0"/>
                <a:ea typeface="Cambria" panose="02040503050406030204" pitchFamily="18" charset="0"/>
              </a:rPr>
              <a:t>Zcash’s</a:t>
            </a:r>
            <a:r>
              <a:rPr lang="en-US" sz="1800" dirty="0">
                <a:latin typeface="Cambria" panose="02040503050406030204" pitchFamily="18" charset="0"/>
                <a:ea typeface="Cambria" panose="02040503050406030204" pitchFamily="18" charset="0"/>
              </a:rPr>
              <a:t> peer-to-peer interface processes incoming messages in a serial fashion. It will thus first process the transaction, including the Decrypt call, and then respond to the “ping” message.</a:t>
            </a:r>
          </a:p>
          <a:p>
            <a:pPr marL="457200" lvl="1" indent="0">
              <a:buNone/>
            </a:pPr>
            <a:endParaRPr lang="en-US" sz="1800" dirty="0">
              <a:latin typeface="Cambria" panose="02040503050406030204" pitchFamily="18" charset="0"/>
              <a:ea typeface="Cambria" panose="02040503050406030204" pitchFamily="18" charset="0"/>
            </a:endParaRPr>
          </a:p>
          <a:p>
            <a:pPr lvl="1"/>
            <a:r>
              <a:rPr lang="en-US" sz="1800" dirty="0">
                <a:latin typeface="Cambria" panose="02040503050406030204" pitchFamily="18" charset="0"/>
                <a:ea typeface="Cambria" panose="02040503050406030204" pitchFamily="18" charset="0"/>
              </a:rPr>
              <a:t>The time elapsed before the receipt of the “ping” response leaks information about the success of the Note decryption, and therefore on whether the node was the payee of the relayed transaction.</a:t>
            </a:r>
          </a:p>
          <a:p>
            <a:pPr marL="457200" lvl="1" indent="0">
              <a:buNone/>
            </a:pPr>
            <a:endParaRPr lang="en-US" sz="1800" dirty="0">
              <a:latin typeface="Cambria" panose="02040503050406030204" pitchFamily="18" charset="0"/>
              <a:ea typeface="Cambria" panose="02040503050406030204" pitchFamily="18" charset="0"/>
            </a:endParaRPr>
          </a:p>
          <a:p>
            <a:pPr marL="457200" lvl="1" indent="0">
              <a:buNone/>
            </a:pPr>
            <a:endParaRPr lang="en-US" sz="1800" dirty="0">
              <a:latin typeface="Cambria" panose="02040503050406030204" pitchFamily="18" charset="0"/>
              <a:ea typeface="Cambria" panose="02040503050406030204" pitchFamily="18" charset="0"/>
            </a:endParaRPr>
          </a:p>
        </p:txBody>
      </p:sp>
      <p:sp>
        <p:nvSpPr>
          <p:cNvPr id="4" name="Date Placeholder 3">
            <a:extLst>
              <a:ext uri="{FF2B5EF4-FFF2-40B4-BE49-F238E27FC236}">
                <a16:creationId xmlns:a16="http://schemas.microsoft.com/office/drawing/2014/main" id="{0A7E564F-A451-D074-C371-0D0479E63D15}"/>
              </a:ext>
            </a:extLst>
          </p:cNvPr>
          <p:cNvSpPr>
            <a:spLocks noGrp="1"/>
          </p:cNvSpPr>
          <p:nvPr>
            <p:ph type="dt" sz="half" idx="10"/>
          </p:nvPr>
        </p:nvSpPr>
        <p:spPr/>
        <p:txBody>
          <a:bodyPr/>
          <a:lstStyle/>
          <a:p>
            <a:pPr fontAlgn="base">
              <a:spcBef>
                <a:spcPct val="0"/>
              </a:spcBef>
              <a:spcAft>
                <a:spcPct val="0"/>
              </a:spcAft>
            </a:pPr>
            <a:fld id="{9C215E4B-2CCE-4417-9F0B-964C20DCD5A9}" type="datetime1">
              <a:rPr lang="en-CA" smtClean="0">
                <a:solidFill>
                  <a:prstClr val="black"/>
                </a:solidFill>
                <a:ea typeface="ＭＳ Ｐゴシック" charset="0"/>
              </a:rPr>
              <a:pPr fontAlgn="base">
                <a:spcBef>
                  <a:spcPct val="0"/>
                </a:spcBef>
                <a:spcAft>
                  <a:spcPct val="0"/>
                </a:spcAft>
              </a:pPr>
              <a:t>2023-04-04</a:t>
            </a:fld>
            <a:endParaRPr lang="en-CA" dirty="0">
              <a:solidFill>
                <a:prstClr val="black"/>
              </a:solidFill>
              <a:ea typeface="ＭＳ Ｐゴシック" charset="0"/>
            </a:endParaRPr>
          </a:p>
        </p:txBody>
      </p:sp>
      <p:sp>
        <p:nvSpPr>
          <p:cNvPr id="5" name="Footer Placeholder 4">
            <a:extLst>
              <a:ext uri="{FF2B5EF4-FFF2-40B4-BE49-F238E27FC236}">
                <a16:creationId xmlns:a16="http://schemas.microsoft.com/office/drawing/2014/main" id="{33205909-AB63-D6F3-55C6-102EF1F0EB91}"/>
              </a:ext>
            </a:extLst>
          </p:cNvPr>
          <p:cNvSpPr>
            <a:spLocks noGrp="1"/>
          </p:cNvSpPr>
          <p:nvPr>
            <p:ph type="ftr" sz="quarter" idx="11"/>
          </p:nvPr>
        </p:nvSpPr>
        <p:spPr/>
        <p:txBody>
          <a:bodyPr/>
          <a:lstStyle/>
          <a:p>
            <a:pPr fontAlgn="base">
              <a:spcBef>
                <a:spcPct val="0"/>
              </a:spcBef>
              <a:spcAft>
                <a:spcPct val="0"/>
              </a:spcAft>
            </a:pPr>
            <a:r>
              <a:rPr lang="en-IN">
                <a:solidFill>
                  <a:prstClr val="black"/>
                </a:solidFill>
                <a:ea typeface="ＭＳ Ｐゴシック" charset="0"/>
              </a:rPr>
              <a:t>Do’s and Don’ts of Machine learning in Computer Security</a:t>
            </a:r>
            <a:endParaRPr lang="en-CA" dirty="0">
              <a:solidFill>
                <a:prstClr val="black"/>
              </a:solidFill>
              <a:ea typeface="ＭＳ Ｐゴシック" charset="0"/>
            </a:endParaRPr>
          </a:p>
        </p:txBody>
      </p:sp>
      <p:sp>
        <p:nvSpPr>
          <p:cNvPr id="6" name="Slide Number Placeholder 5">
            <a:extLst>
              <a:ext uri="{FF2B5EF4-FFF2-40B4-BE49-F238E27FC236}">
                <a16:creationId xmlns:a16="http://schemas.microsoft.com/office/drawing/2014/main" id="{75F0A171-DA54-D614-D3AF-160245FB2212}"/>
              </a:ext>
            </a:extLst>
          </p:cNvPr>
          <p:cNvSpPr>
            <a:spLocks noGrp="1"/>
          </p:cNvSpPr>
          <p:nvPr>
            <p:ph type="sldNum" sz="quarter" idx="12"/>
          </p:nvPr>
        </p:nvSpPr>
        <p:spPr/>
        <p:txBody>
          <a:bodyPr/>
          <a:lstStyle/>
          <a:p>
            <a:pPr fontAlgn="base">
              <a:spcBef>
                <a:spcPct val="0"/>
              </a:spcBef>
              <a:spcAft>
                <a:spcPct val="0"/>
              </a:spcAft>
            </a:pPr>
            <a:fld id="{23901D39-8587-404E-9756-17DD15D1753A}" type="slidenum">
              <a:rPr lang="en-CA" smtClean="0">
                <a:solidFill>
                  <a:prstClr val="black"/>
                </a:solidFill>
                <a:ea typeface="ＭＳ Ｐゴシック" charset="0"/>
              </a:rPr>
              <a:pPr fontAlgn="base">
                <a:spcBef>
                  <a:spcPct val="0"/>
                </a:spcBef>
                <a:spcAft>
                  <a:spcPct val="0"/>
                </a:spcAft>
              </a:pPr>
              <a:t>6</a:t>
            </a:fld>
            <a:endParaRPr lang="en-CA" dirty="0">
              <a:solidFill>
                <a:prstClr val="black"/>
              </a:solidFill>
              <a:ea typeface="ＭＳ Ｐゴシック" charset="0"/>
            </a:endParaRPr>
          </a:p>
        </p:txBody>
      </p:sp>
      <p:sp>
        <p:nvSpPr>
          <p:cNvPr id="7" name="Rectangle 2">
            <a:extLst>
              <a:ext uri="{FF2B5EF4-FFF2-40B4-BE49-F238E27FC236}">
                <a16:creationId xmlns:a16="http://schemas.microsoft.com/office/drawing/2014/main" id="{41D2BA15-AF59-051D-B2E0-95337044BE5A}"/>
              </a:ext>
            </a:extLst>
          </p:cNvPr>
          <p:cNvSpPr>
            <a:spLocks noChangeArrowheads="1"/>
          </p:cNvSpPr>
          <p:nvPr/>
        </p:nvSpPr>
        <p:spPr bwMode="auto">
          <a:xfrm>
            <a:off x="-2098675" y="-932329"/>
            <a:ext cx="5430618" cy="308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9" name="Rectangle 3">
            <a:extLst>
              <a:ext uri="{FF2B5EF4-FFF2-40B4-BE49-F238E27FC236}">
                <a16:creationId xmlns:a16="http://schemas.microsoft.com/office/drawing/2014/main" id="{30E086AC-F8EF-7781-48C2-7F89949F45E5}"/>
              </a:ext>
            </a:extLst>
          </p:cNvPr>
          <p:cNvSpPr>
            <a:spLocks noChangeArrowheads="1"/>
          </p:cNvSpPr>
          <p:nvPr/>
        </p:nvSpPr>
        <p:spPr bwMode="auto">
          <a:xfrm>
            <a:off x="-2098675" y="-798519"/>
            <a:ext cx="5430618" cy="692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374151"/>
                </a:solidFill>
                <a:effectLst/>
                <a:latin typeface="Calibri" panose="020F0502020204030204" pitchFamily="34" charset="0"/>
                <a:ea typeface="Calibri" panose="020F0502020204030204" pitchFamily="34" charset="0"/>
                <a:cs typeface="Times New Roman" panose="02020603050405020304" pitchFamily="18" charset="0"/>
              </a:rPr>
              <a:t>they were able to identify transactions made by founders and miners and reduce the size of the overall anonymity set by 69.1%.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1" name="Picture 10" descr="Logo, icon&#10;&#10;Description automatically generated">
            <a:extLst>
              <a:ext uri="{FF2B5EF4-FFF2-40B4-BE49-F238E27FC236}">
                <a16:creationId xmlns:a16="http://schemas.microsoft.com/office/drawing/2014/main" id="{CD4663C3-CAC0-141E-A1F1-421E59D83C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61" y="2312425"/>
            <a:ext cx="1625477" cy="1625477"/>
          </a:xfrm>
          <a:prstGeom prst="rect">
            <a:avLst/>
          </a:prstGeom>
        </p:spPr>
      </p:pic>
    </p:spTree>
    <p:extLst>
      <p:ext uri="{BB962C8B-B14F-4D97-AF65-F5344CB8AC3E}">
        <p14:creationId xmlns:p14="http://schemas.microsoft.com/office/powerpoint/2010/main" val="6894810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A6878-7F76-BBFE-C5E2-4A40BD2B12CF}"/>
              </a:ext>
            </a:extLst>
          </p:cNvPr>
          <p:cNvSpPr>
            <a:spLocks noGrp="1"/>
          </p:cNvSpPr>
          <p:nvPr>
            <p:ph type="title"/>
          </p:nvPr>
        </p:nvSpPr>
        <p:spPr/>
        <p:txBody>
          <a:bodyPr>
            <a:normAutofit/>
          </a:bodyPr>
          <a:lstStyle/>
          <a:p>
            <a:r>
              <a:rPr lang="en-IN" sz="2800" b="1" dirty="0">
                <a:latin typeface="Times New Roman" panose="02020603050405020304" pitchFamily="18" charset="0"/>
                <a:ea typeface="Calibri" panose="020F0502020204030204" pitchFamily="34" charset="0"/>
              </a:rPr>
              <a:t>SUMMARY OF THE ATTACK:</a:t>
            </a:r>
            <a:endParaRPr lang="en-IN" sz="8800" b="1" dirty="0"/>
          </a:p>
        </p:txBody>
      </p:sp>
      <p:sp>
        <p:nvSpPr>
          <p:cNvPr id="3" name="Content Placeholder 2">
            <a:extLst>
              <a:ext uri="{FF2B5EF4-FFF2-40B4-BE49-F238E27FC236}">
                <a16:creationId xmlns:a16="http://schemas.microsoft.com/office/drawing/2014/main" id="{974F416E-2665-6B65-F23B-E15376824E80}"/>
              </a:ext>
            </a:extLst>
          </p:cNvPr>
          <p:cNvSpPr>
            <a:spLocks noGrp="1"/>
          </p:cNvSpPr>
          <p:nvPr>
            <p:ph idx="1"/>
          </p:nvPr>
        </p:nvSpPr>
        <p:spPr>
          <a:xfrm>
            <a:off x="1866900" y="1268759"/>
            <a:ext cx="9486900" cy="5208241"/>
          </a:xfrm>
        </p:spPr>
        <p:txBody>
          <a:bodyPr>
            <a:normAutofit/>
          </a:bodyPr>
          <a:lstStyle/>
          <a:p>
            <a:pPr lvl="1"/>
            <a:r>
              <a:rPr lang="en-US" sz="1800" dirty="0">
                <a:latin typeface="Cambria" panose="02040503050406030204" pitchFamily="18" charset="0"/>
                <a:ea typeface="Cambria" panose="02040503050406030204" pitchFamily="18" charset="0"/>
              </a:rPr>
              <a:t>The REJECT attack involves an attacker sending a message to a node on the </a:t>
            </a:r>
            <a:r>
              <a:rPr lang="en-US" sz="1800" dirty="0" err="1">
                <a:latin typeface="Cambria" panose="02040503050406030204" pitchFamily="18" charset="0"/>
                <a:ea typeface="Cambria" panose="02040503050406030204" pitchFamily="18" charset="0"/>
              </a:rPr>
              <a:t>Zcash</a:t>
            </a:r>
            <a:r>
              <a:rPr lang="en-US" sz="1800" dirty="0">
                <a:latin typeface="Cambria" panose="02040503050406030204" pitchFamily="18" charset="0"/>
                <a:ea typeface="Cambria" panose="02040503050406030204" pitchFamily="18" charset="0"/>
              </a:rPr>
              <a:t> network and measuring the response time to see if the node has received a particular transaction.</a:t>
            </a:r>
          </a:p>
          <a:p>
            <a:pPr lvl="1"/>
            <a:r>
              <a:rPr lang="en-US" sz="1800" dirty="0">
                <a:latin typeface="Cambria" panose="02040503050406030204" pitchFamily="18" charset="0"/>
                <a:ea typeface="Cambria" panose="02040503050406030204" pitchFamily="18" charset="0"/>
              </a:rPr>
              <a:t>When a node receives a message, it sends a "reject" message back to the sender if the message is invalid. </a:t>
            </a:r>
          </a:p>
          <a:p>
            <a:pPr lvl="1"/>
            <a:r>
              <a:rPr lang="en-US" sz="1800" dirty="0">
                <a:latin typeface="Cambria" panose="02040503050406030204" pitchFamily="18" charset="0"/>
                <a:ea typeface="Cambria" panose="02040503050406030204" pitchFamily="18" charset="0"/>
              </a:rPr>
              <a:t>The attacker can send a message with known spurious content to a node and measure the response time.</a:t>
            </a:r>
          </a:p>
          <a:p>
            <a:pPr lvl="1"/>
            <a:r>
              <a:rPr lang="en-US" sz="1800" dirty="0">
                <a:latin typeface="Cambria" panose="02040503050406030204" pitchFamily="18" charset="0"/>
                <a:ea typeface="Cambria" panose="02040503050406030204" pitchFamily="18" charset="0"/>
              </a:rPr>
              <a:t> If the node responds quickly, it means that the node has not received the message before and therefore the message is likely to be true.</a:t>
            </a:r>
          </a:p>
          <a:p>
            <a:pPr lvl="1"/>
            <a:r>
              <a:rPr lang="en-US" sz="1800" dirty="0">
                <a:latin typeface="Cambria" panose="02040503050406030204" pitchFamily="18" charset="0"/>
                <a:ea typeface="Cambria" panose="02040503050406030204" pitchFamily="18" charset="0"/>
              </a:rPr>
              <a:t> If the node responds slowly, it means that the node has received the message before and so the message is likely invalid.</a:t>
            </a:r>
          </a:p>
          <a:p>
            <a:pPr lvl="1"/>
            <a:r>
              <a:rPr lang="en-US" sz="1800" dirty="0">
                <a:latin typeface="Cambria" panose="02040503050406030204" pitchFamily="18" charset="0"/>
                <a:ea typeface="Cambria" panose="02040503050406030204" pitchFamily="18" charset="0"/>
              </a:rPr>
              <a:t> The attacker can use this information to guess which nodes have received a particular incident.</a:t>
            </a:r>
          </a:p>
          <a:p>
            <a:pPr lvl="1"/>
            <a:r>
              <a:rPr lang="en-US" sz="1800" dirty="0">
                <a:latin typeface="Cambria" panose="02040503050406030204" pitchFamily="18" charset="0"/>
                <a:ea typeface="Cambria" panose="02040503050406030204" pitchFamily="18" charset="0"/>
              </a:rPr>
              <a:t> By combining this information with the network map obtained through the PING attack, the attacker can identify the parties involved in the incident. </a:t>
            </a:r>
          </a:p>
        </p:txBody>
      </p:sp>
      <p:sp>
        <p:nvSpPr>
          <p:cNvPr id="4" name="Date Placeholder 3">
            <a:extLst>
              <a:ext uri="{FF2B5EF4-FFF2-40B4-BE49-F238E27FC236}">
                <a16:creationId xmlns:a16="http://schemas.microsoft.com/office/drawing/2014/main" id="{0A7E564F-A451-D074-C371-0D0479E63D15}"/>
              </a:ext>
            </a:extLst>
          </p:cNvPr>
          <p:cNvSpPr>
            <a:spLocks noGrp="1"/>
          </p:cNvSpPr>
          <p:nvPr>
            <p:ph type="dt" sz="half" idx="10"/>
          </p:nvPr>
        </p:nvSpPr>
        <p:spPr/>
        <p:txBody>
          <a:bodyPr/>
          <a:lstStyle/>
          <a:p>
            <a:pPr fontAlgn="base">
              <a:spcBef>
                <a:spcPct val="0"/>
              </a:spcBef>
              <a:spcAft>
                <a:spcPct val="0"/>
              </a:spcAft>
            </a:pPr>
            <a:fld id="{9C215E4B-2CCE-4417-9F0B-964C20DCD5A9}" type="datetime1">
              <a:rPr lang="en-CA" smtClean="0">
                <a:solidFill>
                  <a:prstClr val="black"/>
                </a:solidFill>
                <a:ea typeface="ＭＳ Ｐゴシック" charset="0"/>
              </a:rPr>
              <a:pPr fontAlgn="base">
                <a:spcBef>
                  <a:spcPct val="0"/>
                </a:spcBef>
                <a:spcAft>
                  <a:spcPct val="0"/>
                </a:spcAft>
              </a:pPr>
              <a:t>2023-04-04</a:t>
            </a:fld>
            <a:endParaRPr lang="en-CA" dirty="0">
              <a:solidFill>
                <a:prstClr val="black"/>
              </a:solidFill>
              <a:ea typeface="ＭＳ Ｐゴシック" charset="0"/>
            </a:endParaRPr>
          </a:p>
        </p:txBody>
      </p:sp>
      <p:sp>
        <p:nvSpPr>
          <p:cNvPr id="5" name="Footer Placeholder 4">
            <a:extLst>
              <a:ext uri="{FF2B5EF4-FFF2-40B4-BE49-F238E27FC236}">
                <a16:creationId xmlns:a16="http://schemas.microsoft.com/office/drawing/2014/main" id="{33205909-AB63-D6F3-55C6-102EF1F0EB91}"/>
              </a:ext>
            </a:extLst>
          </p:cNvPr>
          <p:cNvSpPr>
            <a:spLocks noGrp="1"/>
          </p:cNvSpPr>
          <p:nvPr>
            <p:ph type="ftr" sz="quarter" idx="11"/>
          </p:nvPr>
        </p:nvSpPr>
        <p:spPr/>
        <p:txBody>
          <a:bodyPr/>
          <a:lstStyle/>
          <a:p>
            <a:pPr fontAlgn="base">
              <a:spcBef>
                <a:spcPct val="0"/>
              </a:spcBef>
              <a:spcAft>
                <a:spcPct val="0"/>
              </a:spcAft>
            </a:pPr>
            <a:r>
              <a:rPr lang="en-IN">
                <a:solidFill>
                  <a:prstClr val="black"/>
                </a:solidFill>
                <a:ea typeface="ＭＳ Ｐゴシック" charset="0"/>
              </a:rPr>
              <a:t>Do’s and Don’ts of Machine learning in Computer Security</a:t>
            </a:r>
            <a:endParaRPr lang="en-CA" dirty="0">
              <a:solidFill>
                <a:prstClr val="black"/>
              </a:solidFill>
              <a:ea typeface="ＭＳ Ｐゴシック" charset="0"/>
            </a:endParaRPr>
          </a:p>
        </p:txBody>
      </p:sp>
      <p:sp>
        <p:nvSpPr>
          <p:cNvPr id="6" name="Slide Number Placeholder 5">
            <a:extLst>
              <a:ext uri="{FF2B5EF4-FFF2-40B4-BE49-F238E27FC236}">
                <a16:creationId xmlns:a16="http://schemas.microsoft.com/office/drawing/2014/main" id="{75F0A171-DA54-D614-D3AF-160245FB2212}"/>
              </a:ext>
            </a:extLst>
          </p:cNvPr>
          <p:cNvSpPr>
            <a:spLocks noGrp="1"/>
          </p:cNvSpPr>
          <p:nvPr>
            <p:ph type="sldNum" sz="quarter" idx="12"/>
          </p:nvPr>
        </p:nvSpPr>
        <p:spPr/>
        <p:txBody>
          <a:bodyPr/>
          <a:lstStyle/>
          <a:p>
            <a:pPr fontAlgn="base">
              <a:spcBef>
                <a:spcPct val="0"/>
              </a:spcBef>
              <a:spcAft>
                <a:spcPct val="0"/>
              </a:spcAft>
            </a:pPr>
            <a:fld id="{23901D39-8587-404E-9756-17DD15D1753A}" type="slidenum">
              <a:rPr lang="en-CA" smtClean="0">
                <a:solidFill>
                  <a:prstClr val="black"/>
                </a:solidFill>
                <a:ea typeface="ＭＳ Ｐゴシック" charset="0"/>
              </a:rPr>
              <a:pPr fontAlgn="base">
                <a:spcBef>
                  <a:spcPct val="0"/>
                </a:spcBef>
                <a:spcAft>
                  <a:spcPct val="0"/>
                </a:spcAft>
              </a:pPr>
              <a:t>7</a:t>
            </a:fld>
            <a:endParaRPr lang="en-CA" dirty="0">
              <a:solidFill>
                <a:prstClr val="black"/>
              </a:solidFill>
              <a:ea typeface="ＭＳ Ｐゴシック" charset="0"/>
            </a:endParaRPr>
          </a:p>
        </p:txBody>
      </p:sp>
      <p:sp>
        <p:nvSpPr>
          <p:cNvPr id="7" name="Rectangle 2">
            <a:extLst>
              <a:ext uri="{FF2B5EF4-FFF2-40B4-BE49-F238E27FC236}">
                <a16:creationId xmlns:a16="http://schemas.microsoft.com/office/drawing/2014/main" id="{41D2BA15-AF59-051D-B2E0-95337044BE5A}"/>
              </a:ext>
            </a:extLst>
          </p:cNvPr>
          <p:cNvSpPr>
            <a:spLocks noChangeArrowheads="1"/>
          </p:cNvSpPr>
          <p:nvPr/>
        </p:nvSpPr>
        <p:spPr bwMode="auto">
          <a:xfrm>
            <a:off x="-2098675" y="-932329"/>
            <a:ext cx="5430618" cy="308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9" name="Rectangle 3">
            <a:extLst>
              <a:ext uri="{FF2B5EF4-FFF2-40B4-BE49-F238E27FC236}">
                <a16:creationId xmlns:a16="http://schemas.microsoft.com/office/drawing/2014/main" id="{30E086AC-F8EF-7781-48C2-7F89949F45E5}"/>
              </a:ext>
            </a:extLst>
          </p:cNvPr>
          <p:cNvSpPr>
            <a:spLocks noChangeArrowheads="1"/>
          </p:cNvSpPr>
          <p:nvPr/>
        </p:nvSpPr>
        <p:spPr bwMode="auto">
          <a:xfrm>
            <a:off x="-2098675" y="-798519"/>
            <a:ext cx="5430618" cy="692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374151"/>
                </a:solidFill>
                <a:effectLst/>
                <a:latin typeface="Calibri" panose="020F0502020204030204" pitchFamily="34" charset="0"/>
                <a:ea typeface="Calibri" panose="020F0502020204030204" pitchFamily="34" charset="0"/>
                <a:cs typeface="Times New Roman" panose="02020603050405020304" pitchFamily="18" charset="0"/>
              </a:rPr>
              <a:t>they were able to identify transactions made by founders and miners and reduce the size of the overall anonymity set by 69.1%.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1" name="Picture 10" descr="Logo, icon&#10;&#10;Description automatically generated">
            <a:extLst>
              <a:ext uri="{FF2B5EF4-FFF2-40B4-BE49-F238E27FC236}">
                <a16:creationId xmlns:a16="http://schemas.microsoft.com/office/drawing/2014/main" id="{CD4663C3-CAC0-141E-A1F1-421E59D83C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61" y="2312425"/>
            <a:ext cx="1625477" cy="1625477"/>
          </a:xfrm>
          <a:prstGeom prst="rect">
            <a:avLst/>
          </a:prstGeom>
        </p:spPr>
      </p:pic>
    </p:spTree>
    <p:extLst>
      <p:ext uri="{BB962C8B-B14F-4D97-AF65-F5344CB8AC3E}">
        <p14:creationId xmlns:p14="http://schemas.microsoft.com/office/powerpoint/2010/main" val="35161426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A6878-7F76-BBFE-C5E2-4A40BD2B12CF}"/>
              </a:ext>
            </a:extLst>
          </p:cNvPr>
          <p:cNvSpPr>
            <a:spLocks noGrp="1"/>
          </p:cNvSpPr>
          <p:nvPr>
            <p:ph type="title"/>
          </p:nvPr>
        </p:nvSpPr>
        <p:spPr/>
        <p:txBody>
          <a:bodyPr>
            <a:normAutofit fontScale="90000"/>
          </a:bodyPr>
          <a:lstStyle/>
          <a:p>
            <a:r>
              <a:rPr lang="en-US" sz="2800" b="1" dirty="0">
                <a:effectLst/>
                <a:latin typeface="Times New Roman" panose="02020603050405020304" pitchFamily="18" charset="0"/>
                <a:ea typeface="Calibri" panose="020F0502020204030204" pitchFamily="34" charset="0"/>
              </a:rPr>
              <a:t>Analysis of transaction flooding attacks against</a:t>
            </a:r>
            <a:br>
              <a:rPr lang="en-US" sz="2800" b="1" dirty="0">
                <a:effectLst/>
                <a:latin typeface="Times New Roman" panose="02020603050405020304" pitchFamily="18" charset="0"/>
                <a:ea typeface="Calibri" panose="020F0502020204030204" pitchFamily="34" charset="0"/>
              </a:rPr>
            </a:br>
            <a:r>
              <a:rPr lang="en-US" sz="2800" b="1" dirty="0" err="1">
                <a:effectLst/>
                <a:latin typeface="Times New Roman" panose="02020603050405020304" pitchFamily="18" charset="0"/>
                <a:ea typeface="Calibri" panose="020F0502020204030204" pitchFamily="34" charset="0"/>
              </a:rPr>
              <a:t>Monero</a:t>
            </a:r>
            <a:endParaRPr lang="en-IN" sz="8800" b="1" dirty="0"/>
          </a:p>
        </p:txBody>
      </p:sp>
      <p:sp>
        <p:nvSpPr>
          <p:cNvPr id="3" name="Content Placeholder 2">
            <a:extLst>
              <a:ext uri="{FF2B5EF4-FFF2-40B4-BE49-F238E27FC236}">
                <a16:creationId xmlns:a16="http://schemas.microsoft.com/office/drawing/2014/main" id="{974F416E-2665-6B65-F23B-E15376824E80}"/>
              </a:ext>
            </a:extLst>
          </p:cNvPr>
          <p:cNvSpPr>
            <a:spLocks noGrp="1"/>
          </p:cNvSpPr>
          <p:nvPr>
            <p:ph idx="1"/>
          </p:nvPr>
        </p:nvSpPr>
        <p:spPr>
          <a:xfrm>
            <a:off x="1866900" y="1268759"/>
            <a:ext cx="9486900" cy="5208241"/>
          </a:xfrm>
        </p:spPr>
        <p:txBody>
          <a:bodyPr>
            <a:normAutofit/>
          </a:bodyPr>
          <a:lstStyle/>
          <a:p>
            <a:pPr marL="457200" lvl="1" indent="0">
              <a:buNone/>
            </a:pPr>
            <a:r>
              <a:rPr lang="en-US" sz="1800" b="1" dirty="0">
                <a:latin typeface="Cambria" panose="02040503050406030204" pitchFamily="18" charset="0"/>
                <a:ea typeface="Cambria" panose="02040503050406030204" pitchFamily="18" charset="0"/>
              </a:rPr>
              <a:t>Analysis</a:t>
            </a:r>
          </a:p>
          <a:p>
            <a:pPr lvl="1"/>
            <a:r>
              <a:rPr lang="en-US" sz="1800" dirty="0">
                <a:latin typeface="Cambria" panose="02040503050406030204" pitchFamily="18" charset="0"/>
                <a:ea typeface="Cambria" panose="02040503050406030204" pitchFamily="18" charset="0"/>
              </a:rPr>
              <a:t>an attacker can take advantage of the system’s current settings to conduct both a high-profile transaction flooding attack and a stealthier version.</a:t>
            </a:r>
          </a:p>
          <a:p>
            <a:pPr marL="457200" lvl="1" indent="0">
              <a:buNone/>
            </a:pPr>
            <a:endParaRPr lang="en-US" sz="1800" dirty="0">
              <a:latin typeface="Cambria" panose="02040503050406030204" pitchFamily="18" charset="0"/>
              <a:ea typeface="Cambria" panose="02040503050406030204" pitchFamily="18" charset="0"/>
            </a:endParaRPr>
          </a:p>
          <a:p>
            <a:pPr lvl="1"/>
            <a:r>
              <a:rPr lang="en-US" sz="1800" dirty="0">
                <a:latin typeface="Cambria" panose="02040503050406030204" pitchFamily="18" charset="0"/>
                <a:ea typeface="Cambria" panose="02040503050406030204" pitchFamily="18" charset="0"/>
              </a:rPr>
              <a:t>Researchers proved that after flooding the network for 12 months, the attacker can identify the true spend of 46.24% of newly created transaction inputs by conducting the strongest attack and 14.47% by using the low-profile strategy.</a:t>
            </a:r>
          </a:p>
          <a:p>
            <a:pPr marL="457200" lvl="1" indent="0">
              <a:buNone/>
            </a:pPr>
            <a:r>
              <a:rPr lang="en-US" sz="1800" b="1" dirty="0">
                <a:latin typeface="Cambria" panose="02040503050406030204" pitchFamily="18" charset="0"/>
                <a:ea typeface="Cambria" panose="02040503050406030204" pitchFamily="18" charset="0"/>
              </a:rPr>
              <a:t>EXPLOIT</a:t>
            </a:r>
          </a:p>
          <a:p>
            <a:pPr marL="457200" lvl="1" indent="0">
              <a:buNone/>
            </a:pPr>
            <a:endParaRPr lang="en-US" sz="1800" dirty="0">
              <a:latin typeface="Cambria" panose="02040503050406030204" pitchFamily="18" charset="0"/>
              <a:ea typeface="Cambria" panose="02040503050406030204" pitchFamily="18" charset="0"/>
            </a:endParaRPr>
          </a:p>
          <a:p>
            <a:pPr lvl="1"/>
            <a:r>
              <a:rPr lang="en-US" sz="1800" dirty="0">
                <a:latin typeface="Cambria" panose="02040503050406030204" pitchFamily="18" charset="0"/>
                <a:ea typeface="Cambria" panose="02040503050406030204" pitchFamily="18" charset="0"/>
              </a:rPr>
              <a:t>a new attack based on flooding the network with transactions to trace the payment keys of real users in </a:t>
            </a:r>
            <a:r>
              <a:rPr lang="en-US" sz="1800" dirty="0" err="1">
                <a:latin typeface="Cambria" panose="02040503050406030204" pitchFamily="18" charset="0"/>
                <a:ea typeface="Cambria" panose="02040503050406030204" pitchFamily="18" charset="0"/>
              </a:rPr>
              <a:t>Monero’s</a:t>
            </a:r>
            <a:r>
              <a:rPr lang="en-US" sz="1800" dirty="0">
                <a:latin typeface="Cambria" panose="02040503050406030204" pitchFamily="18" charset="0"/>
                <a:ea typeface="Cambria" panose="02040503050406030204" pitchFamily="18" charset="0"/>
              </a:rPr>
              <a:t> blockchain.</a:t>
            </a:r>
          </a:p>
          <a:p>
            <a:pPr marL="457200" lvl="1" indent="0">
              <a:buNone/>
            </a:pPr>
            <a:endParaRPr lang="en-US" sz="1800" dirty="0">
              <a:latin typeface="Cambria" panose="02040503050406030204" pitchFamily="18" charset="0"/>
              <a:ea typeface="Cambria" panose="02040503050406030204" pitchFamily="18" charset="0"/>
            </a:endParaRPr>
          </a:p>
        </p:txBody>
      </p:sp>
      <p:sp>
        <p:nvSpPr>
          <p:cNvPr id="4" name="Date Placeholder 3">
            <a:extLst>
              <a:ext uri="{FF2B5EF4-FFF2-40B4-BE49-F238E27FC236}">
                <a16:creationId xmlns:a16="http://schemas.microsoft.com/office/drawing/2014/main" id="{0A7E564F-A451-D074-C371-0D0479E63D15}"/>
              </a:ext>
            </a:extLst>
          </p:cNvPr>
          <p:cNvSpPr>
            <a:spLocks noGrp="1"/>
          </p:cNvSpPr>
          <p:nvPr>
            <p:ph type="dt" sz="half" idx="10"/>
          </p:nvPr>
        </p:nvSpPr>
        <p:spPr/>
        <p:txBody>
          <a:bodyPr/>
          <a:lstStyle/>
          <a:p>
            <a:pPr fontAlgn="base">
              <a:spcBef>
                <a:spcPct val="0"/>
              </a:spcBef>
              <a:spcAft>
                <a:spcPct val="0"/>
              </a:spcAft>
            </a:pPr>
            <a:fld id="{9C215E4B-2CCE-4417-9F0B-964C20DCD5A9}" type="datetime1">
              <a:rPr lang="en-CA" smtClean="0">
                <a:solidFill>
                  <a:prstClr val="black"/>
                </a:solidFill>
                <a:ea typeface="ＭＳ Ｐゴシック" charset="0"/>
              </a:rPr>
              <a:pPr fontAlgn="base">
                <a:spcBef>
                  <a:spcPct val="0"/>
                </a:spcBef>
                <a:spcAft>
                  <a:spcPct val="0"/>
                </a:spcAft>
              </a:pPr>
              <a:t>2023-04-04</a:t>
            </a:fld>
            <a:endParaRPr lang="en-CA" dirty="0">
              <a:solidFill>
                <a:prstClr val="black"/>
              </a:solidFill>
              <a:ea typeface="ＭＳ Ｐゴシック" charset="0"/>
            </a:endParaRPr>
          </a:p>
        </p:txBody>
      </p:sp>
      <p:sp>
        <p:nvSpPr>
          <p:cNvPr id="5" name="Footer Placeholder 4">
            <a:extLst>
              <a:ext uri="{FF2B5EF4-FFF2-40B4-BE49-F238E27FC236}">
                <a16:creationId xmlns:a16="http://schemas.microsoft.com/office/drawing/2014/main" id="{33205909-AB63-D6F3-55C6-102EF1F0EB91}"/>
              </a:ext>
            </a:extLst>
          </p:cNvPr>
          <p:cNvSpPr>
            <a:spLocks noGrp="1"/>
          </p:cNvSpPr>
          <p:nvPr>
            <p:ph type="ftr" sz="quarter" idx="11"/>
          </p:nvPr>
        </p:nvSpPr>
        <p:spPr/>
        <p:txBody>
          <a:bodyPr/>
          <a:lstStyle/>
          <a:p>
            <a:pPr fontAlgn="base">
              <a:spcBef>
                <a:spcPct val="0"/>
              </a:spcBef>
              <a:spcAft>
                <a:spcPct val="0"/>
              </a:spcAft>
            </a:pPr>
            <a:r>
              <a:rPr lang="en-IN">
                <a:solidFill>
                  <a:prstClr val="black"/>
                </a:solidFill>
                <a:ea typeface="ＭＳ Ｐゴシック" charset="0"/>
              </a:rPr>
              <a:t>Do’s and Don’ts of Machine learning in Computer Security</a:t>
            </a:r>
            <a:endParaRPr lang="en-CA" dirty="0">
              <a:solidFill>
                <a:prstClr val="black"/>
              </a:solidFill>
              <a:ea typeface="ＭＳ Ｐゴシック" charset="0"/>
            </a:endParaRPr>
          </a:p>
        </p:txBody>
      </p:sp>
      <p:sp>
        <p:nvSpPr>
          <p:cNvPr id="6" name="Slide Number Placeholder 5">
            <a:extLst>
              <a:ext uri="{FF2B5EF4-FFF2-40B4-BE49-F238E27FC236}">
                <a16:creationId xmlns:a16="http://schemas.microsoft.com/office/drawing/2014/main" id="{75F0A171-DA54-D614-D3AF-160245FB2212}"/>
              </a:ext>
            </a:extLst>
          </p:cNvPr>
          <p:cNvSpPr>
            <a:spLocks noGrp="1"/>
          </p:cNvSpPr>
          <p:nvPr>
            <p:ph type="sldNum" sz="quarter" idx="12"/>
          </p:nvPr>
        </p:nvSpPr>
        <p:spPr/>
        <p:txBody>
          <a:bodyPr/>
          <a:lstStyle/>
          <a:p>
            <a:pPr fontAlgn="base">
              <a:spcBef>
                <a:spcPct val="0"/>
              </a:spcBef>
              <a:spcAft>
                <a:spcPct val="0"/>
              </a:spcAft>
            </a:pPr>
            <a:fld id="{23901D39-8587-404E-9756-17DD15D1753A}" type="slidenum">
              <a:rPr lang="en-CA" smtClean="0">
                <a:solidFill>
                  <a:prstClr val="black"/>
                </a:solidFill>
                <a:ea typeface="ＭＳ Ｐゴシック" charset="0"/>
              </a:rPr>
              <a:pPr fontAlgn="base">
                <a:spcBef>
                  <a:spcPct val="0"/>
                </a:spcBef>
                <a:spcAft>
                  <a:spcPct val="0"/>
                </a:spcAft>
              </a:pPr>
              <a:t>8</a:t>
            </a:fld>
            <a:endParaRPr lang="en-CA" dirty="0">
              <a:solidFill>
                <a:prstClr val="black"/>
              </a:solidFill>
              <a:ea typeface="ＭＳ Ｐゴシック" charset="0"/>
            </a:endParaRPr>
          </a:p>
        </p:txBody>
      </p:sp>
      <p:sp>
        <p:nvSpPr>
          <p:cNvPr id="7" name="Rectangle 2">
            <a:extLst>
              <a:ext uri="{FF2B5EF4-FFF2-40B4-BE49-F238E27FC236}">
                <a16:creationId xmlns:a16="http://schemas.microsoft.com/office/drawing/2014/main" id="{41D2BA15-AF59-051D-B2E0-95337044BE5A}"/>
              </a:ext>
            </a:extLst>
          </p:cNvPr>
          <p:cNvSpPr>
            <a:spLocks noChangeArrowheads="1"/>
          </p:cNvSpPr>
          <p:nvPr/>
        </p:nvSpPr>
        <p:spPr bwMode="auto">
          <a:xfrm>
            <a:off x="-2098675" y="-932329"/>
            <a:ext cx="5430618" cy="308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9" name="Rectangle 3">
            <a:extLst>
              <a:ext uri="{FF2B5EF4-FFF2-40B4-BE49-F238E27FC236}">
                <a16:creationId xmlns:a16="http://schemas.microsoft.com/office/drawing/2014/main" id="{30E086AC-F8EF-7781-48C2-7F89949F45E5}"/>
              </a:ext>
            </a:extLst>
          </p:cNvPr>
          <p:cNvSpPr>
            <a:spLocks noChangeArrowheads="1"/>
          </p:cNvSpPr>
          <p:nvPr/>
        </p:nvSpPr>
        <p:spPr bwMode="auto">
          <a:xfrm>
            <a:off x="-2098675" y="-798519"/>
            <a:ext cx="5430618" cy="692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374151"/>
                </a:solidFill>
                <a:effectLst/>
                <a:latin typeface="Calibri" panose="020F0502020204030204" pitchFamily="34" charset="0"/>
                <a:ea typeface="Calibri" panose="020F0502020204030204" pitchFamily="34" charset="0"/>
                <a:cs typeface="Times New Roman" panose="02020603050405020304" pitchFamily="18" charset="0"/>
              </a:rPr>
              <a:t>they were able to identify transactions made by founders and miners and reduce the size of the overall anonymity set by 69.1%.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0" name="Picture 9" descr="A picture containing text, sign, vector graphics&#10;&#10;Description automatically generated">
            <a:extLst>
              <a:ext uri="{FF2B5EF4-FFF2-40B4-BE49-F238E27FC236}">
                <a16:creationId xmlns:a16="http://schemas.microsoft.com/office/drawing/2014/main" id="{3BC507EE-7EB8-2833-F242-AA6AD9201A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781" y="1124744"/>
            <a:ext cx="1806652" cy="1806652"/>
          </a:xfrm>
          <a:prstGeom prst="rect">
            <a:avLst/>
          </a:prstGeom>
        </p:spPr>
      </p:pic>
    </p:spTree>
    <p:extLst>
      <p:ext uri="{BB962C8B-B14F-4D97-AF65-F5344CB8AC3E}">
        <p14:creationId xmlns:p14="http://schemas.microsoft.com/office/powerpoint/2010/main" val="11571661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A6878-7F76-BBFE-C5E2-4A40BD2B12CF}"/>
              </a:ext>
            </a:extLst>
          </p:cNvPr>
          <p:cNvSpPr>
            <a:spLocks noGrp="1"/>
          </p:cNvSpPr>
          <p:nvPr>
            <p:ph type="title"/>
          </p:nvPr>
        </p:nvSpPr>
        <p:spPr/>
        <p:txBody>
          <a:bodyPr>
            <a:normAutofit fontScale="90000"/>
          </a:bodyPr>
          <a:lstStyle/>
          <a:p>
            <a:r>
              <a:rPr lang="en-US" sz="2800" b="1" dirty="0">
                <a:effectLst/>
                <a:latin typeface="Times New Roman" panose="02020603050405020304" pitchFamily="18" charset="0"/>
                <a:ea typeface="Calibri" panose="020F0502020204030204" pitchFamily="34" charset="0"/>
              </a:rPr>
              <a:t>Analysis of transaction flooding attacks against</a:t>
            </a:r>
            <a:br>
              <a:rPr lang="en-US" sz="2800" b="1" dirty="0">
                <a:effectLst/>
                <a:latin typeface="Times New Roman" panose="02020603050405020304" pitchFamily="18" charset="0"/>
                <a:ea typeface="Calibri" panose="020F0502020204030204" pitchFamily="34" charset="0"/>
              </a:rPr>
            </a:br>
            <a:r>
              <a:rPr lang="en-US" sz="2800" b="1" dirty="0" err="1">
                <a:effectLst/>
                <a:latin typeface="Times New Roman" panose="02020603050405020304" pitchFamily="18" charset="0"/>
                <a:ea typeface="Calibri" panose="020F0502020204030204" pitchFamily="34" charset="0"/>
              </a:rPr>
              <a:t>Monero</a:t>
            </a:r>
            <a:endParaRPr lang="en-IN" sz="8800" b="1" dirty="0"/>
          </a:p>
        </p:txBody>
      </p:sp>
      <p:sp>
        <p:nvSpPr>
          <p:cNvPr id="3" name="Content Placeholder 2">
            <a:extLst>
              <a:ext uri="{FF2B5EF4-FFF2-40B4-BE49-F238E27FC236}">
                <a16:creationId xmlns:a16="http://schemas.microsoft.com/office/drawing/2014/main" id="{974F416E-2665-6B65-F23B-E15376824E80}"/>
              </a:ext>
            </a:extLst>
          </p:cNvPr>
          <p:cNvSpPr>
            <a:spLocks noGrp="1"/>
          </p:cNvSpPr>
          <p:nvPr>
            <p:ph idx="1"/>
          </p:nvPr>
        </p:nvSpPr>
        <p:spPr>
          <a:xfrm>
            <a:off x="1866900" y="1268759"/>
            <a:ext cx="9486900" cy="5208241"/>
          </a:xfrm>
        </p:spPr>
        <p:txBody>
          <a:bodyPr>
            <a:normAutofit/>
          </a:bodyPr>
          <a:lstStyle/>
          <a:p>
            <a:pPr marL="457200" lvl="1" indent="0">
              <a:buNone/>
            </a:pPr>
            <a:r>
              <a:rPr lang="en-US" sz="1800" b="1" dirty="0">
                <a:latin typeface="Cambria" panose="02040503050406030204" pitchFamily="18" charset="0"/>
                <a:ea typeface="Cambria" panose="02040503050406030204" pitchFamily="18" charset="0"/>
              </a:rPr>
              <a:t>Challenges:</a:t>
            </a:r>
          </a:p>
          <a:p>
            <a:pPr lvl="1"/>
            <a:r>
              <a:rPr lang="en-US" sz="1800" dirty="0">
                <a:latin typeface="Cambria" panose="02040503050406030204" pitchFamily="18" charset="0"/>
                <a:ea typeface="Cambria" panose="02040503050406030204" pitchFamily="18" charset="0"/>
              </a:rPr>
              <a:t>The transaction fee is proportional to its size in bytes, which means that the attacker should carefully chose a cost-effective size.</a:t>
            </a:r>
          </a:p>
          <a:p>
            <a:pPr marL="457200" lvl="1" indent="0">
              <a:buNone/>
            </a:pPr>
            <a:endParaRPr lang="en-US" sz="1800" dirty="0">
              <a:latin typeface="Cambria" panose="02040503050406030204" pitchFamily="18" charset="0"/>
              <a:ea typeface="Cambria" panose="02040503050406030204" pitchFamily="18" charset="0"/>
            </a:endParaRPr>
          </a:p>
          <a:p>
            <a:pPr lvl="1"/>
            <a:r>
              <a:rPr lang="en-US" sz="1800" dirty="0">
                <a:latin typeface="Cambria" panose="02040503050406030204" pitchFamily="18" charset="0"/>
                <a:ea typeface="Cambria" panose="02040503050406030204" pitchFamily="18" charset="0"/>
              </a:rPr>
              <a:t>Try to maximize the number of output keys per transaction. Ideally, the attacker should create cost-effective transactions with as many output keys as possible.</a:t>
            </a:r>
          </a:p>
          <a:p>
            <a:pPr lvl="1"/>
            <a:endParaRPr lang="en-US" sz="1800" dirty="0">
              <a:latin typeface="Cambria" panose="02040503050406030204" pitchFamily="18" charset="0"/>
              <a:ea typeface="Cambria" panose="02040503050406030204" pitchFamily="18" charset="0"/>
            </a:endParaRPr>
          </a:p>
          <a:p>
            <a:pPr lvl="1"/>
            <a:r>
              <a:rPr lang="en-US" sz="1800" dirty="0">
                <a:latin typeface="Cambria" panose="02040503050406030204" pitchFamily="18" charset="0"/>
                <a:ea typeface="Cambria" panose="02040503050406030204" pitchFamily="18" charset="0"/>
              </a:rPr>
              <a:t> Explore chain reactions on the transaction tracing attack and how it can potentially increase the number of traced transaction inputs.</a:t>
            </a:r>
          </a:p>
          <a:p>
            <a:pPr marL="457200" lvl="1" indent="0">
              <a:buNone/>
            </a:pPr>
            <a:r>
              <a:rPr lang="en-US" sz="1800" b="1" dirty="0">
                <a:latin typeface="Cambria" panose="02040503050406030204" pitchFamily="18" charset="0"/>
                <a:ea typeface="Cambria" panose="02040503050406030204" pitchFamily="18" charset="0"/>
              </a:rPr>
              <a:t>Model:</a:t>
            </a:r>
          </a:p>
          <a:p>
            <a:pPr lvl="1"/>
            <a:r>
              <a:rPr lang="en-US" sz="1800" dirty="0">
                <a:latin typeface="Cambria" panose="02040503050406030204" pitchFamily="18" charset="0"/>
                <a:ea typeface="Cambria" panose="02040503050406030204" pitchFamily="18" charset="0"/>
              </a:rPr>
              <a:t>In order to accommodate changes in transaction volume, </a:t>
            </a:r>
            <a:r>
              <a:rPr lang="en-US" sz="1800" dirty="0" err="1">
                <a:latin typeface="Cambria" panose="02040503050406030204" pitchFamily="18" charset="0"/>
                <a:ea typeface="Cambria" panose="02040503050406030204" pitchFamily="18" charset="0"/>
              </a:rPr>
              <a:t>Monero</a:t>
            </a:r>
            <a:r>
              <a:rPr lang="en-US" sz="1800" dirty="0">
                <a:latin typeface="Cambria" panose="02040503050406030204" pitchFamily="18" charset="0"/>
                <a:ea typeface="Cambria" panose="02040503050406030204" pitchFamily="18" charset="0"/>
              </a:rPr>
              <a:t> supports dynamic block sizes.</a:t>
            </a:r>
          </a:p>
          <a:p>
            <a:pPr lvl="1"/>
            <a:r>
              <a:rPr lang="en-US" sz="1800" dirty="0">
                <a:latin typeface="Cambria" panose="02040503050406030204" pitchFamily="18" charset="0"/>
                <a:ea typeface="Cambria" panose="02040503050406030204" pitchFamily="18" charset="0"/>
              </a:rPr>
              <a:t>If miners wish to increase the block size past the current limit, they will suffer a block reward penalty.</a:t>
            </a:r>
          </a:p>
          <a:p>
            <a:pPr lvl="1"/>
            <a:r>
              <a:rPr lang="en-US" sz="1800" dirty="0">
                <a:latin typeface="Cambria" panose="02040503050406030204" pitchFamily="18" charset="0"/>
                <a:ea typeface="Cambria" panose="02040503050406030204" pitchFamily="18" charset="0"/>
              </a:rPr>
              <a:t>By keeping the block size within the limit, the attacker does not have to pay higher fees in order to accommodate his transactions.</a:t>
            </a:r>
          </a:p>
        </p:txBody>
      </p:sp>
      <p:sp>
        <p:nvSpPr>
          <p:cNvPr id="4" name="Date Placeholder 3">
            <a:extLst>
              <a:ext uri="{FF2B5EF4-FFF2-40B4-BE49-F238E27FC236}">
                <a16:creationId xmlns:a16="http://schemas.microsoft.com/office/drawing/2014/main" id="{0A7E564F-A451-D074-C371-0D0479E63D15}"/>
              </a:ext>
            </a:extLst>
          </p:cNvPr>
          <p:cNvSpPr>
            <a:spLocks noGrp="1"/>
          </p:cNvSpPr>
          <p:nvPr>
            <p:ph type="dt" sz="half" idx="10"/>
          </p:nvPr>
        </p:nvSpPr>
        <p:spPr/>
        <p:txBody>
          <a:bodyPr/>
          <a:lstStyle/>
          <a:p>
            <a:pPr fontAlgn="base">
              <a:spcBef>
                <a:spcPct val="0"/>
              </a:spcBef>
              <a:spcAft>
                <a:spcPct val="0"/>
              </a:spcAft>
            </a:pPr>
            <a:fld id="{9C215E4B-2CCE-4417-9F0B-964C20DCD5A9}" type="datetime1">
              <a:rPr lang="en-CA" smtClean="0">
                <a:solidFill>
                  <a:prstClr val="black"/>
                </a:solidFill>
                <a:ea typeface="ＭＳ Ｐゴシック" charset="0"/>
              </a:rPr>
              <a:pPr fontAlgn="base">
                <a:spcBef>
                  <a:spcPct val="0"/>
                </a:spcBef>
                <a:spcAft>
                  <a:spcPct val="0"/>
                </a:spcAft>
              </a:pPr>
              <a:t>2023-04-04</a:t>
            </a:fld>
            <a:endParaRPr lang="en-CA" dirty="0">
              <a:solidFill>
                <a:prstClr val="black"/>
              </a:solidFill>
              <a:ea typeface="ＭＳ Ｐゴシック" charset="0"/>
            </a:endParaRPr>
          </a:p>
        </p:txBody>
      </p:sp>
      <p:sp>
        <p:nvSpPr>
          <p:cNvPr id="5" name="Footer Placeholder 4">
            <a:extLst>
              <a:ext uri="{FF2B5EF4-FFF2-40B4-BE49-F238E27FC236}">
                <a16:creationId xmlns:a16="http://schemas.microsoft.com/office/drawing/2014/main" id="{33205909-AB63-D6F3-55C6-102EF1F0EB91}"/>
              </a:ext>
            </a:extLst>
          </p:cNvPr>
          <p:cNvSpPr>
            <a:spLocks noGrp="1"/>
          </p:cNvSpPr>
          <p:nvPr>
            <p:ph type="ftr" sz="quarter" idx="11"/>
          </p:nvPr>
        </p:nvSpPr>
        <p:spPr/>
        <p:txBody>
          <a:bodyPr/>
          <a:lstStyle/>
          <a:p>
            <a:pPr fontAlgn="base">
              <a:spcBef>
                <a:spcPct val="0"/>
              </a:spcBef>
              <a:spcAft>
                <a:spcPct val="0"/>
              </a:spcAft>
            </a:pPr>
            <a:r>
              <a:rPr lang="en-IN">
                <a:solidFill>
                  <a:prstClr val="black"/>
                </a:solidFill>
                <a:ea typeface="ＭＳ Ｐゴシック" charset="0"/>
              </a:rPr>
              <a:t>Do’s and Don’ts of Machine learning in Computer Security</a:t>
            </a:r>
            <a:endParaRPr lang="en-CA" dirty="0">
              <a:solidFill>
                <a:prstClr val="black"/>
              </a:solidFill>
              <a:ea typeface="ＭＳ Ｐゴシック" charset="0"/>
            </a:endParaRPr>
          </a:p>
        </p:txBody>
      </p:sp>
      <p:sp>
        <p:nvSpPr>
          <p:cNvPr id="6" name="Slide Number Placeholder 5">
            <a:extLst>
              <a:ext uri="{FF2B5EF4-FFF2-40B4-BE49-F238E27FC236}">
                <a16:creationId xmlns:a16="http://schemas.microsoft.com/office/drawing/2014/main" id="{75F0A171-DA54-D614-D3AF-160245FB2212}"/>
              </a:ext>
            </a:extLst>
          </p:cNvPr>
          <p:cNvSpPr>
            <a:spLocks noGrp="1"/>
          </p:cNvSpPr>
          <p:nvPr>
            <p:ph type="sldNum" sz="quarter" idx="12"/>
          </p:nvPr>
        </p:nvSpPr>
        <p:spPr/>
        <p:txBody>
          <a:bodyPr/>
          <a:lstStyle/>
          <a:p>
            <a:pPr fontAlgn="base">
              <a:spcBef>
                <a:spcPct val="0"/>
              </a:spcBef>
              <a:spcAft>
                <a:spcPct val="0"/>
              </a:spcAft>
            </a:pPr>
            <a:fld id="{23901D39-8587-404E-9756-17DD15D1753A}" type="slidenum">
              <a:rPr lang="en-CA" smtClean="0">
                <a:solidFill>
                  <a:prstClr val="black"/>
                </a:solidFill>
                <a:ea typeface="ＭＳ Ｐゴシック" charset="0"/>
              </a:rPr>
              <a:pPr fontAlgn="base">
                <a:spcBef>
                  <a:spcPct val="0"/>
                </a:spcBef>
                <a:spcAft>
                  <a:spcPct val="0"/>
                </a:spcAft>
              </a:pPr>
              <a:t>9</a:t>
            </a:fld>
            <a:endParaRPr lang="en-CA" dirty="0">
              <a:solidFill>
                <a:prstClr val="black"/>
              </a:solidFill>
              <a:ea typeface="ＭＳ Ｐゴシック" charset="0"/>
            </a:endParaRPr>
          </a:p>
        </p:txBody>
      </p:sp>
      <p:sp>
        <p:nvSpPr>
          <p:cNvPr id="7" name="Rectangle 2">
            <a:extLst>
              <a:ext uri="{FF2B5EF4-FFF2-40B4-BE49-F238E27FC236}">
                <a16:creationId xmlns:a16="http://schemas.microsoft.com/office/drawing/2014/main" id="{41D2BA15-AF59-051D-B2E0-95337044BE5A}"/>
              </a:ext>
            </a:extLst>
          </p:cNvPr>
          <p:cNvSpPr>
            <a:spLocks noChangeArrowheads="1"/>
          </p:cNvSpPr>
          <p:nvPr/>
        </p:nvSpPr>
        <p:spPr bwMode="auto">
          <a:xfrm>
            <a:off x="-2098675" y="-932329"/>
            <a:ext cx="5430618" cy="308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9" name="Rectangle 3">
            <a:extLst>
              <a:ext uri="{FF2B5EF4-FFF2-40B4-BE49-F238E27FC236}">
                <a16:creationId xmlns:a16="http://schemas.microsoft.com/office/drawing/2014/main" id="{30E086AC-F8EF-7781-48C2-7F89949F45E5}"/>
              </a:ext>
            </a:extLst>
          </p:cNvPr>
          <p:cNvSpPr>
            <a:spLocks noChangeArrowheads="1"/>
          </p:cNvSpPr>
          <p:nvPr/>
        </p:nvSpPr>
        <p:spPr bwMode="auto">
          <a:xfrm>
            <a:off x="-2098675" y="-798519"/>
            <a:ext cx="5430618" cy="692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374151"/>
                </a:solidFill>
                <a:effectLst/>
                <a:latin typeface="Calibri" panose="020F0502020204030204" pitchFamily="34" charset="0"/>
                <a:ea typeface="Calibri" panose="020F0502020204030204" pitchFamily="34" charset="0"/>
                <a:cs typeface="Times New Roman" panose="02020603050405020304" pitchFamily="18" charset="0"/>
              </a:rPr>
              <a:t>they were able to identify transactions made by founders and miners and reduce the size of the overall anonymity set by 69.1%.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0" name="Picture 9" descr="A picture containing text, sign, vector graphics&#10;&#10;Description automatically generated">
            <a:extLst>
              <a:ext uri="{FF2B5EF4-FFF2-40B4-BE49-F238E27FC236}">
                <a16:creationId xmlns:a16="http://schemas.microsoft.com/office/drawing/2014/main" id="{3BC507EE-7EB8-2833-F242-AA6AD9201A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781" y="1124744"/>
            <a:ext cx="1806652" cy="1806652"/>
          </a:xfrm>
          <a:prstGeom prst="rect">
            <a:avLst/>
          </a:prstGeom>
        </p:spPr>
      </p:pic>
    </p:spTree>
    <p:extLst>
      <p:ext uri="{BB962C8B-B14F-4D97-AF65-F5344CB8AC3E}">
        <p14:creationId xmlns:p14="http://schemas.microsoft.com/office/powerpoint/2010/main" val="23926682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3013</Words>
  <Application>Microsoft Office PowerPoint</Application>
  <PresentationFormat>Widescreen</PresentationFormat>
  <Paragraphs>269</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Cambria</vt:lpstr>
      <vt:lpstr>Times New Roman</vt:lpstr>
      <vt:lpstr>Office Theme</vt:lpstr>
      <vt:lpstr>ATTACKS ON ZCASH AND MONERO</vt:lpstr>
      <vt:lpstr>Attacks on ZCASH: PING AND REJECT</vt:lpstr>
      <vt:lpstr>Attacks on ZCASH: PING AND REJECT</vt:lpstr>
      <vt:lpstr>REJECT ATTACK: </vt:lpstr>
      <vt:lpstr>REJECT ATTACK: </vt:lpstr>
      <vt:lpstr>PING ATTACK: </vt:lpstr>
      <vt:lpstr>SUMMARY OF THE ATTACK:</vt:lpstr>
      <vt:lpstr>Analysis of transaction flooding attacks against Monero</vt:lpstr>
      <vt:lpstr>Analysis of transaction flooding attacks against Monero</vt:lpstr>
      <vt:lpstr>Analysis of transaction flooding attacks against Monero</vt:lpstr>
      <vt:lpstr>Analysis of transaction flooding attacks against Monero</vt:lpstr>
      <vt:lpstr>Analysis of transaction flooding attacks against Monero</vt:lpstr>
      <vt:lpstr>Analysis of transaction flooding attacks against Monero</vt:lpstr>
      <vt:lpstr>Attacking Zcash protocol for Fun and Profit </vt:lpstr>
      <vt:lpstr>Attacking Zcash protocol for Fun and Profit </vt:lpstr>
      <vt:lpstr>Attacking Zcash protocol for Fun and Profit </vt:lpstr>
      <vt:lpstr>Attacking Zcash protocol for Fun and Profit </vt:lpstr>
      <vt:lpstr>Attacking Zcash protocol for Fun and Profit </vt:lpstr>
      <vt:lpstr>Attacking Zcash protocol for Fun and Profit </vt:lpstr>
      <vt:lpstr>Attacking Zcash protocol for Fun and Profit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ATTACKS ON ZCASH AND MONERO</dc:title>
  <dc:creator>arun prasad</dc:creator>
  <cp:lastModifiedBy>arun prasad</cp:lastModifiedBy>
  <cp:revision>1</cp:revision>
  <dcterms:created xsi:type="dcterms:W3CDTF">2023-04-04T06:19:17Z</dcterms:created>
  <dcterms:modified xsi:type="dcterms:W3CDTF">2023-04-04T06:20:20Z</dcterms:modified>
</cp:coreProperties>
</file>