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36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tal, Raghav R" initials="MRR" lastIdx="2" clrIdx="0">
    <p:extLst>
      <p:ext uri="{19B8F6BF-5375-455C-9EA6-DF929625EA0E}">
        <p15:presenceInfo xmlns:p15="http://schemas.microsoft.com/office/powerpoint/2012/main" userId="S::rmittal34@gatech.edu::4128974f-00f7-4f6f-b362-8af5f23f3af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1704" y="-200"/>
      </p:cViewPr>
      <p:guideLst>
        <p:guide orient="horz" pos="4836"/>
        <p:guide orient="horz" pos="20196"/>
        <p:guide orient="horz" pos="214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13338" y="3276600"/>
            <a:ext cx="21880512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35828446" y="32395636"/>
            <a:ext cx="4141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9926520" y="32308800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14839810" y="6222071"/>
            <a:ext cx="14020800" cy="2478164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85B57C-185F-B74A-BAB7-9C9D382E1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827" y="13595430"/>
            <a:ext cx="10384123" cy="2402483"/>
          </a:xfrm>
          <a:prstGeom prst="rect">
            <a:avLst/>
          </a:prstGeom>
        </p:spPr>
      </p:pic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29641800" y="6096000"/>
            <a:ext cx="13571108" cy="2503378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609600" y="6096000"/>
            <a:ext cx="13571108" cy="2503378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685800" y="381000"/>
            <a:ext cx="42519600" cy="52578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219200" y="990600"/>
            <a:ext cx="40919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9600" b="1" dirty="0"/>
              <a:t>Motion Transfer from a source video to</a:t>
            </a:r>
            <a:br>
              <a:rPr lang="en-US" sz="9600" b="1" dirty="0"/>
            </a:br>
            <a:r>
              <a:rPr lang="en-US" sz="9600" b="1" dirty="0"/>
              <a:t>target subject</a:t>
            </a:r>
          </a:p>
          <a:p>
            <a:pPr defTabSz="4389438"/>
            <a:r>
              <a:rPr lang="en-US" sz="6000" dirty="0" err="1"/>
              <a:t>Vishvak</a:t>
            </a:r>
            <a:r>
              <a:rPr lang="en-US" sz="6000" dirty="0"/>
              <a:t> </a:t>
            </a:r>
            <a:r>
              <a:rPr lang="en-US" sz="6000" dirty="0" err="1"/>
              <a:t>Murahari</a:t>
            </a:r>
            <a:r>
              <a:rPr lang="en-US" sz="6000" dirty="0"/>
              <a:t>, Raghav Raj Mittal, </a:t>
            </a:r>
            <a:r>
              <a:rPr lang="en-US" sz="6000" dirty="0" err="1"/>
              <a:t>Taha</a:t>
            </a:r>
            <a:r>
              <a:rPr lang="en-US" sz="6000" dirty="0"/>
              <a:t> </a:t>
            </a:r>
            <a:r>
              <a:rPr lang="en-US" sz="6000" dirty="0" err="1"/>
              <a:t>Merghani</a:t>
            </a:r>
            <a:endParaRPr lang="en-US" sz="6000" dirty="0"/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838200" y="6553200"/>
            <a:ext cx="12872595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Introduction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9947960" y="15228586"/>
            <a:ext cx="12712118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Potential Improvements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13121B-510C-2546-9B26-D14990B954FB}"/>
              </a:ext>
            </a:extLst>
          </p:cNvPr>
          <p:cNvSpPr txBox="1"/>
          <p:nvPr/>
        </p:nvSpPr>
        <p:spPr>
          <a:xfrm>
            <a:off x="1219200" y="8056372"/>
            <a:ext cx="12491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3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 this project, we </a:t>
            </a:r>
            <a:r>
              <a:rPr 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attempt 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to recreate the paper titled 'Everybody Dance Now' for 'do as I do' motion transfer. Given a source video of a person dancing, we wish to transfer the person's motions and performance to a target.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75F2F-7368-B541-8C98-AE53DBCB5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47" y="10471008"/>
            <a:ext cx="11454690" cy="10151045"/>
          </a:xfrm>
          <a:prstGeom prst="rect">
            <a:avLst/>
          </a:prstGeom>
        </p:spPr>
      </p:pic>
      <p:sp>
        <p:nvSpPr>
          <p:cNvPr id="25" name="Text Box 10">
            <a:extLst>
              <a:ext uri="{FF2B5EF4-FFF2-40B4-BE49-F238E27FC236}">
                <a16:creationId xmlns:a16="http://schemas.microsoft.com/office/drawing/2014/main" id="{F2AD09C1-8DCB-F247-9ED9-52823EAB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459247"/>
            <a:ext cx="12491595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Approach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18FB3E-1567-464D-BE03-F62DDF79F792}"/>
              </a:ext>
            </a:extLst>
          </p:cNvPr>
          <p:cNvSpPr txBox="1"/>
          <p:nvPr/>
        </p:nvSpPr>
        <p:spPr>
          <a:xfrm>
            <a:off x="1219200" y="22953937"/>
            <a:ext cx="124915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0" indent="-742950" algn="l">
              <a:buAutoNum type="arabicPeriod"/>
            </a:pPr>
            <a:r>
              <a:rPr lang="en-US" sz="3600" dirty="0"/>
              <a:t>Collect 20 minutes of video of the target subject dancing. </a:t>
            </a:r>
          </a:p>
          <a:p>
            <a:pPr marL="742950" lvl="0" indent="-742950" algn="l">
              <a:buAutoNum type="arabicPeriod"/>
            </a:pPr>
            <a:endParaRPr lang="en-US" sz="3600" dirty="0"/>
          </a:p>
          <a:p>
            <a:pPr marL="742950" lvl="0" indent="-742950" algn="l">
              <a:buAutoNum type="arabicPeriod"/>
            </a:pPr>
            <a:r>
              <a:rPr lang="en-US" sz="3600" dirty="0"/>
              <a:t>Run </a:t>
            </a:r>
            <a:r>
              <a:rPr lang="en-US" sz="3600" dirty="0" err="1"/>
              <a:t>OpenPose</a:t>
            </a:r>
            <a:r>
              <a:rPr lang="en-US" sz="3600" dirty="0"/>
              <a:t>, CMU’s open-sourced posed detector, to find the pose at each frame. </a:t>
            </a:r>
          </a:p>
          <a:p>
            <a:pPr lvl="0" algn="l"/>
            <a:endParaRPr lang="en-US" sz="3600" dirty="0"/>
          </a:p>
          <a:p>
            <a:pPr lvl="0" algn="l"/>
            <a:r>
              <a:rPr lang="en-US" sz="3600" i="1" dirty="0"/>
              <a:t>We now have a dataset mapping poses to actual images. Let us refer to this as (</a:t>
            </a:r>
            <a:r>
              <a:rPr lang="en-US" sz="3600" i="1" dirty="0" err="1"/>
              <a:t>x,y</a:t>
            </a:r>
            <a:r>
              <a:rPr lang="en-US" sz="3600" i="1" dirty="0"/>
              <a:t>) where x represents pose and y represents the image.</a:t>
            </a:r>
            <a:br>
              <a:rPr lang="en-US" sz="3600" i="1" dirty="0"/>
            </a:br>
            <a:endParaRPr lang="en-US" sz="36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332600-42EE-6D4D-BFDD-57C5BF189989}"/>
              </a:ext>
            </a:extLst>
          </p:cNvPr>
          <p:cNvSpPr txBox="1"/>
          <p:nvPr/>
        </p:nvSpPr>
        <p:spPr>
          <a:xfrm>
            <a:off x="1219200" y="27850660"/>
            <a:ext cx="12491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0" indent="-742950" algn="l">
              <a:buFont typeface="+mj-lt"/>
              <a:buAutoNum type="arabicPeriod" startAt="3"/>
            </a:pPr>
            <a:r>
              <a:rPr lang="en-US" sz="3600" dirty="0"/>
              <a:t>Train a generator </a:t>
            </a:r>
            <a:r>
              <a:rPr lang="en-US" sz="3600" i="1" dirty="0"/>
              <a:t>G</a:t>
            </a:r>
            <a:r>
              <a:rPr lang="en-US" sz="3600" dirty="0"/>
              <a:t> to generate images given a pose and train a discriminator </a:t>
            </a:r>
            <a:r>
              <a:rPr lang="en-US" sz="3600" i="1" dirty="0"/>
              <a:t>D</a:t>
            </a:r>
            <a:r>
              <a:rPr lang="en-US" sz="3600" dirty="0"/>
              <a:t> to identify generated images, by optimizing the adversarial GAN loss.</a:t>
            </a:r>
          </a:p>
          <a:p>
            <a:pPr marL="742950" lvl="0" indent="-742950" algn="l">
              <a:buAutoNum type="arabicPeriod"/>
            </a:pPr>
            <a:endParaRPr lang="en-US" sz="3600" dirty="0"/>
          </a:p>
          <a:p>
            <a:pPr marL="742950" lvl="0" indent="-742950" algn="l"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3A6CE-5FE5-F34B-88DB-4E42CF21CE98}"/>
              </a:ext>
            </a:extLst>
          </p:cNvPr>
          <p:cNvSpPr txBox="1"/>
          <p:nvPr/>
        </p:nvSpPr>
        <p:spPr>
          <a:xfrm>
            <a:off x="15159892" y="12233392"/>
            <a:ext cx="13449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0" indent="-742950" algn="l">
              <a:buFont typeface="+mj-lt"/>
              <a:buAutoNum type="arabicPeriod" startAt="4"/>
            </a:pPr>
            <a:r>
              <a:rPr lang="en-US" sz="3600" dirty="0"/>
              <a:t>Optimize the L1-loss between the VGG fc7 </a:t>
            </a:r>
            <a:r>
              <a:rPr lang="en-US" sz="3600" dirty="0" err="1"/>
              <a:t>embeddings</a:t>
            </a:r>
            <a:r>
              <a:rPr lang="en-US" sz="3600" dirty="0"/>
              <a:t> of both </a:t>
            </a:r>
            <a:r>
              <a:rPr lang="en-US" sz="3600" i="1" dirty="0"/>
              <a:t>G(x) </a:t>
            </a:r>
            <a:r>
              <a:rPr lang="en-US" sz="3600" dirty="0"/>
              <a:t>and also the L1-loss of layer-wise representations of </a:t>
            </a:r>
            <a:r>
              <a:rPr lang="en-US" sz="3600" i="1" dirty="0"/>
              <a:t>D</a:t>
            </a:r>
            <a:r>
              <a:rPr lang="en-US" sz="3600" dirty="0"/>
              <a:t> obtained with </a:t>
            </a:r>
            <a:r>
              <a:rPr lang="en-US" sz="3600" i="1" dirty="0"/>
              <a:t>G(x) </a:t>
            </a:r>
            <a:r>
              <a:rPr lang="en-US" sz="3600" dirty="0"/>
              <a:t>and</a:t>
            </a:r>
            <a:r>
              <a:rPr lang="en-US" sz="3600" i="1" dirty="0"/>
              <a:t> y</a:t>
            </a:r>
            <a:r>
              <a:rPr lang="en-US" sz="3600" dirty="0"/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58D941-DD04-A441-9167-0949A653A486}"/>
              </a:ext>
            </a:extLst>
          </p:cNvPr>
          <p:cNvSpPr txBox="1"/>
          <p:nvPr/>
        </p:nvSpPr>
        <p:spPr>
          <a:xfrm>
            <a:off x="15238961" y="16271059"/>
            <a:ext cx="134494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0" indent="-742950" algn="l">
              <a:buFont typeface="+mj-lt"/>
              <a:buAutoNum type="arabicPeriod" startAt="5"/>
            </a:pPr>
            <a:r>
              <a:rPr lang="en-US" sz="3600" i="1" dirty="0"/>
              <a:t>G</a:t>
            </a:r>
            <a:r>
              <a:rPr lang="en-US" sz="3600" dirty="0"/>
              <a:t> is modified to also take in the image at time </a:t>
            </a:r>
            <a:r>
              <a:rPr lang="en-US" sz="3600" i="1" dirty="0"/>
              <a:t>t – 1</a:t>
            </a:r>
            <a:r>
              <a:rPr lang="en-US" sz="3600" dirty="0"/>
              <a:t>, and two consecutive images are generated. D takes in the two images with their poses and decides whether the image at the time </a:t>
            </a:r>
            <a:r>
              <a:rPr lang="en-US" sz="3600" i="1" dirty="0"/>
              <a:t>t</a:t>
            </a:r>
            <a:r>
              <a:rPr lang="en-US" sz="3600" dirty="0"/>
              <a:t> is real or not. This forces temporal coherence between images and helps reduce jitter.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A2B88-76F0-0446-82BA-AECCF3BCC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214" y="7005393"/>
            <a:ext cx="13222184" cy="4402676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EE4CE4F8-59BF-2443-9FCE-BA6C4BCE1019}"/>
              </a:ext>
            </a:extLst>
          </p:cNvPr>
          <p:cNvGrpSpPr/>
          <p:nvPr/>
        </p:nvGrpSpPr>
        <p:grpSpPr>
          <a:xfrm>
            <a:off x="15363092" y="19027045"/>
            <a:ext cx="12813240" cy="4903611"/>
            <a:chOff x="15363092" y="18959311"/>
            <a:chExt cx="12813240" cy="49036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4266783-620C-DC41-AFED-752EBB2FD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3124" y="18959311"/>
              <a:ext cx="6543208" cy="490361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608406-2B52-384E-A54D-DDA20FFF2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3092" y="20195774"/>
              <a:ext cx="6270032" cy="3127313"/>
            </a:xfrm>
            <a:prstGeom prst="rect">
              <a:avLst/>
            </a:prstGeom>
          </p:spPr>
        </p:pic>
      </p:grpSp>
      <p:sp>
        <p:nvSpPr>
          <p:cNvPr id="46" name="Text Box 43">
            <a:extLst>
              <a:ext uri="{FF2B5EF4-FFF2-40B4-BE49-F238E27FC236}">
                <a16:creationId xmlns:a16="http://schemas.microsoft.com/office/drawing/2014/main" id="{6939C09D-3572-C742-85EC-4854D2C08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3092" y="27733099"/>
            <a:ext cx="12872595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Current Results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9A02DB-B724-5E4B-97BA-2D160D51301E}"/>
              </a:ext>
            </a:extLst>
          </p:cNvPr>
          <p:cNvSpPr txBox="1"/>
          <p:nvPr/>
        </p:nvSpPr>
        <p:spPr>
          <a:xfrm>
            <a:off x="29955152" y="16851375"/>
            <a:ext cx="13281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Global pose normalization –Analyzing the body positions of the source and mapping them to the target will help generate more realistic images and account for different body shapes.</a:t>
            </a:r>
          </a:p>
        </p:txBody>
      </p:sp>
      <p:sp>
        <p:nvSpPr>
          <p:cNvPr id="48" name="Text Box 43">
            <a:extLst>
              <a:ext uri="{FF2B5EF4-FFF2-40B4-BE49-F238E27FC236}">
                <a16:creationId xmlns:a16="http://schemas.microsoft.com/office/drawing/2014/main" id="{89726295-72A2-2E41-8FCF-D4CD34EB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3537" y="28192770"/>
            <a:ext cx="12872595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References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94D725-D008-044B-8BA8-44EB6E04385C}"/>
              </a:ext>
            </a:extLst>
          </p:cNvPr>
          <p:cNvSpPr txBox="1"/>
          <p:nvPr/>
        </p:nvSpPr>
        <p:spPr>
          <a:xfrm>
            <a:off x="30243601" y="29666959"/>
            <a:ext cx="12704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3200" dirty="0"/>
              <a:t>Chan, Caroline, et al. "Everybody dance now." </a:t>
            </a:r>
            <a:r>
              <a:rPr lang="en-US" sz="3200" i="1" dirty="0" err="1"/>
              <a:t>arXiv</a:t>
            </a:r>
            <a:r>
              <a:rPr lang="en-US" sz="3200" i="1" dirty="0"/>
              <a:t> preprint arXiv:1808.07371. </a:t>
            </a:r>
            <a:r>
              <a:rPr lang="en-US" sz="3200" dirty="0"/>
              <a:t>2018.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03E2719-0725-E14B-BFF4-79B4EE54D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016" y="22744623"/>
            <a:ext cx="9838006" cy="5328046"/>
          </a:xfrm>
          <a:prstGeom prst="rect">
            <a:avLst/>
          </a:prstGeom>
        </p:spPr>
      </p:pic>
      <p:pic>
        <p:nvPicPr>
          <p:cNvPr id="51" name="image13.png" descr="image13.png">
            <a:extLst>
              <a:ext uri="{FF2B5EF4-FFF2-40B4-BE49-F238E27FC236}">
                <a16:creationId xmlns:a16="http://schemas.microsoft.com/office/drawing/2014/main" id="{59AA96EA-AE3A-F34C-A762-22C66587A4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9201" y="1539098"/>
            <a:ext cx="6299199" cy="277226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5546CD1-6EDA-204E-8942-F83E436B504C}"/>
              </a:ext>
            </a:extLst>
          </p:cNvPr>
          <p:cNvSpPr txBox="1"/>
          <p:nvPr/>
        </p:nvSpPr>
        <p:spPr>
          <a:xfrm>
            <a:off x="15171227" y="24841999"/>
            <a:ext cx="134494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Font typeface="+mj-lt"/>
              <a:buAutoNum type="arabicPeriod" startAt="6"/>
            </a:pPr>
            <a:r>
              <a:rPr lang="en-US" sz="3600" dirty="0"/>
              <a:t>During transfer time, we look at the source video and calculate a pose for each frame. For every frame in the source video, pass in the calculated pose along with the previously generated image to G to generate the next output image! 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CB1C96-DE78-184C-9D2B-59EB53C80AB8}"/>
              </a:ext>
            </a:extLst>
          </p:cNvPr>
          <p:cNvGrpSpPr/>
          <p:nvPr/>
        </p:nvGrpSpPr>
        <p:grpSpPr>
          <a:xfrm>
            <a:off x="31702438" y="6203670"/>
            <a:ext cx="9449831" cy="9147633"/>
            <a:chOff x="31779804" y="7479988"/>
            <a:chExt cx="9449831" cy="91476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B3175D-582E-6A48-AA6E-788C49BF5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9804" y="7479988"/>
              <a:ext cx="9449831" cy="383581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D427112-5AE3-6548-AFF5-03A520C5A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58635" y="10367347"/>
              <a:ext cx="9271000" cy="32258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CEE8015-154A-0C4A-99B6-05388E7E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58635" y="13160521"/>
              <a:ext cx="9144000" cy="346710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BBD583C-B60C-F14D-8034-696030ED1AD5}"/>
              </a:ext>
            </a:extLst>
          </p:cNvPr>
          <p:cNvSpPr txBox="1"/>
          <p:nvPr/>
        </p:nvSpPr>
        <p:spPr>
          <a:xfrm>
            <a:off x="29955153" y="20658918"/>
            <a:ext cx="12750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err="1"/>
              <a:t>FaceGAN</a:t>
            </a:r>
            <a:r>
              <a:rPr lang="en-US" sz="3600" dirty="0"/>
              <a:t> – The face region is passed through a second generator to generate a residual which is added on to the existing face. This improves the quality and realism of the generated face.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7CAEAFA-3887-DA4F-82D4-F5658658A6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058" y="18568200"/>
            <a:ext cx="8315130" cy="1549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9E61956-9C42-C045-83C3-BBE0F17E5015}"/>
              </a:ext>
            </a:extLst>
          </p:cNvPr>
          <p:cNvSpPr txBox="1"/>
          <p:nvPr/>
        </p:nvSpPr>
        <p:spPr>
          <a:xfrm>
            <a:off x="1630679" y="20561937"/>
            <a:ext cx="1123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Results from the original paper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3BE52E-C5AF-3245-A8D2-8AD2BFE2A2A9}"/>
              </a:ext>
            </a:extLst>
          </p:cNvPr>
          <p:cNvSpPr txBox="1"/>
          <p:nvPr/>
        </p:nvSpPr>
        <p:spPr>
          <a:xfrm>
            <a:off x="15720259" y="11300419"/>
            <a:ext cx="1123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Training pipeline showing the loss terms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743D63-89B2-E841-A9DC-ED6D0A72B7B5}"/>
              </a:ext>
            </a:extLst>
          </p:cNvPr>
          <p:cNvSpPr txBox="1"/>
          <p:nvPr/>
        </p:nvSpPr>
        <p:spPr>
          <a:xfrm>
            <a:off x="16171677" y="23870302"/>
            <a:ext cx="1123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Figure illustrating temporal smoothing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C25DA4-E06A-264D-97D7-369576970E00}"/>
              </a:ext>
            </a:extLst>
          </p:cNvPr>
          <p:cNvSpPr txBox="1"/>
          <p:nvPr/>
        </p:nvSpPr>
        <p:spPr>
          <a:xfrm>
            <a:off x="15276385" y="29005239"/>
            <a:ext cx="13449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3600" dirty="0"/>
              <a:t>The generated images are reasonable, but are jittery at certain times.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C71199-5424-1A4A-A838-70025BF2D3EB}"/>
              </a:ext>
            </a:extLst>
          </p:cNvPr>
          <p:cNvSpPr txBox="1"/>
          <p:nvPr/>
        </p:nvSpPr>
        <p:spPr>
          <a:xfrm>
            <a:off x="29825548" y="27387311"/>
            <a:ext cx="1123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Figure illustrating </a:t>
            </a:r>
            <a:r>
              <a:rPr lang="en-US" sz="3200" i="1" dirty="0" err="1"/>
              <a:t>FaceGAN</a:t>
            </a:r>
            <a:endParaRPr lang="en-US" sz="3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397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 Neue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Mittal, Raghav R</cp:lastModifiedBy>
  <cp:revision>120</cp:revision>
  <cp:lastPrinted>2011-03-08T18:07:35Z</cp:lastPrinted>
  <dcterms:created xsi:type="dcterms:W3CDTF">2008-12-04T00:20:37Z</dcterms:created>
  <dcterms:modified xsi:type="dcterms:W3CDTF">2019-04-23T00:17:21Z</dcterms:modified>
  <cp:category>Research Poster</cp:category>
</cp:coreProperties>
</file>