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2" d="100"/>
          <a:sy n="92" d="100"/>
        </p:scale>
        <p:origin x="57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4003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1782008"/>
            <a:ext cx="7477601" cy="1916430"/>
          </a:xfrm>
          <a:prstGeom prst="rect">
            <a:avLst/>
          </a:prstGeom>
          <a:noFill/>
          <a:ln/>
        </p:spPr>
        <p:txBody>
          <a:bodyPr wrap="square" rtlCol="0" anchor="t"/>
          <a:lstStyle/>
          <a:p>
            <a:pPr marL="0" indent="0">
              <a:lnSpc>
                <a:spcPts val="7545"/>
              </a:lnSpc>
              <a:buNone/>
            </a:pPr>
            <a:r>
              <a:rPr lang="en-US" sz="6036" dirty="0">
                <a:solidFill>
                  <a:srgbClr val="AE8625"/>
                </a:solidFill>
                <a:latin typeface="Prata" pitchFamily="34" charset="0"/>
                <a:ea typeface="Prata" pitchFamily="34" charset="-122"/>
                <a:cs typeface="Prata" pitchFamily="34" charset="-120"/>
              </a:rPr>
              <a:t>Stock Market Price Prediction Project</a:t>
            </a:r>
            <a:endParaRPr lang="en-US" sz="6036" dirty="0"/>
          </a:p>
        </p:txBody>
      </p:sp>
      <p:sp>
        <p:nvSpPr>
          <p:cNvPr id="6" name="Text 2"/>
          <p:cNvSpPr/>
          <p:nvPr/>
        </p:nvSpPr>
        <p:spPr>
          <a:xfrm>
            <a:off x="6319599" y="4031694"/>
            <a:ext cx="7477601" cy="1777008"/>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This project aims to predict stock market prices using the R programming language. We utilize historical stock data of Google (GOOG) obtained from Yahoo Finance and employ time series analysis techniques to forecast future stock prices. The project involves data preprocessing, exploratory data analysis, model building, and evaluation.</a:t>
            </a:r>
          </a:p>
          <a:p>
            <a:pPr marL="0" indent="0">
              <a:lnSpc>
                <a:spcPts val="2799"/>
              </a:lnSpc>
              <a:buNone/>
            </a:pPr>
            <a:endParaRPr lang="en-US" sz="1750" dirty="0"/>
          </a:p>
        </p:txBody>
      </p:sp>
      <p:sp>
        <p:nvSpPr>
          <p:cNvPr id="7" name="Shape 3"/>
          <p:cNvSpPr/>
          <p:nvPr/>
        </p:nvSpPr>
        <p:spPr>
          <a:xfrm>
            <a:off x="6319599" y="6075283"/>
            <a:ext cx="355402" cy="355402"/>
          </a:xfrm>
          <a:prstGeom prst="roundRect">
            <a:avLst>
              <a:gd name="adj" fmla="val 25726039"/>
            </a:avLst>
          </a:prstGeom>
          <a:solidFill>
            <a:srgbClr val="7E8868"/>
          </a:solidFill>
          <a:ln w="7620">
            <a:solidFill>
              <a:srgbClr val="FFFFFF"/>
            </a:solidFill>
            <a:prstDash val="solid"/>
          </a:ln>
        </p:spPr>
        <p:txBody>
          <a:bodyPr/>
          <a:lstStyle/>
          <a:p>
            <a:endParaRPr lang="en-IN"/>
          </a:p>
        </p:txBody>
      </p:sp>
      <p:sp>
        <p:nvSpPr>
          <p:cNvPr id="8" name="Text 4"/>
          <p:cNvSpPr/>
          <p:nvPr/>
        </p:nvSpPr>
        <p:spPr>
          <a:xfrm>
            <a:off x="6399728" y="6179820"/>
            <a:ext cx="195143" cy="146328"/>
          </a:xfrm>
          <a:prstGeom prst="rect">
            <a:avLst/>
          </a:prstGeom>
          <a:noFill/>
          <a:ln/>
        </p:spPr>
        <p:txBody>
          <a:bodyPr wrap="none" rtlCol="0" anchor="t"/>
          <a:lstStyle/>
          <a:p>
            <a:pPr marL="0" indent="0" algn="ctr">
              <a:lnSpc>
                <a:spcPts val="1152"/>
              </a:lnSpc>
              <a:buNone/>
            </a:pPr>
            <a:r>
              <a:rPr lang="en-US" sz="1152" dirty="0">
                <a:solidFill>
                  <a:srgbClr val="3C3838"/>
                </a:solidFill>
                <a:latin typeface="Raleway" pitchFamily="34" charset="0"/>
                <a:ea typeface="Raleway" pitchFamily="34" charset="-122"/>
                <a:cs typeface="Raleway" pitchFamily="34" charset="-120"/>
              </a:rPr>
              <a:t>Ra</a:t>
            </a:r>
            <a:endParaRPr lang="en-US" sz="1152" dirty="0"/>
          </a:p>
        </p:txBody>
      </p:sp>
      <p:sp>
        <p:nvSpPr>
          <p:cNvPr id="9" name="Text 5"/>
          <p:cNvSpPr/>
          <p:nvPr/>
        </p:nvSpPr>
        <p:spPr>
          <a:xfrm>
            <a:off x="6786086" y="6058614"/>
            <a:ext cx="2343388" cy="388858"/>
          </a:xfrm>
          <a:prstGeom prst="rect">
            <a:avLst/>
          </a:prstGeom>
          <a:noFill/>
          <a:ln/>
        </p:spPr>
        <p:txBody>
          <a:bodyPr wrap="none" rtlCol="0" anchor="t"/>
          <a:lstStyle/>
          <a:p>
            <a:pPr marL="0" indent="0" algn="l">
              <a:lnSpc>
                <a:spcPts val="3062"/>
              </a:lnSpc>
              <a:buNone/>
            </a:pPr>
            <a:r>
              <a:rPr lang="en-US" sz="2187" b="1" dirty="0">
                <a:solidFill>
                  <a:srgbClr val="CFCBBF"/>
                </a:solidFill>
                <a:latin typeface="Raleway" pitchFamily="34" charset="0"/>
                <a:ea typeface="Raleway" pitchFamily="34" charset="-122"/>
                <a:cs typeface="Raleway" pitchFamily="34" charset="-120"/>
              </a:rPr>
              <a:t>by Raghav Ranjan</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txBody>
          <a:bodyPr/>
          <a:lstStyle/>
          <a:p>
            <a:endParaRPr lang="en-IN"/>
          </a:p>
        </p:txBody>
      </p:sp>
      <p:sp>
        <p:nvSpPr>
          <p:cNvPr id="4" name="Text 1"/>
          <p:cNvSpPr/>
          <p:nvPr/>
        </p:nvSpPr>
        <p:spPr>
          <a:xfrm>
            <a:off x="2037993" y="2834640"/>
            <a:ext cx="5554980"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Data Collection</a:t>
            </a:r>
            <a:endParaRPr lang="en-US" sz="4374" dirty="0"/>
          </a:p>
        </p:txBody>
      </p:sp>
      <p:sp>
        <p:nvSpPr>
          <p:cNvPr id="5" name="Text 2"/>
          <p:cNvSpPr/>
          <p:nvPr/>
        </p:nvSpPr>
        <p:spPr>
          <a:xfrm>
            <a:off x="2037993" y="3973354"/>
            <a:ext cx="10554414" cy="1421606"/>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We obtained historical stock data for Google (GOOG) from Yahoo Finance spanning from January 1, 2019, to January 1, 2021. The dataset comprises daily stock prices, including opening, high, low, closing, volume, and adjusted prices. We utilized the quantmod package in R to retrieve and preprocess the data.</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267"/>
          </a:xfrm>
          <a:prstGeom prst="rect">
            <a:avLst/>
          </a:prstGeom>
          <a:solidFill>
            <a:srgbClr val="1B1C1D"/>
          </a:solidFill>
          <a:ln/>
        </p:spPr>
        <p:txBody>
          <a:bodyPr/>
          <a:lstStyle/>
          <a:p>
            <a:endParaRPr lang="en-IN"/>
          </a:p>
        </p:txBody>
      </p:sp>
      <p:sp>
        <p:nvSpPr>
          <p:cNvPr id="4" name="Text 1"/>
          <p:cNvSpPr/>
          <p:nvPr/>
        </p:nvSpPr>
        <p:spPr>
          <a:xfrm>
            <a:off x="2320052" y="578287"/>
            <a:ext cx="6579156" cy="657225"/>
          </a:xfrm>
          <a:prstGeom prst="rect">
            <a:avLst/>
          </a:prstGeom>
          <a:noFill/>
          <a:ln/>
        </p:spPr>
        <p:txBody>
          <a:bodyPr wrap="none" rtlCol="0" anchor="t"/>
          <a:lstStyle/>
          <a:p>
            <a:pPr marL="0" indent="0">
              <a:lnSpc>
                <a:spcPts val="5175"/>
              </a:lnSpc>
              <a:buNone/>
            </a:pPr>
            <a:r>
              <a:rPr lang="en-US" sz="4140" dirty="0">
                <a:solidFill>
                  <a:srgbClr val="AE8625"/>
                </a:solidFill>
                <a:latin typeface="Prata" pitchFamily="34" charset="0"/>
                <a:ea typeface="Prata" pitchFamily="34" charset="-122"/>
                <a:cs typeface="Prata" pitchFamily="34" charset="-120"/>
              </a:rPr>
              <a:t>Exploratory Data Analysis</a:t>
            </a:r>
            <a:endParaRPr lang="en-US" sz="4140" dirty="0"/>
          </a:p>
        </p:txBody>
      </p:sp>
      <p:sp>
        <p:nvSpPr>
          <p:cNvPr id="5" name="Shape 2"/>
          <p:cNvSpPr/>
          <p:nvPr/>
        </p:nvSpPr>
        <p:spPr>
          <a:xfrm>
            <a:off x="7301984" y="1656040"/>
            <a:ext cx="26194" cy="5996940"/>
          </a:xfrm>
          <a:prstGeom prst="rect">
            <a:avLst/>
          </a:prstGeom>
          <a:solidFill>
            <a:srgbClr val="D2AC47"/>
          </a:solidFill>
          <a:ln/>
        </p:spPr>
        <p:txBody>
          <a:bodyPr/>
          <a:lstStyle/>
          <a:p>
            <a:endParaRPr lang="en-IN"/>
          </a:p>
        </p:txBody>
      </p:sp>
      <p:sp>
        <p:nvSpPr>
          <p:cNvPr id="6" name="Shape 3"/>
          <p:cNvSpPr/>
          <p:nvPr/>
        </p:nvSpPr>
        <p:spPr>
          <a:xfrm>
            <a:off x="6342459" y="2043827"/>
            <a:ext cx="736044" cy="26194"/>
          </a:xfrm>
          <a:prstGeom prst="rect">
            <a:avLst/>
          </a:prstGeom>
          <a:solidFill>
            <a:srgbClr val="D2AC47"/>
          </a:solidFill>
          <a:ln/>
        </p:spPr>
        <p:txBody>
          <a:bodyPr/>
          <a:lstStyle/>
          <a:p>
            <a:endParaRPr lang="en-IN"/>
          </a:p>
        </p:txBody>
      </p:sp>
      <p:sp>
        <p:nvSpPr>
          <p:cNvPr id="7" name="Shape 4"/>
          <p:cNvSpPr/>
          <p:nvPr/>
        </p:nvSpPr>
        <p:spPr>
          <a:xfrm>
            <a:off x="7078504" y="1820347"/>
            <a:ext cx="473154" cy="473154"/>
          </a:xfrm>
          <a:prstGeom prst="roundRect">
            <a:avLst>
              <a:gd name="adj" fmla="val 13335"/>
            </a:avLst>
          </a:prstGeom>
          <a:solidFill>
            <a:srgbClr val="2D3033"/>
          </a:solidFill>
          <a:ln/>
        </p:spPr>
        <p:txBody>
          <a:bodyPr/>
          <a:lstStyle/>
          <a:p>
            <a:endParaRPr lang="en-IN"/>
          </a:p>
        </p:txBody>
      </p:sp>
      <p:sp>
        <p:nvSpPr>
          <p:cNvPr id="8" name="Text 5"/>
          <p:cNvSpPr/>
          <p:nvPr/>
        </p:nvSpPr>
        <p:spPr>
          <a:xfrm>
            <a:off x="7260669" y="1859756"/>
            <a:ext cx="108823" cy="394335"/>
          </a:xfrm>
          <a:prstGeom prst="rect">
            <a:avLst/>
          </a:prstGeom>
          <a:noFill/>
          <a:ln/>
        </p:spPr>
        <p:txBody>
          <a:bodyPr wrap="none" rtlCol="0" anchor="t"/>
          <a:lstStyle/>
          <a:p>
            <a:pPr marL="0" indent="0" algn="ctr">
              <a:lnSpc>
                <a:spcPts val="3105"/>
              </a:lnSpc>
              <a:buNone/>
            </a:pPr>
            <a:r>
              <a:rPr lang="en-US" sz="2484" dirty="0">
                <a:solidFill>
                  <a:srgbClr val="AE8625"/>
                </a:solidFill>
                <a:latin typeface="Prata" pitchFamily="34" charset="0"/>
                <a:ea typeface="Prata" pitchFamily="34" charset="-122"/>
                <a:cs typeface="Prata" pitchFamily="34" charset="-120"/>
              </a:rPr>
              <a:t>1</a:t>
            </a:r>
            <a:endParaRPr lang="en-US" sz="2484" dirty="0"/>
          </a:p>
        </p:txBody>
      </p:sp>
      <p:sp>
        <p:nvSpPr>
          <p:cNvPr id="9" name="Text 6"/>
          <p:cNvSpPr/>
          <p:nvPr/>
        </p:nvSpPr>
        <p:spPr>
          <a:xfrm>
            <a:off x="3410069" y="1866305"/>
            <a:ext cx="2748320" cy="328613"/>
          </a:xfrm>
          <a:prstGeom prst="rect">
            <a:avLst/>
          </a:prstGeom>
          <a:noFill/>
          <a:ln/>
        </p:spPr>
        <p:txBody>
          <a:bodyPr wrap="none" rtlCol="0" anchor="t"/>
          <a:lstStyle/>
          <a:p>
            <a:pPr marL="0" indent="0" algn="r">
              <a:lnSpc>
                <a:spcPts val="2588"/>
              </a:lnSpc>
              <a:buNone/>
            </a:pPr>
            <a:r>
              <a:rPr lang="en-US" sz="2070" dirty="0">
                <a:solidFill>
                  <a:srgbClr val="AE8625"/>
                </a:solidFill>
                <a:latin typeface="Prata" pitchFamily="34" charset="0"/>
                <a:ea typeface="Prata" pitchFamily="34" charset="-122"/>
                <a:cs typeface="Prata" pitchFamily="34" charset="-120"/>
              </a:rPr>
              <a:t>Visualize Stock Prices</a:t>
            </a:r>
            <a:endParaRPr lang="en-US" sz="2070" dirty="0"/>
          </a:p>
        </p:txBody>
      </p:sp>
      <p:sp>
        <p:nvSpPr>
          <p:cNvPr id="10" name="Text 7"/>
          <p:cNvSpPr/>
          <p:nvPr/>
        </p:nvSpPr>
        <p:spPr>
          <a:xfrm>
            <a:off x="2320052" y="2321004"/>
            <a:ext cx="3838337" cy="2354461"/>
          </a:xfrm>
          <a:prstGeom prst="rect">
            <a:avLst/>
          </a:prstGeom>
          <a:noFill/>
          <a:ln/>
        </p:spPr>
        <p:txBody>
          <a:bodyPr wrap="square" rtlCol="0" anchor="t"/>
          <a:lstStyle/>
          <a:p>
            <a:pPr marL="0" indent="0" algn="r">
              <a:lnSpc>
                <a:spcPts val="2650"/>
              </a:lnSpc>
              <a:buNone/>
            </a:pPr>
            <a:r>
              <a:rPr lang="en-US" sz="1656" dirty="0">
                <a:solidFill>
                  <a:srgbClr val="CFCBBF"/>
                </a:solidFill>
                <a:latin typeface="Raleway" pitchFamily="34" charset="0"/>
                <a:ea typeface="Raleway" pitchFamily="34" charset="-122"/>
                <a:cs typeface="Raleway" pitchFamily="34" charset="-120"/>
              </a:rPr>
              <a:t>Exploratory data analysis (EDA) is crucial for gaining insights into the underlying patterns and trends in the data. We visualized the stock prices using candlestick charts, which provide a comprehensive view of price movements over time.</a:t>
            </a:r>
            <a:endParaRPr lang="en-US" sz="1656" dirty="0"/>
          </a:p>
        </p:txBody>
      </p:sp>
      <p:sp>
        <p:nvSpPr>
          <p:cNvPr id="11" name="Shape 8"/>
          <p:cNvSpPr/>
          <p:nvPr/>
        </p:nvSpPr>
        <p:spPr>
          <a:xfrm>
            <a:off x="7551658" y="3095268"/>
            <a:ext cx="736044" cy="26194"/>
          </a:xfrm>
          <a:prstGeom prst="rect">
            <a:avLst/>
          </a:prstGeom>
          <a:solidFill>
            <a:srgbClr val="D2AC47"/>
          </a:solidFill>
          <a:ln/>
        </p:spPr>
        <p:txBody>
          <a:bodyPr/>
          <a:lstStyle/>
          <a:p>
            <a:endParaRPr lang="en-IN"/>
          </a:p>
        </p:txBody>
      </p:sp>
      <p:sp>
        <p:nvSpPr>
          <p:cNvPr id="12" name="Shape 9"/>
          <p:cNvSpPr/>
          <p:nvPr/>
        </p:nvSpPr>
        <p:spPr>
          <a:xfrm>
            <a:off x="7078504" y="2871788"/>
            <a:ext cx="473154" cy="473154"/>
          </a:xfrm>
          <a:prstGeom prst="roundRect">
            <a:avLst>
              <a:gd name="adj" fmla="val 13335"/>
            </a:avLst>
          </a:prstGeom>
          <a:solidFill>
            <a:srgbClr val="2D3033"/>
          </a:solidFill>
          <a:ln/>
        </p:spPr>
        <p:txBody>
          <a:bodyPr/>
          <a:lstStyle/>
          <a:p>
            <a:endParaRPr lang="en-IN"/>
          </a:p>
        </p:txBody>
      </p:sp>
      <p:sp>
        <p:nvSpPr>
          <p:cNvPr id="13" name="Text 10"/>
          <p:cNvSpPr/>
          <p:nvPr/>
        </p:nvSpPr>
        <p:spPr>
          <a:xfrm>
            <a:off x="7218402" y="2911197"/>
            <a:ext cx="193358" cy="394335"/>
          </a:xfrm>
          <a:prstGeom prst="rect">
            <a:avLst/>
          </a:prstGeom>
          <a:noFill/>
          <a:ln/>
        </p:spPr>
        <p:txBody>
          <a:bodyPr wrap="none" rtlCol="0" anchor="t"/>
          <a:lstStyle/>
          <a:p>
            <a:pPr marL="0" indent="0" algn="ctr">
              <a:lnSpc>
                <a:spcPts val="3105"/>
              </a:lnSpc>
              <a:buNone/>
            </a:pPr>
            <a:r>
              <a:rPr lang="en-US" sz="2484" dirty="0">
                <a:solidFill>
                  <a:srgbClr val="AE8625"/>
                </a:solidFill>
                <a:latin typeface="Prata" pitchFamily="34" charset="0"/>
                <a:ea typeface="Prata" pitchFamily="34" charset="-122"/>
                <a:cs typeface="Prata" pitchFamily="34" charset="-120"/>
              </a:rPr>
              <a:t>2</a:t>
            </a:r>
            <a:endParaRPr lang="en-US" sz="2484" dirty="0"/>
          </a:p>
        </p:txBody>
      </p:sp>
      <p:sp>
        <p:nvSpPr>
          <p:cNvPr id="14" name="Text 11"/>
          <p:cNvSpPr/>
          <p:nvPr/>
        </p:nvSpPr>
        <p:spPr>
          <a:xfrm>
            <a:off x="8471773" y="2917746"/>
            <a:ext cx="3814524" cy="328613"/>
          </a:xfrm>
          <a:prstGeom prst="rect">
            <a:avLst/>
          </a:prstGeom>
          <a:noFill/>
          <a:ln/>
        </p:spPr>
        <p:txBody>
          <a:bodyPr wrap="none" rtlCol="0" anchor="t"/>
          <a:lstStyle/>
          <a:p>
            <a:pPr marL="0" indent="0" algn="l">
              <a:lnSpc>
                <a:spcPts val="2588"/>
              </a:lnSpc>
              <a:buNone/>
            </a:pPr>
            <a:r>
              <a:rPr lang="en-US" sz="2070" dirty="0">
                <a:solidFill>
                  <a:srgbClr val="AE8625"/>
                </a:solidFill>
                <a:latin typeface="Prata" pitchFamily="34" charset="0"/>
                <a:ea typeface="Prata" pitchFamily="34" charset="-122"/>
                <a:cs typeface="Prata" pitchFamily="34" charset="-120"/>
              </a:rPr>
              <a:t>Calculate Technical Indicators</a:t>
            </a:r>
            <a:endParaRPr lang="en-US" sz="2070" dirty="0"/>
          </a:p>
        </p:txBody>
      </p:sp>
      <p:sp>
        <p:nvSpPr>
          <p:cNvPr id="15" name="Text 12"/>
          <p:cNvSpPr/>
          <p:nvPr/>
        </p:nvSpPr>
        <p:spPr>
          <a:xfrm>
            <a:off x="8471773" y="3372445"/>
            <a:ext cx="3838456" cy="1681758"/>
          </a:xfrm>
          <a:prstGeom prst="rect">
            <a:avLst/>
          </a:prstGeom>
          <a:noFill/>
          <a:ln/>
        </p:spPr>
        <p:txBody>
          <a:bodyPr wrap="square" rtlCol="0" anchor="t"/>
          <a:lstStyle/>
          <a:p>
            <a:pPr marL="0" indent="0" algn="l">
              <a:lnSpc>
                <a:spcPts val="2650"/>
              </a:lnSpc>
              <a:buNone/>
            </a:pPr>
            <a:r>
              <a:rPr lang="en-US" sz="1656" dirty="0">
                <a:solidFill>
                  <a:srgbClr val="CFCBBF"/>
                </a:solidFill>
                <a:latin typeface="Raleway" pitchFamily="34" charset="0"/>
                <a:ea typeface="Raleway" pitchFamily="34" charset="-122"/>
                <a:cs typeface="Raleway" pitchFamily="34" charset="-120"/>
              </a:rPr>
              <a:t>Additionally, we calculated technical indicators such as moving averages to identify key support and resistance levels, which can provide valuable insights for stock market analysis.</a:t>
            </a:r>
            <a:endParaRPr lang="en-US" sz="1656" dirty="0"/>
          </a:p>
        </p:txBody>
      </p:sp>
      <p:sp>
        <p:nvSpPr>
          <p:cNvPr id="16" name="Shape 13"/>
          <p:cNvSpPr/>
          <p:nvPr/>
        </p:nvSpPr>
        <p:spPr>
          <a:xfrm>
            <a:off x="6342459" y="5483781"/>
            <a:ext cx="736044" cy="26194"/>
          </a:xfrm>
          <a:prstGeom prst="rect">
            <a:avLst/>
          </a:prstGeom>
          <a:solidFill>
            <a:srgbClr val="D2AC47"/>
          </a:solidFill>
          <a:ln/>
        </p:spPr>
        <p:txBody>
          <a:bodyPr/>
          <a:lstStyle/>
          <a:p>
            <a:endParaRPr lang="en-IN"/>
          </a:p>
        </p:txBody>
      </p:sp>
      <p:sp>
        <p:nvSpPr>
          <p:cNvPr id="17" name="Shape 14"/>
          <p:cNvSpPr/>
          <p:nvPr/>
        </p:nvSpPr>
        <p:spPr>
          <a:xfrm>
            <a:off x="7078504" y="5260300"/>
            <a:ext cx="473154" cy="473154"/>
          </a:xfrm>
          <a:prstGeom prst="roundRect">
            <a:avLst>
              <a:gd name="adj" fmla="val 13335"/>
            </a:avLst>
          </a:prstGeom>
          <a:solidFill>
            <a:srgbClr val="2D3033"/>
          </a:solidFill>
          <a:ln/>
        </p:spPr>
        <p:txBody>
          <a:bodyPr/>
          <a:lstStyle/>
          <a:p>
            <a:endParaRPr lang="en-IN"/>
          </a:p>
        </p:txBody>
      </p:sp>
      <p:sp>
        <p:nvSpPr>
          <p:cNvPr id="18" name="Text 15"/>
          <p:cNvSpPr/>
          <p:nvPr/>
        </p:nvSpPr>
        <p:spPr>
          <a:xfrm>
            <a:off x="7217212" y="5299710"/>
            <a:ext cx="195620" cy="394335"/>
          </a:xfrm>
          <a:prstGeom prst="rect">
            <a:avLst/>
          </a:prstGeom>
          <a:noFill/>
          <a:ln/>
        </p:spPr>
        <p:txBody>
          <a:bodyPr wrap="none" rtlCol="0" anchor="t"/>
          <a:lstStyle/>
          <a:p>
            <a:pPr marL="0" indent="0" algn="ctr">
              <a:lnSpc>
                <a:spcPts val="3105"/>
              </a:lnSpc>
              <a:buNone/>
            </a:pPr>
            <a:r>
              <a:rPr lang="en-US" sz="2484" dirty="0">
                <a:solidFill>
                  <a:srgbClr val="AE8625"/>
                </a:solidFill>
                <a:latin typeface="Prata" pitchFamily="34" charset="0"/>
                <a:ea typeface="Prata" pitchFamily="34" charset="-122"/>
                <a:cs typeface="Prata" pitchFamily="34" charset="-120"/>
              </a:rPr>
              <a:t>3</a:t>
            </a:r>
            <a:endParaRPr lang="en-US" sz="2484" dirty="0"/>
          </a:p>
        </p:txBody>
      </p:sp>
      <p:sp>
        <p:nvSpPr>
          <p:cNvPr id="19" name="Text 16"/>
          <p:cNvSpPr/>
          <p:nvPr/>
        </p:nvSpPr>
        <p:spPr>
          <a:xfrm>
            <a:off x="2564844" y="5306258"/>
            <a:ext cx="3593544" cy="328613"/>
          </a:xfrm>
          <a:prstGeom prst="rect">
            <a:avLst/>
          </a:prstGeom>
          <a:noFill/>
          <a:ln/>
        </p:spPr>
        <p:txBody>
          <a:bodyPr wrap="none" rtlCol="0" anchor="t"/>
          <a:lstStyle/>
          <a:p>
            <a:pPr marL="0" indent="0" algn="r">
              <a:lnSpc>
                <a:spcPts val="2588"/>
              </a:lnSpc>
              <a:buNone/>
            </a:pPr>
            <a:r>
              <a:rPr lang="en-US" sz="2070" dirty="0">
                <a:solidFill>
                  <a:srgbClr val="AE8625"/>
                </a:solidFill>
                <a:latin typeface="Prata" pitchFamily="34" charset="0"/>
                <a:ea typeface="Prata" pitchFamily="34" charset="-122"/>
                <a:cs typeface="Prata" pitchFamily="34" charset="-120"/>
              </a:rPr>
              <a:t>Identify Patterns and Trends</a:t>
            </a:r>
            <a:endParaRPr lang="en-US" sz="2070" dirty="0"/>
          </a:p>
        </p:txBody>
      </p:sp>
      <p:sp>
        <p:nvSpPr>
          <p:cNvPr id="20" name="Text 17"/>
          <p:cNvSpPr/>
          <p:nvPr/>
        </p:nvSpPr>
        <p:spPr>
          <a:xfrm>
            <a:off x="2320052" y="5760958"/>
            <a:ext cx="3838337" cy="1681758"/>
          </a:xfrm>
          <a:prstGeom prst="rect">
            <a:avLst/>
          </a:prstGeom>
          <a:noFill/>
          <a:ln/>
        </p:spPr>
        <p:txBody>
          <a:bodyPr wrap="square" rtlCol="0" anchor="t"/>
          <a:lstStyle/>
          <a:p>
            <a:pPr marL="0" indent="0" algn="r">
              <a:lnSpc>
                <a:spcPts val="2650"/>
              </a:lnSpc>
              <a:buNone/>
            </a:pPr>
            <a:r>
              <a:rPr lang="en-US" sz="1656" dirty="0">
                <a:solidFill>
                  <a:srgbClr val="CFCBBF"/>
                </a:solidFill>
                <a:latin typeface="Raleway" pitchFamily="34" charset="0"/>
                <a:ea typeface="Raleway" pitchFamily="34" charset="-122"/>
                <a:cs typeface="Raleway" pitchFamily="34" charset="-120"/>
              </a:rPr>
              <a:t>The EDA process helps us uncover the underlying patterns and trends in the stock data, which is essential for building an accurate forecasting model.</a:t>
            </a:r>
            <a:endParaRPr lang="en-US" sz="165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982504"/>
            <a:ext cx="5554980"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Data Preprocessing</a:t>
            </a:r>
            <a:endParaRPr lang="en-US" sz="4374" dirty="0"/>
          </a:p>
        </p:txBody>
      </p:sp>
      <p:sp>
        <p:nvSpPr>
          <p:cNvPr id="6" name="Shape 2"/>
          <p:cNvSpPr/>
          <p:nvPr/>
        </p:nvSpPr>
        <p:spPr>
          <a:xfrm>
            <a:off x="833199" y="2183725"/>
            <a:ext cx="499943" cy="499943"/>
          </a:xfrm>
          <a:prstGeom prst="roundRect">
            <a:avLst>
              <a:gd name="adj" fmla="val 13333"/>
            </a:avLst>
          </a:prstGeom>
          <a:solidFill>
            <a:srgbClr val="2D3033"/>
          </a:solidFill>
          <a:ln/>
        </p:spPr>
        <p:txBody>
          <a:bodyPr/>
          <a:lstStyle/>
          <a:p>
            <a:endParaRPr lang="en-IN"/>
          </a:p>
        </p:txBody>
      </p:sp>
      <p:sp>
        <p:nvSpPr>
          <p:cNvPr id="7" name="Text 3"/>
          <p:cNvSpPr/>
          <p:nvPr/>
        </p:nvSpPr>
        <p:spPr>
          <a:xfrm>
            <a:off x="1025604" y="2225397"/>
            <a:ext cx="115014" cy="416481"/>
          </a:xfrm>
          <a:prstGeom prst="rect">
            <a:avLst/>
          </a:prstGeom>
          <a:noFill/>
          <a:ln/>
        </p:spPr>
        <p:txBody>
          <a:bodyPr wrap="none" rtlCol="0" anchor="t"/>
          <a:lstStyle/>
          <a:p>
            <a:pPr marL="0" indent="0" algn="ctr">
              <a:lnSpc>
                <a:spcPts val="3281"/>
              </a:lnSpc>
              <a:buNone/>
            </a:pPr>
            <a:r>
              <a:rPr lang="en-US" sz="2624" dirty="0">
                <a:solidFill>
                  <a:srgbClr val="AE8625"/>
                </a:solidFill>
                <a:latin typeface="Prata" pitchFamily="34" charset="0"/>
                <a:ea typeface="Prata" pitchFamily="34" charset="-122"/>
                <a:cs typeface="Prata" pitchFamily="34" charset="-120"/>
              </a:rPr>
              <a:t>1</a:t>
            </a:r>
            <a:endParaRPr lang="en-US" sz="2624" dirty="0"/>
          </a:p>
        </p:txBody>
      </p:sp>
      <p:sp>
        <p:nvSpPr>
          <p:cNvPr id="8" name="Text 4"/>
          <p:cNvSpPr/>
          <p:nvPr/>
        </p:nvSpPr>
        <p:spPr>
          <a:xfrm>
            <a:off x="1555313" y="2260044"/>
            <a:ext cx="3480197"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Extract Relevant Columns</a:t>
            </a:r>
            <a:endParaRPr lang="en-US" sz="2187" dirty="0"/>
          </a:p>
        </p:txBody>
      </p:sp>
      <p:sp>
        <p:nvSpPr>
          <p:cNvPr id="9" name="Text 5"/>
          <p:cNvSpPr/>
          <p:nvPr/>
        </p:nvSpPr>
        <p:spPr>
          <a:xfrm>
            <a:off x="1555313" y="2740462"/>
            <a:ext cx="3820001" cy="2843213"/>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Before building the prediction model, we preprocessed the data to ensure its suitability for analysis. This involved extracting relevant columns, such as the adjusted closing prices, which account for factors like stock splits and dividends.</a:t>
            </a:r>
            <a:endParaRPr lang="en-US" sz="1750" dirty="0"/>
          </a:p>
        </p:txBody>
      </p:sp>
      <p:sp>
        <p:nvSpPr>
          <p:cNvPr id="10" name="Shape 6"/>
          <p:cNvSpPr/>
          <p:nvPr/>
        </p:nvSpPr>
        <p:spPr>
          <a:xfrm>
            <a:off x="5597485" y="2183725"/>
            <a:ext cx="499943" cy="499943"/>
          </a:xfrm>
          <a:prstGeom prst="roundRect">
            <a:avLst>
              <a:gd name="adj" fmla="val 13333"/>
            </a:avLst>
          </a:prstGeom>
          <a:solidFill>
            <a:srgbClr val="2D3033"/>
          </a:solidFill>
          <a:ln/>
        </p:spPr>
        <p:txBody>
          <a:bodyPr/>
          <a:lstStyle/>
          <a:p>
            <a:endParaRPr lang="en-IN"/>
          </a:p>
        </p:txBody>
      </p:sp>
      <p:sp>
        <p:nvSpPr>
          <p:cNvPr id="11" name="Text 7"/>
          <p:cNvSpPr/>
          <p:nvPr/>
        </p:nvSpPr>
        <p:spPr>
          <a:xfrm>
            <a:off x="5745242" y="2225397"/>
            <a:ext cx="204311" cy="416481"/>
          </a:xfrm>
          <a:prstGeom prst="rect">
            <a:avLst/>
          </a:prstGeom>
          <a:noFill/>
          <a:ln/>
        </p:spPr>
        <p:txBody>
          <a:bodyPr wrap="none" rtlCol="0" anchor="t"/>
          <a:lstStyle/>
          <a:p>
            <a:pPr marL="0" indent="0" algn="ctr">
              <a:lnSpc>
                <a:spcPts val="3281"/>
              </a:lnSpc>
              <a:buNone/>
            </a:pPr>
            <a:r>
              <a:rPr lang="en-US" sz="2624" dirty="0">
                <a:solidFill>
                  <a:srgbClr val="AE8625"/>
                </a:solidFill>
                <a:latin typeface="Prata" pitchFamily="34" charset="0"/>
                <a:ea typeface="Prata" pitchFamily="34" charset="-122"/>
                <a:cs typeface="Prata" pitchFamily="34" charset="-120"/>
              </a:rPr>
              <a:t>2</a:t>
            </a:r>
            <a:endParaRPr lang="en-US" sz="2624" dirty="0"/>
          </a:p>
        </p:txBody>
      </p:sp>
      <p:sp>
        <p:nvSpPr>
          <p:cNvPr id="12" name="Text 8"/>
          <p:cNvSpPr/>
          <p:nvPr/>
        </p:nvSpPr>
        <p:spPr>
          <a:xfrm>
            <a:off x="6319599" y="2260044"/>
            <a:ext cx="3017877"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Handle Missing Values</a:t>
            </a:r>
            <a:endParaRPr lang="en-US" sz="2187" dirty="0"/>
          </a:p>
        </p:txBody>
      </p:sp>
      <p:sp>
        <p:nvSpPr>
          <p:cNvPr id="13" name="Text 9"/>
          <p:cNvSpPr/>
          <p:nvPr/>
        </p:nvSpPr>
        <p:spPr>
          <a:xfrm>
            <a:off x="6319599" y="2740462"/>
            <a:ext cx="3820001" cy="1777008"/>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We also checked for missing values and performed any necessary data transformations to ensure the dataset is clean and ready for modeling.</a:t>
            </a:r>
            <a:endParaRPr lang="en-US" sz="1750" dirty="0"/>
          </a:p>
        </p:txBody>
      </p:sp>
      <p:sp>
        <p:nvSpPr>
          <p:cNvPr id="14" name="Shape 10"/>
          <p:cNvSpPr/>
          <p:nvPr/>
        </p:nvSpPr>
        <p:spPr>
          <a:xfrm>
            <a:off x="833199" y="5979438"/>
            <a:ext cx="499943" cy="499943"/>
          </a:xfrm>
          <a:prstGeom prst="roundRect">
            <a:avLst>
              <a:gd name="adj" fmla="val 13333"/>
            </a:avLst>
          </a:prstGeom>
          <a:solidFill>
            <a:srgbClr val="2D3033"/>
          </a:solidFill>
          <a:ln/>
        </p:spPr>
        <p:txBody>
          <a:bodyPr/>
          <a:lstStyle/>
          <a:p>
            <a:endParaRPr lang="en-IN"/>
          </a:p>
        </p:txBody>
      </p:sp>
      <p:sp>
        <p:nvSpPr>
          <p:cNvPr id="15" name="Text 11"/>
          <p:cNvSpPr/>
          <p:nvPr/>
        </p:nvSpPr>
        <p:spPr>
          <a:xfrm>
            <a:off x="979765" y="6021110"/>
            <a:ext cx="206693" cy="416481"/>
          </a:xfrm>
          <a:prstGeom prst="rect">
            <a:avLst/>
          </a:prstGeom>
          <a:noFill/>
          <a:ln/>
        </p:spPr>
        <p:txBody>
          <a:bodyPr wrap="none" rtlCol="0" anchor="t"/>
          <a:lstStyle/>
          <a:p>
            <a:pPr marL="0" indent="0" algn="ctr">
              <a:lnSpc>
                <a:spcPts val="3281"/>
              </a:lnSpc>
              <a:buNone/>
            </a:pPr>
            <a:r>
              <a:rPr lang="en-US" sz="2624" dirty="0">
                <a:solidFill>
                  <a:srgbClr val="AE8625"/>
                </a:solidFill>
                <a:latin typeface="Prata" pitchFamily="34" charset="0"/>
                <a:ea typeface="Prata" pitchFamily="34" charset="-122"/>
                <a:cs typeface="Prata" pitchFamily="34" charset="-120"/>
              </a:rPr>
              <a:t>3</a:t>
            </a:r>
            <a:endParaRPr lang="en-US" sz="2624" dirty="0"/>
          </a:p>
        </p:txBody>
      </p:sp>
      <p:sp>
        <p:nvSpPr>
          <p:cNvPr id="16" name="Text 12"/>
          <p:cNvSpPr/>
          <p:nvPr/>
        </p:nvSpPr>
        <p:spPr>
          <a:xfrm>
            <a:off x="1555313" y="6055757"/>
            <a:ext cx="277749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Prepare for Analysis</a:t>
            </a:r>
            <a:endParaRPr lang="en-US" sz="2187" dirty="0"/>
          </a:p>
        </p:txBody>
      </p:sp>
      <p:sp>
        <p:nvSpPr>
          <p:cNvPr id="17" name="Text 13"/>
          <p:cNvSpPr/>
          <p:nvPr/>
        </p:nvSpPr>
        <p:spPr>
          <a:xfrm>
            <a:off x="1555313" y="6536174"/>
            <a:ext cx="8584287" cy="710803"/>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The data preprocessing step is crucial in preparing the data for the subsequent modeling and forecasting stages of the project.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txBody>
          <a:bodyPr/>
          <a:lstStyle/>
          <a:p>
            <a:endParaRPr lang="en-IN"/>
          </a:p>
        </p:txBody>
      </p:sp>
      <p:sp>
        <p:nvSpPr>
          <p:cNvPr id="4" name="Text 1"/>
          <p:cNvSpPr/>
          <p:nvPr/>
        </p:nvSpPr>
        <p:spPr>
          <a:xfrm>
            <a:off x="2037993" y="1154668"/>
            <a:ext cx="5554980"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Model Building</a:t>
            </a:r>
            <a:endParaRPr lang="en-US" sz="4374" dirty="0"/>
          </a:p>
        </p:txBody>
      </p:sp>
      <p:sp>
        <p:nvSpPr>
          <p:cNvPr id="5" name="Text 2"/>
          <p:cNvSpPr/>
          <p:nvPr/>
        </p:nvSpPr>
        <p:spPr>
          <a:xfrm>
            <a:off x="2037993" y="2404467"/>
            <a:ext cx="3156347" cy="694373"/>
          </a:xfrm>
          <a:prstGeom prst="rect">
            <a:avLst/>
          </a:prstGeom>
          <a:noFill/>
          <a:ln/>
        </p:spPr>
        <p:txBody>
          <a:bodyPr wrap="squar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Time Series Forecasting</a:t>
            </a:r>
            <a:endParaRPr lang="en-US" sz="2187" dirty="0"/>
          </a:p>
        </p:txBody>
      </p:sp>
      <p:sp>
        <p:nvSpPr>
          <p:cNvPr id="6" name="Text 3"/>
          <p:cNvSpPr/>
          <p:nvPr/>
        </p:nvSpPr>
        <p:spPr>
          <a:xfrm>
            <a:off x="2037993" y="3321010"/>
            <a:ext cx="3156347" cy="3554016"/>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We constructed a time series forecasting model using the Auto ARIMA algorithm available in the forecast package in R. The model was trained on the logarithmic returns of the adjusted closing prices, which helps capture the relative price changes over time.</a:t>
            </a:r>
            <a:endParaRPr lang="en-US" sz="1750" dirty="0"/>
          </a:p>
        </p:txBody>
      </p:sp>
      <p:sp>
        <p:nvSpPr>
          <p:cNvPr id="7" name="Text 4"/>
          <p:cNvSpPr/>
          <p:nvPr/>
        </p:nvSpPr>
        <p:spPr>
          <a:xfrm>
            <a:off x="5743932" y="2404467"/>
            <a:ext cx="277749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Train-Test Split</a:t>
            </a:r>
            <a:endParaRPr lang="en-US" sz="2187" dirty="0"/>
          </a:p>
        </p:txBody>
      </p:sp>
      <p:sp>
        <p:nvSpPr>
          <p:cNvPr id="8" name="Text 5"/>
          <p:cNvSpPr/>
          <p:nvPr/>
        </p:nvSpPr>
        <p:spPr>
          <a:xfrm>
            <a:off x="5743932" y="2973824"/>
            <a:ext cx="3156347" cy="2843213"/>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We split the dataset into training and testing sets, with 90% of the data allocated for training. This allows us to evaluate the model's performance on unseen data and ensure its generalization capabilities.</a:t>
            </a:r>
            <a:endParaRPr lang="en-US" sz="1750" dirty="0"/>
          </a:p>
        </p:txBody>
      </p:sp>
      <p:sp>
        <p:nvSpPr>
          <p:cNvPr id="9" name="Text 6"/>
          <p:cNvSpPr/>
          <p:nvPr/>
        </p:nvSpPr>
        <p:spPr>
          <a:xfrm>
            <a:off x="9449872" y="2404467"/>
            <a:ext cx="3156347" cy="694373"/>
          </a:xfrm>
          <a:prstGeom prst="rect">
            <a:avLst/>
          </a:prstGeom>
          <a:noFill/>
          <a:ln/>
        </p:spPr>
        <p:txBody>
          <a:bodyPr wrap="squar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Automated Model Selection</a:t>
            </a:r>
            <a:endParaRPr lang="en-US" sz="2187" dirty="0"/>
          </a:p>
        </p:txBody>
      </p:sp>
      <p:sp>
        <p:nvSpPr>
          <p:cNvPr id="10" name="Text 7"/>
          <p:cNvSpPr/>
          <p:nvPr/>
        </p:nvSpPr>
        <p:spPr>
          <a:xfrm>
            <a:off x="9449872" y="3321010"/>
            <a:ext cx="3156347" cy="2132409"/>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The Auto ARIMA algorithm automatically selects the best-fitting ARIMA model parameters, making the model building process more efficient and data-driven.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txBody>
          <a:bodyPr/>
          <a:lstStyle/>
          <a:p>
            <a:endParaRPr lang="en-IN"/>
          </a:p>
        </p:txBody>
      </p:sp>
      <p:sp>
        <p:nvSpPr>
          <p:cNvPr id="4" name="Text 1"/>
          <p:cNvSpPr/>
          <p:nvPr/>
        </p:nvSpPr>
        <p:spPr>
          <a:xfrm>
            <a:off x="2037993" y="954762"/>
            <a:ext cx="5554980"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Model Evaluation</a:t>
            </a:r>
            <a:endParaRPr lang="en-US" sz="4374" dirty="0"/>
          </a:p>
        </p:txBody>
      </p:sp>
      <p:sp>
        <p:nvSpPr>
          <p:cNvPr id="5" name="Shape 2"/>
          <p:cNvSpPr/>
          <p:nvPr/>
        </p:nvSpPr>
        <p:spPr>
          <a:xfrm>
            <a:off x="2037993" y="2093476"/>
            <a:ext cx="3370064" cy="5181362"/>
          </a:xfrm>
          <a:prstGeom prst="roundRect">
            <a:avLst>
              <a:gd name="adj" fmla="val 1978"/>
            </a:avLst>
          </a:prstGeom>
          <a:solidFill>
            <a:srgbClr val="2D3033"/>
          </a:solidFill>
          <a:ln/>
        </p:spPr>
        <p:txBody>
          <a:bodyPr/>
          <a:lstStyle/>
          <a:p>
            <a:endParaRPr lang="en-IN"/>
          </a:p>
        </p:txBody>
      </p:sp>
      <p:sp>
        <p:nvSpPr>
          <p:cNvPr id="6" name="Text 3"/>
          <p:cNvSpPr/>
          <p:nvPr/>
        </p:nvSpPr>
        <p:spPr>
          <a:xfrm>
            <a:off x="2260163" y="2315647"/>
            <a:ext cx="2925723" cy="694373"/>
          </a:xfrm>
          <a:prstGeom prst="rect">
            <a:avLst/>
          </a:prstGeom>
          <a:noFill/>
          <a:ln/>
        </p:spPr>
        <p:txBody>
          <a:bodyPr wrap="squar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Forecast Accuracy Metrics</a:t>
            </a:r>
            <a:endParaRPr lang="en-US" sz="2187" dirty="0"/>
          </a:p>
        </p:txBody>
      </p:sp>
      <p:sp>
        <p:nvSpPr>
          <p:cNvPr id="7" name="Text 4"/>
          <p:cNvSpPr/>
          <p:nvPr/>
        </p:nvSpPr>
        <p:spPr>
          <a:xfrm>
            <a:off x="2260163" y="3143250"/>
            <a:ext cx="2925723" cy="3909417"/>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To assess the model's performance, we compared the predicted returns with the actual returns from the testing dataset. We calculated various forecast accuracy metrics, including Mean Absolute Error (MAE) and Mean Squared Error (MSE), to quantify the extent of prediction errors.</a:t>
            </a:r>
            <a:endParaRPr lang="en-US" sz="1750" dirty="0"/>
          </a:p>
        </p:txBody>
      </p:sp>
      <p:sp>
        <p:nvSpPr>
          <p:cNvPr id="8" name="Shape 5"/>
          <p:cNvSpPr/>
          <p:nvPr/>
        </p:nvSpPr>
        <p:spPr>
          <a:xfrm>
            <a:off x="5630228" y="2093476"/>
            <a:ext cx="3370064" cy="5181362"/>
          </a:xfrm>
          <a:prstGeom prst="roundRect">
            <a:avLst>
              <a:gd name="adj" fmla="val 1978"/>
            </a:avLst>
          </a:prstGeom>
          <a:solidFill>
            <a:srgbClr val="2D3033"/>
          </a:solidFill>
          <a:ln/>
        </p:spPr>
        <p:txBody>
          <a:bodyPr/>
          <a:lstStyle/>
          <a:p>
            <a:endParaRPr lang="en-IN"/>
          </a:p>
        </p:txBody>
      </p:sp>
      <p:sp>
        <p:nvSpPr>
          <p:cNvPr id="9" name="Text 6"/>
          <p:cNvSpPr/>
          <p:nvPr/>
        </p:nvSpPr>
        <p:spPr>
          <a:xfrm>
            <a:off x="5852398" y="2315647"/>
            <a:ext cx="277749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Visual Inspection</a:t>
            </a:r>
            <a:endParaRPr lang="en-US" sz="2187" dirty="0"/>
          </a:p>
        </p:txBody>
      </p:sp>
      <p:sp>
        <p:nvSpPr>
          <p:cNvPr id="10" name="Text 7"/>
          <p:cNvSpPr/>
          <p:nvPr/>
        </p:nvSpPr>
        <p:spPr>
          <a:xfrm>
            <a:off x="5852398" y="2796064"/>
            <a:ext cx="2925723" cy="2487811"/>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Additionally, we visualized the forecasted stock prices alongside the actual prices to visually inspect the model's performance and ensure the predictions align with the observed data.</a:t>
            </a:r>
            <a:endParaRPr lang="en-US" sz="1750" dirty="0"/>
          </a:p>
        </p:txBody>
      </p:sp>
      <p:sp>
        <p:nvSpPr>
          <p:cNvPr id="11" name="Shape 8"/>
          <p:cNvSpPr/>
          <p:nvPr/>
        </p:nvSpPr>
        <p:spPr>
          <a:xfrm>
            <a:off x="9222462" y="2093476"/>
            <a:ext cx="3370064" cy="5181362"/>
          </a:xfrm>
          <a:prstGeom prst="roundRect">
            <a:avLst>
              <a:gd name="adj" fmla="val 1978"/>
            </a:avLst>
          </a:prstGeom>
          <a:solidFill>
            <a:srgbClr val="2D3033"/>
          </a:solidFill>
          <a:ln/>
        </p:spPr>
        <p:txBody>
          <a:bodyPr/>
          <a:lstStyle/>
          <a:p>
            <a:endParaRPr lang="en-IN"/>
          </a:p>
        </p:txBody>
      </p:sp>
      <p:sp>
        <p:nvSpPr>
          <p:cNvPr id="12" name="Text 9"/>
          <p:cNvSpPr/>
          <p:nvPr/>
        </p:nvSpPr>
        <p:spPr>
          <a:xfrm>
            <a:off x="9444633" y="2315647"/>
            <a:ext cx="277749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Reliable Forecasts</a:t>
            </a:r>
            <a:endParaRPr lang="en-US" sz="2187" dirty="0"/>
          </a:p>
        </p:txBody>
      </p:sp>
      <p:sp>
        <p:nvSpPr>
          <p:cNvPr id="13" name="Text 10"/>
          <p:cNvSpPr/>
          <p:nvPr/>
        </p:nvSpPr>
        <p:spPr>
          <a:xfrm>
            <a:off x="9444633" y="2796064"/>
            <a:ext cx="2925723" cy="2843213"/>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The evaluation process helps us determine the reliability and accuracy of the forecasting model, which is crucial for making informed investment decisions based on the model's predictions.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799148" y="587097"/>
            <a:ext cx="5992773" cy="665917"/>
          </a:xfrm>
          <a:prstGeom prst="rect">
            <a:avLst/>
          </a:prstGeom>
          <a:noFill/>
          <a:ln/>
        </p:spPr>
        <p:txBody>
          <a:bodyPr wrap="none" rtlCol="0" anchor="t"/>
          <a:lstStyle/>
          <a:p>
            <a:pPr marL="0" indent="0">
              <a:lnSpc>
                <a:spcPts val="5244"/>
              </a:lnSpc>
              <a:buNone/>
            </a:pPr>
            <a:r>
              <a:rPr lang="en-US" sz="4195" dirty="0">
                <a:solidFill>
                  <a:srgbClr val="AE8625"/>
                </a:solidFill>
                <a:latin typeface="Prata" pitchFamily="34" charset="0"/>
                <a:ea typeface="Prata" pitchFamily="34" charset="-122"/>
                <a:cs typeface="Prata" pitchFamily="34" charset="-120"/>
              </a:rPr>
              <a:t>Results and Conclusion</a:t>
            </a:r>
            <a:endParaRPr lang="en-US" sz="4195" dirty="0"/>
          </a:p>
        </p:txBody>
      </p:sp>
      <p:pic>
        <p:nvPicPr>
          <p:cNvPr id="6" name="Image 2" descr="preencoded.png"/>
          <p:cNvPicPr>
            <a:picLocks noChangeAspect="1"/>
          </p:cNvPicPr>
          <p:nvPr/>
        </p:nvPicPr>
        <p:blipFill>
          <a:blip r:embed="rId5"/>
          <a:stretch>
            <a:fillRect/>
          </a:stretch>
        </p:blipFill>
        <p:spPr>
          <a:xfrm>
            <a:off x="799148" y="1572578"/>
            <a:ext cx="1065490" cy="1909643"/>
          </a:xfrm>
          <a:prstGeom prst="rect">
            <a:avLst/>
          </a:prstGeom>
        </p:spPr>
      </p:pic>
      <p:sp>
        <p:nvSpPr>
          <p:cNvPr id="7" name="Text 2"/>
          <p:cNvSpPr/>
          <p:nvPr/>
        </p:nvSpPr>
        <p:spPr>
          <a:xfrm>
            <a:off x="2184202" y="1785580"/>
            <a:ext cx="2663904" cy="332899"/>
          </a:xfrm>
          <a:prstGeom prst="rect">
            <a:avLst/>
          </a:prstGeom>
          <a:noFill/>
          <a:ln/>
        </p:spPr>
        <p:txBody>
          <a:bodyPr wrap="none" rtlCol="0" anchor="t"/>
          <a:lstStyle/>
          <a:p>
            <a:pPr marL="0" indent="0" algn="l">
              <a:lnSpc>
                <a:spcPts val="2622"/>
              </a:lnSpc>
              <a:buNone/>
            </a:pPr>
            <a:r>
              <a:rPr lang="en-US" sz="2098" dirty="0">
                <a:solidFill>
                  <a:srgbClr val="AE8625"/>
                </a:solidFill>
                <a:latin typeface="Prata" pitchFamily="34" charset="0"/>
                <a:ea typeface="Prata" pitchFamily="34" charset="-122"/>
                <a:cs typeface="Prata" pitchFamily="34" charset="-120"/>
              </a:rPr>
              <a:t>Promising Results</a:t>
            </a:r>
            <a:endParaRPr lang="en-US" sz="2098" dirty="0"/>
          </a:p>
        </p:txBody>
      </p:sp>
      <p:sp>
        <p:nvSpPr>
          <p:cNvPr id="8" name="Text 3"/>
          <p:cNvSpPr/>
          <p:nvPr/>
        </p:nvSpPr>
        <p:spPr>
          <a:xfrm>
            <a:off x="2184202" y="2246233"/>
            <a:ext cx="7989451" cy="1022985"/>
          </a:xfrm>
          <a:prstGeom prst="rect">
            <a:avLst/>
          </a:prstGeom>
          <a:noFill/>
          <a:ln/>
        </p:spPr>
        <p:txBody>
          <a:bodyPr wrap="square" rtlCol="0" anchor="t"/>
          <a:lstStyle/>
          <a:p>
            <a:pPr marL="0" indent="0" algn="l">
              <a:lnSpc>
                <a:spcPts val="2685"/>
              </a:lnSpc>
              <a:buNone/>
            </a:pPr>
            <a:r>
              <a:rPr lang="en-US" sz="1678" dirty="0">
                <a:solidFill>
                  <a:srgbClr val="CFCBBF"/>
                </a:solidFill>
                <a:latin typeface="Raleway" pitchFamily="34" charset="0"/>
                <a:ea typeface="Raleway" pitchFamily="34" charset="-122"/>
                <a:cs typeface="Raleway" pitchFamily="34" charset="-120"/>
              </a:rPr>
              <a:t>The forecasting model yielded promising results, demonstrating its ability to capture the underlying patterns in the stock prices and make accurate predictions.</a:t>
            </a:r>
            <a:endParaRPr lang="en-US" sz="1678" dirty="0"/>
          </a:p>
        </p:txBody>
      </p:sp>
      <p:pic>
        <p:nvPicPr>
          <p:cNvPr id="9" name="Image 3" descr="preencoded.png"/>
          <p:cNvPicPr>
            <a:picLocks noChangeAspect="1"/>
          </p:cNvPicPr>
          <p:nvPr/>
        </p:nvPicPr>
        <p:blipFill>
          <a:blip r:embed="rId6"/>
          <a:stretch>
            <a:fillRect/>
          </a:stretch>
        </p:blipFill>
        <p:spPr>
          <a:xfrm>
            <a:off x="799148" y="3482221"/>
            <a:ext cx="1065490" cy="2250638"/>
          </a:xfrm>
          <a:prstGeom prst="rect">
            <a:avLst/>
          </a:prstGeom>
        </p:spPr>
      </p:pic>
      <p:sp>
        <p:nvSpPr>
          <p:cNvPr id="10" name="Text 4"/>
          <p:cNvSpPr/>
          <p:nvPr/>
        </p:nvSpPr>
        <p:spPr>
          <a:xfrm>
            <a:off x="2184202" y="3695224"/>
            <a:ext cx="2663904" cy="332899"/>
          </a:xfrm>
          <a:prstGeom prst="rect">
            <a:avLst/>
          </a:prstGeom>
          <a:noFill/>
          <a:ln/>
        </p:spPr>
        <p:txBody>
          <a:bodyPr wrap="none" rtlCol="0" anchor="t"/>
          <a:lstStyle/>
          <a:p>
            <a:pPr marL="0" indent="0" algn="l">
              <a:lnSpc>
                <a:spcPts val="2622"/>
              </a:lnSpc>
              <a:buNone/>
            </a:pPr>
            <a:r>
              <a:rPr lang="en-US" sz="2098" dirty="0">
                <a:solidFill>
                  <a:srgbClr val="AE8625"/>
                </a:solidFill>
                <a:latin typeface="Prata" pitchFamily="34" charset="0"/>
                <a:ea typeface="Prata" pitchFamily="34" charset="-122"/>
                <a:cs typeface="Prata" pitchFamily="34" charset="-120"/>
              </a:rPr>
              <a:t>Forecast Accuracy</a:t>
            </a:r>
            <a:endParaRPr lang="en-US" sz="2098" dirty="0"/>
          </a:p>
        </p:txBody>
      </p:sp>
      <p:sp>
        <p:nvSpPr>
          <p:cNvPr id="11" name="Text 5"/>
          <p:cNvSpPr/>
          <p:nvPr/>
        </p:nvSpPr>
        <p:spPr>
          <a:xfrm>
            <a:off x="2184202" y="4155877"/>
            <a:ext cx="7989451" cy="1363980"/>
          </a:xfrm>
          <a:prstGeom prst="rect">
            <a:avLst/>
          </a:prstGeom>
          <a:noFill/>
          <a:ln/>
        </p:spPr>
        <p:txBody>
          <a:bodyPr wrap="square" rtlCol="0" anchor="t"/>
          <a:lstStyle/>
          <a:p>
            <a:pPr marL="0" indent="0" algn="l">
              <a:lnSpc>
                <a:spcPts val="2685"/>
              </a:lnSpc>
              <a:buNone/>
            </a:pPr>
            <a:r>
              <a:rPr lang="en-US" sz="1678" dirty="0">
                <a:solidFill>
                  <a:srgbClr val="CFCBBF"/>
                </a:solidFill>
                <a:latin typeface="Raleway" pitchFamily="34" charset="0"/>
                <a:ea typeface="Raleway" pitchFamily="34" charset="-122"/>
                <a:cs typeface="Raleway" pitchFamily="34" charset="-120"/>
              </a:rPr>
              <a:t>The model's forecasted prices closely aligned with the actual prices, indicating its effectiveness in predicting future price movements. The forecast accuracy metrics further corroborated the model's reliability, with low error rates observed across various evaluation metrics.</a:t>
            </a:r>
            <a:endParaRPr lang="en-US" sz="1678" dirty="0"/>
          </a:p>
        </p:txBody>
      </p:sp>
      <p:pic>
        <p:nvPicPr>
          <p:cNvPr id="12" name="Image 4" descr="preencoded.png"/>
          <p:cNvPicPr>
            <a:picLocks noChangeAspect="1"/>
          </p:cNvPicPr>
          <p:nvPr/>
        </p:nvPicPr>
        <p:blipFill>
          <a:blip r:embed="rId7"/>
          <a:stretch>
            <a:fillRect/>
          </a:stretch>
        </p:blipFill>
        <p:spPr>
          <a:xfrm>
            <a:off x="799148" y="5732859"/>
            <a:ext cx="1065490" cy="1909643"/>
          </a:xfrm>
          <a:prstGeom prst="rect">
            <a:avLst/>
          </a:prstGeom>
        </p:spPr>
      </p:pic>
      <p:sp>
        <p:nvSpPr>
          <p:cNvPr id="13" name="Text 6"/>
          <p:cNvSpPr/>
          <p:nvPr/>
        </p:nvSpPr>
        <p:spPr>
          <a:xfrm>
            <a:off x="2184202" y="5945862"/>
            <a:ext cx="2804160" cy="332899"/>
          </a:xfrm>
          <a:prstGeom prst="rect">
            <a:avLst/>
          </a:prstGeom>
          <a:noFill/>
          <a:ln/>
        </p:spPr>
        <p:txBody>
          <a:bodyPr wrap="none" rtlCol="0" anchor="t"/>
          <a:lstStyle/>
          <a:p>
            <a:pPr marL="0" indent="0" algn="l">
              <a:lnSpc>
                <a:spcPts val="2622"/>
              </a:lnSpc>
              <a:buNone/>
            </a:pPr>
            <a:r>
              <a:rPr lang="en-US" sz="2098" dirty="0">
                <a:solidFill>
                  <a:srgbClr val="AE8625"/>
                </a:solidFill>
                <a:latin typeface="Prata" pitchFamily="34" charset="0"/>
                <a:ea typeface="Prata" pitchFamily="34" charset="-122"/>
                <a:cs typeface="Prata" pitchFamily="34" charset="-120"/>
              </a:rPr>
              <a:t>Practical Applications</a:t>
            </a:r>
            <a:endParaRPr lang="en-US" sz="2098" dirty="0"/>
          </a:p>
        </p:txBody>
      </p:sp>
      <p:sp>
        <p:nvSpPr>
          <p:cNvPr id="14" name="Text 7"/>
          <p:cNvSpPr/>
          <p:nvPr/>
        </p:nvSpPr>
        <p:spPr>
          <a:xfrm>
            <a:off x="2184202" y="6406515"/>
            <a:ext cx="7989451" cy="1022985"/>
          </a:xfrm>
          <a:prstGeom prst="rect">
            <a:avLst/>
          </a:prstGeom>
          <a:noFill/>
          <a:ln/>
        </p:spPr>
        <p:txBody>
          <a:bodyPr wrap="square" rtlCol="0" anchor="t"/>
          <a:lstStyle/>
          <a:p>
            <a:pPr marL="0" indent="0" algn="l">
              <a:lnSpc>
                <a:spcPts val="2685"/>
              </a:lnSpc>
              <a:buNone/>
            </a:pPr>
            <a:r>
              <a:rPr lang="en-US" sz="1678" dirty="0">
                <a:solidFill>
                  <a:srgbClr val="CFCBBF"/>
                </a:solidFill>
                <a:latin typeface="Raleway" pitchFamily="34" charset="0"/>
                <a:ea typeface="Raleway" pitchFamily="34" charset="-122"/>
                <a:cs typeface="Raleway" pitchFamily="34" charset="-120"/>
              </a:rPr>
              <a:t>The project showcases the application of time series analysis techniques for stock market price prediction using R, providing investors with valuable insights for making informed investment decisions.</a:t>
            </a:r>
            <a:endParaRPr lang="en-US" sz="1678"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txBody>
          <a:bodyPr/>
          <a:lstStyle/>
          <a:p>
            <a:endParaRPr lang="en-IN"/>
          </a:p>
        </p:txBody>
      </p:sp>
      <p:sp>
        <p:nvSpPr>
          <p:cNvPr id="4" name="Text 1"/>
          <p:cNvSpPr/>
          <p:nvPr/>
        </p:nvSpPr>
        <p:spPr>
          <a:xfrm>
            <a:off x="2037993" y="1850231"/>
            <a:ext cx="5554980"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Future Work</a:t>
            </a:r>
            <a:endParaRPr lang="en-US" sz="4374" dirty="0"/>
          </a:p>
        </p:txBody>
      </p:sp>
      <p:pic>
        <p:nvPicPr>
          <p:cNvPr id="5" name="Image 1" descr="preencoded.png"/>
          <p:cNvPicPr>
            <a:picLocks noChangeAspect="1"/>
          </p:cNvPicPr>
          <p:nvPr/>
        </p:nvPicPr>
        <p:blipFill>
          <a:blip r:embed="rId4"/>
          <a:stretch>
            <a:fillRect/>
          </a:stretch>
        </p:blipFill>
        <p:spPr>
          <a:xfrm>
            <a:off x="2037993" y="2988945"/>
            <a:ext cx="555427" cy="555427"/>
          </a:xfrm>
          <a:prstGeom prst="rect">
            <a:avLst/>
          </a:prstGeom>
        </p:spPr>
      </p:pic>
      <p:sp>
        <p:nvSpPr>
          <p:cNvPr id="6" name="Text 2"/>
          <p:cNvSpPr/>
          <p:nvPr/>
        </p:nvSpPr>
        <p:spPr>
          <a:xfrm>
            <a:off x="2037993" y="3766542"/>
            <a:ext cx="2777490" cy="347186"/>
          </a:xfrm>
          <a:prstGeom prst="rect">
            <a:avLst/>
          </a:prstGeom>
          <a:noFill/>
          <a:ln/>
        </p:spPr>
        <p:txBody>
          <a:bodyPr wrap="none" rtlCol="0" anchor="t"/>
          <a:lstStyle/>
          <a:p>
            <a:pPr marL="0" indent="0" algn="l">
              <a:lnSpc>
                <a:spcPts val="2734"/>
              </a:lnSpc>
              <a:buNone/>
            </a:pPr>
            <a:r>
              <a:rPr lang="en-US" sz="2187" dirty="0">
                <a:solidFill>
                  <a:srgbClr val="AE8625"/>
                </a:solidFill>
                <a:latin typeface="Prata" pitchFamily="34" charset="0"/>
                <a:ea typeface="Prata" pitchFamily="34" charset="-122"/>
                <a:cs typeface="Prata" pitchFamily="34" charset="-120"/>
              </a:rPr>
              <a:t>Feature Engineering</a:t>
            </a:r>
            <a:endParaRPr lang="en-US" sz="2187" dirty="0"/>
          </a:p>
        </p:txBody>
      </p:sp>
      <p:sp>
        <p:nvSpPr>
          <p:cNvPr id="7" name="Text 3"/>
          <p:cNvSpPr/>
          <p:nvPr/>
        </p:nvSpPr>
        <p:spPr>
          <a:xfrm>
            <a:off x="2037993" y="4246959"/>
            <a:ext cx="3295888" cy="2132409"/>
          </a:xfrm>
          <a:prstGeom prst="rect">
            <a:avLst/>
          </a:prstGeom>
          <a:noFill/>
          <a:ln/>
        </p:spPr>
        <p:txBody>
          <a:bodyPr wrap="square" rtlCol="0" anchor="t"/>
          <a:lstStyle/>
          <a:p>
            <a:pPr marL="0" indent="0" algn="l">
              <a:lnSpc>
                <a:spcPts val="2799"/>
              </a:lnSpc>
              <a:buNone/>
            </a:pPr>
            <a:r>
              <a:rPr lang="en-US" sz="1750" dirty="0">
                <a:solidFill>
                  <a:srgbClr val="CFCBBF"/>
                </a:solidFill>
                <a:latin typeface="Raleway" pitchFamily="34" charset="0"/>
                <a:ea typeface="Raleway" pitchFamily="34" charset="-122"/>
                <a:cs typeface="Raleway" pitchFamily="34" charset="-120"/>
              </a:rPr>
              <a:t>Incorporating additional features such as external factors (e.g., economic indicators, news sentiment) could enhance the predictive power of the model.</a:t>
            </a:r>
            <a:endParaRPr lang="en-US" sz="1750" dirty="0"/>
          </a:p>
        </p:txBody>
      </p:sp>
      <p:pic>
        <p:nvPicPr>
          <p:cNvPr id="8" name="Image 2" descr="preencoded.png"/>
          <p:cNvPicPr>
            <a:picLocks noChangeAspect="1"/>
          </p:cNvPicPr>
          <p:nvPr/>
        </p:nvPicPr>
        <p:blipFill>
          <a:blip r:embed="rId5"/>
          <a:stretch>
            <a:fillRect/>
          </a:stretch>
        </p:blipFill>
        <p:spPr>
          <a:xfrm>
            <a:off x="5667137" y="2988945"/>
            <a:ext cx="555427" cy="555427"/>
          </a:xfrm>
          <a:prstGeom prst="rect">
            <a:avLst/>
          </a:prstGeom>
        </p:spPr>
      </p:pic>
      <p:sp>
        <p:nvSpPr>
          <p:cNvPr id="9" name="Text 4"/>
          <p:cNvSpPr/>
          <p:nvPr/>
        </p:nvSpPr>
        <p:spPr>
          <a:xfrm>
            <a:off x="5667137" y="3766542"/>
            <a:ext cx="2777490" cy="347186"/>
          </a:xfrm>
          <a:prstGeom prst="rect">
            <a:avLst/>
          </a:prstGeom>
          <a:noFill/>
          <a:ln/>
        </p:spPr>
        <p:txBody>
          <a:bodyPr wrap="none" rtlCol="0" anchor="t"/>
          <a:lstStyle/>
          <a:p>
            <a:pPr marL="0" indent="0" algn="l">
              <a:lnSpc>
                <a:spcPts val="2734"/>
              </a:lnSpc>
              <a:buNone/>
            </a:pPr>
            <a:r>
              <a:rPr lang="en-US" sz="2187" dirty="0">
                <a:solidFill>
                  <a:srgbClr val="AE8625"/>
                </a:solidFill>
                <a:latin typeface="Prata" pitchFamily="34" charset="0"/>
                <a:ea typeface="Prata" pitchFamily="34" charset="-122"/>
                <a:cs typeface="Prata" pitchFamily="34" charset="-120"/>
              </a:rPr>
              <a:t>Ensemble Methods</a:t>
            </a:r>
            <a:endParaRPr lang="en-US" sz="2187" dirty="0"/>
          </a:p>
        </p:txBody>
      </p:sp>
      <p:sp>
        <p:nvSpPr>
          <p:cNvPr id="10" name="Text 5"/>
          <p:cNvSpPr/>
          <p:nvPr/>
        </p:nvSpPr>
        <p:spPr>
          <a:xfrm>
            <a:off x="5667137" y="4246959"/>
            <a:ext cx="3296007" cy="2132409"/>
          </a:xfrm>
          <a:prstGeom prst="rect">
            <a:avLst/>
          </a:prstGeom>
          <a:noFill/>
          <a:ln/>
        </p:spPr>
        <p:txBody>
          <a:bodyPr wrap="square" rtlCol="0" anchor="t"/>
          <a:lstStyle/>
          <a:p>
            <a:pPr marL="0" indent="0" algn="l">
              <a:lnSpc>
                <a:spcPts val="2799"/>
              </a:lnSpc>
              <a:buNone/>
            </a:pPr>
            <a:r>
              <a:rPr lang="en-US" sz="1750" dirty="0">
                <a:solidFill>
                  <a:srgbClr val="CFCBBF"/>
                </a:solidFill>
                <a:latin typeface="Raleway" pitchFamily="34" charset="0"/>
                <a:ea typeface="Raleway" pitchFamily="34" charset="-122"/>
                <a:cs typeface="Raleway" pitchFamily="34" charset="-120"/>
              </a:rPr>
              <a:t>Exploring ensemble methods and deep learning techniques could lead to more accurate and robust predictions, especially in highly volatile market conditions.</a:t>
            </a:r>
            <a:endParaRPr lang="en-US" sz="1750" dirty="0"/>
          </a:p>
        </p:txBody>
      </p:sp>
      <p:pic>
        <p:nvPicPr>
          <p:cNvPr id="11" name="Image 3" descr="preencoded.png"/>
          <p:cNvPicPr>
            <a:picLocks noChangeAspect="1"/>
          </p:cNvPicPr>
          <p:nvPr/>
        </p:nvPicPr>
        <p:blipFill>
          <a:blip r:embed="rId6"/>
          <a:stretch>
            <a:fillRect/>
          </a:stretch>
        </p:blipFill>
        <p:spPr>
          <a:xfrm>
            <a:off x="9296400" y="2988945"/>
            <a:ext cx="555427" cy="555427"/>
          </a:xfrm>
          <a:prstGeom prst="rect">
            <a:avLst/>
          </a:prstGeom>
        </p:spPr>
      </p:pic>
      <p:sp>
        <p:nvSpPr>
          <p:cNvPr id="12" name="Text 6"/>
          <p:cNvSpPr/>
          <p:nvPr/>
        </p:nvSpPr>
        <p:spPr>
          <a:xfrm>
            <a:off x="9296400" y="3766542"/>
            <a:ext cx="2945725" cy="347186"/>
          </a:xfrm>
          <a:prstGeom prst="rect">
            <a:avLst/>
          </a:prstGeom>
          <a:noFill/>
          <a:ln/>
        </p:spPr>
        <p:txBody>
          <a:bodyPr wrap="none" rtlCol="0" anchor="t"/>
          <a:lstStyle/>
          <a:p>
            <a:pPr marL="0" indent="0" algn="l">
              <a:lnSpc>
                <a:spcPts val="2734"/>
              </a:lnSpc>
              <a:buNone/>
            </a:pPr>
            <a:r>
              <a:rPr lang="en-US" sz="2187" dirty="0">
                <a:solidFill>
                  <a:srgbClr val="AE8625"/>
                </a:solidFill>
                <a:latin typeface="Prata" pitchFamily="34" charset="0"/>
                <a:ea typeface="Prata" pitchFamily="34" charset="-122"/>
                <a:cs typeface="Prata" pitchFamily="34" charset="-120"/>
              </a:rPr>
              <a:t>Model Interpretability</a:t>
            </a:r>
            <a:endParaRPr lang="en-US" sz="2187" dirty="0"/>
          </a:p>
        </p:txBody>
      </p:sp>
      <p:sp>
        <p:nvSpPr>
          <p:cNvPr id="13" name="Text 7"/>
          <p:cNvSpPr/>
          <p:nvPr/>
        </p:nvSpPr>
        <p:spPr>
          <a:xfrm>
            <a:off x="9296400" y="4246959"/>
            <a:ext cx="3296007" cy="2132409"/>
          </a:xfrm>
          <a:prstGeom prst="rect">
            <a:avLst/>
          </a:prstGeom>
          <a:noFill/>
          <a:ln/>
        </p:spPr>
        <p:txBody>
          <a:bodyPr wrap="square" rtlCol="0" anchor="t"/>
          <a:lstStyle/>
          <a:p>
            <a:pPr marL="0" indent="0" algn="l">
              <a:lnSpc>
                <a:spcPts val="2799"/>
              </a:lnSpc>
              <a:buNone/>
            </a:pPr>
            <a:r>
              <a:rPr lang="en-US" sz="1750" dirty="0">
                <a:solidFill>
                  <a:srgbClr val="CFCBBF"/>
                </a:solidFill>
                <a:latin typeface="Raleway" pitchFamily="34" charset="0"/>
                <a:ea typeface="Raleway" pitchFamily="34" charset="-122"/>
                <a:cs typeface="Raleway" pitchFamily="34" charset="-120"/>
              </a:rPr>
              <a:t>Improving model interpretability and developing user-friendly interfaces for real-time forecasting could enhance the practical applicability of the model in the financial industry.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757</Words>
  <Application>Microsoft Office PowerPoint</Application>
  <PresentationFormat>Custom</PresentationFormat>
  <Paragraphs>62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Prata</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Raghav Ranjan</cp:lastModifiedBy>
  <cp:revision>3</cp:revision>
  <dcterms:created xsi:type="dcterms:W3CDTF">2024-04-18T18:57:13Z</dcterms:created>
  <dcterms:modified xsi:type="dcterms:W3CDTF">2024-04-18T19:02:03Z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2024-04-18T19:01:14Z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f2823751-118f-4ad6-9b8f-e221696e3cea</vt:lpwstr>
  </property>
  <property fmtid="{D5CDD505-2E9C-101B-9397-08002B2CF9AE}" pid="7" name="MSIP_Label_defa4170-0d19-0005-0004-bc88714345d2_ActionId">
    <vt:lpwstr>1d256d92-ba50-4f08-a10c-3fae77c0f748</vt:lpwstr>
  </property>
  <property fmtid="{D5CDD505-2E9C-101B-9397-08002B2CF9AE}" pid="8" name="MSIP_Label_defa4170-0d19-0005-0004-bc88714345d2_ContentBits">
    <vt:lpwstr>0</vt:lpwstr>
  </property>
</Properties>
</file>