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54d4e74b2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54d4e74b2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While predicting, we perform inference step to get paragraph vector for next paragraph to </a:t>
            </a:r>
            <a:r>
              <a:rPr lang="en-GB"/>
              <a:t>word vectors W and the softmax weights, are fixed.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54d4e74b2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54d4e74b2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54d4e74b2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54d4e74b2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254d4e74b2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254d4e74b2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54d4e74b2_0_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254d4e74b2_0_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54d4e74b2_0_10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54d4e74b2_0_10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54d4e74b2_0_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54d4e74b2_0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54d4e74b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54d4e74b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54d4e74b2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54d4e74b2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54d4e74b2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54d4e74b2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Starting with training of the NER model. Our aim is to </a:t>
            </a:r>
            <a:r>
              <a:rPr lang="en-GB" sz="1500"/>
              <a:t>present the labelled text of the key data in the resume. To do that we use Spacy for training in which NER system contains a word embedding strategy using sub word features and a deep convolutional neural network with residual connections.</a:t>
            </a:r>
            <a:endParaRPr sz="15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54d4e74b2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54d4e74b2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we see the accuracy of the model on the test set. We </a:t>
            </a:r>
            <a:r>
              <a:rPr lang="en-GB"/>
              <a:t>have</a:t>
            </a:r>
            <a:r>
              <a:rPr lang="en-GB"/>
              <a:t> the categories like recognizing the </a:t>
            </a:r>
            <a:r>
              <a:rPr lang="en-GB"/>
              <a:t>names, colleges, companies, designation, email, etc which are splitted into the position of each word in named entity. For example - Arizona state University will have Arizona as the B or the beginning of college name, State as the I or inside the college name and university as the end of the college name. This precise split helps in exactly looking at where the model is making mistakes and how to correct them. Finally we see the overall accuracy at around 88% currently.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54d4e74b2_0_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54d4e74b2_0_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54d4e74b2_0_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54d4e74b2_0_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kaggle.com/dataturks/resume-entities-for-ner" TargetMode="External"/><Relationship Id="rId4" Type="http://schemas.openxmlformats.org/officeDocument/2006/relationships/hyperlink" Target="https://deepnote.com/@abid/spaCy-Resume-Analysis-gboeS3-oRf6segt789p4Jg" TargetMode="External"/><Relationship Id="rId5" Type="http://schemas.openxmlformats.org/officeDocument/2006/relationships/hyperlink" Target="https://alwaysbelearning.nl/matching-resumes-with-job-offers-using-spacy-a-natural-language-processing-nlp-library-in-python/" TargetMode="External"/><Relationship Id="rId6" Type="http://schemas.openxmlformats.org/officeDocument/2006/relationships/hyperlink" Target="https://www.youtube.com/watch?v=HJy11kOlgvk&amp;t=2s" TargetMode="External"/><Relationship Id="rId7" Type="http://schemas.openxmlformats.org/officeDocument/2006/relationships/hyperlink" Target="https://arxiv.org/pdf/1405.4053.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datasets/dataturks/resume-entities-for-ner"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272125" y="605125"/>
            <a:ext cx="5513400" cy="190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650">
                <a:highlight>
                  <a:schemeClr val="dk1"/>
                </a:highlight>
                <a:latin typeface="Lato"/>
                <a:ea typeface="Lato"/>
                <a:cs typeface="Lato"/>
                <a:sym typeface="Lato"/>
              </a:rPr>
              <a:t>RESUME PARSING AND JOB MATCHING</a:t>
            </a:r>
            <a:endParaRPr>
              <a:highlight>
                <a:schemeClr val="dk1"/>
              </a:highlight>
            </a:endParaRPr>
          </a:p>
        </p:txBody>
      </p:sp>
      <p:sp>
        <p:nvSpPr>
          <p:cNvPr id="135" name="Google Shape;135;p13"/>
          <p:cNvSpPr txBox="1"/>
          <p:nvPr>
            <p:ph idx="1" type="subTitle"/>
          </p:nvPr>
        </p:nvSpPr>
        <p:spPr>
          <a:xfrm>
            <a:off x="5995150" y="2812675"/>
            <a:ext cx="2790600" cy="1972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GB" sz="2400">
                <a:highlight>
                  <a:schemeClr val="dk1"/>
                </a:highlight>
              </a:rPr>
              <a:t>Jaini Gala ​</a:t>
            </a:r>
            <a:endParaRPr sz="2400">
              <a:highlight>
                <a:schemeClr val="dk1"/>
              </a:highlight>
            </a:endParaRPr>
          </a:p>
          <a:p>
            <a:pPr indent="0" lvl="0" marL="0" rtl="0" algn="l">
              <a:lnSpc>
                <a:spcPct val="115000"/>
              </a:lnSpc>
              <a:spcBef>
                <a:spcPts val="0"/>
              </a:spcBef>
              <a:spcAft>
                <a:spcPts val="0"/>
              </a:spcAft>
              <a:buNone/>
            </a:pPr>
            <a:r>
              <a:rPr lang="en-GB" sz="2400">
                <a:highlight>
                  <a:schemeClr val="dk1"/>
                </a:highlight>
              </a:rPr>
              <a:t>Raghav Rastogi​</a:t>
            </a:r>
            <a:endParaRPr sz="2400">
              <a:highlight>
                <a:schemeClr val="dk1"/>
              </a:highlight>
            </a:endParaRPr>
          </a:p>
          <a:p>
            <a:pPr indent="0" lvl="0" marL="0" rtl="0" algn="l">
              <a:lnSpc>
                <a:spcPct val="115000"/>
              </a:lnSpc>
              <a:spcBef>
                <a:spcPts val="0"/>
              </a:spcBef>
              <a:spcAft>
                <a:spcPts val="0"/>
              </a:spcAft>
              <a:buNone/>
            </a:pPr>
            <a:r>
              <a:rPr lang="en-GB" sz="2400">
                <a:highlight>
                  <a:schemeClr val="dk1"/>
                </a:highlight>
              </a:rPr>
              <a:t>Srijha Kalyan​</a:t>
            </a:r>
            <a:endParaRPr sz="2400">
              <a:highlight>
                <a:schemeClr val="dk1"/>
              </a:highlight>
            </a:endParaRPr>
          </a:p>
          <a:p>
            <a:pPr indent="0" lvl="0" marL="0" rtl="0" algn="l">
              <a:lnSpc>
                <a:spcPct val="115000"/>
              </a:lnSpc>
              <a:spcBef>
                <a:spcPts val="0"/>
              </a:spcBef>
              <a:spcAft>
                <a:spcPts val="0"/>
              </a:spcAft>
              <a:buNone/>
            </a:pPr>
            <a:r>
              <a:rPr lang="en-GB" sz="2400">
                <a:highlight>
                  <a:schemeClr val="dk1"/>
                </a:highlight>
              </a:rPr>
              <a:t>Kartik Ullal</a:t>
            </a:r>
            <a:endParaRPr sz="2400">
              <a:highlight>
                <a:schemeClr val="dk1"/>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062575" y="971450"/>
            <a:ext cx="7224000" cy="44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Similarity Detection and Scoring </a:t>
            </a:r>
            <a:endParaRPr b="1"/>
          </a:p>
        </p:txBody>
      </p:sp>
      <p:sp>
        <p:nvSpPr>
          <p:cNvPr id="196" name="Google Shape;196;p22"/>
          <p:cNvSpPr txBox="1"/>
          <p:nvPr>
            <p:ph idx="1" type="body"/>
          </p:nvPr>
        </p:nvSpPr>
        <p:spPr>
          <a:xfrm>
            <a:off x="729450" y="2143925"/>
            <a:ext cx="4169700" cy="25749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This algorithm is similar to Word2Vec, but instead of providing word embeddings, it provides one single embedding for a document of variable size.  </a:t>
            </a:r>
            <a:endParaRPr sz="1500"/>
          </a:p>
          <a:p>
            <a:pPr indent="-323850" lvl="0" marL="457200" rtl="0" algn="l">
              <a:spcBef>
                <a:spcPts val="0"/>
              </a:spcBef>
              <a:spcAft>
                <a:spcPts val="0"/>
              </a:spcAft>
              <a:buSzPts val="1500"/>
              <a:buChar char="●"/>
            </a:pPr>
            <a:r>
              <a:rPr lang="en-GB" sz="1500"/>
              <a:t> This model is similar to word2vec CBOW model, but the only change in this model  that the average/concatenation is done using the words and the paragraph id.</a:t>
            </a:r>
            <a:endParaRPr sz="1500"/>
          </a:p>
        </p:txBody>
      </p:sp>
      <p:sp>
        <p:nvSpPr>
          <p:cNvPr id="197" name="Google Shape;197;p22"/>
          <p:cNvSpPr txBox="1"/>
          <p:nvPr/>
        </p:nvSpPr>
        <p:spPr>
          <a:xfrm>
            <a:off x="1165975" y="1607925"/>
            <a:ext cx="157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98" name="Google Shape;198;p22"/>
          <p:cNvSpPr txBox="1"/>
          <p:nvPr/>
        </p:nvSpPr>
        <p:spPr>
          <a:xfrm>
            <a:off x="1165975" y="1600275"/>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GB" sz="1800">
                <a:solidFill>
                  <a:schemeClr val="lt1"/>
                </a:solidFill>
                <a:latin typeface="Lato"/>
                <a:ea typeface="Lato"/>
                <a:cs typeface="Lato"/>
                <a:sym typeface="Lato"/>
              </a:rPr>
              <a:t>Doc2Vec</a:t>
            </a:r>
            <a:r>
              <a:rPr lang="en-GB" sz="1800">
                <a:solidFill>
                  <a:schemeClr val="lt1"/>
                </a:solidFill>
                <a:latin typeface="Lato"/>
                <a:ea typeface="Lato"/>
                <a:cs typeface="Lato"/>
                <a:sym typeface="Lato"/>
              </a:rPr>
              <a:t> :</a:t>
            </a:r>
            <a:endParaRPr sz="1800"/>
          </a:p>
        </p:txBody>
      </p:sp>
      <p:pic>
        <p:nvPicPr>
          <p:cNvPr id="199" name="Google Shape;199;p22"/>
          <p:cNvPicPr preferRelativeResize="0"/>
          <p:nvPr/>
        </p:nvPicPr>
        <p:blipFill>
          <a:blip r:embed="rId3">
            <a:alphaModFix/>
          </a:blip>
          <a:stretch>
            <a:fillRect/>
          </a:stretch>
        </p:blipFill>
        <p:spPr>
          <a:xfrm>
            <a:off x="5228125" y="2239675"/>
            <a:ext cx="3584825" cy="2185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1062575" y="971450"/>
            <a:ext cx="7224000" cy="44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Similarity Detection and Scoring </a:t>
            </a:r>
            <a:endParaRPr b="1"/>
          </a:p>
        </p:txBody>
      </p:sp>
      <p:sp>
        <p:nvSpPr>
          <p:cNvPr id="205" name="Google Shape;205;p23"/>
          <p:cNvSpPr txBox="1"/>
          <p:nvPr>
            <p:ph idx="1" type="body"/>
          </p:nvPr>
        </p:nvSpPr>
        <p:spPr>
          <a:xfrm>
            <a:off x="729450" y="2143925"/>
            <a:ext cx="4169700" cy="25749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SBERT adds a pooling operation to the output of BERT / RoBERTa to derive a fixed sized sentence embedding.</a:t>
            </a:r>
            <a:endParaRPr sz="1500"/>
          </a:p>
          <a:p>
            <a:pPr indent="-323850" lvl="0" marL="457200" rtl="0" algn="l">
              <a:spcBef>
                <a:spcPts val="0"/>
              </a:spcBef>
              <a:spcAft>
                <a:spcPts val="0"/>
              </a:spcAft>
              <a:buSzPts val="1500"/>
              <a:buChar char="●"/>
            </a:pPr>
            <a:r>
              <a:rPr lang="en-GB" sz="1500"/>
              <a:t>Pooling can be a mean or max pooling technique. </a:t>
            </a:r>
            <a:endParaRPr sz="1500"/>
          </a:p>
          <a:p>
            <a:pPr indent="-323850" lvl="0" marL="457200" rtl="0" algn="l">
              <a:spcBef>
                <a:spcPts val="0"/>
              </a:spcBef>
              <a:spcAft>
                <a:spcPts val="0"/>
              </a:spcAft>
              <a:buSzPts val="1500"/>
              <a:buChar char="●"/>
            </a:pPr>
            <a:r>
              <a:rPr lang="en-GB" sz="1500"/>
              <a:t>SBERT is trained on a combination of the SNLI and Multi-NLI dataset which contain annotated 570,000 sentence pairs and  430,000 sentence pairs respectively.</a:t>
            </a:r>
            <a:endParaRPr sz="1500"/>
          </a:p>
        </p:txBody>
      </p:sp>
      <p:sp>
        <p:nvSpPr>
          <p:cNvPr id="206" name="Google Shape;206;p23"/>
          <p:cNvSpPr txBox="1"/>
          <p:nvPr/>
        </p:nvSpPr>
        <p:spPr>
          <a:xfrm>
            <a:off x="1165975" y="1607925"/>
            <a:ext cx="157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07" name="Google Shape;207;p23"/>
          <p:cNvSpPr txBox="1"/>
          <p:nvPr/>
        </p:nvSpPr>
        <p:spPr>
          <a:xfrm>
            <a:off x="1165975" y="1600275"/>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GB" sz="1800">
                <a:solidFill>
                  <a:schemeClr val="lt1"/>
                </a:solidFill>
                <a:latin typeface="Lato"/>
                <a:ea typeface="Lato"/>
                <a:cs typeface="Lato"/>
                <a:sym typeface="Lato"/>
              </a:rPr>
              <a:t>Sentence BERT</a:t>
            </a:r>
            <a:r>
              <a:rPr lang="en-GB" sz="1800">
                <a:solidFill>
                  <a:schemeClr val="lt1"/>
                </a:solidFill>
                <a:latin typeface="Lato"/>
                <a:ea typeface="Lato"/>
                <a:cs typeface="Lato"/>
                <a:sym typeface="Lato"/>
              </a:rPr>
              <a:t>  (SBERT):</a:t>
            </a:r>
            <a:endParaRPr sz="1800"/>
          </a:p>
        </p:txBody>
      </p:sp>
      <p:pic>
        <p:nvPicPr>
          <p:cNvPr id="208" name="Google Shape;208;p23"/>
          <p:cNvPicPr preferRelativeResize="0"/>
          <p:nvPr/>
        </p:nvPicPr>
        <p:blipFill>
          <a:blip r:embed="rId3">
            <a:alphaModFix/>
          </a:blip>
          <a:stretch>
            <a:fillRect/>
          </a:stretch>
        </p:blipFill>
        <p:spPr>
          <a:xfrm>
            <a:off x="5275150" y="1478025"/>
            <a:ext cx="3574525" cy="3419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1062575" y="971450"/>
            <a:ext cx="7224000" cy="44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Similarity Detection and Scoring </a:t>
            </a:r>
            <a:endParaRPr b="1"/>
          </a:p>
        </p:txBody>
      </p:sp>
      <p:sp>
        <p:nvSpPr>
          <p:cNvPr id="214" name="Google Shape;214;p24"/>
          <p:cNvSpPr txBox="1"/>
          <p:nvPr>
            <p:ph idx="1" type="body"/>
          </p:nvPr>
        </p:nvSpPr>
        <p:spPr>
          <a:xfrm>
            <a:off x="729575" y="3197050"/>
            <a:ext cx="7557000" cy="17583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To measure the similarity between the skills, we used the vector embeddings from our model and </a:t>
            </a:r>
            <a:r>
              <a:rPr lang="en-GB" sz="1500"/>
              <a:t>calculated</a:t>
            </a:r>
            <a:r>
              <a:rPr lang="en-GB" sz="1500"/>
              <a:t> the cosine similarity between them.</a:t>
            </a:r>
            <a:endParaRPr sz="1500"/>
          </a:p>
          <a:p>
            <a:pPr indent="-323850" lvl="0" marL="457200" rtl="0" algn="l">
              <a:spcBef>
                <a:spcPts val="0"/>
              </a:spcBef>
              <a:spcAft>
                <a:spcPts val="0"/>
              </a:spcAft>
              <a:buSzPts val="1500"/>
              <a:buChar char="●"/>
            </a:pPr>
            <a:r>
              <a:rPr lang="en-GB" sz="1500"/>
              <a:t>The cosine—like most measures for vector similarity used in NLP—is based on normalized  dot product. </a:t>
            </a:r>
            <a:endParaRPr sz="1500"/>
          </a:p>
          <a:p>
            <a:pPr indent="-323850" lvl="0" marL="457200" rtl="0" algn="l">
              <a:spcBef>
                <a:spcPts val="0"/>
              </a:spcBef>
              <a:spcAft>
                <a:spcPts val="0"/>
              </a:spcAft>
              <a:buSzPts val="1500"/>
              <a:buChar char="●"/>
            </a:pPr>
            <a:r>
              <a:rPr lang="en-GB" sz="1500"/>
              <a:t>This normalized dot product turns out to be the same as the cosine of the angle between the two vectors.</a:t>
            </a:r>
            <a:endParaRPr sz="1500"/>
          </a:p>
        </p:txBody>
      </p:sp>
      <p:sp>
        <p:nvSpPr>
          <p:cNvPr id="215" name="Google Shape;215;p24"/>
          <p:cNvSpPr txBox="1"/>
          <p:nvPr/>
        </p:nvSpPr>
        <p:spPr>
          <a:xfrm>
            <a:off x="1165975" y="1607925"/>
            <a:ext cx="157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16" name="Google Shape;216;p24"/>
          <p:cNvSpPr txBox="1"/>
          <p:nvPr/>
        </p:nvSpPr>
        <p:spPr>
          <a:xfrm>
            <a:off x="1165975" y="1487425"/>
            <a:ext cx="22005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GB" sz="1800">
                <a:solidFill>
                  <a:schemeClr val="lt1"/>
                </a:solidFill>
                <a:latin typeface="Lato"/>
                <a:ea typeface="Lato"/>
                <a:cs typeface="Lato"/>
                <a:sym typeface="Lato"/>
              </a:rPr>
              <a:t>Cosine Similarity :</a:t>
            </a:r>
            <a:endParaRPr sz="1800"/>
          </a:p>
        </p:txBody>
      </p:sp>
      <p:pic>
        <p:nvPicPr>
          <p:cNvPr id="217" name="Google Shape;217;p24"/>
          <p:cNvPicPr preferRelativeResize="0"/>
          <p:nvPr/>
        </p:nvPicPr>
        <p:blipFill>
          <a:blip r:embed="rId3">
            <a:alphaModFix/>
          </a:blip>
          <a:stretch>
            <a:fillRect/>
          </a:stretch>
        </p:blipFill>
        <p:spPr>
          <a:xfrm>
            <a:off x="2481125" y="2008125"/>
            <a:ext cx="4933950" cy="121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ph type="title"/>
          </p:nvPr>
        </p:nvSpPr>
        <p:spPr>
          <a:xfrm>
            <a:off x="1019725" y="974900"/>
            <a:ext cx="7398300" cy="369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Web Application</a:t>
            </a:r>
            <a:endParaRPr b="1"/>
          </a:p>
        </p:txBody>
      </p:sp>
      <p:pic>
        <p:nvPicPr>
          <p:cNvPr id="223" name="Google Shape;223;p25"/>
          <p:cNvPicPr preferRelativeResize="0"/>
          <p:nvPr/>
        </p:nvPicPr>
        <p:blipFill>
          <a:blip r:embed="rId3">
            <a:alphaModFix/>
          </a:blip>
          <a:stretch>
            <a:fillRect/>
          </a:stretch>
        </p:blipFill>
        <p:spPr>
          <a:xfrm>
            <a:off x="448225" y="1612525"/>
            <a:ext cx="4123776" cy="2545125"/>
          </a:xfrm>
          <a:prstGeom prst="rect">
            <a:avLst/>
          </a:prstGeom>
          <a:noFill/>
          <a:ln>
            <a:noFill/>
          </a:ln>
        </p:spPr>
      </p:pic>
      <p:pic>
        <p:nvPicPr>
          <p:cNvPr id="224" name="Google Shape;224;p25"/>
          <p:cNvPicPr preferRelativeResize="0"/>
          <p:nvPr/>
        </p:nvPicPr>
        <p:blipFill>
          <a:blip r:embed="rId4">
            <a:alphaModFix/>
          </a:blip>
          <a:stretch>
            <a:fillRect/>
          </a:stretch>
        </p:blipFill>
        <p:spPr>
          <a:xfrm>
            <a:off x="4903985" y="1612525"/>
            <a:ext cx="3861715" cy="2545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6"/>
          <p:cNvSpPr txBox="1"/>
          <p:nvPr>
            <p:ph type="title"/>
          </p:nvPr>
        </p:nvSpPr>
        <p:spPr>
          <a:xfrm>
            <a:off x="1098175" y="963700"/>
            <a:ext cx="7320000" cy="437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References</a:t>
            </a:r>
            <a:endParaRPr b="1"/>
          </a:p>
        </p:txBody>
      </p:sp>
      <p:sp>
        <p:nvSpPr>
          <p:cNvPr id="230" name="Google Shape;230;p26"/>
          <p:cNvSpPr txBox="1"/>
          <p:nvPr>
            <p:ph idx="1" type="body"/>
          </p:nvPr>
        </p:nvSpPr>
        <p:spPr>
          <a:xfrm>
            <a:off x="729450" y="1512800"/>
            <a:ext cx="7688700" cy="3249600"/>
          </a:xfrm>
          <a:prstGeom prst="rect">
            <a:avLst/>
          </a:prstGeom>
        </p:spPr>
        <p:txBody>
          <a:bodyPr anchorCtr="0" anchor="t" bIns="91425" lIns="91425" spcFirstLastPara="1" rIns="91425" wrap="square" tIns="91425">
            <a:normAutofit/>
          </a:bodyPr>
          <a:lstStyle/>
          <a:p>
            <a:pPr indent="0" lvl="0" marL="0" rtl="0" algn="just">
              <a:lnSpc>
                <a:spcPct val="105000"/>
              </a:lnSpc>
              <a:spcBef>
                <a:spcPts val="0"/>
              </a:spcBef>
              <a:spcAft>
                <a:spcPts val="0"/>
              </a:spcAft>
              <a:buNone/>
            </a:pPr>
            <a:r>
              <a:t/>
            </a:r>
            <a:endParaRPr sz="1400" u="sng">
              <a:highlight>
                <a:schemeClr val="lt1"/>
              </a:highlight>
              <a:latin typeface="Arial"/>
              <a:ea typeface="Arial"/>
              <a:cs typeface="Arial"/>
              <a:sym typeface="Arial"/>
            </a:endParaRPr>
          </a:p>
          <a:p>
            <a:pPr indent="-323850" lvl="0" marL="457200" rtl="0" algn="l">
              <a:lnSpc>
                <a:spcPct val="105000"/>
              </a:lnSpc>
              <a:spcBef>
                <a:spcPts val="0"/>
              </a:spcBef>
              <a:spcAft>
                <a:spcPts val="0"/>
              </a:spcAft>
              <a:buSzPts val="1500"/>
              <a:buChar char="●"/>
            </a:pPr>
            <a:r>
              <a:rPr lang="en-GB" sz="1500">
                <a:highlight>
                  <a:schemeClr val="dk1"/>
                </a:highlight>
                <a:uFill>
                  <a:noFill/>
                </a:uFill>
                <a:hlinkClick r:id="rId3"/>
              </a:rPr>
              <a:t>https://www.kaggle.com/dataturks/resume-entities-for-ner</a:t>
            </a:r>
            <a:r>
              <a:rPr lang="en-GB" sz="1500">
                <a:highlight>
                  <a:schemeClr val="dk1"/>
                </a:highlight>
              </a:rPr>
              <a:t>​</a:t>
            </a:r>
            <a:endParaRPr sz="1500">
              <a:highlight>
                <a:schemeClr val="dk1"/>
              </a:highlight>
            </a:endParaRPr>
          </a:p>
          <a:p>
            <a:pPr indent="-323850" lvl="0" marL="457200" rtl="0" algn="l">
              <a:lnSpc>
                <a:spcPct val="105000"/>
              </a:lnSpc>
              <a:spcBef>
                <a:spcPts val="0"/>
              </a:spcBef>
              <a:spcAft>
                <a:spcPts val="0"/>
              </a:spcAft>
              <a:buSzPts val="1500"/>
              <a:buChar char="●"/>
            </a:pPr>
            <a:r>
              <a:rPr lang="en-GB" sz="1500">
                <a:highlight>
                  <a:schemeClr val="dk1"/>
                </a:highlight>
                <a:uFill>
                  <a:noFill/>
                </a:uFill>
                <a:hlinkClick r:id="rId4"/>
              </a:rPr>
              <a:t>https://deepnote.com/@abid/spaCy-Resume-Analysis-gboeS3-oRf6segt789p4Jg</a:t>
            </a:r>
            <a:r>
              <a:rPr lang="en-GB" sz="1500">
                <a:highlight>
                  <a:schemeClr val="dk1"/>
                </a:highlight>
              </a:rPr>
              <a:t>​</a:t>
            </a:r>
            <a:endParaRPr sz="1500">
              <a:highlight>
                <a:schemeClr val="dk1"/>
              </a:highlight>
            </a:endParaRPr>
          </a:p>
          <a:p>
            <a:pPr indent="-317500" lvl="0" marL="457200" rtl="0" algn="l">
              <a:lnSpc>
                <a:spcPct val="105000"/>
              </a:lnSpc>
              <a:spcBef>
                <a:spcPts val="0"/>
              </a:spcBef>
              <a:spcAft>
                <a:spcPts val="0"/>
              </a:spcAft>
              <a:buSzPts val="1400"/>
              <a:buFont typeface="Arial"/>
              <a:buChar char="●"/>
            </a:pPr>
            <a:r>
              <a:rPr lang="en-GB" sz="1400">
                <a:highlight>
                  <a:schemeClr val="dk1"/>
                </a:highlight>
                <a:uFill>
                  <a:noFill/>
                </a:uFill>
                <a:latin typeface="Arial"/>
                <a:ea typeface="Arial"/>
                <a:cs typeface="Arial"/>
                <a:sym typeface="Arial"/>
                <a:hlinkClick r:id="rId5"/>
              </a:rPr>
              <a:t>https://alwaysbelearning.nl/matching-resumes-with-job-offers-using-spacy-a-natural-language-processing-nlp-library-in-python/</a:t>
            </a:r>
            <a:r>
              <a:rPr lang="en-GB" sz="1400">
                <a:highlight>
                  <a:schemeClr val="dk1"/>
                </a:highlight>
                <a:latin typeface="Arial"/>
                <a:ea typeface="Arial"/>
                <a:cs typeface="Arial"/>
                <a:sym typeface="Arial"/>
              </a:rPr>
              <a:t>​</a:t>
            </a:r>
            <a:endParaRPr sz="1400">
              <a:highlight>
                <a:schemeClr val="dk1"/>
              </a:highlight>
              <a:latin typeface="Arial"/>
              <a:ea typeface="Arial"/>
              <a:cs typeface="Arial"/>
              <a:sym typeface="Arial"/>
            </a:endParaRPr>
          </a:p>
          <a:p>
            <a:pPr indent="-311150" lvl="0" marL="457200" rtl="0" algn="l">
              <a:lnSpc>
                <a:spcPct val="105000"/>
              </a:lnSpc>
              <a:spcBef>
                <a:spcPts val="0"/>
              </a:spcBef>
              <a:spcAft>
                <a:spcPts val="0"/>
              </a:spcAft>
              <a:buSzPts val="1300"/>
              <a:buFont typeface="Arial"/>
              <a:buChar char="●"/>
            </a:pPr>
            <a:r>
              <a:rPr lang="en-GB" sz="1400">
                <a:highlight>
                  <a:schemeClr val="dk1"/>
                </a:highlight>
                <a:uFill>
                  <a:noFill/>
                </a:uFill>
                <a:latin typeface="Arial"/>
                <a:ea typeface="Arial"/>
                <a:cs typeface="Arial"/>
                <a:sym typeface="Arial"/>
                <a:hlinkClick r:id="rId6"/>
              </a:rPr>
              <a:t>https://www.youtube.com/watch?v=HJy11kOlgvk&amp;t=2s</a:t>
            </a:r>
            <a:r>
              <a:rPr lang="en-GB" sz="1500">
                <a:highlight>
                  <a:schemeClr val="dk1"/>
                </a:highlight>
                <a:latin typeface="Arial"/>
                <a:ea typeface="Arial"/>
                <a:cs typeface="Arial"/>
                <a:sym typeface="Arial"/>
              </a:rPr>
              <a:t>​</a:t>
            </a:r>
            <a:endParaRPr sz="1500">
              <a:highlight>
                <a:schemeClr val="dk1"/>
              </a:highlight>
              <a:latin typeface="Arial"/>
              <a:ea typeface="Arial"/>
              <a:cs typeface="Arial"/>
              <a:sym typeface="Arial"/>
            </a:endParaRPr>
          </a:p>
          <a:p>
            <a:pPr indent="-323850" lvl="0" marL="457200" rtl="0" algn="l">
              <a:lnSpc>
                <a:spcPct val="105000"/>
              </a:lnSpc>
              <a:spcBef>
                <a:spcPts val="0"/>
              </a:spcBef>
              <a:spcAft>
                <a:spcPts val="0"/>
              </a:spcAft>
              <a:buSzPts val="1500"/>
              <a:buFont typeface="Arial"/>
              <a:buChar char="●"/>
            </a:pPr>
            <a:r>
              <a:rPr lang="en-GB" sz="1500">
                <a:highlight>
                  <a:schemeClr val="dk1"/>
                </a:highlight>
                <a:uFill>
                  <a:noFill/>
                </a:uFill>
                <a:latin typeface="Arial"/>
                <a:ea typeface="Arial"/>
                <a:cs typeface="Arial"/>
                <a:sym typeface="Arial"/>
                <a:hlinkClick r:id="rId7"/>
              </a:rPr>
              <a:t>https://arxiv.org/pdf/1405.4053.pdf</a:t>
            </a:r>
            <a:endParaRPr sz="1500">
              <a:highlight>
                <a:schemeClr val="dk1"/>
              </a:highlight>
              <a:latin typeface="Arial"/>
              <a:ea typeface="Arial"/>
              <a:cs typeface="Arial"/>
              <a:sym typeface="Arial"/>
            </a:endParaRPr>
          </a:p>
          <a:p>
            <a:pPr indent="-323850" lvl="0" marL="457200" rtl="0" algn="l">
              <a:lnSpc>
                <a:spcPct val="105000"/>
              </a:lnSpc>
              <a:spcBef>
                <a:spcPts val="0"/>
              </a:spcBef>
              <a:spcAft>
                <a:spcPts val="0"/>
              </a:spcAft>
              <a:buSzPts val="1500"/>
              <a:buFont typeface="Arial"/>
              <a:buChar char="●"/>
            </a:pPr>
            <a:r>
              <a:rPr lang="en-GB" sz="1500">
                <a:highlight>
                  <a:schemeClr val="dk1"/>
                </a:highlight>
                <a:latin typeface="Arial"/>
                <a:ea typeface="Arial"/>
                <a:cs typeface="Arial"/>
                <a:sym typeface="Arial"/>
              </a:rPr>
              <a:t>https://arxiv.org/pdf/1908.10084.pdf</a:t>
            </a:r>
            <a:endParaRPr sz="1500">
              <a:highlight>
                <a:schemeClr val="dk1"/>
              </a:highlight>
              <a:latin typeface="Arial"/>
              <a:ea typeface="Arial"/>
              <a:cs typeface="Arial"/>
              <a:sym typeface="Arial"/>
            </a:endParaRPr>
          </a:p>
          <a:p>
            <a:pPr indent="0" lvl="0" marL="0" rtl="0" algn="l">
              <a:lnSpc>
                <a:spcPct val="105000"/>
              </a:lnSpc>
              <a:spcBef>
                <a:spcPts val="0"/>
              </a:spcBef>
              <a:spcAft>
                <a:spcPts val="0"/>
              </a:spcAft>
              <a:buNone/>
            </a:pPr>
            <a:r>
              <a:t/>
            </a:r>
            <a:endParaRPr sz="1500">
              <a:highlight>
                <a:schemeClr val="dk1"/>
              </a:highlight>
              <a:latin typeface="Arial"/>
              <a:ea typeface="Arial"/>
              <a:cs typeface="Arial"/>
              <a:sym typeface="Arial"/>
            </a:endParaRPr>
          </a:p>
          <a:p>
            <a:pPr indent="0" lvl="0" marL="0" rtl="0" algn="l">
              <a:lnSpc>
                <a:spcPct val="105000"/>
              </a:lnSpc>
              <a:spcBef>
                <a:spcPts val="0"/>
              </a:spcBef>
              <a:spcAft>
                <a:spcPts val="0"/>
              </a:spcAft>
              <a:buNone/>
            </a:pPr>
            <a:r>
              <a:rPr lang="en-GB" sz="1400">
                <a:solidFill>
                  <a:srgbClr val="1B212C"/>
                </a:solidFill>
                <a:highlight>
                  <a:srgbClr val="EDEBE9"/>
                </a:highlight>
              </a:rPr>
              <a:t>​</a:t>
            </a:r>
            <a:endParaRPr sz="1400">
              <a:solidFill>
                <a:srgbClr val="1B212C"/>
              </a:solidFill>
              <a:highlight>
                <a:srgbClr val="EDEBE9"/>
              </a:highlight>
            </a:endParaRPr>
          </a:p>
          <a:p>
            <a:pPr indent="0" lvl="0" marL="0" rtl="0" algn="l">
              <a:lnSpc>
                <a:spcPct val="105000"/>
              </a:lnSpc>
              <a:spcBef>
                <a:spcPts val="0"/>
              </a:spcBef>
              <a:spcAft>
                <a:spcPts val="1200"/>
              </a:spcAft>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084400" y="854525"/>
            <a:ext cx="7148700" cy="62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Introduction</a:t>
            </a:r>
            <a:endParaRPr b="1"/>
          </a:p>
        </p:txBody>
      </p:sp>
      <p:sp>
        <p:nvSpPr>
          <p:cNvPr id="141" name="Google Shape;141;p14"/>
          <p:cNvSpPr txBox="1"/>
          <p:nvPr>
            <p:ph idx="1" type="body"/>
          </p:nvPr>
        </p:nvSpPr>
        <p:spPr>
          <a:xfrm>
            <a:off x="762000" y="1567550"/>
            <a:ext cx="7574400" cy="29112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GB" sz="1750">
                <a:highlight>
                  <a:srgbClr val="1B212C"/>
                </a:highlight>
                <a:latin typeface="Arial"/>
                <a:ea typeface="Arial"/>
                <a:cs typeface="Arial"/>
                <a:sym typeface="Arial"/>
              </a:rPr>
              <a:t>It has long been a challenge for software developers to create resume parsing tools that are accurate, efficient, and can detect all the information that recruiters need. Corporate companies and recruitment agencies process numerous resumes daily. This is no task for humans. An automated intelligent system is required which can take out all the vital information from the unstructured resumes and transform all of them to a common structured format which can then be scored for a specific job position. </a:t>
            </a:r>
            <a:endParaRPr sz="1750">
              <a:highlight>
                <a:srgbClr val="1B212C"/>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096175" y="864800"/>
            <a:ext cx="7688700" cy="59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300"/>
              <a:t>Problem Statement</a:t>
            </a:r>
            <a:endParaRPr b="1" sz="2300"/>
          </a:p>
        </p:txBody>
      </p:sp>
      <p:sp>
        <p:nvSpPr>
          <p:cNvPr id="147" name="Google Shape;147;p15"/>
          <p:cNvSpPr txBox="1"/>
          <p:nvPr>
            <p:ph idx="1" type="body"/>
          </p:nvPr>
        </p:nvSpPr>
        <p:spPr>
          <a:xfrm>
            <a:off x="729450" y="1401075"/>
            <a:ext cx="8011200" cy="34176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t/>
            </a:r>
            <a:endParaRPr sz="1700">
              <a:highlight>
                <a:schemeClr val="dk1"/>
              </a:highlight>
            </a:endParaRPr>
          </a:p>
          <a:p>
            <a:pPr indent="0" lvl="0" marL="0" rtl="0" algn="just">
              <a:lnSpc>
                <a:spcPct val="100000"/>
              </a:lnSpc>
              <a:spcBef>
                <a:spcPts val="0"/>
              </a:spcBef>
              <a:spcAft>
                <a:spcPts val="0"/>
              </a:spcAft>
              <a:buNone/>
            </a:pPr>
            <a:r>
              <a:rPr lang="en-GB" sz="1700">
                <a:highlight>
                  <a:schemeClr val="dk1"/>
                </a:highlight>
              </a:rPr>
              <a:t>The main objective of NLP-based Resume Parser in Python project is to create a web application that extracts the required information about candidates and performs similarity detection with job description and score the resumes.</a:t>
            </a:r>
            <a:endParaRPr sz="1700">
              <a:highlight>
                <a:schemeClr val="dk1"/>
              </a:highlight>
            </a:endParaRPr>
          </a:p>
          <a:p>
            <a:pPr indent="0" lvl="0" marL="0" rtl="0" algn="just">
              <a:lnSpc>
                <a:spcPct val="100000"/>
              </a:lnSpc>
              <a:spcBef>
                <a:spcPts val="0"/>
              </a:spcBef>
              <a:spcAft>
                <a:spcPts val="0"/>
              </a:spcAft>
              <a:buNone/>
            </a:pPr>
            <a:r>
              <a:t/>
            </a:r>
            <a:endParaRPr sz="1700">
              <a:highlight>
                <a:schemeClr val="dk1"/>
              </a:highlight>
            </a:endParaRPr>
          </a:p>
          <a:p>
            <a:pPr indent="0" lvl="0" marL="0" rtl="0" algn="just">
              <a:lnSpc>
                <a:spcPct val="100000"/>
              </a:lnSpc>
              <a:spcBef>
                <a:spcPts val="0"/>
              </a:spcBef>
              <a:spcAft>
                <a:spcPts val="0"/>
              </a:spcAft>
              <a:buNone/>
            </a:pPr>
            <a:r>
              <a:rPr lang="en-GB" sz="1700">
                <a:highlight>
                  <a:schemeClr val="dk1"/>
                </a:highlight>
              </a:rPr>
              <a:t>Following are the key inputs and expected outputs.</a:t>
            </a:r>
            <a:endParaRPr sz="1700">
              <a:highlight>
                <a:schemeClr val="dk1"/>
              </a:highlight>
            </a:endParaRPr>
          </a:p>
          <a:p>
            <a:pPr indent="0" lvl="0" marL="0" rtl="0" algn="just">
              <a:lnSpc>
                <a:spcPct val="100000"/>
              </a:lnSpc>
              <a:spcBef>
                <a:spcPts val="0"/>
              </a:spcBef>
              <a:spcAft>
                <a:spcPts val="0"/>
              </a:spcAft>
              <a:buNone/>
            </a:pPr>
            <a:r>
              <a:t/>
            </a:r>
            <a:endParaRPr sz="1700">
              <a:highlight>
                <a:schemeClr val="dk1"/>
              </a:highlight>
            </a:endParaRPr>
          </a:p>
          <a:p>
            <a:pPr indent="0" lvl="0" marL="0" rtl="0" algn="just">
              <a:lnSpc>
                <a:spcPct val="100000"/>
              </a:lnSpc>
              <a:spcBef>
                <a:spcPts val="0"/>
              </a:spcBef>
              <a:spcAft>
                <a:spcPts val="0"/>
              </a:spcAft>
              <a:buNone/>
            </a:pPr>
            <a:r>
              <a:rPr b="1" lang="en-GB" sz="1700" u="sng">
                <a:highlight>
                  <a:schemeClr val="dk1"/>
                </a:highlight>
              </a:rPr>
              <a:t>Input </a:t>
            </a:r>
            <a:r>
              <a:rPr lang="en-GB" sz="1700">
                <a:highlight>
                  <a:schemeClr val="dk1"/>
                </a:highlight>
              </a:rPr>
              <a:t>: Resume PDF and Job description text</a:t>
            </a:r>
            <a:endParaRPr sz="1700">
              <a:highlight>
                <a:schemeClr val="dk1"/>
              </a:highlight>
            </a:endParaRPr>
          </a:p>
          <a:p>
            <a:pPr indent="0" lvl="0" marL="0" rtl="0" algn="just">
              <a:lnSpc>
                <a:spcPct val="100000"/>
              </a:lnSpc>
              <a:spcBef>
                <a:spcPts val="0"/>
              </a:spcBef>
              <a:spcAft>
                <a:spcPts val="0"/>
              </a:spcAft>
              <a:buNone/>
            </a:pPr>
            <a:r>
              <a:t/>
            </a:r>
            <a:endParaRPr sz="1700">
              <a:highlight>
                <a:schemeClr val="dk1"/>
              </a:highlight>
            </a:endParaRPr>
          </a:p>
          <a:p>
            <a:pPr indent="0" lvl="0" marL="0" rtl="0" algn="just">
              <a:lnSpc>
                <a:spcPct val="100000"/>
              </a:lnSpc>
              <a:spcBef>
                <a:spcPts val="0"/>
              </a:spcBef>
              <a:spcAft>
                <a:spcPts val="0"/>
              </a:spcAft>
              <a:buNone/>
            </a:pPr>
            <a:r>
              <a:rPr b="1" lang="en-GB" sz="1700" u="sng">
                <a:highlight>
                  <a:schemeClr val="dk1"/>
                </a:highlight>
              </a:rPr>
              <a:t>Output</a:t>
            </a:r>
            <a:r>
              <a:rPr lang="en-GB" sz="1700">
                <a:highlight>
                  <a:schemeClr val="dk1"/>
                </a:highlight>
              </a:rPr>
              <a:t> : Labelled data(Name, organization, skills, etc) and Similarity Score between the job description and Resume.</a:t>
            </a:r>
            <a:endParaRPr sz="1700">
              <a:highlight>
                <a:schemeClr val="dk1"/>
              </a:highlight>
            </a:endParaRPr>
          </a:p>
          <a:p>
            <a:pPr indent="0" lvl="0" marL="0" rtl="0" algn="just">
              <a:lnSpc>
                <a:spcPct val="100000"/>
              </a:lnSpc>
              <a:spcBef>
                <a:spcPts val="0"/>
              </a:spcBef>
              <a:spcAft>
                <a:spcPts val="0"/>
              </a:spcAft>
              <a:buNone/>
            </a:pPr>
            <a:r>
              <a:t/>
            </a:r>
            <a:endParaRPr sz="1700">
              <a:highlight>
                <a:schemeClr val="dk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048200" y="880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Resume Parser Dataset</a:t>
            </a:r>
            <a:endParaRPr b="1"/>
          </a:p>
        </p:txBody>
      </p:sp>
      <p:sp>
        <p:nvSpPr>
          <p:cNvPr id="153" name="Google Shape;153;p16"/>
          <p:cNvSpPr txBox="1"/>
          <p:nvPr>
            <p:ph idx="1" type="body"/>
          </p:nvPr>
        </p:nvSpPr>
        <p:spPr>
          <a:xfrm>
            <a:off x="727650" y="1756575"/>
            <a:ext cx="3651900" cy="3037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lang="en-GB" sz="1000"/>
              <a:t>Following is the link to our data set:​</a:t>
            </a:r>
            <a:endParaRPr sz="1000"/>
          </a:p>
          <a:p>
            <a:pPr indent="0" lvl="0" marL="0" rtl="0" algn="just">
              <a:lnSpc>
                <a:spcPct val="95000"/>
              </a:lnSpc>
              <a:spcBef>
                <a:spcPts val="1200"/>
              </a:spcBef>
              <a:spcAft>
                <a:spcPts val="0"/>
              </a:spcAft>
              <a:buSzPts val="688"/>
              <a:buNone/>
            </a:pPr>
            <a:r>
              <a:rPr lang="en-GB" sz="1000"/>
              <a:t>Dataset description: The dataset has 220 items of which all the resumes have been manually labeled using the dataturks annotation tool and have been converted into a json format suitable for spacy NER model. ​</a:t>
            </a:r>
            <a:endParaRPr sz="1000"/>
          </a:p>
          <a:p>
            <a:pPr indent="0" lvl="0" marL="0" rtl="0" algn="l">
              <a:lnSpc>
                <a:spcPct val="95000"/>
              </a:lnSpc>
              <a:spcBef>
                <a:spcPts val="1200"/>
              </a:spcBef>
              <a:spcAft>
                <a:spcPts val="0"/>
              </a:spcAft>
              <a:buSzPts val="688"/>
              <a:buNone/>
            </a:pPr>
            <a:r>
              <a:rPr lang="en-GB" sz="1000"/>
              <a:t>The labels are divided into the following 10 categories:​</a:t>
            </a:r>
            <a:endParaRPr sz="1000"/>
          </a:p>
          <a:p>
            <a:pPr indent="-292100" lvl="0" marL="457200" rtl="0" algn="l">
              <a:lnSpc>
                <a:spcPct val="95000"/>
              </a:lnSpc>
              <a:spcBef>
                <a:spcPts val="1200"/>
              </a:spcBef>
              <a:spcAft>
                <a:spcPts val="0"/>
              </a:spcAft>
              <a:buSzPts val="1000"/>
              <a:buChar char="●"/>
            </a:pPr>
            <a:r>
              <a:rPr lang="en-GB" sz="1000"/>
              <a:t>Name​</a:t>
            </a:r>
            <a:endParaRPr sz="1000"/>
          </a:p>
          <a:p>
            <a:pPr indent="-292100" lvl="0" marL="457200" rtl="0" algn="l">
              <a:lnSpc>
                <a:spcPct val="95000"/>
              </a:lnSpc>
              <a:spcBef>
                <a:spcPts val="0"/>
              </a:spcBef>
              <a:spcAft>
                <a:spcPts val="0"/>
              </a:spcAft>
              <a:buSzPts val="1000"/>
              <a:buChar char="●"/>
            </a:pPr>
            <a:r>
              <a:rPr lang="en-GB" sz="1000"/>
              <a:t>College Name​</a:t>
            </a:r>
            <a:endParaRPr sz="1000"/>
          </a:p>
          <a:p>
            <a:pPr indent="-292100" lvl="0" marL="457200" rtl="0" algn="l">
              <a:lnSpc>
                <a:spcPct val="95000"/>
              </a:lnSpc>
              <a:spcBef>
                <a:spcPts val="0"/>
              </a:spcBef>
              <a:spcAft>
                <a:spcPts val="0"/>
              </a:spcAft>
              <a:buSzPts val="1000"/>
              <a:buChar char="●"/>
            </a:pPr>
            <a:r>
              <a:rPr lang="en-GB" sz="1000"/>
              <a:t>Degree​</a:t>
            </a:r>
            <a:endParaRPr sz="1000"/>
          </a:p>
          <a:p>
            <a:pPr indent="-292100" lvl="0" marL="457200" rtl="0" algn="l">
              <a:lnSpc>
                <a:spcPct val="95000"/>
              </a:lnSpc>
              <a:spcBef>
                <a:spcPts val="0"/>
              </a:spcBef>
              <a:spcAft>
                <a:spcPts val="0"/>
              </a:spcAft>
              <a:buSzPts val="1000"/>
              <a:buChar char="●"/>
            </a:pPr>
            <a:r>
              <a:rPr lang="en-GB" sz="1000"/>
              <a:t>Graduation Year​</a:t>
            </a:r>
            <a:endParaRPr sz="1000"/>
          </a:p>
          <a:p>
            <a:pPr indent="-292100" lvl="0" marL="457200" rtl="0" algn="l">
              <a:lnSpc>
                <a:spcPct val="95000"/>
              </a:lnSpc>
              <a:spcBef>
                <a:spcPts val="0"/>
              </a:spcBef>
              <a:spcAft>
                <a:spcPts val="0"/>
              </a:spcAft>
              <a:buSzPts val="1000"/>
              <a:buChar char="●"/>
            </a:pPr>
            <a:r>
              <a:rPr lang="en-GB" sz="1000"/>
              <a:t>Years of Experience​</a:t>
            </a:r>
            <a:endParaRPr sz="1000"/>
          </a:p>
          <a:p>
            <a:pPr indent="-292100" lvl="0" marL="457200" rtl="0" algn="l">
              <a:lnSpc>
                <a:spcPct val="95000"/>
              </a:lnSpc>
              <a:spcBef>
                <a:spcPts val="0"/>
              </a:spcBef>
              <a:spcAft>
                <a:spcPts val="0"/>
              </a:spcAft>
              <a:buSzPts val="1000"/>
              <a:buChar char="●"/>
            </a:pPr>
            <a:r>
              <a:rPr lang="en-GB" sz="1000"/>
              <a:t>Companies worked at​</a:t>
            </a:r>
            <a:endParaRPr sz="1000"/>
          </a:p>
          <a:p>
            <a:pPr indent="-292100" lvl="0" marL="457200" rtl="0" algn="l">
              <a:lnSpc>
                <a:spcPct val="95000"/>
              </a:lnSpc>
              <a:spcBef>
                <a:spcPts val="0"/>
              </a:spcBef>
              <a:spcAft>
                <a:spcPts val="0"/>
              </a:spcAft>
              <a:buSzPts val="1000"/>
              <a:buChar char="●"/>
            </a:pPr>
            <a:r>
              <a:rPr lang="en-GB" sz="1000"/>
              <a:t>Designation​</a:t>
            </a:r>
            <a:endParaRPr sz="1000"/>
          </a:p>
          <a:p>
            <a:pPr indent="-292100" lvl="0" marL="457200" rtl="0" algn="l">
              <a:lnSpc>
                <a:spcPct val="95000"/>
              </a:lnSpc>
              <a:spcBef>
                <a:spcPts val="0"/>
              </a:spcBef>
              <a:spcAft>
                <a:spcPts val="0"/>
              </a:spcAft>
              <a:buSzPts val="1000"/>
              <a:buChar char="●"/>
            </a:pPr>
            <a:r>
              <a:rPr lang="en-GB" sz="1000"/>
              <a:t>Skills​</a:t>
            </a:r>
            <a:endParaRPr sz="1000"/>
          </a:p>
          <a:p>
            <a:pPr indent="-292100" lvl="0" marL="457200" rtl="0" algn="l">
              <a:lnSpc>
                <a:spcPct val="95000"/>
              </a:lnSpc>
              <a:spcBef>
                <a:spcPts val="0"/>
              </a:spcBef>
              <a:spcAft>
                <a:spcPts val="0"/>
              </a:spcAft>
              <a:buSzPts val="1000"/>
              <a:buChar char="●"/>
            </a:pPr>
            <a:r>
              <a:rPr lang="en-GB" sz="1000"/>
              <a:t>Location​</a:t>
            </a:r>
            <a:endParaRPr sz="1000"/>
          </a:p>
          <a:p>
            <a:pPr indent="-292100" lvl="0" marL="457200" rtl="0" algn="l">
              <a:lnSpc>
                <a:spcPct val="95000"/>
              </a:lnSpc>
              <a:spcBef>
                <a:spcPts val="0"/>
              </a:spcBef>
              <a:spcAft>
                <a:spcPts val="0"/>
              </a:spcAft>
              <a:buSzPts val="1000"/>
              <a:buChar char="●"/>
            </a:pPr>
            <a:r>
              <a:rPr lang="en-GB" sz="1000"/>
              <a:t>Email Address​</a:t>
            </a:r>
            <a:endParaRPr sz="1000"/>
          </a:p>
          <a:p>
            <a:pPr indent="0" lvl="0" marL="0" rtl="0" algn="l">
              <a:lnSpc>
                <a:spcPct val="95000"/>
              </a:lnSpc>
              <a:spcBef>
                <a:spcPts val="1200"/>
              </a:spcBef>
              <a:spcAft>
                <a:spcPts val="1200"/>
              </a:spcAft>
              <a:buSzPts val="688"/>
              <a:buNone/>
            </a:pPr>
            <a:r>
              <a:t/>
            </a:r>
            <a:endParaRPr sz="1000"/>
          </a:p>
        </p:txBody>
      </p:sp>
      <p:sp>
        <p:nvSpPr>
          <p:cNvPr id="154" name="Google Shape;154;p16"/>
          <p:cNvSpPr txBox="1"/>
          <p:nvPr/>
        </p:nvSpPr>
        <p:spPr>
          <a:xfrm>
            <a:off x="191575" y="4672875"/>
            <a:ext cx="3323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u="sng">
                <a:solidFill>
                  <a:schemeClr val="hlink"/>
                </a:solidFill>
                <a:hlinkClick r:id="rId3"/>
              </a:rPr>
              <a:t>Source</a:t>
            </a:r>
            <a:endParaRPr sz="1000"/>
          </a:p>
        </p:txBody>
      </p:sp>
      <p:pic>
        <p:nvPicPr>
          <p:cNvPr id="155" name="Google Shape;155;p16"/>
          <p:cNvPicPr preferRelativeResize="0"/>
          <p:nvPr/>
        </p:nvPicPr>
        <p:blipFill>
          <a:blip r:embed="rId4">
            <a:alphaModFix/>
          </a:blip>
          <a:stretch>
            <a:fillRect/>
          </a:stretch>
        </p:blipFill>
        <p:spPr>
          <a:xfrm>
            <a:off x="4423050" y="1649725"/>
            <a:ext cx="4568551" cy="3144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077375" y="885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2300"/>
              <a:t>Project workflow</a:t>
            </a:r>
            <a:endParaRPr b="1" sz="2300"/>
          </a:p>
          <a:p>
            <a:pPr indent="0" lvl="0" marL="0" rtl="0" algn="l">
              <a:spcBef>
                <a:spcPts val="0"/>
              </a:spcBef>
              <a:spcAft>
                <a:spcPts val="0"/>
              </a:spcAft>
              <a:buNone/>
            </a:pPr>
            <a:r>
              <a:t/>
            </a:r>
            <a:endParaRPr b="1"/>
          </a:p>
        </p:txBody>
      </p:sp>
      <p:pic>
        <p:nvPicPr>
          <p:cNvPr id="161" name="Google Shape;161;p17"/>
          <p:cNvPicPr preferRelativeResize="0"/>
          <p:nvPr/>
        </p:nvPicPr>
        <p:blipFill>
          <a:blip r:embed="rId3">
            <a:alphaModFix/>
          </a:blip>
          <a:stretch>
            <a:fillRect/>
          </a:stretch>
        </p:blipFill>
        <p:spPr>
          <a:xfrm>
            <a:off x="1548225" y="1332025"/>
            <a:ext cx="6051150" cy="35862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098175" y="896675"/>
            <a:ext cx="74919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NER Model training</a:t>
            </a:r>
            <a:endParaRPr b="1"/>
          </a:p>
        </p:txBody>
      </p:sp>
      <p:sp>
        <p:nvSpPr>
          <p:cNvPr id="167" name="Google Shape;167;p18"/>
          <p:cNvSpPr txBox="1"/>
          <p:nvPr>
            <p:ph idx="1" type="body"/>
          </p:nvPr>
        </p:nvSpPr>
        <p:spPr>
          <a:xfrm>
            <a:off x="727650" y="2571750"/>
            <a:ext cx="8036100" cy="23103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GB" sz="1500"/>
              <a:t>S</a:t>
            </a:r>
            <a:r>
              <a:rPr lang="en-GB" sz="1500"/>
              <a:t>paCy first tokenizes the text to produce a Doc object. The Doc is then processed in several different steps – this is also referred to as the processing pipeline. We use following components in the pipeline</a:t>
            </a:r>
            <a:endParaRPr sz="1500"/>
          </a:p>
          <a:p>
            <a:pPr indent="-323850" lvl="0" marL="457200" rtl="0" algn="l">
              <a:lnSpc>
                <a:spcPct val="105000"/>
              </a:lnSpc>
              <a:spcBef>
                <a:spcPts val="1200"/>
              </a:spcBef>
              <a:spcAft>
                <a:spcPts val="0"/>
              </a:spcAft>
              <a:buSzPts val="1500"/>
              <a:buChar char="●"/>
            </a:pPr>
            <a:r>
              <a:rPr lang="en-GB" sz="1500"/>
              <a:t>Tagger - Assigns part-of-speech tags.</a:t>
            </a:r>
            <a:endParaRPr sz="1500"/>
          </a:p>
          <a:p>
            <a:pPr indent="-323850" lvl="0" marL="457200" rtl="0" algn="l">
              <a:lnSpc>
                <a:spcPct val="105000"/>
              </a:lnSpc>
              <a:spcBef>
                <a:spcPts val="0"/>
              </a:spcBef>
              <a:spcAft>
                <a:spcPts val="0"/>
              </a:spcAft>
              <a:buSzPts val="1500"/>
              <a:buChar char="●"/>
            </a:pPr>
            <a:r>
              <a:rPr lang="en-GB" sz="1500"/>
              <a:t>Parser - Assigns </a:t>
            </a:r>
            <a:r>
              <a:rPr lang="en-GB" sz="1500"/>
              <a:t>dependency labels</a:t>
            </a:r>
            <a:endParaRPr sz="1500"/>
          </a:p>
          <a:p>
            <a:pPr indent="-323850" lvl="0" marL="457200" rtl="0" algn="l">
              <a:lnSpc>
                <a:spcPct val="105000"/>
              </a:lnSpc>
              <a:spcBef>
                <a:spcPts val="0"/>
              </a:spcBef>
              <a:spcAft>
                <a:spcPts val="0"/>
              </a:spcAft>
              <a:buSzPts val="1500"/>
              <a:buChar char="●"/>
            </a:pPr>
            <a:r>
              <a:rPr lang="en-GB" sz="1500"/>
              <a:t>NER - Detect and label named entities</a:t>
            </a:r>
            <a:endParaRPr sz="1500"/>
          </a:p>
          <a:p>
            <a:pPr indent="0" lvl="0" marL="0" rtl="0" algn="l">
              <a:lnSpc>
                <a:spcPct val="105000"/>
              </a:lnSpc>
              <a:spcBef>
                <a:spcPts val="1200"/>
              </a:spcBef>
              <a:spcAft>
                <a:spcPts val="1200"/>
              </a:spcAft>
              <a:buNone/>
            </a:pPr>
            <a:r>
              <a:rPr lang="en-GB" sz="1500"/>
              <a:t>We split our data to training and test set and train this model using the annotated and labelled training set and get the accuracy on the test set. </a:t>
            </a:r>
            <a:endParaRPr sz="1500"/>
          </a:p>
        </p:txBody>
      </p:sp>
      <p:pic>
        <p:nvPicPr>
          <p:cNvPr id="168" name="Google Shape;168;p18"/>
          <p:cNvPicPr preferRelativeResize="0"/>
          <p:nvPr/>
        </p:nvPicPr>
        <p:blipFill>
          <a:blip r:embed="rId3">
            <a:alphaModFix/>
          </a:blip>
          <a:stretch>
            <a:fillRect/>
          </a:stretch>
        </p:blipFill>
        <p:spPr>
          <a:xfrm>
            <a:off x="1570163" y="1431867"/>
            <a:ext cx="5278725" cy="1048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100050" y="929750"/>
            <a:ext cx="4645500" cy="516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2300"/>
              <a:t>Accuracy report on the test set</a:t>
            </a:r>
            <a:endParaRPr b="1" sz="2300"/>
          </a:p>
        </p:txBody>
      </p:sp>
      <p:pic>
        <p:nvPicPr>
          <p:cNvPr id="174" name="Google Shape;174;p19"/>
          <p:cNvPicPr preferRelativeResize="0"/>
          <p:nvPr/>
        </p:nvPicPr>
        <p:blipFill>
          <a:blip r:embed="rId3">
            <a:alphaModFix/>
          </a:blip>
          <a:stretch>
            <a:fillRect/>
          </a:stretch>
        </p:blipFill>
        <p:spPr>
          <a:xfrm>
            <a:off x="5932499" y="750300"/>
            <a:ext cx="2985725" cy="4019750"/>
          </a:xfrm>
          <a:prstGeom prst="rect">
            <a:avLst/>
          </a:prstGeom>
          <a:noFill/>
          <a:ln>
            <a:noFill/>
          </a:ln>
        </p:spPr>
      </p:pic>
      <p:pic>
        <p:nvPicPr>
          <p:cNvPr id="175" name="Google Shape;175;p19"/>
          <p:cNvPicPr preferRelativeResize="0"/>
          <p:nvPr/>
        </p:nvPicPr>
        <p:blipFill rotWithShape="1">
          <a:blip r:embed="rId4">
            <a:alphaModFix/>
          </a:blip>
          <a:srcRect b="0" l="0" r="57679" t="0"/>
          <a:stretch/>
        </p:blipFill>
        <p:spPr>
          <a:xfrm>
            <a:off x="389961" y="4288050"/>
            <a:ext cx="1865600" cy="516875"/>
          </a:xfrm>
          <a:prstGeom prst="rect">
            <a:avLst/>
          </a:prstGeom>
          <a:noFill/>
          <a:ln>
            <a:noFill/>
          </a:ln>
        </p:spPr>
      </p:pic>
      <p:sp>
        <p:nvSpPr>
          <p:cNvPr id="176" name="Google Shape;176;p19"/>
          <p:cNvSpPr txBox="1"/>
          <p:nvPr/>
        </p:nvSpPr>
        <p:spPr>
          <a:xfrm>
            <a:off x="262975" y="342642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solidFill>
                <a:schemeClr val="lt1"/>
              </a:solidFill>
            </a:endParaRPr>
          </a:p>
        </p:txBody>
      </p:sp>
      <p:sp>
        <p:nvSpPr>
          <p:cNvPr id="177" name="Google Shape;177;p19"/>
          <p:cNvSpPr txBox="1"/>
          <p:nvPr/>
        </p:nvSpPr>
        <p:spPr>
          <a:xfrm>
            <a:off x="316675" y="1523900"/>
            <a:ext cx="5204400" cy="225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We evaluate the model from the attached classification report of the words. Here the label “B”, “I”, “L”, “O” and “U” stands for the following :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GB">
                <a:solidFill>
                  <a:schemeClr val="lt1"/>
                </a:solidFill>
              </a:rPr>
              <a:t>B - Words that are in the 'Beginning' of Named Entity</a:t>
            </a:r>
            <a:endParaRPr>
              <a:solidFill>
                <a:schemeClr val="lt1"/>
              </a:solidFill>
            </a:endParaRPr>
          </a:p>
          <a:p>
            <a:pPr indent="0" lvl="0" marL="0" rtl="0" algn="l">
              <a:lnSpc>
                <a:spcPct val="115000"/>
              </a:lnSpc>
              <a:spcBef>
                <a:spcPts val="0"/>
              </a:spcBef>
              <a:spcAft>
                <a:spcPts val="0"/>
              </a:spcAft>
              <a:buNone/>
            </a:pPr>
            <a:r>
              <a:rPr lang="en-GB">
                <a:solidFill>
                  <a:schemeClr val="lt1"/>
                </a:solidFill>
              </a:rPr>
              <a:t>I - Words that are in the 'Inside of Named Entity</a:t>
            </a:r>
            <a:endParaRPr>
              <a:solidFill>
                <a:schemeClr val="lt1"/>
              </a:solidFill>
            </a:endParaRPr>
          </a:p>
          <a:p>
            <a:pPr indent="0" lvl="0" marL="0" rtl="0" algn="l">
              <a:lnSpc>
                <a:spcPct val="115000"/>
              </a:lnSpc>
              <a:spcBef>
                <a:spcPts val="0"/>
              </a:spcBef>
              <a:spcAft>
                <a:spcPts val="0"/>
              </a:spcAft>
              <a:buNone/>
            </a:pPr>
            <a:r>
              <a:rPr lang="en-GB">
                <a:solidFill>
                  <a:schemeClr val="lt1"/>
                </a:solidFill>
              </a:rPr>
              <a:t>L - Words that are in the 'Last' of Named Entity</a:t>
            </a:r>
            <a:endParaRPr>
              <a:solidFill>
                <a:schemeClr val="lt1"/>
              </a:solidFill>
            </a:endParaRPr>
          </a:p>
          <a:p>
            <a:pPr indent="0" lvl="0" marL="0" rtl="0" algn="l">
              <a:lnSpc>
                <a:spcPct val="115000"/>
              </a:lnSpc>
              <a:spcBef>
                <a:spcPts val="0"/>
              </a:spcBef>
              <a:spcAft>
                <a:spcPts val="0"/>
              </a:spcAft>
              <a:buNone/>
            </a:pPr>
            <a:r>
              <a:rPr lang="en-GB">
                <a:solidFill>
                  <a:schemeClr val="lt1"/>
                </a:solidFill>
              </a:rPr>
              <a:t>O - Words that are in the 'Outside' of Named Entity</a:t>
            </a:r>
            <a:endParaRPr>
              <a:solidFill>
                <a:schemeClr val="lt1"/>
              </a:solidFill>
            </a:endParaRPr>
          </a:p>
          <a:p>
            <a:pPr indent="0" lvl="0" marL="0" rtl="0" algn="l">
              <a:lnSpc>
                <a:spcPct val="115000"/>
              </a:lnSpc>
              <a:spcBef>
                <a:spcPts val="0"/>
              </a:spcBef>
              <a:spcAft>
                <a:spcPts val="0"/>
              </a:spcAft>
              <a:buNone/>
            </a:pPr>
            <a:r>
              <a:rPr lang="en-GB">
                <a:solidFill>
                  <a:schemeClr val="lt1"/>
                </a:solidFill>
              </a:rPr>
              <a:t>U - ‘Unit’ length of Named Entity</a:t>
            </a:r>
            <a:endParaRPr>
              <a:solidFill>
                <a:schemeClr val="lt1"/>
              </a:solidFill>
              <a:latin typeface="Lato"/>
              <a:ea typeface="Lato"/>
              <a:cs typeface="Lato"/>
              <a:sym typeface="Lato"/>
            </a:endParaRPr>
          </a:p>
        </p:txBody>
      </p:sp>
      <p:sp>
        <p:nvSpPr>
          <p:cNvPr id="178" name="Google Shape;178;p19"/>
          <p:cNvSpPr txBox="1"/>
          <p:nvPr/>
        </p:nvSpPr>
        <p:spPr>
          <a:xfrm>
            <a:off x="323500" y="3821075"/>
            <a:ext cx="193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Accuracy:</a:t>
            </a:r>
            <a:endParaRPr>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1065450" y="947225"/>
            <a:ext cx="7352700" cy="481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Skills Extraction</a:t>
            </a:r>
            <a:endParaRPr b="1"/>
          </a:p>
        </p:txBody>
      </p:sp>
      <p:sp>
        <p:nvSpPr>
          <p:cNvPr id="184" name="Google Shape;184;p20"/>
          <p:cNvSpPr txBox="1"/>
          <p:nvPr>
            <p:ph idx="1" type="body"/>
          </p:nvPr>
        </p:nvSpPr>
        <p:spPr>
          <a:xfrm>
            <a:off x="727650" y="1944250"/>
            <a:ext cx="7688700" cy="26685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Once the NER model extracts all the </a:t>
            </a:r>
            <a:r>
              <a:rPr lang="en-GB" sz="1500"/>
              <a:t>entities</a:t>
            </a:r>
            <a:r>
              <a:rPr lang="en-GB" sz="1500"/>
              <a:t> from the document, we developed a function that extracts only the skills from all the entities.</a:t>
            </a:r>
            <a:endParaRPr sz="1500"/>
          </a:p>
          <a:p>
            <a:pPr indent="-323850" lvl="0" marL="457200" rtl="0" algn="l">
              <a:spcBef>
                <a:spcPts val="0"/>
              </a:spcBef>
              <a:spcAft>
                <a:spcPts val="0"/>
              </a:spcAft>
              <a:buSzPts val="1500"/>
              <a:buChar char="●"/>
            </a:pPr>
            <a:r>
              <a:rPr lang="en-GB" sz="1500"/>
              <a:t>We pass the job description through the same NER model and extraction function to extract the required skills for the job.</a:t>
            </a:r>
            <a:endParaRPr sz="1500"/>
          </a:p>
          <a:p>
            <a:pPr indent="-323850" lvl="0" marL="457200" rtl="0" algn="l">
              <a:spcBef>
                <a:spcPts val="0"/>
              </a:spcBef>
              <a:spcAft>
                <a:spcPts val="0"/>
              </a:spcAft>
              <a:buSzPts val="1500"/>
              <a:buChar char="●"/>
            </a:pPr>
            <a:r>
              <a:rPr lang="en-GB" sz="1500"/>
              <a:t>We then use the skills extracted from the resume and job description to </a:t>
            </a:r>
            <a:r>
              <a:rPr lang="en-GB" sz="1500"/>
              <a:t>calculate</a:t>
            </a:r>
            <a:r>
              <a:rPr lang="en-GB" sz="1500"/>
              <a:t> the similarity between the two.</a:t>
            </a:r>
            <a:endParaRPr sz="1500"/>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051650" y="980850"/>
            <a:ext cx="7040700" cy="44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Similarity Detection and Scoring </a:t>
            </a:r>
            <a:endParaRPr b="1"/>
          </a:p>
        </p:txBody>
      </p:sp>
      <p:sp>
        <p:nvSpPr>
          <p:cNvPr id="190" name="Google Shape;190;p21"/>
          <p:cNvSpPr txBox="1"/>
          <p:nvPr>
            <p:ph idx="1" type="body"/>
          </p:nvPr>
        </p:nvSpPr>
        <p:spPr>
          <a:xfrm>
            <a:off x="729450" y="2143925"/>
            <a:ext cx="8168100" cy="25749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Converted the skills extracted from the resume and job descriptions into sentence embeddings.</a:t>
            </a:r>
            <a:endParaRPr sz="1500"/>
          </a:p>
          <a:p>
            <a:pPr indent="-323850" lvl="0" marL="457200" rtl="0" algn="l">
              <a:spcBef>
                <a:spcPts val="0"/>
              </a:spcBef>
              <a:spcAft>
                <a:spcPts val="0"/>
              </a:spcAft>
              <a:buSzPts val="1500"/>
              <a:buChar char="●"/>
            </a:pPr>
            <a:r>
              <a:rPr lang="en-GB" sz="1500"/>
              <a:t>For </a:t>
            </a:r>
            <a:r>
              <a:rPr lang="en-GB" sz="1500"/>
              <a:t>sentence</a:t>
            </a:r>
            <a:r>
              <a:rPr lang="en-GB" sz="1500"/>
              <a:t> embeddings, we have used two different models. The first model was Doc2Vec model by Mikilov and Le. </a:t>
            </a:r>
            <a:r>
              <a:rPr lang="en-GB" sz="1500"/>
              <a:t>Second</a:t>
            </a:r>
            <a:r>
              <a:rPr lang="en-GB" sz="1500"/>
              <a:t> model was a Sentence Transformer called the S</a:t>
            </a:r>
            <a:r>
              <a:rPr lang="en-GB" sz="1500"/>
              <a:t>entence-B</a:t>
            </a:r>
            <a:r>
              <a:rPr lang="en-GB" sz="1500"/>
              <a:t>ert by Nils Reimers and Iryna Gurevych.</a:t>
            </a:r>
            <a:endParaRPr sz="1500"/>
          </a:p>
          <a:p>
            <a:pPr indent="-323850" lvl="0" marL="457200" rtl="0" algn="l">
              <a:spcBef>
                <a:spcPts val="0"/>
              </a:spcBef>
              <a:spcAft>
                <a:spcPts val="0"/>
              </a:spcAft>
              <a:buSzPts val="1500"/>
              <a:buChar char="●"/>
            </a:pPr>
            <a:r>
              <a:rPr lang="en-GB" sz="1500"/>
              <a:t>Calculated Cosine Similarity for both the embeddings for the resume skills and the job description skills, to get a similarity score.</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