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4" r:id="rId1"/>
  </p:sldMasterIdLst>
  <p:sldIdLst>
    <p:sldId id="256" r:id="rId2"/>
    <p:sldId id="257" r:id="rId3"/>
    <p:sldId id="261" r:id="rId4"/>
    <p:sldId id="262" r:id="rId5"/>
    <p:sldId id="263" r:id="rId6"/>
    <p:sldId id="265" r:id="rId7"/>
    <p:sldId id="264" r:id="rId8"/>
    <p:sldId id="266" r:id="rId9"/>
    <p:sldId id="267" r:id="rId10"/>
    <p:sldId id="268" r:id="rId11"/>
    <p:sldId id="269" r:id="rId12"/>
    <p:sldId id="258" r:id="rId13"/>
    <p:sldId id="259" r:id="rId14"/>
    <p:sldId id="260"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2" r:id="rId38"/>
    <p:sldId id="293" r:id="rId39"/>
    <p:sldId id="294" r:id="rId40"/>
    <p:sldId id="295" r:id="rId41"/>
    <p:sldId id="297" r:id="rId42"/>
    <p:sldId id="296"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Yadav" initials="AY" lastIdx="1" clrIdx="0">
    <p:extLst>
      <p:ext uri="{19B8F6BF-5375-455C-9EA6-DF929625EA0E}">
        <p15:presenceInfo xmlns:p15="http://schemas.microsoft.com/office/powerpoint/2012/main" userId="Amit Yadav" providerId="None"/>
      </p:ext>
    </p:extLst>
  </p:cmAuthor>
  <p:cmAuthor id="2" name="Raghav" initials="R" lastIdx="1" clrIdx="1">
    <p:extLst>
      <p:ext uri="{19B8F6BF-5375-455C-9EA6-DF929625EA0E}">
        <p15:presenceInfo xmlns:p15="http://schemas.microsoft.com/office/powerpoint/2012/main" userId="7b098e16eb17fc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2-17T18:40:15.838"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12/21/2020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0749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3842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16727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4756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54139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197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12/21/2020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59050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8312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66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53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46330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64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9610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134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82855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185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316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12/21/2020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1550918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svg"/></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0FA3-1443-4C83-8C03-3B1BB2CB7DAF}"/>
              </a:ext>
            </a:extLst>
          </p:cNvPr>
          <p:cNvSpPr>
            <a:spLocks noGrp="1"/>
          </p:cNvSpPr>
          <p:nvPr>
            <p:ph type="ctrTitle"/>
          </p:nvPr>
        </p:nvSpPr>
        <p:spPr>
          <a:xfrm>
            <a:off x="4662333" y="2099733"/>
            <a:ext cx="5730960" cy="2677648"/>
          </a:xfrm>
        </p:spPr>
        <p:txBody>
          <a:bodyPr>
            <a:normAutofit/>
          </a:bodyPr>
          <a:lstStyle/>
          <a:p>
            <a:r>
              <a:rPr lang="en-IN" sz="4800"/>
              <a:t>Analysis of Teams and Players of NBA</a:t>
            </a:r>
          </a:p>
        </p:txBody>
      </p:sp>
      <p:sp>
        <p:nvSpPr>
          <p:cNvPr id="3" name="Subtitle 2">
            <a:extLst>
              <a:ext uri="{FF2B5EF4-FFF2-40B4-BE49-F238E27FC236}">
                <a16:creationId xmlns:a16="http://schemas.microsoft.com/office/drawing/2014/main" id="{AEB86C96-0F96-462A-8138-363EC4CB678B}"/>
              </a:ext>
            </a:extLst>
          </p:cNvPr>
          <p:cNvSpPr>
            <a:spLocks noGrp="1"/>
          </p:cNvSpPr>
          <p:nvPr>
            <p:ph type="subTitle" idx="1"/>
          </p:nvPr>
        </p:nvSpPr>
        <p:spPr>
          <a:xfrm>
            <a:off x="4662333" y="4777380"/>
            <a:ext cx="5730960" cy="861420"/>
          </a:xfrm>
        </p:spPr>
        <p:txBody>
          <a:bodyPr>
            <a:normAutofit/>
          </a:bodyPr>
          <a:lstStyle/>
          <a:p>
            <a:pPr>
              <a:lnSpc>
                <a:spcPct val="90000"/>
              </a:lnSpc>
            </a:pPr>
            <a:r>
              <a:rPr lang="en-IN" sz="1100"/>
              <a:t>Submitted by:-</a:t>
            </a:r>
          </a:p>
          <a:p>
            <a:pPr>
              <a:lnSpc>
                <a:spcPct val="90000"/>
              </a:lnSpc>
            </a:pPr>
            <a:r>
              <a:rPr lang="en-IN" sz="1100"/>
              <a:t>Raghav </a:t>
            </a:r>
            <a:r>
              <a:rPr lang="en-IN" sz="1100" err="1"/>
              <a:t>sharma</a:t>
            </a:r>
            <a:endParaRPr lang="en-IN" sz="1100"/>
          </a:p>
          <a:p>
            <a:pPr>
              <a:lnSpc>
                <a:spcPct val="90000"/>
              </a:lnSpc>
            </a:pPr>
            <a:r>
              <a:rPr lang="en-IN" sz="1100"/>
              <a:t>Registration no:-11813297</a:t>
            </a:r>
          </a:p>
          <a:p>
            <a:pPr>
              <a:lnSpc>
                <a:spcPct val="90000"/>
              </a:lnSpc>
            </a:pPr>
            <a:endParaRPr lang="en-IN" sz="1100"/>
          </a:p>
        </p:txBody>
      </p:sp>
      <p:sp>
        <p:nvSpPr>
          <p:cNvPr id="13" name="Rectangle 8">
            <a:extLst>
              <a:ext uri="{FF2B5EF4-FFF2-40B4-BE49-F238E27FC236}">
                <a16:creationId xmlns:a16="http://schemas.microsoft.com/office/drawing/2014/main" id="{5CB8E430-A72A-455D-9952-A1875C97C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Hall of Famer Jerry West, designer Alan Siegel and the drama behind the NBA  logo">
            <a:extLst>
              <a:ext uri="{FF2B5EF4-FFF2-40B4-BE49-F238E27FC236}">
                <a16:creationId xmlns:a16="http://schemas.microsoft.com/office/drawing/2014/main" id="{FFD0FF8E-6B1F-4B6E-97A3-81BC5F0C6607}"/>
              </a:ext>
            </a:extLst>
          </p:cNvPr>
          <p:cNvPicPr/>
          <p:nvPr/>
        </p:nvPicPr>
        <p:blipFill rotWithShape="1">
          <a:blip r:embed="rId2" cstate="print">
            <a:extLst>
              <a:ext uri="{28A0092B-C50C-407E-A947-70E740481C1C}">
                <a14:useLocalDpi xmlns:a14="http://schemas.microsoft.com/office/drawing/2010/main" val="0"/>
              </a:ext>
            </a:extLst>
          </a:blip>
          <a:srcRect l="19332" r="18453" b="1"/>
          <a:stretch/>
        </p:blipFill>
        <p:spPr bwMode="auto">
          <a:xfrm>
            <a:off x="1206249" y="2140927"/>
            <a:ext cx="2956448" cy="3067163"/>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14336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18" name="Rectangle 17">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A9D7DF9B-7D47-4A67-950F-763F3FA930C4}"/>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07044" y="3653912"/>
            <a:ext cx="10977912" cy="2510914"/>
          </a:xfrm>
          <a:prstGeom prst="rect">
            <a:avLst/>
          </a:prstGeom>
        </p:spPr>
      </p:pic>
      <p:pic>
        <p:nvPicPr>
          <p:cNvPr id="23" name="Picture 22">
            <a:extLst>
              <a:ext uri="{FF2B5EF4-FFF2-40B4-BE49-F238E27FC236}">
                <a16:creationId xmlns:a16="http://schemas.microsoft.com/office/drawing/2014/main" id="{88EBBA3C-64E6-4DC7-BCCD-1E3E23169B49}"/>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688062" y="571501"/>
            <a:ext cx="10977912" cy="2632588"/>
          </a:xfrm>
          <a:prstGeom prst="rect">
            <a:avLst/>
          </a:prstGeom>
        </p:spPr>
      </p:pic>
    </p:spTree>
    <p:extLst>
      <p:ext uri="{BB962C8B-B14F-4D97-AF65-F5344CB8AC3E}">
        <p14:creationId xmlns:p14="http://schemas.microsoft.com/office/powerpoint/2010/main" val="187902620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0" name="Group 53">
            <a:extLst>
              <a:ext uri="{FF2B5EF4-FFF2-40B4-BE49-F238E27FC236}">
                <a16:creationId xmlns:a16="http://schemas.microsoft.com/office/drawing/2014/main" id="{F0214F10-B73B-44BD-ADDA-1684F6E4BF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55" name="Rectangle 54">
              <a:extLst>
                <a:ext uri="{FF2B5EF4-FFF2-40B4-BE49-F238E27FC236}">
                  <a16:creationId xmlns:a16="http://schemas.microsoft.com/office/drawing/2014/main" id="{29CAF222-E4F2-40A9-B784-FEA6408B7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Freeform 5">
              <a:extLst>
                <a:ext uri="{FF2B5EF4-FFF2-40B4-BE49-F238E27FC236}">
                  <a16:creationId xmlns:a16="http://schemas.microsoft.com/office/drawing/2014/main" id="{7FDBCBA2-AC51-4C14-B267-152AB09E4C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1" name="Rectangle 57">
            <a:extLst>
              <a:ext uri="{FF2B5EF4-FFF2-40B4-BE49-F238E27FC236}">
                <a16:creationId xmlns:a16="http://schemas.microsoft.com/office/drawing/2014/main" id="{AA68CF9D-0697-4A3E-8837-0C39FCCDC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60" name="Rectangle 59">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5D101B59-BACE-414C-9A82-5D80C15EBA1D}"/>
              </a:ext>
            </a:extLst>
          </p:cNvPr>
          <p:cNvSpPr>
            <a:spLocks noGrp="1"/>
          </p:cNvSpPr>
          <p:nvPr>
            <p:ph type="title"/>
          </p:nvPr>
        </p:nvSpPr>
        <p:spPr>
          <a:xfrm>
            <a:off x="139079" y="375050"/>
            <a:ext cx="6083090" cy="255025"/>
          </a:xfrm>
        </p:spPr>
        <p:txBody>
          <a:bodyPr vert="horz" lIns="91440" tIns="45720" rIns="91440" bIns="45720" rtlCol="0" anchor="b">
            <a:noAutofit/>
          </a:bodyPr>
          <a:lstStyle/>
          <a:p>
            <a:r>
              <a:rPr lang="en-US" sz="3200" dirty="0">
                <a:solidFill>
                  <a:schemeClr val="tx2"/>
                </a:solidFill>
              </a:rPr>
              <a:t>CLEANED DATA</a:t>
            </a:r>
          </a:p>
        </p:txBody>
      </p:sp>
      <p:sp>
        <p:nvSpPr>
          <p:cNvPr id="62"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853072"/>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11" name="Picture 10">
            <a:extLst>
              <a:ext uri="{FF2B5EF4-FFF2-40B4-BE49-F238E27FC236}">
                <a16:creationId xmlns:a16="http://schemas.microsoft.com/office/drawing/2014/main" id="{D80474FC-476D-47E7-B9EF-54A5FBE27B28}"/>
              </a:ext>
            </a:extLst>
          </p:cNvPr>
          <p:cNvPicPr/>
          <p:nvPr/>
        </p:nvPicPr>
        <p:blipFill>
          <a:blip r:embed="rId3">
            <a:extLst>
              <a:ext uri="{28A0092B-C50C-407E-A947-70E740481C1C}">
                <a14:useLocalDpi xmlns:a14="http://schemas.microsoft.com/office/drawing/2010/main" val="0"/>
              </a:ext>
            </a:extLst>
          </a:blip>
          <a:stretch>
            <a:fillRect/>
          </a:stretch>
        </p:blipFill>
        <p:spPr>
          <a:xfrm>
            <a:off x="8440615" y="2839914"/>
            <a:ext cx="3733225" cy="3324218"/>
          </a:xfrm>
          <a:prstGeom prst="rect">
            <a:avLst/>
          </a:prstGeom>
        </p:spPr>
      </p:pic>
      <p:pic>
        <p:nvPicPr>
          <p:cNvPr id="13" name="Picture 12">
            <a:extLst>
              <a:ext uri="{FF2B5EF4-FFF2-40B4-BE49-F238E27FC236}">
                <a16:creationId xmlns:a16="http://schemas.microsoft.com/office/drawing/2014/main" id="{6BF4FCE9-ED24-412D-BDBE-F3D7505D89DD}"/>
              </a:ext>
            </a:extLst>
          </p:cNvPr>
          <p:cNvPicPr/>
          <p:nvPr/>
        </p:nvPicPr>
        <p:blipFill>
          <a:blip r:embed="rId4">
            <a:extLst>
              <a:ext uri="{28A0092B-C50C-407E-A947-70E740481C1C}">
                <a14:useLocalDpi xmlns:a14="http://schemas.microsoft.com/office/drawing/2010/main" val="0"/>
              </a:ext>
            </a:extLst>
          </a:blip>
          <a:stretch>
            <a:fillRect/>
          </a:stretch>
        </p:blipFill>
        <p:spPr>
          <a:xfrm>
            <a:off x="98495" y="3101641"/>
            <a:ext cx="7638736" cy="3792733"/>
          </a:xfrm>
          <a:prstGeom prst="rect">
            <a:avLst/>
          </a:prstGeom>
        </p:spPr>
      </p:pic>
      <p:pic>
        <p:nvPicPr>
          <p:cNvPr id="14" name="Picture 13">
            <a:extLst>
              <a:ext uri="{FF2B5EF4-FFF2-40B4-BE49-F238E27FC236}">
                <a16:creationId xmlns:a16="http://schemas.microsoft.com/office/drawing/2014/main" id="{419782DB-746D-42C9-9C60-CFD68E7475D2}"/>
              </a:ext>
            </a:extLst>
          </p:cNvPr>
          <p:cNvPicPr/>
          <p:nvPr/>
        </p:nvPicPr>
        <p:blipFill>
          <a:blip r:embed="rId5">
            <a:extLst>
              <a:ext uri="{28A0092B-C50C-407E-A947-70E740481C1C}">
                <a14:useLocalDpi xmlns:a14="http://schemas.microsoft.com/office/drawing/2010/main" val="0"/>
              </a:ext>
            </a:extLst>
          </a:blip>
          <a:stretch>
            <a:fillRect/>
          </a:stretch>
        </p:blipFill>
        <p:spPr>
          <a:xfrm>
            <a:off x="0" y="666450"/>
            <a:ext cx="12124592" cy="2173465"/>
          </a:xfrm>
          <a:prstGeom prst="rect">
            <a:avLst/>
          </a:prstGeom>
        </p:spPr>
      </p:pic>
    </p:spTree>
    <p:extLst>
      <p:ext uri="{BB962C8B-B14F-4D97-AF65-F5344CB8AC3E}">
        <p14:creationId xmlns:p14="http://schemas.microsoft.com/office/powerpoint/2010/main" val="3401912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D75DF-4BF3-4C13-8D1F-A5189AE38D79}"/>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ED9CB598-3FE1-4F7A-989C-4A494141418A}"/>
              </a:ext>
            </a:extLst>
          </p:cNvPr>
          <p:cNvSpPr>
            <a:spLocks noGrp="1"/>
          </p:cNvSpPr>
          <p:nvPr>
            <p:ph idx="1"/>
          </p:nvPr>
        </p:nvSpPr>
        <p:spPr/>
        <p:txBody>
          <a:bodyPr>
            <a:normAutofit lnSpcReduction="10000"/>
          </a:bodyPr>
          <a:lstStyle/>
          <a:p>
            <a:pPr marR="502920" indent="-6350">
              <a:lnSpc>
                <a:spcPct val="103000"/>
              </a:lnSpc>
              <a:spcAft>
                <a:spcPts val="545"/>
              </a:spcAft>
            </a:pPr>
            <a:r>
              <a:rPr lang="en-US" dirty="0"/>
              <a:t>Tableau Prep Builder: For cleaning of data</a:t>
            </a:r>
            <a:endParaRPr lang="en-IN" dirty="0"/>
          </a:p>
          <a:p>
            <a:pPr marR="502920" indent="-6350">
              <a:lnSpc>
                <a:spcPct val="103000"/>
              </a:lnSpc>
              <a:spcAft>
                <a:spcPts val="545"/>
              </a:spcAft>
            </a:pPr>
            <a:r>
              <a:rPr lang="en-IN" dirty="0"/>
              <a:t>PIVOT TABLE:-</a:t>
            </a:r>
            <a:r>
              <a:rPr lang="en-IN" sz="1800" dirty="0">
                <a:solidFill>
                  <a:srgbClr val="000000"/>
                </a:solidFill>
                <a:effectLst/>
                <a:ea typeface="Times New Roman" panose="02020603050405020304" pitchFamily="18" charset="0"/>
              </a:rPr>
              <a:t>A pivot table is a </a:t>
            </a:r>
            <a:r>
              <a:rPr lang="en-IN" sz="1800" dirty="0">
                <a:solidFill>
                  <a:srgbClr val="000000"/>
                </a:solidFill>
                <a:effectLst/>
                <a:uFill>
                  <a:solidFill>
                    <a:srgbClr val="000000"/>
                  </a:solidFill>
                </a:uFill>
                <a:ea typeface="Times New Roman" panose="02020603050405020304" pitchFamily="18" charset="0"/>
              </a:rPr>
              <a:t>table</a:t>
            </a:r>
            <a:r>
              <a:rPr lang="en-IN" sz="1800" dirty="0">
                <a:solidFill>
                  <a:srgbClr val="000000"/>
                </a:solidFill>
                <a:effectLst/>
                <a:ea typeface="Times New Roman" panose="02020603050405020304" pitchFamily="18" charset="0"/>
              </a:rPr>
              <a:t> of statistics that summarizes the data of a more extensive table (such as from a </a:t>
            </a:r>
            <a:r>
              <a:rPr lang="en-IN" sz="1800" dirty="0">
                <a:solidFill>
                  <a:srgbClr val="000000"/>
                </a:solidFill>
                <a:effectLst/>
                <a:uFill>
                  <a:solidFill>
                    <a:srgbClr val="000000"/>
                  </a:solidFill>
                </a:uFill>
                <a:ea typeface="Times New Roman" panose="02020603050405020304" pitchFamily="18" charset="0"/>
              </a:rPr>
              <a:t>database</a:t>
            </a:r>
            <a:r>
              <a:rPr lang="en-IN" sz="1800" dirty="0">
                <a:solidFill>
                  <a:srgbClr val="000000"/>
                </a:solidFill>
                <a:effectLst/>
                <a:ea typeface="Times New Roman" panose="02020603050405020304" pitchFamily="18" charset="0"/>
              </a:rPr>
              <a:t>, </a:t>
            </a:r>
            <a:r>
              <a:rPr lang="en-IN" sz="1800" dirty="0">
                <a:solidFill>
                  <a:srgbClr val="000000"/>
                </a:solidFill>
                <a:effectLst/>
                <a:uFill>
                  <a:solidFill>
                    <a:srgbClr val="000000"/>
                  </a:solidFill>
                </a:uFill>
                <a:ea typeface="Times New Roman" panose="02020603050405020304" pitchFamily="18" charset="0"/>
              </a:rPr>
              <a:t>spreadsheet</a:t>
            </a:r>
            <a:r>
              <a:rPr lang="en-IN" sz="1800" dirty="0">
                <a:solidFill>
                  <a:srgbClr val="000000"/>
                </a:solidFill>
                <a:effectLst/>
                <a:ea typeface="Times New Roman" panose="02020603050405020304" pitchFamily="18" charset="0"/>
              </a:rPr>
              <a:t>, or </a:t>
            </a:r>
            <a:r>
              <a:rPr lang="en-IN" sz="1800" dirty="0">
                <a:solidFill>
                  <a:srgbClr val="000000"/>
                </a:solidFill>
                <a:effectLst/>
                <a:uFill>
                  <a:solidFill>
                    <a:srgbClr val="000000"/>
                  </a:solidFill>
                </a:uFill>
                <a:ea typeface="Times New Roman" panose="02020603050405020304" pitchFamily="18" charset="0"/>
              </a:rPr>
              <a:t>business intelligence program</a:t>
            </a:r>
            <a:r>
              <a:rPr lang="en-IN" sz="1800" dirty="0">
                <a:solidFill>
                  <a:srgbClr val="000000"/>
                </a:solidFill>
                <a:effectLst/>
                <a:ea typeface="Times New Roman" panose="02020603050405020304" pitchFamily="18" charset="0"/>
              </a:rPr>
              <a:t>). This summary might include sums, averages, or other statistics, which the pivot table groups together in a meaningful way. </a:t>
            </a:r>
            <a:endParaRPr lang="en-IN" sz="1800" dirty="0">
              <a:solidFill>
                <a:srgbClr val="000000"/>
              </a:solidFill>
              <a:effectLst/>
              <a:ea typeface="Calibri" panose="020F0502020204030204" pitchFamily="34" charset="0"/>
            </a:endParaRPr>
          </a:p>
          <a:p>
            <a:pPr marR="502920" indent="-6350">
              <a:lnSpc>
                <a:spcPct val="103000"/>
              </a:lnSpc>
              <a:spcAft>
                <a:spcPts val="545"/>
              </a:spcAft>
            </a:pPr>
            <a:r>
              <a:rPr lang="en-IN" sz="1800" dirty="0">
                <a:solidFill>
                  <a:srgbClr val="000000"/>
                </a:solidFill>
                <a:effectLst/>
                <a:ea typeface="Times New Roman" panose="02020603050405020304" pitchFamily="18" charset="0"/>
              </a:rPr>
              <a:t>Pivot tables are a technique in </a:t>
            </a:r>
            <a:r>
              <a:rPr lang="en-IN" sz="1800" dirty="0">
                <a:solidFill>
                  <a:srgbClr val="000000"/>
                </a:solidFill>
                <a:effectLst/>
                <a:uFill>
                  <a:solidFill>
                    <a:srgbClr val="000000"/>
                  </a:solidFill>
                </a:uFill>
                <a:ea typeface="Times New Roman" panose="02020603050405020304" pitchFamily="18" charset="0"/>
              </a:rPr>
              <a:t>data processing</a:t>
            </a:r>
            <a:r>
              <a:rPr lang="en-IN" sz="1800" dirty="0">
                <a:solidFill>
                  <a:srgbClr val="000000"/>
                </a:solidFill>
                <a:effectLst/>
                <a:ea typeface="Times New Roman" panose="02020603050405020304" pitchFamily="18" charset="0"/>
              </a:rPr>
              <a:t>. They arrange and rearrange (or "pivot") statistics in order to draw attention to useful information. </a:t>
            </a:r>
            <a:endParaRPr lang="en-IN" dirty="0">
              <a:solidFill>
                <a:srgbClr val="000000"/>
              </a:solidFill>
              <a:ea typeface="Times New Roman" panose="02020603050405020304" pitchFamily="18" charset="0"/>
            </a:endParaRPr>
          </a:p>
          <a:p>
            <a:pPr marR="502920" indent="-6350">
              <a:lnSpc>
                <a:spcPct val="103000"/>
              </a:lnSpc>
              <a:spcAft>
                <a:spcPts val="545"/>
              </a:spcAft>
            </a:pPr>
            <a:r>
              <a:rPr lang="en-IN" dirty="0"/>
              <a:t>PIVOT CHART:-Visual representation of pivot table.</a:t>
            </a:r>
          </a:p>
        </p:txBody>
      </p:sp>
    </p:spTree>
    <p:extLst>
      <p:ext uri="{BB962C8B-B14F-4D97-AF65-F5344CB8AC3E}">
        <p14:creationId xmlns:p14="http://schemas.microsoft.com/office/powerpoint/2010/main" val="3256460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50FE-D8B3-4DE2-81C8-E243981A8110}"/>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05B2E4AF-1D10-49E8-8147-196B9448F45A}"/>
              </a:ext>
            </a:extLst>
          </p:cNvPr>
          <p:cNvSpPr>
            <a:spLocks noGrp="1"/>
          </p:cNvSpPr>
          <p:nvPr>
            <p:ph idx="1"/>
          </p:nvPr>
        </p:nvSpPr>
        <p:spPr/>
        <p:txBody>
          <a:bodyPr>
            <a:normAutofit lnSpcReduction="10000"/>
          </a:bodyPr>
          <a:lstStyle/>
          <a:p>
            <a:r>
              <a:rPr lang="en-IN" dirty="0"/>
              <a:t>SLICERS:-</a:t>
            </a:r>
            <a:r>
              <a:rPr lang="en-IN" sz="1800" dirty="0">
                <a:solidFill>
                  <a:srgbClr val="000000"/>
                </a:solidFill>
                <a:effectLst/>
                <a:ea typeface="Times New Roman" panose="02020603050405020304" pitchFamily="18" charset="0"/>
              </a:rPr>
              <a:t>Slicers provide buttons that you can click to filter tables, or PivotTables. In addition to quick filtering, slicers also indicate the current filtering state, which makes it easy to understand what exactly is currently displayed.</a:t>
            </a:r>
          </a:p>
          <a:p>
            <a:pPr>
              <a:lnSpc>
                <a:spcPct val="107000"/>
              </a:lnSpc>
              <a:spcAft>
                <a:spcPts val="480"/>
              </a:spcAft>
            </a:pPr>
            <a:r>
              <a:rPr lang="en-IN" sz="1800" dirty="0">
                <a:solidFill>
                  <a:srgbClr val="000000"/>
                </a:solidFill>
                <a:effectLst/>
                <a:ea typeface="Times New Roman" panose="02020603050405020304" pitchFamily="18" charset="0"/>
              </a:rPr>
              <a:t>ARITHMETIC OPERATORS-: Various arithmetic operators are being used like percentage, addition, division, ratio etc. </a:t>
            </a:r>
            <a:endParaRPr lang="en-IN" dirty="0">
              <a:solidFill>
                <a:srgbClr val="000000"/>
              </a:solidFill>
              <a:ea typeface="Times New Roman" panose="02020603050405020304" pitchFamily="18" charset="0"/>
            </a:endParaRPr>
          </a:p>
          <a:p>
            <a:pPr>
              <a:lnSpc>
                <a:spcPct val="107000"/>
              </a:lnSpc>
              <a:spcAft>
                <a:spcPts val="480"/>
              </a:spcAft>
            </a:pPr>
            <a:r>
              <a:rPr lang="en-IN" sz="1800" dirty="0">
                <a:solidFill>
                  <a:srgbClr val="000000"/>
                </a:solidFill>
                <a:effectLst/>
                <a:ea typeface="Times New Roman" panose="02020603050405020304" pitchFamily="18" charset="0"/>
              </a:rPr>
              <a:t>FILTERS-: The filters are used to the data in the table according to the requirements of the users. </a:t>
            </a:r>
            <a:endParaRPr lang="en-IN" sz="1800" dirty="0">
              <a:solidFill>
                <a:srgbClr val="000000"/>
              </a:solidFill>
              <a:effectLst/>
              <a:ea typeface="Calibri" panose="020F0502020204030204" pitchFamily="34" charset="0"/>
            </a:endParaRPr>
          </a:p>
          <a:p>
            <a:pPr marL="0" indent="0">
              <a:lnSpc>
                <a:spcPct val="107000"/>
              </a:lnSpc>
              <a:spcAft>
                <a:spcPts val="2000"/>
              </a:spcAft>
              <a:buNone/>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7167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C6FD13C-B80E-4628-BEBF-DF295329FA18}"/>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a:solidFill>
                  <a:srgbClr val="EBEBEB"/>
                </a:solidFill>
                <a:latin typeface="+mj-lt"/>
                <a:ea typeface="+mj-ea"/>
                <a:cs typeface="+mj-cs"/>
              </a:rPr>
              <a:t>ANALYSIS</a:t>
            </a:r>
          </a:p>
        </p:txBody>
      </p:sp>
      <p:sp>
        <p:nvSpPr>
          <p:cNvPr id="3" name="Content Placeholder 2">
            <a:extLst>
              <a:ext uri="{FF2B5EF4-FFF2-40B4-BE49-F238E27FC236}">
                <a16:creationId xmlns:a16="http://schemas.microsoft.com/office/drawing/2014/main" id="{B1C96A30-BBA3-4C62-A5C9-E3D1EEAAAAD6}"/>
              </a:ext>
            </a:extLst>
          </p:cNvPr>
          <p:cNvSpPr>
            <a:spLocks noGrp="1"/>
          </p:cNvSpPr>
          <p:nvPr>
            <p:ph idx="1"/>
          </p:nvPr>
        </p:nvSpPr>
        <p:spPr>
          <a:xfrm>
            <a:off x="8160773" y="4591665"/>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TEAM ANALYSIS</a:t>
            </a:r>
          </a:p>
        </p:txBody>
      </p:sp>
      <p:pic>
        <p:nvPicPr>
          <p:cNvPr id="4" name="Picture 3" descr="Table&#10;&#10;Description automatically generated">
            <a:extLst>
              <a:ext uri="{FF2B5EF4-FFF2-40B4-BE49-F238E27FC236}">
                <a16:creationId xmlns:a16="http://schemas.microsoft.com/office/drawing/2014/main" id="{22B46266-49C5-4BBA-AF3D-8E19E0537AA5}"/>
              </a:ext>
            </a:extLst>
          </p:cNvPr>
          <p:cNvPicPr/>
          <p:nvPr/>
        </p:nvPicPr>
        <p:blipFill>
          <a:blip r:embed="rId3">
            <a:extLst>
              <a:ext uri="{28A0092B-C50C-407E-A947-70E740481C1C}">
                <a14:useLocalDpi xmlns:a14="http://schemas.microsoft.com/office/drawing/2010/main" val="0"/>
              </a:ext>
            </a:extLst>
          </a:blip>
          <a:stretch>
            <a:fillRect/>
          </a:stretch>
        </p:blipFill>
        <p:spPr>
          <a:xfrm>
            <a:off x="551346" y="604992"/>
            <a:ext cx="7609427" cy="558933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61551270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C48FB3-A802-4511-9057-3AA248BBA000}"/>
              </a:ext>
            </a:extLst>
          </p:cNvPr>
          <p:cNvSpPr>
            <a:spLocks noGrp="1"/>
          </p:cNvSpPr>
          <p:nvPr>
            <p:ph type="title"/>
          </p:nvPr>
        </p:nvSpPr>
        <p:spPr>
          <a:xfrm>
            <a:off x="543766" y="5700120"/>
            <a:ext cx="8825658" cy="586380"/>
          </a:xfrm>
        </p:spPr>
        <p:txBody>
          <a:bodyPr vert="horz" lIns="91440" tIns="45720" rIns="91440" bIns="45720" rtlCol="0" anchor="b">
            <a:normAutofit/>
          </a:bodyPr>
          <a:lstStyle/>
          <a:p>
            <a:pPr>
              <a:lnSpc>
                <a:spcPct val="90000"/>
              </a:lnSpc>
            </a:pPr>
            <a:r>
              <a:rPr lang="en-US" dirty="0"/>
              <a:t>PIVOTING</a:t>
            </a:r>
          </a:p>
        </p:txBody>
      </p:sp>
      <p:pic>
        <p:nvPicPr>
          <p:cNvPr id="4" name="Picture 3">
            <a:extLst>
              <a:ext uri="{FF2B5EF4-FFF2-40B4-BE49-F238E27FC236}">
                <a16:creationId xmlns:a16="http://schemas.microsoft.com/office/drawing/2014/main" id="{1C5FEE58-4EC7-4A07-93D8-9395C60B90B6}"/>
              </a:ext>
            </a:extLst>
          </p:cNvPr>
          <p:cNvPicPr/>
          <p:nvPr/>
        </p:nvPicPr>
        <p:blipFill rotWithShape="1">
          <a:blip r:embed="rId3" cstate="print">
            <a:extLst>
              <a:ext uri="{28A0092B-C50C-407E-A947-70E740481C1C}">
                <a14:useLocalDpi xmlns:a14="http://schemas.microsoft.com/office/drawing/2010/main" val="0"/>
              </a:ext>
            </a:extLst>
          </a:blip>
          <a:srcRect r="-1" b="1012"/>
          <a:stretch/>
        </p:blipFill>
        <p:spPr>
          <a:xfrm>
            <a:off x="543766" y="571500"/>
            <a:ext cx="11122208" cy="4914900"/>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98964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19FA-8F45-426C-B96D-5FAA2D684655}"/>
              </a:ext>
            </a:extLst>
          </p:cNvPr>
          <p:cNvSpPr>
            <a:spLocks noGrp="1"/>
          </p:cNvSpPr>
          <p:nvPr>
            <p:ph type="title"/>
          </p:nvPr>
        </p:nvSpPr>
        <p:spPr/>
        <p:txBody>
          <a:bodyPr/>
          <a:lstStyle/>
          <a:p>
            <a:r>
              <a:rPr lang="en-US" dirty="0"/>
              <a:t>ANALYSIS 1: LAKERS VS CLIPPERS</a:t>
            </a:r>
          </a:p>
        </p:txBody>
      </p:sp>
      <p:pic>
        <p:nvPicPr>
          <p:cNvPr id="4" name="Picture 3">
            <a:extLst>
              <a:ext uri="{FF2B5EF4-FFF2-40B4-BE49-F238E27FC236}">
                <a16:creationId xmlns:a16="http://schemas.microsoft.com/office/drawing/2014/main" id="{05EF625A-C2DE-43B8-B3A1-DC4664FA23FA}"/>
              </a:ext>
            </a:extLst>
          </p:cNvPr>
          <p:cNvPicPr/>
          <p:nvPr/>
        </p:nvPicPr>
        <p:blipFill>
          <a:blip r:embed="rId2">
            <a:extLst>
              <a:ext uri="{28A0092B-C50C-407E-A947-70E740481C1C}">
                <a14:useLocalDpi xmlns:a14="http://schemas.microsoft.com/office/drawing/2010/main" val="0"/>
              </a:ext>
            </a:extLst>
          </a:blip>
          <a:stretch>
            <a:fillRect/>
          </a:stretch>
        </p:blipFill>
        <p:spPr>
          <a:xfrm>
            <a:off x="598439" y="2616517"/>
            <a:ext cx="11077746" cy="3267815"/>
          </a:xfrm>
          <a:prstGeom prst="rect">
            <a:avLst/>
          </a:prstGeom>
        </p:spPr>
      </p:pic>
    </p:spTree>
    <p:extLst>
      <p:ext uri="{BB962C8B-B14F-4D97-AF65-F5344CB8AC3E}">
        <p14:creationId xmlns:p14="http://schemas.microsoft.com/office/powerpoint/2010/main" val="3490299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9">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13">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Rectangle 15">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8A4F31D-BBF6-4F73-B5E3-289F1585615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0" y="187140"/>
            <a:ext cx="6096000" cy="3647003"/>
          </a:xfrm>
          <a:prstGeom prst="roundRect">
            <a:avLst>
              <a:gd name="adj" fmla="val 0"/>
            </a:avLst>
          </a:prstGeom>
          <a:effectLst/>
        </p:spPr>
      </p:pic>
      <p:sp>
        <p:nvSpPr>
          <p:cNvPr id="31" name="Rectangle 17">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35A4CBBB-78A5-4000-8720-359B437F5526}"/>
              </a:ext>
            </a:extLst>
          </p:cNvPr>
          <p:cNvPicPr>
            <a:picLocks noGrp="1"/>
          </p:cNvPicPr>
          <p:nvPr>
            <p:ph idx="1"/>
          </p:nvPr>
        </p:nvPicPr>
        <p:blipFill>
          <a:blip r:embed="rId4" cstate="print">
            <a:extLst>
              <a:ext uri="{28A0092B-C50C-407E-A947-70E740481C1C}">
                <a14:useLocalDpi xmlns:a14="http://schemas.microsoft.com/office/drawing/2010/main" val="0"/>
              </a:ext>
            </a:extLst>
          </a:blip>
          <a:stretch>
            <a:fillRect/>
          </a:stretch>
        </p:blipFill>
        <p:spPr>
          <a:xfrm>
            <a:off x="6096000" y="178348"/>
            <a:ext cx="6096000" cy="3647003"/>
          </a:xfrm>
          <a:prstGeom prst="roundRect">
            <a:avLst>
              <a:gd name="adj" fmla="val 0"/>
            </a:avLst>
          </a:prstGeom>
          <a:effectLst/>
        </p:spPr>
      </p:pic>
      <p:sp>
        <p:nvSpPr>
          <p:cNvPr id="32" name="Freeform: Shape 19">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2"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7A2ED4B3-18FE-4E18-84B9-23C59EF98E91}"/>
              </a:ext>
            </a:extLst>
          </p:cNvPr>
          <p:cNvSpPr>
            <a:spLocks noGrp="1"/>
          </p:cNvSpPr>
          <p:nvPr>
            <p:ph type="title"/>
          </p:nvPr>
        </p:nvSpPr>
        <p:spPr>
          <a:xfrm>
            <a:off x="649975" y="4517136"/>
            <a:ext cx="10893095" cy="1174947"/>
          </a:xfrm>
        </p:spPr>
        <p:txBody>
          <a:bodyPr vert="horz" lIns="91440" tIns="45720" rIns="91440" bIns="45720" rtlCol="0" anchor="b">
            <a:normAutofit/>
          </a:bodyPr>
          <a:lstStyle/>
          <a:p>
            <a:pPr algn="ctr"/>
            <a:r>
              <a:rPr lang="en-US" sz="6000" b="0" i="0" kern="1200" dirty="0">
                <a:solidFill>
                  <a:schemeClr val="bg2"/>
                </a:solidFill>
                <a:latin typeface="+mj-lt"/>
                <a:ea typeface="+mj-ea"/>
                <a:cs typeface="+mj-cs"/>
              </a:rPr>
              <a:t>VISUALIZATION</a:t>
            </a:r>
          </a:p>
        </p:txBody>
      </p:sp>
    </p:spTree>
    <p:extLst>
      <p:ext uri="{BB962C8B-B14F-4D97-AF65-F5344CB8AC3E}">
        <p14:creationId xmlns:p14="http://schemas.microsoft.com/office/powerpoint/2010/main" val="393562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C6E0-3DB6-4754-9643-1077735CCB87}"/>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DB526293-8AC9-44FB-A5B9-0CA738EE11E2}"/>
              </a:ext>
            </a:extLst>
          </p:cNvPr>
          <p:cNvSpPr>
            <a:spLocks noGrp="1"/>
          </p:cNvSpPr>
          <p:nvPr>
            <p:ph idx="1"/>
          </p:nvPr>
        </p:nvSpPr>
        <p:spPr>
          <a:xfrm>
            <a:off x="830489" y="2468031"/>
            <a:ext cx="7000905" cy="3977013"/>
          </a:xfrm>
        </p:spPr>
        <p:txBody>
          <a:bodyPr>
            <a:normAutofit fontScale="70000" lnSpcReduction="20000"/>
          </a:bodyPr>
          <a:lstStyle/>
          <a:p>
            <a:pPr marL="342900" marR="0" lvl="0" indent="-342900">
              <a:lnSpc>
                <a:spcPct val="150000"/>
              </a:lnSpc>
              <a:spcBef>
                <a:spcPts val="0"/>
              </a:spcBef>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Although the Lakers have 17 championships in the past, it does not change the fact that the current Clippers team is not a match for Lakers.</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Symbol" panose="05050102010706020507" pitchFamily="18" charset="2"/>
              <a:buChar char=""/>
            </a:pPr>
            <a:r>
              <a:rPr lang="en-IN" sz="1800" b="1" u="sng" dirty="0">
                <a:effectLst/>
                <a:latin typeface="Times New Roman" panose="02020603050405020304" pitchFamily="18" charset="0"/>
                <a:ea typeface="Times New Roman" panose="02020603050405020304" pitchFamily="18" charset="0"/>
              </a:rPr>
              <a:t>PREDICTION:</a:t>
            </a:r>
            <a:r>
              <a:rPr lang="en-IN" sz="1800" dirty="0">
                <a:effectLst/>
                <a:latin typeface="Times New Roman" panose="02020603050405020304" pitchFamily="18" charset="0"/>
                <a:ea typeface="Times New Roman" panose="02020603050405020304" pitchFamily="18" charset="0"/>
              </a:rPr>
              <a:t> Clippers plays better in a single game match with the Lakers but in the playoff, they choke because they have to play 7 game series and every single year they get eliminated. So, to infer from this, if there happens to be a playoff series of Lakers Vs Clippers, chances are that Clippers are going to win, but as the history of the game suggests, the odds of that matchup happening is very unlikely because the Clippers never made out of the 1</a:t>
            </a:r>
            <a:r>
              <a:rPr lang="en-IN" sz="1800" baseline="30000" dirty="0">
                <a:effectLst/>
                <a:latin typeface="Times New Roman" panose="02020603050405020304" pitchFamily="18" charset="0"/>
                <a:ea typeface="Times New Roman" panose="02020603050405020304" pitchFamily="18" charset="0"/>
              </a:rPr>
              <a:t>st</a:t>
            </a:r>
            <a:r>
              <a:rPr lang="en-IN" sz="1800" dirty="0">
                <a:effectLst/>
                <a:latin typeface="Times New Roman" panose="02020603050405020304" pitchFamily="18" charset="0"/>
                <a:ea typeface="Times New Roman" panose="02020603050405020304" pitchFamily="18" charset="0"/>
              </a:rPr>
              <a:t> round of playoffs.</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In the second matchup on 25</a:t>
            </a:r>
            <a:r>
              <a:rPr lang="en-IN" sz="1800" baseline="30000" dirty="0">
                <a:effectLst/>
                <a:latin typeface="Times New Roman" panose="02020603050405020304" pitchFamily="18" charset="0"/>
                <a:ea typeface="Times New Roman" panose="02020603050405020304" pitchFamily="18" charset="0"/>
              </a:rPr>
              <a:t>th</a:t>
            </a:r>
            <a:r>
              <a:rPr lang="en-IN" sz="1800" dirty="0">
                <a:effectLst/>
                <a:latin typeface="Times New Roman" panose="02020603050405020304" pitchFamily="18" charset="0"/>
                <a:ea typeface="Times New Roman" panose="02020603050405020304" pitchFamily="18" charset="0"/>
              </a:rPr>
              <a:t> Dec 2019, the Lakers shot the ball better than Clippers but still lost. That tells us they shot probably less number of shots than Clippers.</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Symbol" panose="05050102010706020507" pitchFamily="18" charset="2"/>
              <a:buChar char=""/>
            </a:pPr>
            <a:r>
              <a:rPr lang="en-IN" sz="1800" b="1" u="sng" dirty="0">
                <a:effectLst/>
                <a:latin typeface="Times New Roman" panose="02020603050405020304" pitchFamily="18" charset="0"/>
                <a:ea typeface="Times New Roman" panose="02020603050405020304" pitchFamily="18" charset="0"/>
              </a:rPr>
              <a:t>PREDICTION:</a:t>
            </a:r>
            <a:r>
              <a:rPr lang="en-IN" sz="1800" b="1" dirty="0">
                <a:effectLst/>
                <a:latin typeface="Times New Roman" panose="02020603050405020304" pitchFamily="18" charset="0"/>
                <a:ea typeface="Times New Roman" panose="02020603050405020304" pitchFamily="18" charset="0"/>
              </a:rPr>
              <a:t> If the Lakers want to defeat Clippers in their next matchup, they need to take more shots and look to score the 3pt more because Clippers are a faster team in comparison</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571750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8BBE-5738-43B6-A2FD-9D8A35314F05}"/>
              </a:ext>
            </a:extLst>
          </p:cNvPr>
          <p:cNvSpPr>
            <a:spLocks noGrp="1"/>
          </p:cNvSpPr>
          <p:nvPr>
            <p:ph type="title"/>
          </p:nvPr>
        </p:nvSpPr>
        <p:spPr/>
        <p:txBody>
          <a:bodyPr/>
          <a:lstStyle/>
          <a:p>
            <a:r>
              <a:rPr lang="en-US"/>
              <a:t>ANALYSIS 2: SUPERTEAMS</a:t>
            </a:r>
            <a:endParaRPr lang="en-US" dirty="0"/>
          </a:p>
        </p:txBody>
      </p:sp>
      <p:pic>
        <p:nvPicPr>
          <p:cNvPr id="4" name="Picture 3">
            <a:extLst>
              <a:ext uri="{FF2B5EF4-FFF2-40B4-BE49-F238E27FC236}">
                <a16:creationId xmlns:a16="http://schemas.microsoft.com/office/drawing/2014/main" id="{D3E50194-E694-4FA0-9BAD-BA53AB9A00EA}"/>
              </a:ext>
            </a:extLst>
          </p:cNvPr>
          <p:cNvPicPr/>
          <p:nvPr/>
        </p:nvPicPr>
        <p:blipFill>
          <a:blip r:embed="rId2">
            <a:extLst>
              <a:ext uri="{28A0092B-C50C-407E-A947-70E740481C1C}">
                <a14:useLocalDpi xmlns:a14="http://schemas.microsoft.com/office/drawing/2010/main" val="0"/>
              </a:ext>
            </a:extLst>
          </a:blip>
          <a:stretch>
            <a:fillRect/>
          </a:stretch>
        </p:blipFill>
        <p:spPr>
          <a:xfrm>
            <a:off x="702811" y="1724193"/>
            <a:ext cx="10918918" cy="4794594"/>
          </a:xfrm>
          <a:prstGeom prst="rect">
            <a:avLst/>
          </a:prstGeom>
        </p:spPr>
      </p:pic>
    </p:spTree>
    <p:extLst>
      <p:ext uri="{BB962C8B-B14F-4D97-AF65-F5344CB8AC3E}">
        <p14:creationId xmlns:p14="http://schemas.microsoft.com/office/powerpoint/2010/main" val="368915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18F66-9A44-4450-9487-7FA749327A17}"/>
              </a:ext>
            </a:extLst>
          </p:cNvPr>
          <p:cNvSpPr>
            <a:spLocks noGrp="1"/>
          </p:cNvSpPr>
          <p:nvPr>
            <p:ph type="title"/>
          </p:nvPr>
        </p:nvSpPr>
        <p:spPr>
          <a:xfrm>
            <a:off x="1154954" y="973668"/>
            <a:ext cx="8761413" cy="706964"/>
          </a:xfrm>
        </p:spPr>
        <p:txBody>
          <a:bodyPr>
            <a:normAutofit fontScale="90000"/>
          </a:bodyPr>
          <a:lstStyle/>
          <a:p>
            <a:pPr>
              <a:lnSpc>
                <a:spcPct val="90000"/>
              </a:lnSpc>
            </a:pPr>
            <a:r>
              <a:rPr lang="en-IN" sz="2400" dirty="0"/>
              <a:t>Introduction to NBA</a:t>
            </a:r>
            <a:br>
              <a:rPr lang="en-IN" sz="2400" dirty="0"/>
            </a:br>
            <a:endParaRPr lang="en-IN" sz="2400" dirty="0"/>
          </a:p>
        </p:txBody>
      </p:sp>
      <p:pic>
        <p:nvPicPr>
          <p:cNvPr id="10" name="Picture 9" descr="Hall of Famer Jerry West, designer Alan Siegel and the drama behind the NBA  logo">
            <a:extLst>
              <a:ext uri="{FF2B5EF4-FFF2-40B4-BE49-F238E27FC236}">
                <a16:creationId xmlns:a16="http://schemas.microsoft.com/office/drawing/2014/main" id="{71961F3E-EFB9-4353-B793-C3FFA5DEE0FD}"/>
              </a:ext>
            </a:extLst>
          </p:cNvPr>
          <p:cNvPicPr/>
          <p:nvPr/>
        </p:nvPicPr>
        <p:blipFill rotWithShape="1">
          <a:blip r:embed="rId2" cstate="print">
            <a:extLst>
              <a:ext uri="{28A0092B-C50C-407E-A947-70E740481C1C}">
                <a14:useLocalDpi xmlns:a14="http://schemas.microsoft.com/office/drawing/2010/main" val="0"/>
              </a:ext>
            </a:extLst>
          </a:blip>
          <a:srcRect l="18539" r="17659" b="1"/>
          <a:stretch/>
        </p:blipFill>
        <p:spPr bwMode="auto">
          <a:xfrm>
            <a:off x="1151467" y="2775951"/>
            <a:ext cx="3031901" cy="3067163"/>
          </a:xfrm>
          <a:prstGeom prst="roundRect">
            <a:avLst>
              <a:gd name="adj" fmla="val 1858"/>
            </a:avLst>
          </a:prstGeom>
          <a:noFill/>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6D79D61E-B642-44CF-BAC3-91B64717E27D}"/>
              </a:ext>
            </a:extLst>
          </p:cNvPr>
          <p:cNvSpPr>
            <a:spLocks noGrp="1"/>
          </p:cNvSpPr>
          <p:nvPr>
            <p:ph idx="1"/>
          </p:nvPr>
        </p:nvSpPr>
        <p:spPr>
          <a:xfrm>
            <a:off x="4641336" y="2603500"/>
            <a:ext cx="6551597" cy="3416300"/>
          </a:xfrm>
        </p:spPr>
        <p:txBody>
          <a:bodyPr anchor="ctr">
            <a:normAutofit/>
          </a:bodyPr>
          <a:lstStyle/>
          <a:p>
            <a:r>
              <a:rPr lang="en-US" dirty="0">
                <a:effectLst/>
                <a:latin typeface="Times New Roman" panose="02020603050405020304" pitchFamily="18" charset="0"/>
                <a:ea typeface="Calibri" panose="020F0502020204030204" pitchFamily="34" charset="0"/>
              </a:rPr>
              <a:t> The </a:t>
            </a:r>
            <a:r>
              <a:rPr lang="en-US" b="1" dirty="0">
                <a:effectLst/>
                <a:latin typeface="Times New Roman" panose="02020603050405020304" pitchFamily="18" charset="0"/>
                <a:ea typeface="Calibri" panose="020F0502020204030204" pitchFamily="34" charset="0"/>
              </a:rPr>
              <a:t>National Basketball Association</a:t>
            </a:r>
            <a:r>
              <a:rPr lang="en-US" dirty="0">
                <a:effectLst/>
                <a:latin typeface="Times New Roman" panose="02020603050405020304" pitchFamily="18" charset="0"/>
                <a:ea typeface="Calibri" panose="020F0502020204030204" pitchFamily="34" charset="0"/>
              </a:rPr>
              <a:t> (</a:t>
            </a:r>
            <a:r>
              <a:rPr lang="en-US" b="1" dirty="0">
                <a:effectLst/>
                <a:latin typeface="Times New Roman" panose="02020603050405020304" pitchFamily="18" charset="0"/>
                <a:ea typeface="Calibri" panose="020F0502020204030204" pitchFamily="34" charset="0"/>
              </a:rPr>
              <a:t>NBA</a:t>
            </a:r>
            <a:r>
              <a:rPr lang="en-US" dirty="0">
                <a:effectLst/>
                <a:latin typeface="Times New Roman" panose="02020603050405020304" pitchFamily="18" charset="0"/>
                <a:ea typeface="Calibri" panose="020F0502020204030204" pitchFamily="34" charset="0"/>
              </a:rPr>
              <a:t>) is an American men's professional basketball league</a:t>
            </a:r>
            <a:r>
              <a:rPr lang="en-IN" dirty="0">
                <a:effectLst/>
                <a:latin typeface="Times New Roman" panose="02020603050405020304" pitchFamily="18" charset="0"/>
                <a:ea typeface="Times New Roman" panose="02020603050405020304" pitchFamily="18" charset="0"/>
              </a:rPr>
              <a:t>. The league was formulated in the year of 1949 with the merger of 2 major basketball leagues. So, the league is new with certain aspects kept in mind being only 74 years old. It was initially an 11-team league when it was formed, but today it has 30 teams in total. The United States is the home to 29 teams and 1 team is from Toronto, Canada. </a:t>
            </a:r>
            <a:r>
              <a:rPr lang="en-US" dirty="0">
                <a:effectLst/>
                <a:latin typeface="Times New Roman" panose="02020603050405020304" pitchFamily="18" charset="0"/>
                <a:ea typeface="Calibri" panose="020F0502020204030204" pitchFamily="34" charset="0"/>
              </a:rPr>
              <a:t>The NBA is known as the most lucrative and prestigious basketball league in the world, with the fame and fortune it offers attracting the best players from around the globe</a:t>
            </a:r>
            <a:endParaRPr lang="en-IN" dirty="0"/>
          </a:p>
        </p:txBody>
      </p:sp>
    </p:spTree>
    <p:extLst>
      <p:ext uri="{BB962C8B-B14F-4D97-AF65-F5344CB8AC3E}">
        <p14:creationId xmlns:p14="http://schemas.microsoft.com/office/powerpoint/2010/main" val="4083951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89FE3FA-A44C-4C6B-9291-3D7327AF8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2" name="Rectangle 11">
            <a:extLst>
              <a:ext uri="{FF2B5EF4-FFF2-40B4-BE49-F238E27FC236}">
                <a16:creationId xmlns:a16="http://schemas.microsoft.com/office/drawing/2014/main" id="{CD657031-5EFF-4D43-BC81-3D83214E6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10;&#10;Description automatically generated">
            <a:extLst>
              <a:ext uri="{FF2B5EF4-FFF2-40B4-BE49-F238E27FC236}">
                <a16:creationId xmlns:a16="http://schemas.microsoft.com/office/drawing/2014/main" id="{191BEE3D-74D3-43DB-B362-C459415DEC05}"/>
              </a:ext>
            </a:extLst>
          </p:cNvPr>
          <p:cNvPicPr/>
          <p:nvPr/>
        </p:nvPicPr>
        <p:blipFill>
          <a:blip r:embed="rId2">
            <a:extLst>
              <a:ext uri="{28A0092B-C50C-407E-A947-70E740481C1C}">
                <a14:useLocalDpi xmlns:a14="http://schemas.microsoft.com/office/drawing/2010/main" val="0"/>
              </a:ext>
            </a:extLst>
          </a:blip>
          <a:stretch>
            <a:fillRect/>
          </a:stretch>
        </p:blipFill>
        <p:spPr>
          <a:xfrm>
            <a:off x="643468" y="986154"/>
            <a:ext cx="5291666" cy="4885691"/>
          </a:xfrm>
          <a:prstGeom prst="rect">
            <a:avLst/>
          </a:prstGeom>
        </p:spPr>
      </p:pic>
      <p:pic>
        <p:nvPicPr>
          <p:cNvPr id="4" name="Picture 3" descr="Table&#10;&#10;Description automatically generated">
            <a:extLst>
              <a:ext uri="{FF2B5EF4-FFF2-40B4-BE49-F238E27FC236}">
                <a16:creationId xmlns:a16="http://schemas.microsoft.com/office/drawing/2014/main" id="{2A6F9AA3-7CFC-4BF3-9FFE-3AAEF7609050}"/>
              </a:ext>
            </a:extLst>
          </p:cNvPr>
          <p:cNvPicPr/>
          <p:nvPr/>
        </p:nvPicPr>
        <p:blipFill>
          <a:blip r:embed="rId3">
            <a:extLst>
              <a:ext uri="{28A0092B-C50C-407E-A947-70E740481C1C}">
                <a14:useLocalDpi xmlns:a14="http://schemas.microsoft.com/office/drawing/2010/main" val="0"/>
              </a:ext>
            </a:extLst>
          </a:blip>
          <a:stretch>
            <a:fillRect/>
          </a:stretch>
        </p:blipFill>
        <p:spPr>
          <a:xfrm>
            <a:off x="6256866" y="1284077"/>
            <a:ext cx="5291666" cy="4289845"/>
          </a:xfrm>
          <a:prstGeom prst="rect">
            <a:avLst/>
          </a:prstGeom>
        </p:spPr>
      </p:pic>
    </p:spTree>
    <p:extLst>
      <p:ext uri="{BB962C8B-B14F-4D97-AF65-F5344CB8AC3E}">
        <p14:creationId xmlns:p14="http://schemas.microsoft.com/office/powerpoint/2010/main" val="447514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chart&#10;&#10;Description automatically generated">
            <a:extLst>
              <a:ext uri="{FF2B5EF4-FFF2-40B4-BE49-F238E27FC236}">
                <a16:creationId xmlns:a16="http://schemas.microsoft.com/office/drawing/2014/main" id="{5F697022-8C7C-46DE-8969-08FDF62D19AD}"/>
              </a:ext>
            </a:extLst>
          </p:cNvPr>
          <p:cNvPicPr/>
          <p:nvPr/>
        </p:nvPicPr>
        <p:blipFill>
          <a:blip r:embed="rId2">
            <a:extLst>
              <a:ext uri="{28A0092B-C50C-407E-A947-70E740481C1C}">
                <a14:useLocalDpi xmlns:a14="http://schemas.microsoft.com/office/drawing/2010/main" val="0"/>
              </a:ext>
            </a:extLst>
          </a:blip>
          <a:stretch>
            <a:fillRect/>
          </a:stretch>
        </p:blipFill>
        <p:spPr>
          <a:xfrm>
            <a:off x="643467" y="1016254"/>
            <a:ext cx="10905066" cy="4825490"/>
          </a:xfrm>
          <a:prstGeom prst="rect">
            <a:avLst/>
          </a:prstGeom>
        </p:spPr>
      </p:pic>
    </p:spTree>
    <p:extLst>
      <p:ext uri="{BB962C8B-B14F-4D97-AF65-F5344CB8AC3E}">
        <p14:creationId xmlns:p14="http://schemas.microsoft.com/office/powerpoint/2010/main" val="3477061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1634-BFC4-4A20-A7EC-0E98396FBA1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D124E4D-F8DE-4AD0-BF73-24B3DE9DDB12}"/>
              </a:ext>
            </a:extLst>
          </p:cNvPr>
          <p:cNvSpPr>
            <a:spLocks noGrp="1"/>
          </p:cNvSpPr>
          <p:nvPr>
            <p:ph idx="1"/>
          </p:nvPr>
        </p:nvSpPr>
        <p:spPr/>
        <p:txBody>
          <a:bodyPr/>
          <a:lstStyle/>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Milwaukee Bucks were the scoring leaders per game of the 2019-20 season.</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Los Angeles Lakers led the league in Assists per game in 2019-20 season</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Milwaukee Bucks won the Rebounds per game in 2019-20 season.</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Bucks shot the best basketball with 48.4% in 2019-20.</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Miami Heat of south beach shot best from the 3-point line in 2019-20. (38.1%)</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Celtics shot the best Free Throw% in 2019-20. (79.7%)</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417194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679BDB9-7E5A-4B6F-9074-F3FCB244F2C7}"/>
              </a:ext>
            </a:extLst>
          </p:cNvPr>
          <p:cNvSpPr>
            <a:spLocks noGrp="1"/>
          </p:cNvSpPr>
          <p:nvPr>
            <p:ph type="title"/>
          </p:nvPr>
        </p:nvSpPr>
        <p:spPr>
          <a:xfrm>
            <a:off x="8485238" y="1116179"/>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ANALYSIS</a:t>
            </a:r>
          </a:p>
        </p:txBody>
      </p:sp>
      <p:sp>
        <p:nvSpPr>
          <p:cNvPr id="3" name="Content Placeholder 2">
            <a:extLst>
              <a:ext uri="{FF2B5EF4-FFF2-40B4-BE49-F238E27FC236}">
                <a16:creationId xmlns:a16="http://schemas.microsoft.com/office/drawing/2014/main" id="{64FE13EE-5E46-4D48-BAD3-731EE14A8AC7}"/>
              </a:ext>
            </a:extLst>
          </p:cNvPr>
          <p:cNvSpPr>
            <a:spLocks noGrp="1"/>
          </p:cNvSpPr>
          <p:nvPr>
            <p:ph idx="1"/>
          </p:nvPr>
        </p:nvSpPr>
        <p:spPr>
          <a:xfrm>
            <a:off x="8591596" y="4591665"/>
            <a:ext cx="3382298" cy="1150156"/>
          </a:xfrm>
        </p:spPr>
        <p:txBody>
          <a:bodyPr vert="horz" lIns="91440" tIns="45720" rIns="91440" bIns="45720" rtlCol="0" anchor="t">
            <a:normAutofit/>
          </a:bodyPr>
          <a:lstStyle/>
          <a:p>
            <a:pPr marL="0" indent="0">
              <a:buNone/>
            </a:pPr>
            <a:r>
              <a:rPr lang="en-US" b="0" i="0" kern="1200" cap="all" dirty="0">
                <a:solidFill>
                  <a:schemeClr val="accent1">
                    <a:lumMod val="60000"/>
                    <a:lumOff val="40000"/>
                  </a:schemeClr>
                </a:solidFill>
                <a:latin typeface="+mn-lt"/>
                <a:ea typeface="+mn-ea"/>
                <a:cs typeface="+mn-cs"/>
              </a:rPr>
              <a:t>PLAYER ANALYSIS</a:t>
            </a:r>
          </a:p>
        </p:txBody>
      </p:sp>
      <p:pic>
        <p:nvPicPr>
          <p:cNvPr id="4" name="Picture 3" descr="Table, Excel&#10;&#10;Description automatically generated">
            <a:extLst>
              <a:ext uri="{FF2B5EF4-FFF2-40B4-BE49-F238E27FC236}">
                <a16:creationId xmlns:a16="http://schemas.microsoft.com/office/drawing/2014/main" id="{32451FC5-0C02-433F-A7AA-E5C40C13142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1346" y="1459239"/>
            <a:ext cx="8040250" cy="441345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09028530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CC3DF159-A62C-40A0-86EB-55F5FCDB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B5BE538-A6DD-4B32-97C5-BA22A724E27F}"/>
              </a:ext>
            </a:extLst>
          </p:cNvPr>
          <p:cNvSpPr>
            <a:spLocks noGrp="1"/>
          </p:cNvSpPr>
          <p:nvPr>
            <p:ph type="title"/>
          </p:nvPr>
        </p:nvSpPr>
        <p:spPr>
          <a:xfrm>
            <a:off x="502491" y="4951533"/>
            <a:ext cx="10893095" cy="1174947"/>
          </a:xfrm>
        </p:spPr>
        <p:txBody>
          <a:bodyPr vert="horz" lIns="91440" tIns="45720" rIns="91440" bIns="45720" rtlCol="0" anchor="b">
            <a:normAutofit/>
          </a:bodyPr>
          <a:lstStyle/>
          <a:p>
            <a:r>
              <a:rPr lang="en-US" sz="5400" b="0" i="0" kern="1200" dirty="0">
                <a:solidFill>
                  <a:srgbClr val="EBEBEB"/>
                </a:solidFill>
                <a:latin typeface="+mj-lt"/>
                <a:ea typeface="+mj-ea"/>
                <a:cs typeface="+mj-cs"/>
              </a:rPr>
              <a:t>PIVOTING</a:t>
            </a:r>
          </a:p>
        </p:txBody>
      </p:sp>
      <p:pic>
        <p:nvPicPr>
          <p:cNvPr id="4" name="Picture 3" descr="Table, Excel&#10;&#10;Description automatically generated">
            <a:extLst>
              <a:ext uri="{FF2B5EF4-FFF2-40B4-BE49-F238E27FC236}">
                <a16:creationId xmlns:a16="http://schemas.microsoft.com/office/drawing/2014/main" id="{D31DD1A5-F410-4A1E-9692-E38872EC9D73}"/>
              </a:ext>
            </a:extLst>
          </p:cNvPr>
          <p:cNvPicPr/>
          <p:nvPr/>
        </p:nvPicPr>
        <p:blipFill>
          <a:blip r:embed="rId3">
            <a:extLst>
              <a:ext uri="{28A0092B-C50C-407E-A947-70E740481C1C}">
                <a14:useLocalDpi xmlns:a14="http://schemas.microsoft.com/office/drawing/2010/main" val="0"/>
              </a:ext>
            </a:extLst>
          </a:blip>
          <a:stretch>
            <a:fillRect/>
          </a:stretch>
        </p:blipFill>
        <p:spPr>
          <a:xfrm>
            <a:off x="734846" y="731520"/>
            <a:ext cx="10388766" cy="4386170"/>
          </a:xfrm>
          <a:prstGeom prst="roundRect">
            <a:avLst>
              <a:gd name="adj" fmla="val 1858"/>
            </a:avLst>
          </a:prstGeom>
          <a:effectLst>
            <a:outerShdw blurRad="50800" dist="50800" dir="5400000" algn="tl" rotWithShape="0">
              <a:srgbClr val="000000">
                <a:alpha val="43000"/>
              </a:srgbClr>
            </a:outerShdw>
          </a:effectLst>
        </p:spPr>
      </p:pic>
      <p:sp>
        <p:nvSpPr>
          <p:cNvPr id="17" name="Rectangle 16">
            <a:extLst>
              <a:ext uri="{FF2B5EF4-FFF2-40B4-BE49-F238E27FC236}">
                <a16:creationId xmlns:a16="http://schemas.microsoft.com/office/drawing/2014/main" id="{C5DDC647-9031-4B8C-B212-04560303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3358379"/>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B837DB3-20AD-4C9C-AAB9-551CAACFEB62}"/>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800" b="0" i="0" kern="1200">
                <a:solidFill>
                  <a:srgbClr val="EBEBEB"/>
                </a:solidFill>
                <a:latin typeface="+mj-lt"/>
                <a:ea typeface="+mj-ea"/>
                <a:cs typeface="+mj-cs"/>
              </a:rPr>
              <a:t>ANALYSIS 3: SUPERSTARS</a:t>
            </a:r>
          </a:p>
        </p:txBody>
      </p:sp>
      <p:grpSp>
        <p:nvGrpSpPr>
          <p:cNvPr id="16" name="Group 15">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7" name="Rectangle 16">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9"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graphicFrame>
        <p:nvGraphicFramePr>
          <p:cNvPr id="5" name="Content Placeholder 4">
            <a:extLst>
              <a:ext uri="{FF2B5EF4-FFF2-40B4-BE49-F238E27FC236}">
                <a16:creationId xmlns:a16="http://schemas.microsoft.com/office/drawing/2014/main" id="{80F8DF03-3A22-4703-B058-F4C0986C304A}"/>
              </a:ext>
            </a:extLst>
          </p:cNvPr>
          <p:cNvGraphicFramePr>
            <a:graphicFrameLocks noGrp="1"/>
          </p:cNvGraphicFramePr>
          <p:nvPr>
            <p:ph idx="1"/>
            <p:extLst>
              <p:ext uri="{D42A27DB-BD31-4B8C-83A1-F6EECF244321}">
                <p14:modId xmlns:p14="http://schemas.microsoft.com/office/powerpoint/2010/main" val="3010213872"/>
              </p:ext>
            </p:extLst>
          </p:nvPr>
        </p:nvGraphicFramePr>
        <p:xfrm>
          <a:off x="423332" y="1631202"/>
          <a:ext cx="4796811" cy="4628760"/>
        </p:xfrm>
        <a:graphic>
          <a:graphicData uri="http://schemas.openxmlformats.org/drawingml/2006/table">
            <a:tbl>
              <a:tblPr firstRow="1" firstCol="1" bandRow="1">
                <a:noFill/>
                <a:tableStyleId>{5C22544A-7EE6-4342-B048-85BDC9FD1C3A}</a:tableStyleId>
              </a:tblPr>
              <a:tblGrid>
                <a:gridCol w="4796811">
                  <a:extLst>
                    <a:ext uri="{9D8B030D-6E8A-4147-A177-3AD203B41FA5}">
                      <a16:colId xmlns:a16="http://schemas.microsoft.com/office/drawing/2014/main" val="3298805268"/>
                    </a:ext>
                  </a:extLst>
                </a:gridCol>
              </a:tblGrid>
              <a:tr h="578595">
                <a:tc>
                  <a:txBody>
                    <a:bodyPr/>
                    <a:lstStyle/>
                    <a:p>
                      <a:pPr marL="0" marR="0" lvl="0" indent="0">
                        <a:lnSpc>
                          <a:spcPct val="150000"/>
                        </a:lnSpc>
                        <a:spcBef>
                          <a:spcPts val="0"/>
                        </a:spcBef>
                        <a:spcAft>
                          <a:spcPts val="0"/>
                        </a:spcAft>
                        <a:buFont typeface="+mj-lt"/>
                        <a:buNone/>
                      </a:pPr>
                      <a:r>
                        <a:rPr lang="en-US" sz="2000" b="0" cap="none" spc="0">
                          <a:solidFill>
                            <a:schemeClr val="tx1"/>
                          </a:solidFill>
                          <a:effectLst/>
                        </a:rPr>
                        <a:t>Damian Lillard</a:t>
                      </a:r>
                      <a:endParaRPr lang="en-US" sz="2000" b="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223" marR="58223" marT="0" marB="116447"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512352539"/>
                  </a:ext>
                </a:extLst>
              </a:tr>
              <a:tr h="578595">
                <a:tc>
                  <a:txBody>
                    <a:bodyPr/>
                    <a:lstStyle/>
                    <a:p>
                      <a:pPr marL="0" marR="0" lvl="0" indent="0">
                        <a:lnSpc>
                          <a:spcPct val="150000"/>
                        </a:lnSpc>
                        <a:spcBef>
                          <a:spcPts val="0"/>
                        </a:spcBef>
                        <a:spcAft>
                          <a:spcPts val="0"/>
                        </a:spcAft>
                        <a:buFont typeface="+mj-lt"/>
                        <a:buNone/>
                      </a:pPr>
                      <a:r>
                        <a:rPr lang="en-US" sz="2000" b="0" cap="none" spc="0">
                          <a:solidFill>
                            <a:schemeClr val="tx1"/>
                          </a:solidFill>
                          <a:effectLst/>
                        </a:rPr>
                        <a:t>Giannis Antetokounmpo</a:t>
                      </a:r>
                      <a:endParaRPr lang="en-US" sz="2000" b="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223" marR="58223" marT="0" marB="116447" anchor="b">
                    <a:lnL w="12700" cmpd="sng">
                      <a:noFill/>
                      <a:prstDash val="solid"/>
                    </a:lnL>
                    <a:lnR w="12700" cmpd="sng">
                      <a:noFill/>
                      <a:prstDash val="solid"/>
                    </a:lnR>
                    <a:lnT w="38100" cmpd="sng">
                      <a:noFill/>
                    </a:lnT>
                    <a:lnB w="12700" cap="flat" cmpd="sng" algn="ctr">
                      <a:solidFill>
                        <a:schemeClr val="accent1"/>
                      </a:solidFill>
                      <a:prstDash val="solid"/>
                    </a:lnB>
                    <a:noFill/>
                  </a:tcPr>
                </a:tc>
                <a:extLst>
                  <a:ext uri="{0D108BD9-81ED-4DB2-BD59-A6C34878D82A}">
                    <a16:rowId xmlns:a16="http://schemas.microsoft.com/office/drawing/2014/main" val="1133410406"/>
                  </a:ext>
                </a:extLst>
              </a:tr>
              <a:tr h="578595">
                <a:tc>
                  <a:txBody>
                    <a:bodyPr/>
                    <a:lstStyle/>
                    <a:p>
                      <a:pPr marL="0" marR="0" lvl="0" indent="0">
                        <a:lnSpc>
                          <a:spcPct val="150000"/>
                        </a:lnSpc>
                        <a:spcBef>
                          <a:spcPts val="0"/>
                        </a:spcBef>
                        <a:spcAft>
                          <a:spcPts val="0"/>
                        </a:spcAft>
                        <a:buFont typeface="+mj-lt"/>
                        <a:buNone/>
                      </a:pPr>
                      <a:r>
                        <a:rPr lang="en-US" sz="2000" b="0" cap="none" spc="0" dirty="0">
                          <a:solidFill>
                            <a:schemeClr val="tx1"/>
                          </a:solidFill>
                          <a:effectLst/>
                        </a:rPr>
                        <a:t>James Harden</a:t>
                      </a:r>
                      <a:endParaRPr lang="en-US" sz="2000" b="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223" marR="58223" marT="0" marB="116447"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170969612"/>
                  </a:ext>
                </a:extLst>
              </a:tr>
              <a:tr h="578595">
                <a:tc>
                  <a:txBody>
                    <a:bodyPr/>
                    <a:lstStyle/>
                    <a:p>
                      <a:pPr marL="0" marR="0" lvl="0" indent="0">
                        <a:lnSpc>
                          <a:spcPct val="150000"/>
                        </a:lnSpc>
                        <a:spcBef>
                          <a:spcPts val="0"/>
                        </a:spcBef>
                        <a:spcAft>
                          <a:spcPts val="0"/>
                        </a:spcAft>
                        <a:buFont typeface="+mj-lt"/>
                        <a:buNone/>
                      </a:pPr>
                      <a:r>
                        <a:rPr lang="en-US" sz="2000" b="0" cap="none" spc="0" dirty="0">
                          <a:solidFill>
                            <a:schemeClr val="tx1"/>
                          </a:solidFill>
                          <a:effectLst/>
                        </a:rPr>
                        <a:t>Kawhi Leonard</a:t>
                      </a:r>
                      <a:endParaRPr lang="en-US" sz="2000" b="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223" marR="58223" marT="0" marB="116447"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680789443"/>
                  </a:ext>
                </a:extLst>
              </a:tr>
              <a:tr h="578595">
                <a:tc>
                  <a:txBody>
                    <a:bodyPr/>
                    <a:lstStyle/>
                    <a:p>
                      <a:pPr marL="0" marR="0" lvl="0" indent="0">
                        <a:lnSpc>
                          <a:spcPct val="150000"/>
                        </a:lnSpc>
                        <a:spcBef>
                          <a:spcPts val="0"/>
                        </a:spcBef>
                        <a:spcAft>
                          <a:spcPts val="0"/>
                        </a:spcAft>
                        <a:buFont typeface="+mj-lt"/>
                        <a:buNone/>
                      </a:pPr>
                      <a:r>
                        <a:rPr lang="en-US" sz="2000" b="0" cap="none" spc="0">
                          <a:solidFill>
                            <a:schemeClr val="tx1"/>
                          </a:solidFill>
                          <a:effectLst/>
                        </a:rPr>
                        <a:t>Kevin Durant</a:t>
                      </a:r>
                      <a:endParaRPr lang="en-US" sz="2000" b="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223" marR="58223" marT="0" marB="116447"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04944358"/>
                  </a:ext>
                </a:extLst>
              </a:tr>
              <a:tr h="578595">
                <a:tc>
                  <a:txBody>
                    <a:bodyPr/>
                    <a:lstStyle/>
                    <a:p>
                      <a:pPr marL="0" marR="0" lvl="0" indent="0">
                        <a:lnSpc>
                          <a:spcPct val="150000"/>
                        </a:lnSpc>
                        <a:spcBef>
                          <a:spcPts val="0"/>
                        </a:spcBef>
                        <a:spcAft>
                          <a:spcPts val="0"/>
                        </a:spcAft>
                        <a:buFont typeface="+mj-lt"/>
                        <a:buNone/>
                      </a:pPr>
                      <a:r>
                        <a:rPr lang="en-US" sz="2000" b="0" cap="none" spc="0">
                          <a:solidFill>
                            <a:schemeClr val="tx1"/>
                          </a:solidFill>
                          <a:effectLst/>
                        </a:rPr>
                        <a:t>Kobe Bryant</a:t>
                      </a:r>
                      <a:endParaRPr lang="en-US" sz="2000" b="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223" marR="58223" marT="0" marB="116447" anchor="b">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2295338343"/>
                  </a:ext>
                </a:extLst>
              </a:tr>
              <a:tr h="578595">
                <a:tc>
                  <a:txBody>
                    <a:bodyPr/>
                    <a:lstStyle/>
                    <a:p>
                      <a:pPr marL="0" marR="0" lvl="0" indent="0">
                        <a:lnSpc>
                          <a:spcPct val="150000"/>
                        </a:lnSpc>
                        <a:spcBef>
                          <a:spcPts val="0"/>
                        </a:spcBef>
                        <a:spcAft>
                          <a:spcPts val="0"/>
                        </a:spcAft>
                        <a:buFont typeface="+mj-lt"/>
                        <a:buNone/>
                      </a:pPr>
                      <a:r>
                        <a:rPr lang="en-US" sz="2000" b="0" cap="none" spc="0">
                          <a:solidFill>
                            <a:schemeClr val="tx1"/>
                          </a:solidFill>
                          <a:effectLst/>
                        </a:rPr>
                        <a:t>LeBron James</a:t>
                      </a:r>
                      <a:endParaRPr lang="en-US" sz="2000" b="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223" marR="58223" marT="0" marB="116447" anchor="b">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777924245"/>
                  </a:ext>
                </a:extLst>
              </a:tr>
              <a:tr h="578595">
                <a:tc>
                  <a:txBody>
                    <a:bodyPr/>
                    <a:lstStyle/>
                    <a:p>
                      <a:pPr marL="0" marR="0" lvl="0" indent="0">
                        <a:lnSpc>
                          <a:spcPct val="150000"/>
                        </a:lnSpc>
                        <a:spcBef>
                          <a:spcPts val="0"/>
                        </a:spcBef>
                        <a:spcAft>
                          <a:spcPts val="0"/>
                        </a:spcAft>
                        <a:buFont typeface="+mj-lt"/>
                        <a:buNone/>
                      </a:pPr>
                      <a:r>
                        <a:rPr lang="en-US" sz="2000" b="0" cap="none" spc="0" dirty="0">
                          <a:solidFill>
                            <a:schemeClr val="tx1"/>
                          </a:solidFill>
                          <a:effectLst/>
                        </a:rPr>
                        <a:t>Stephen Curry</a:t>
                      </a:r>
                      <a:endParaRPr lang="en-US" sz="2000" b="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223" marR="58223" marT="0" marB="11644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640991385"/>
                  </a:ext>
                </a:extLst>
              </a:tr>
            </a:tbl>
          </a:graphicData>
        </a:graphic>
      </p:graphicFrame>
      <p:sp>
        <p:nvSpPr>
          <p:cNvPr id="30" name="TextBox 29">
            <a:extLst>
              <a:ext uri="{FF2B5EF4-FFF2-40B4-BE49-F238E27FC236}">
                <a16:creationId xmlns:a16="http://schemas.microsoft.com/office/drawing/2014/main" id="{A5B067B8-FE8B-4C27-8A2F-B46585C1FF63}"/>
              </a:ext>
            </a:extLst>
          </p:cNvPr>
          <p:cNvSpPr txBox="1"/>
          <p:nvPr/>
        </p:nvSpPr>
        <p:spPr>
          <a:xfrm>
            <a:off x="143660" y="402164"/>
            <a:ext cx="6098458" cy="923330"/>
          </a:xfrm>
          <a:prstGeom prst="rect">
            <a:avLst/>
          </a:prstGeom>
          <a:noFill/>
        </p:spPr>
        <p:txBody>
          <a:bodyPr wrap="square">
            <a:spAutoFit/>
          </a:bodyPr>
          <a:lstStyle/>
          <a:p>
            <a:r>
              <a:rPr lang="en-IN" sz="1800" dirty="0">
                <a:effectLst/>
                <a:latin typeface="Times New Roman" panose="02020603050405020304" pitchFamily="18" charset="0"/>
                <a:ea typeface="Times New Roman" panose="02020603050405020304" pitchFamily="18" charset="0"/>
              </a:rPr>
              <a:t>The pivot table created in the previous page is still of 2500 rows of DISTINCT PLAYERS. So, we need to create a similar table but for our 8 players according to our need</a:t>
            </a:r>
            <a:endParaRPr lang="en-US" dirty="0"/>
          </a:p>
        </p:txBody>
      </p:sp>
    </p:spTree>
    <p:extLst>
      <p:ext uri="{BB962C8B-B14F-4D97-AF65-F5344CB8AC3E}">
        <p14:creationId xmlns:p14="http://schemas.microsoft.com/office/powerpoint/2010/main" val="1878589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rgbClr val="4E4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able, Excel&#10;&#10;Description automatically generated">
            <a:extLst>
              <a:ext uri="{FF2B5EF4-FFF2-40B4-BE49-F238E27FC236}">
                <a16:creationId xmlns:a16="http://schemas.microsoft.com/office/drawing/2014/main" id="{5BF49AA3-1330-40BB-9138-ACEC1C574CC9}"/>
              </a:ext>
            </a:extLst>
          </p:cNvPr>
          <p:cNvPicPr/>
          <p:nvPr/>
        </p:nvPicPr>
        <p:blipFill>
          <a:blip r:embed="rId2">
            <a:extLst>
              <a:ext uri="{28A0092B-C50C-407E-A947-70E740481C1C}">
                <a14:useLocalDpi xmlns:a14="http://schemas.microsoft.com/office/drawing/2010/main" val="0"/>
              </a:ext>
            </a:extLst>
          </a:blip>
          <a:stretch>
            <a:fillRect/>
          </a:stretch>
        </p:blipFill>
        <p:spPr>
          <a:xfrm>
            <a:off x="749525" y="877743"/>
            <a:ext cx="5592281" cy="5478608"/>
          </a:xfrm>
          <a:prstGeom prst="rect">
            <a:avLst/>
          </a:prstGeom>
        </p:spPr>
      </p:pic>
      <p:sp>
        <p:nvSpPr>
          <p:cNvPr id="20" name="Rectangle 14">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able, Excel&#10;&#10;Description automatically generated">
            <a:extLst>
              <a:ext uri="{FF2B5EF4-FFF2-40B4-BE49-F238E27FC236}">
                <a16:creationId xmlns:a16="http://schemas.microsoft.com/office/drawing/2014/main" id="{8C7B3654-0262-4F1C-8DDC-17B9D9E9475F}"/>
              </a:ext>
            </a:extLst>
          </p:cNvPr>
          <p:cNvPicPr/>
          <p:nvPr/>
        </p:nvPicPr>
        <p:blipFill>
          <a:blip r:embed="rId3">
            <a:extLst>
              <a:ext uri="{28A0092B-C50C-407E-A947-70E740481C1C}">
                <a14:useLocalDpi xmlns:a14="http://schemas.microsoft.com/office/drawing/2010/main" val="0"/>
              </a:ext>
            </a:extLst>
          </a:blip>
          <a:stretch>
            <a:fillRect/>
          </a:stretch>
        </p:blipFill>
        <p:spPr>
          <a:xfrm>
            <a:off x="6341805" y="912947"/>
            <a:ext cx="5100669" cy="2730238"/>
          </a:xfrm>
          <a:prstGeom prst="rect">
            <a:avLst/>
          </a:prstGeom>
        </p:spPr>
      </p:pic>
      <p:sp>
        <p:nvSpPr>
          <p:cNvPr id="21" name="Rectangle 16">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application, table, Excel&#10;&#10;Description automatically generated">
            <a:extLst>
              <a:ext uri="{FF2B5EF4-FFF2-40B4-BE49-F238E27FC236}">
                <a16:creationId xmlns:a16="http://schemas.microsoft.com/office/drawing/2014/main" id="{D4DAA22A-16AE-4451-BBD3-5E3EECC9ACDD}"/>
              </a:ext>
            </a:extLst>
          </p:cNvPr>
          <p:cNvPicPr/>
          <p:nvPr/>
        </p:nvPicPr>
        <p:blipFill>
          <a:blip r:embed="rId4">
            <a:extLst>
              <a:ext uri="{28A0092B-C50C-407E-A947-70E740481C1C}">
                <a14:useLocalDpi xmlns:a14="http://schemas.microsoft.com/office/drawing/2010/main" val="0"/>
              </a:ext>
            </a:extLst>
          </a:blip>
          <a:stretch>
            <a:fillRect/>
          </a:stretch>
        </p:blipFill>
        <p:spPr>
          <a:xfrm>
            <a:off x="6341806" y="3678389"/>
            <a:ext cx="5365562" cy="2677962"/>
          </a:xfrm>
          <a:prstGeom prst="rect">
            <a:avLst/>
          </a:prstGeom>
        </p:spPr>
      </p:pic>
    </p:spTree>
    <p:extLst>
      <p:ext uri="{BB962C8B-B14F-4D97-AF65-F5344CB8AC3E}">
        <p14:creationId xmlns:p14="http://schemas.microsoft.com/office/powerpoint/2010/main" val="3196242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Rectangle 10">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D9A7E91-1E9A-407C-8260-3A5BEACE95B7}"/>
              </a:ext>
            </a:extLst>
          </p:cNvPr>
          <p:cNvPicPr/>
          <p:nvPr/>
        </p:nvPicPr>
        <p:blipFill>
          <a:blip r:embed="rId2">
            <a:extLst>
              <a:ext uri="{28A0092B-C50C-407E-A947-70E740481C1C}">
                <a14:useLocalDpi xmlns:a14="http://schemas.microsoft.com/office/drawing/2010/main" val="0"/>
              </a:ext>
            </a:extLst>
          </a:blip>
          <a:stretch>
            <a:fillRect/>
          </a:stretch>
        </p:blipFill>
        <p:spPr>
          <a:xfrm>
            <a:off x="2114206" y="0"/>
            <a:ext cx="7255218" cy="6858000"/>
          </a:xfrm>
          <a:prstGeom prst="rect">
            <a:avLst/>
          </a:prstGeom>
        </p:spPr>
      </p:pic>
    </p:spTree>
    <p:extLst>
      <p:ext uri="{BB962C8B-B14F-4D97-AF65-F5344CB8AC3E}">
        <p14:creationId xmlns:p14="http://schemas.microsoft.com/office/powerpoint/2010/main" val="1039335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7"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3" name="Content Placeholder 2">
            <a:extLst>
              <a:ext uri="{FF2B5EF4-FFF2-40B4-BE49-F238E27FC236}">
                <a16:creationId xmlns:a16="http://schemas.microsoft.com/office/drawing/2014/main" id="{0CA5062D-20DF-4772-ACC3-CD0D6590A790}"/>
              </a:ext>
            </a:extLst>
          </p:cNvPr>
          <p:cNvSpPr>
            <a:spLocks noGrp="1"/>
          </p:cNvSpPr>
          <p:nvPr>
            <p:ph idx="1"/>
          </p:nvPr>
        </p:nvSpPr>
        <p:spPr>
          <a:xfrm>
            <a:off x="478632" y="589586"/>
            <a:ext cx="10538907" cy="5648982"/>
          </a:xfrm>
        </p:spPr>
        <p:txBody>
          <a:bodyPr anchor="ctr">
            <a:normAutofit/>
          </a:bodyPr>
          <a:lstStyle/>
          <a:p>
            <a:pPr marL="342900" marR="0" lvl="0" indent="-342900">
              <a:lnSpc>
                <a:spcPct val="90000"/>
              </a:lnSpc>
              <a:spcBef>
                <a:spcPts val="0"/>
              </a:spcBef>
              <a:spcAft>
                <a:spcPts val="800"/>
              </a:spcAft>
              <a:buFont typeface="+mj-lt"/>
              <a:buAutoNum type="arabicPeriod"/>
            </a:pPr>
            <a:r>
              <a:rPr lang="en-IN" dirty="0">
                <a:solidFill>
                  <a:schemeClr val="tx1"/>
                </a:solidFill>
                <a:effectLst/>
                <a:latin typeface="Times New Roman" panose="02020603050405020304" pitchFamily="18" charset="0"/>
                <a:ea typeface="Times New Roman" panose="02020603050405020304" pitchFamily="18" charset="0"/>
              </a:rPr>
              <a:t>Giannis Antetokounmpo, who has just recently started showing his prime career, already in discussion with players like LeBron James and Kevin Durant in terms of total blocks, rebounds, steals, and total points scored.</a:t>
            </a:r>
            <a:endParaRPr lang="en-US" dirty="0">
              <a:solidFill>
                <a:schemeClr val="tx1"/>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b="1" dirty="0">
                <a:solidFill>
                  <a:schemeClr val="tx1"/>
                </a:solidFill>
                <a:effectLst/>
                <a:latin typeface="Times New Roman" panose="02020603050405020304" pitchFamily="18" charset="0"/>
                <a:ea typeface="Times New Roman" panose="02020603050405020304" pitchFamily="18" charset="0"/>
              </a:rPr>
              <a:t>PREDICTION: </a:t>
            </a:r>
            <a:r>
              <a:rPr lang="en-IN" dirty="0">
                <a:solidFill>
                  <a:schemeClr val="tx1"/>
                </a:solidFill>
                <a:effectLst/>
                <a:latin typeface="Times New Roman" panose="02020603050405020304" pitchFamily="18" charset="0"/>
                <a:ea typeface="Times New Roman" panose="02020603050405020304" pitchFamily="18" charset="0"/>
              </a:rPr>
              <a:t>Giannis is a poor 3- pointer shooter and free throw shooter, maybe because is 7 feet tall, and his game mostly depend on playing close to the hoop and dunking the ball.</a:t>
            </a:r>
            <a:endParaRPr lang="en-US" dirty="0">
              <a:solidFill>
                <a:schemeClr val="tx1"/>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dirty="0">
                <a:solidFill>
                  <a:schemeClr val="tx1"/>
                </a:solidFill>
                <a:effectLst/>
                <a:latin typeface="Times New Roman" panose="02020603050405020304" pitchFamily="18" charset="0"/>
                <a:ea typeface="Times New Roman" panose="02020603050405020304" pitchFamily="18" charset="0"/>
              </a:rPr>
              <a:t>Obviously, Lebron is an elite in every category, but what is surprising is that he is 6’9 tall and leads the league in total assists, blocks, steals and STILL has the most POINTS EVER SCORED IN THE PAST 2 DECADES! </a:t>
            </a:r>
            <a:endParaRPr lang="en-US" dirty="0">
              <a:solidFill>
                <a:schemeClr val="tx1"/>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dirty="0">
                <a:solidFill>
                  <a:schemeClr val="tx1"/>
                </a:solidFill>
                <a:effectLst/>
                <a:latin typeface="Times New Roman" panose="02020603050405020304" pitchFamily="18" charset="0"/>
                <a:ea typeface="Times New Roman" panose="02020603050405020304" pitchFamily="18" charset="0"/>
              </a:rPr>
              <a:t>Lebron has almost 10x more assist than Kawhi, who plays the same position as him, so GM would want Lebron over Kawhi any day as he helps his teammates, while playing his top tier game!</a:t>
            </a:r>
            <a:endParaRPr lang="en-US" dirty="0">
              <a:solidFill>
                <a:schemeClr val="tx1"/>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dirty="0">
                <a:solidFill>
                  <a:schemeClr val="tx1"/>
                </a:solidFill>
                <a:effectLst/>
                <a:latin typeface="Times New Roman" panose="02020603050405020304" pitchFamily="18" charset="0"/>
                <a:ea typeface="Times New Roman" panose="02020603050405020304" pitchFamily="18" charset="0"/>
              </a:rPr>
              <a:t>Lebron James, no matter how great he is, is a below average Free throw shooter with just below 69%</a:t>
            </a:r>
            <a:endParaRPr lang="en-US" dirty="0">
              <a:solidFill>
                <a:schemeClr val="tx1"/>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dirty="0">
                <a:solidFill>
                  <a:schemeClr val="tx1"/>
                </a:solidFill>
                <a:effectLst/>
                <a:latin typeface="Times New Roman" panose="02020603050405020304" pitchFamily="18" charset="0"/>
                <a:ea typeface="Times New Roman" panose="02020603050405020304" pitchFamily="18" charset="0"/>
              </a:rPr>
              <a:t>Stephen Curry is the best 3-point shooter with almost 41% from the 3-pt line.</a:t>
            </a:r>
            <a:endParaRPr lang="en-US" dirty="0">
              <a:solidFill>
                <a:schemeClr val="tx1"/>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dirty="0">
                <a:solidFill>
                  <a:schemeClr val="tx1"/>
                </a:solidFill>
                <a:effectLst/>
                <a:latin typeface="Times New Roman" panose="02020603050405020304" pitchFamily="18" charset="0"/>
                <a:ea typeface="Times New Roman" panose="02020603050405020304" pitchFamily="18" charset="0"/>
              </a:rPr>
              <a:t>Kobe Bryant, who retired in 2016, had the best years of his career after 2003, clearly because he won 5 championships with the Lakers with just around 30000 points.</a:t>
            </a:r>
            <a:endParaRPr lang="en-US" dirty="0">
              <a:solidFill>
                <a:schemeClr val="tx1"/>
              </a:solidFill>
              <a:effectLst/>
              <a:latin typeface="Calibri" panose="020F0502020204030204" pitchFamily="34" charset="0"/>
              <a:ea typeface="Calibri" panose="020F0502020204030204" pitchFamily="34" charset="0"/>
            </a:endParaRPr>
          </a:p>
          <a:p>
            <a:pPr>
              <a:lnSpc>
                <a:spcPct val="90000"/>
              </a:lnSpc>
            </a:pPr>
            <a:endParaRPr lang="en-US" dirty="0">
              <a:solidFill>
                <a:schemeClr val="tx1"/>
              </a:solidFill>
            </a:endParaRPr>
          </a:p>
        </p:txBody>
      </p:sp>
    </p:spTree>
    <p:extLst>
      <p:ext uri="{BB962C8B-B14F-4D97-AF65-F5344CB8AC3E}">
        <p14:creationId xmlns:p14="http://schemas.microsoft.com/office/powerpoint/2010/main" val="61939589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CC3DF159-A62C-40A0-86EB-55F5FCDB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CEABEE9-0101-406E-8338-1B16F982F69A}"/>
              </a:ext>
            </a:extLst>
          </p:cNvPr>
          <p:cNvSpPr>
            <a:spLocks noGrp="1"/>
          </p:cNvSpPr>
          <p:nvPr>
            <p:ph type="title"/>
          </p:nvPr>
        </p:nvSpPr>
        <p:spPr>
          <a:xfrm>
            <a:off x="649452" y="4885846"/>
            <a:ext cx="10893095" cy="1174947"/>
          </a:xfrm>
        </p:spPr>
        <p:txBody>
          <a:bodyPr vert="horz" lIns="91440" tIns="45720" rIns="91440" bIns="45720" rtlCol="0" anchor="b">
            <a:normAutofit/>
          </a:bodyPr>
          <a:lstStyle/>
          <a:p>
            <a:pPr>
              <a:lnSpc>
                <a:spcPct val="90000"/>
              </a:lnSpc>
            </a:pPr>
            <a:r>
              <a:rPr lang="en-US" sz="4600" b="0" i="0" kern="1200" dirty="0">
                <a:solidFill>
                  <a:srgbClr val="EBEBEB"/>
                </a:solidFill>
                <a:latin typeface="+mj-lt"/>
                <a:ea typeface="+mj-ea"/>
                <a:cs typeface="+mj-cs"/>
              </a:rPr>
              <a:t>ANALYSIS 4: EVOLUTION OF 3 POINTER</a:t>
            </a:r>
          </a:p>
        </p:txBody>
      </p:sp>
      <p:pic>
        <p:nvPicPr>
          <p:cNvPr id="4" name="Picture 3" descr="Table&#10;&#10;Description automatically generated">
            <a:extLst>
              <a:ext uri="{FF2B5EF4-FFF2-40B4-BE49-F238E27FC236}">
                <a16:creationId xmlns:a16="http://schemas.microsoft.com/office/drawing/2014/main" id="{208F7A31-C51C-4EE0-9106-93242780B65A}"/>
              </a:ext>
            </a:extLst>
          </p:cNvPr>
          <p:cNvPicPr>
            <a:picLocks/>
          </p:cNvPicPr>
          <p:nvPr/>
        </p:nvPicPr>
        <p:blipFill>
          <a:blip r:embed="rId3"/>
          <a:stretch>
            <a:fillRect/>
          </a:stretch>
        </p:blipFill>
        <p:spPr>
          <a:xfrm>
            <a:off x="439878" y="322695"/>
            <a:ext cx="11285090" cy="4706505"/>
          </a:xfrm>
          <a:prstGeom prst="roundRect">
            <a:avLst>
              <a:gd name="adj" fmla="val 1858"/>
            </a:avLst>
          </a:prstGeom>
          <a:effectLst>
            <a:outerShdw blurRad="50800" dist="50800" dir="5400000" algn="tl" rotWithShape="0">
              <a:srgbClr val="000000">
                <a:alpha val="43000"/>
              </a:srgbClr>
            </a:outerShdw>
          </a:effectLst>
        </p:spPr>
      </p:pic>
      <p:sp>
        <p:nvSpPr>
          <p:cNvPr id="17" name="Rectangle 16">
            <a:extLst>
              <a:ext uri="{FF2B5EF4-FFF2-40B4-BE49-F238E27FC236}">
                <a16:creationId xmlns:a16="http://schemas.microsoft.com/office/drawing/2014/main" id="{C5DDC647-9031-4B8C-B212-04560303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174326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806EF-C7F8-4BE4-83D4-33AA5813481D}"/>
              </a:ext>
            </a:extLst>
          </p:cNvPr>
          <p:cNvSpPr>
            <a:spLocks noGrp="1"/>
          </p:cNvSpPr>
          <p:nvPr>
            <p:ph type="title"/>
          </p:nvPr>
        </p:nvSpPr>
        <p:spPr>
          <a:xfrm>
            <a:off x="1154954" y="973668"/>
            <a:ext cx="8761413" cy="706964"/>
          </a:xfrm>
        </p:spPr>
        <p:txBody>
          <a:bodyPr>
            <a:normAutofit/>
          </a:bodyPr>
          <a:lstStyle/>
          <a:p>
            <a:r>
              <a:rPr lang="en-US">
                <a:solidFill>
                  <a:srgbClr val="EBEBEB"/>
                </a:solidFill>
              </a:rPr>
              <a:t>Rules and Terminology</a:t>
            </a:r>
          </a:p>
        </p:txBody>
      </p:sp>
      <p:sp>
        <p:nvSpPr>
          <p:cNvPr id="3" name="Content Placeholder 2">
            <a:extLst>
              <a:ext uri="{FF2B5EF4-FFF2-40B4-BE49-F238E27FC236}">
                <a16:creationId xmlns:a16="http://schemas.microsoft.com/office/drawing/2014/main" id="{C553D1E4-6252-4608-BB5A-E35F6A1EA3B6}"/>
              </a:ext>
            </a:extLst>
          </p:cNvPr>
          <p:cNvSpPr>
            <a:spLocks noGrp="1"/>
          </p:cNvSpPr>
          <p:nvPr>
            <p:ph idx="1"/>
          </p:nvPr>
        </p:nvSpPr>
        <p:spPr>
          <a:xfrm>
            <a:off x="859987" y="2425243"/>
            <a:ext cx="5762039" cy="3612559"/>
          </a:xfrm>
        </p:spPr>
        <p:txBody>
          <a:bodyPr anchor="ctr">
            <a:normAutofit fontScale="92500"/>
          </a:bodyPr>
          <a:lstStyle/>
          <a:p>
            <a:pPr marL="342900" marR="0" lvl="0" indent="-342900">
              <a:lnSpc>
                <a:spcPct val="150000"/>
              </a:lnSpc>
              <a:spcBef>
                <a:spcPts val="0"/>
              </a:spcBef>
              <a:spcAft>
                <a:spcPts val="800"/>
              </a:spcAft>
              <a:buFont typeface="Symbol" panose="05050102010706020507" pitchFamily="18" charset="2"/>
              <a:buChar char=""/>
            </a:pPr>
            <a:r>
              <a:rPr lang="en-IN" sz="1800" b="1" dirty="0">
                <a:effectLst/>
                <a:latin typeface="Times New Roman" panose="02020603050405020304" pitchFamily="18" charset="0"/>
                <a:ea typeface="Times New Roman" panose="02020603050405020304" pitchFamily="18" charset="0"/>
              </a:rPr>
              <a:t>The 3-Point line:</a:t>
            </a:r>
            <a:r>
              <a:rPr lang="en-IN" sz="1800" dirty="0">
                <a:effectLst/>
                <a:latin typeface="Times New Roman" panose="02020603050405020304" pitchFamily="18" charset="0"/>
                <a:ea typeface="Times New Roman" panose="02020603050405020304" pitchFamily="18" charset="0"/>
              </a:rPr>
              <a:t> The big arc beside the “STAPLES CENTER” watermark is the 3-pt line. If a player shoots the ball from or behind this line, is counted as a 3-point.</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Any shot taken from inside the 3-pt line is mapped as </a:t>
            </a:r>
            <a:r>
              <a:rPr lang="en-IN" sz="1800" b="1" dirty="0">
                <a:effectLst/>
                <a:latin typeface="Times New Roman" panose="02020603050405020304" pitchFamily="18" charset="0"/>
                <a:ea typeface="Times New Roman" panose="02020603050405020304" pitchFamily="18" charset="0"/>
              </a:rPr>
              <a:t>2-pts</a:t>
            </a:r>
            <a:r>
              <a:rPr lang="en-IN" sz="1800" dirty="0">
                <a:effectLst/>
                <a:latin typeface="Times New Roman" panose="02020603050405020304" pitchFamily="18" charset="0"/>
                <a:ea typeface="Times New Roman" panose="02020603050405020304" pitchFamily="18" charset="0"/>
              </a:rPr>
              <a:t>.</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If a player is fouled while shooting, he is awarded </a:t>
            </a:r>
            <a:r>
              <a:rPr lang="en-IN" sz="1800" b="1" dirty="0">
                <a:effectLst/>
                <a:latin typeface="Times New Roman" panose="02020603050405020304" pitchFamily="18" charset="0"/>
                <a:ea typeface="Times New Roman" panose="02020603050405020304" pitchFamily="18" charset="0"/>
              </a:rPr>
              <a:t>Free</a:t>
            </a:r>
            <a:r>
              <a:rPr lang="en-IN" sz="1800" dirty="0">
                <a:effectLst/>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Throws</a:t>
            </a:r>
            <a:r>
              <a:rPr lang="en-IN" sz="1800" dirty="0">
                <a:effectLst/>
                <a:latin typeface="Times New Roman" panose="02020603050405020304" pitchFamily="18" charset="0"/>
                <a:ea typeface="Times New Roman" panose="02020603050405020304" pitchFamily="18" charset="0"/>
              </a:rPr>
              <a:t> (number of three throws depend on the degree of foul). A Free Throw is taken from the line behind the purple box (called the Painted Area)</a:t>
            </a:r>
            <a:r>
              <a:rPr lang="en-US" sz="1800" dirty="0">
                <a:effectLst/>
                <a:latin typeface="Times New Roman" panose="02020603050405020304" pitchFamily="18" charset="0"/>
                <a:ea typeface="Calibri" panose="020F0502020204030204" pitchFamily="34" charset="0"/>
              </a:rPr>
              <a:t>. </a:t>
            </a:r>
            <a:r>
              <a:rPr lang="en-US" sz="1800" b="1" dirty="0">
                <a:effectLst/>
                <a:latin typeface="Times New Roman" panose="02020603050405020304" pitchFamily="18" charset="0"/>
                <a:ea typeface="Calibri" panose="020F0502020204030204" pitchFamily="34" charset="0"/>
              </a:rPr>
              <a:t>A FT is 1-pt.</a:t>
            </a:r>
            <a:endParaRPr lang="en-US" sz="1800" dirty="0">
              <a:effectLst/>
              <a:latin typeface="Calibri" panose="020F0502020204030204" pitchFamily="34" charset="0"/>
              <a:ea typeface="Calibri" panose="020F0502020204030204" pitchFamily="34" charset="0"/>
            </a:endParaRPr>
          </a:p>
          <a:p>
            <a:pPr marL="0" indent="0">
              <a:buNone/>
            </a:pPr>
            <a:endParaRPr lang="en-US" sz="1600" dirty="0"/>
          </a:p>
        </p:txBody>
      </p:sp>
      <p:pic>
        <p:nvPicPr>
          <p:cNvPr id="28" name="Picture 27" descr="Los Angeles Lakers Stadium Logo - National Basketball Association (NBA) -  Chris Creamer's Sports Logos Page - SportsLogos.Net">
            <a:extLst>
              <a:ext uri="{FF2B5EF4-FFF2-40B4-BE49-F238E27FC236}">
                <a16:creationId xmlns:a16="http://schemas.microsoft.com/office/drawing/2014/main" id="{668697A6-331C-43F2-8E98-6AE18F63CDAE}"/>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6622026" y="2425243"/>
            <a:ext cx="5401549" cy="3049662"/>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64730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944B-5B53-4657-9537-A2AA68937A97}"/>
              </a:ext>
            </a:extLst>
          </p:cNvPr>
          <p:cNvSpPr>
            <a:spLocks noGrp="1"/>
          </p:cNvSpPr>
          <p:nvPr>
            <p:ph type="title"/>
          </p:nvPr>
        </p:nvSpPr>
        <p:spPr/>
        <p:txBody>
          <a:bodyPr/>
          <a:lstStyle/>
          <a:p>
            <a:r>
              <a:rPr lang="en-US" dirty="0"/>
              <a:t>WHAT HAPPENED</a:t>
            </a:r>
          </a:p>
        </p:txBody>
      </p:sp>
      <p:sp>
        <p:nvSpPr>
          <p:cNvPr id="3" name="Content Placeholder 2">
            <a:extLst>
              <a:ext uri="{FF2B5EF4-FFF2-40B4-BE49-F238E27FC236}">
                <a16:creationId xmlns:a16="http://schemas.microsoft.com/office/drawing/2014/main" id="{7F61F5E5-AD7E-4633-B062-4E3DBC8AB826}"/>
              </a:ext>
            </a:extLst>
          </p:cNvPr>
          <p:cNvSpPr>
            <a:spLocks noGrp="1"/>
          </p:cNvSpPr>
          <p:nvPr>
            <p:ph idx="1"/>
          </p:nvPr>
        </p:nvSpPr>
        <p:spPr/>
        <p:txBody>
          <a:bodyPr>
            <a:normAutofit fontScale="85000" lnSpcReduction="20000"/>
          </a:bodyPr>
          <a:lstStyle/>
          <a:p>
            <a:pPr marL="0" marR="0">
              <a:lnSpc>
                <a:spcPct val="150000"/>
              </a:lnSpc>
              <a:spcBef>
                <a:spcPts val="0"/>
              </a:spcBef>
              <a:spcAft>
                <a:spcPts val="800"/>
              </a:spcAft>
            </a:pPr>
            <a:r>
              <a:rPr lang="en-IN" sz="1900" dirty="0">
                <a:effectLst/>
                <a:latin typeface="Times New Roman" panose="02020603050405020304" pitchFamily="18" charset="0"/>
                <a:ea typeface="Times New Roman" panose="02020603050405020304" pitchFamily="18" charset="0"/>
              </a:rPr>
              <a:t>Back in the 1990s, the 3-point line was not used with the same frequency as it is now a days in the NBA, the game was more played around the hoop, with layups and dunking. But in the last 2 decades this has changed to a lot extent to the point that if a team in today’s NBA do not shoot 3s, they are probably going to lose the game.</a:t>
            </a:r>
            <a:endParaRPr lang="en-US" sz="19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IN" sz="1900" dirty="0">
                <a:effectLst/>
                <a:latin typeface="Times New Roman" panose="02020603050405020304" pitchFamily="18" charset="0"/>
                <a:ea typeface="Times New Roman" panose="02020603050405020304" pitchFamily="18" charset="0"/>
              </a:rPr>
              <a:t>One of biggest reason of this change has been players like </a:t>
            </a:r>
            <a:r>
              <a:rPr lang="en-IN" sz="1900" b="1" dirty="0">
                <a:solidFill>
                  <a:srgbClr val="FF0000"/>
                </a:solidFill>
                <a:effectLst/>
                <a:latin typeface="Times New Roman" panose="02020603050405020304" pitchFamily="18" charset="0"/>
                <a:ea typeface="Times New Roman" panose="02020603050405020304" pitchFamily="18" charset="0"/>
              </a:rPr>
              <a:t>STEPHEN CURRY</a:t>
            </a:r>
            <a:r>
              <a:rPr lang="en-IN" sz="1900" b="1" dirty="0">
                <a:effectLst/>
                <a:latin typeface="Times New Roman" panose="02020603050405020304" pitchFamily="18" charset="0"/>
                <a:ea typeface="Times New Roman" panose="02020603050405020304" pitchFamily="18" charset="0"/>
              </a:rPr>
              <a:t>. </a:t>
            </a:r>
            <a:endParaRPr lang="en-US" sz="19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IN" sz="1900" b="1" i="1" dirty="0">
                <a:effectLst/>
                <a:latin typeface="Times New Roman" panose="02020603050405020304" pitchFamily="18" charset="0"/>
                <a:ea typeface="Times New Roman" panose="02020603050405020304" pitchFamily="18" charset="0"/>
              </a:rPr>
              <a:t>Curry was drafted in 2009 and came into the league with a scorching 3 pointer that forced other player like </a:t>
            </a:r>
            <a:r>
              <a:rPr lang="en-IN" sz="1900" b="1" dirty="0">
                <a:solidFill>
                  <a:srgbClr val="FF0000"/>
                </a:solidFill>
                <a:effectLst/>
                <a:latin typeface="Times New Roman" panose="02020603050405020304" pitchFamily="18" charset="0"/>
                <a:ea typeface="Times New Roman" panose="02020603050405020304" pitchFamily="18" charset="0"/>
              </a:rPr>
              <a:t>DAMIAN LILLARD </a:t>
            </a:r>
            <a:r>
              <a:rPr lang="en-IN" sz="1900" b="1" i="1" dirty="0">
                <a:effectLst/>
                <a:latin typeface="Times New Roman" panose="02020603050405020304" pitchFamily="18" charset="0"/>
                <a:ea typeface="Times New Roman" panose="02020603050405020304" pitchFamily="18" charset="0"/>
              </a:rPr>
              <a:t>to shoot more 3s to balance out the winning of games and overall NBA.</a:t>
            </a:r>
            <a:endParaRPr lang="en-US" sz="1900" dirty="0">
              <a:effectLst/>
              <a:latin typeface="Calibri" panose="020F0502020204030204" pitchFamily="34" charset="0"/>
              <a:ea typeface="Calibri" panose="020F0502020204030204" pitchFamily="34" charset="0"/>
            </a:endParaRPr>
          </a:p>
          <a:p>
            <a:pPr marL="0" marR="0">
              <a:lnSpc>
                <a:spcPct val="150000"/>
              </a:lnSpc>
              <a:spcBef>
                <a:spcPts val="0"/>
              </a:spcBef>
              <a:spcAft>
                <a:spcPts val="800"/>
              </a:spcAft>
            </a:pPr>
            <a:r>
              <a:rPr lang="en-IN" sz="1900" dirty="0">
                <a:effectLst/>
                <a:latin typeface="Times New Roman" panose="02020603050405020304" pitchFamily="18" charset="0"/>
                <a:ea typeface="Times New Roman" panose="02020603050405020304" pitchFamily="18" charset="0"/>
              </a:rPr>
              <a:t>In this analysis we will look at the fashion at which the 3 pointers have evolved since 2003.</a:t>
            </a:r>
            <a:endParaRPr lang="en-US" sz="1900" dirty="0">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4046655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F9A3D19-4795-4F7E-B6B5-70E4E96E2667}"/>
              </a:ext>
            </a:extLst>
          </p:cNvPr>
          <p:cNvSpPr>
            <a:spLocks noGrp="1"/>
          </p:cNvSpPr>
          <p:nvPr>
            <p:ph type="title"/>
          </p:nvPr>
        </p:nvSpPr>
        <p:spPr>
          <a:xfrm>
            <a:off x="1109764" y="4834467"/>
            <a:ext cx="8870849" cy="586380"/>
          </a:xfrm>
        </p:spPr>
        <p:txBody>
          <a:bodyPr vert="horz" lIns="91440" tIns="45720" rIns="91440" bIns="45720" rtlCol="0" anchor="b">
            <a:normAutofit/>
          </a:bodyPr>
          <a:lstStyle/>
          <a:p>
            <a:pPr>
              <a:lnSpc>
                <a:spcPct val="90000"/>
              </a:lnSpc>
            </a:pPr>
            <a:r>
              <a:rPr lang="en-US" b="0" i="0" kern="1200">
                <a:solidFill>
                  <a:schemeClr val="bg2"/>
                </a:solidFill>
                <a:latin typeface="+mj-lt"/>
                <a:ea typeface="+mj-ea"/>
                <a:cs typeface="+mj-cs"/>
              </a:rPr>
              <a:t>STEPH AND DAME</a:t>
            </a:r>
          </a:p>
        </p:txBody>
      </p:sp>
      <p:sp>
        <p:nvSpPr>
          <p:cNvPr id="16" name="Rectangle 15">
            <a:extLst>
              <a:ext uri="{FF2B5EF4-FFF2-40B4-BE49-F238E27FC236}">
                <a16:creationId xmlns:a16="http://schemas.microsoft.com/office/drawing/2014/main" id="{17B0AFA9-CBCD-48FC-A08A-EAE954915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64" y="1143000"/>
            <a:ext cx="8870848" cy="3429006"/>
          </a:xfrm>
          <a:prstGeom prst="rect">
            <a:avLst/>
          </a:prstGeom>
          <a:solidFill>
            <a:srgbClr val="FFFFFE"/>
          </a:solidFill>
          <a:ln w="15875">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F6281C1E-B190-4D92-BC3D-69CD067E8F12}"/>
              </a:ext>
            </a:extLst>
          </p:cNvPr>
          <p:cNvPicPr/>
          <p:nvPr/>
        </p:nvPicPr>
        <p:blipFill>
          <a:blip r:embed="rId3">
            <a:extLst>
              <a:ext uri="{28A0092B-C50C-407E-A947-70E740481C1C}">
                <a14:useLocalDpi xmlns:a14="http://schemas.microsoft.com/office/drawing/2010/main" val="0"/>
              </a:ext>
            </a:extLst>
          </a:blip>
          <a:stretch>
            <a:fillRect/>
          </a:stretch>
        </p:blipFill>
        <p:spPr>
          <a:xfrm>
            <a:off x="1109764" y="1191564"/>
            <a:ext cx="4517286" cy="3232952"/>
          </a:xfrm>
          <a:prstGeom prst="rect">
            <a:avLst/>
          </a:prstGeom>
          <a:ln w="15875">
            <a:noFill/>
          </a:ln>
          <a:effectLst/>
        </p:spPr>
      </p:pic>
      <p:pic>
        <p:nvPicPr>
          <p:cNvPr id="5" name="Picture 4" descr="Table&#10;&#10;Description automatically generated">
            <a:extLst>
              <a:ext uri="{FF2B5EF4-FFF2-40B4-BE49-F238E27FC236}">
                <a16:creationId xmlns:a16="http://schemas.microsoft.com/office/drawing/2014/main" id="{A61CA8CE-9683-4A8E-A6CE-9FEF410C64C4}"/>
              </a:ext>
            </a:extLst>
          </p:cNvPr>
          <p:cNvPicPr/>
          <p:nvPr/>
        </p:nvPicPr>
        <p:blipFill>
          <a:blip r:embed="rId4"/>
          <a:stretch>
            <a:fillRect/>
          </a:stretch>
        </p:blipFill>
        <p:spPr>
          <a:xfrm>
            <a:off x="5708913" y="1211497"/>
            <a:ext cx="4271699" cy="3232952"/>
          </a:xfrm>
          <a:prstGeom prst="rect">
            <a:avLst/>
          </a:prstGeom>
          <a:ln w="15875">
            <a:noFill/>
          </a:ln>
          <a:effectLst/>
        </p:spPr>
      </p:pic>
    </p:spTree>
    <p:extLst>
      <p:ext uri="{BB962C8B-B14F-4D97-AF65-F5344CB8AC3E}">
        <p14:creationId xmlns:p14="http://schemas.microsoft.com/office/powerpoint/2010/main" val="16249715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Graphical user interface&#10;&#10;Description automatically generated">
            <a:extLst>
              <a:ext uri="{FF2B5EF4-FFF2-40B4-BE49-F238E27FC236}">
                <a16:creationId xmlns:a16="http://schemas.microsoft.com/office/drawing/2014/main" id="{BAC57C08-CAEA-4EBF-BF0B-72F587A33A03}"/>
              </a:ext>
            </a:extLst>
          </p:cNvPr>
          <p:cNvPicPr/>
          <p:nvPr/>
        </p:nvPicPr>
        <p:blipFill>
          <a:blip r:embed="rId2">
            <a:extLst>
              <a:ext uri="{28A0092B-C50C-407E-A947-70E740481C1C}">
                <a14:useLocalDpi xmlns:a14="http://schemas.microsoft.com/office/drawing/2010/main" val="0"/>
              </a:ext>
            </a:extLst>
          </a:blip>
          <a:stretch>
            <a:fillRect/>
          </a:stretch>
        </p:blipFill>
        <p:spPr>
          <a:xfrm>
            <a:off x="105508" y="801794"/>
            <a:ext cx="12086492" cy="5248266"/>
          </a:xfrm>
          <a:prstGeom prst="rect">
            <a:avLst/>
          </a:prstGeom>
        </p:spPr>
      </p:pic>
    </p:spTree>
    <p:extLst>
      <p:ext uri="{BB962C8B-B14F-4D97-AF65-F5344CB8AC3E}">
        <p14:creationId xmlns:p14="http://schemas.microsoft.com/office/powerpoint/2010/main" val="310564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7433FBFE-CDD6-4089-A7A0-347D429353AB}"/>
              </a:ext>
            </a:extLst>
          </p:cNvPr>
          <p:cNvSpPr>
            <a:spLocks noGrp="1"/>
          </p:cNvSpPr>
          <p:nvPr>
            <p:ph type="title"/>
          </p:nvPr>
        </p:nvSpPr>
        <p:spPr>
          <a:xfrm>
            <a:off x="1128063" y="555962"/>
            <a:ext cx="8761413" cy="898674"/>
          </a:xfrm>
        </p:spPr>
        <p:txBody>
          <a:bodyPr anchor="b">
            <a:normAutofit/>
          </a:bodyPr>
          <a:lstStyle/>
          <a:p>
            <a:r>
              <a:rPr lang="en-US" dirty="0">
                <a:solidFill>
                  <a:schemeClr val="tx1"/>
                </a:solidFill>
              </a:rPr>
              <a:t>RESULTS</a:t>
            </a:r>
          </a:p>
        </p:txBody>
      </p:sp>
      <p:sp>
        <p:nvSpPr>
          <p:cNvPr id="3" name="Content Placeholder 2">
            <a:extLst>
              <a:ext uri="{FF2B5EF4-FFF2-40B4-BE49-F238E27FC236}">
                <a16:creationId xmlns:a16="http://schemas.microsoft.com/office/drawing/2014/main" id="{D8AEFF41-07B7-4750-997B-AC5CB15FF074}"/>
              </a:ext>
            </a:extLst>
          </p:cNvPr>
          <p:cNvSpPr>
            <a:spLocks noGrp="1"/>
          </p:cNvSpPr>
          <p:nvPr>
            <p:ph idx="1"/>
          </p:nvPr>
        </p:nvSpPr>
        <p:spPr>
          <a:xfrm>
            <a:off x="933728" y="1754155"/>
            <a:ext cx="9605179" cy="4248364"/>
          </a:xfrm>
        </p:spPr>
        <p:txBody>
          <a:bodyPr anchor="ctr">
            <a:normAutofit lnSpcReduction="10000"/>
          </a:bodyPr>
          <a:lstStyle/>
          <a:p>
            <a:pPr marL="342900" marR="0" lvl="0" indent="-342900">
              <a:lnSpc>
                <a:spcPct val="90000"/>
              </a:lnSpc>
              <a:spcBef>
                <a:spcPts val="0"/>
              </a:spcBef>
              <a:spcAft>
                <a:spcPts val="800"/>
              </a:spcAft>
              <a:buFont typeface="+mj-lt"/>
              <a:buAutoNum type="arabicPeriod"/>
            </a:pPr>
            <a:r>
              <a:rPr lang="en-IN" dirty="0">
                <a:solidFill>
                  <a:schemeClr val="tx1"/>
                </a:solidFill>
                <a:effectLst/>
                <a:latin typeface="Times New Roman" panose="02020603050405020304" pitchFamily="18" charset="0"/>
                <a:ea typeface="Times New Roman" panose="02020603050405020304" pitchFamily="18" charset="0"/>
              </a:rPr>
              <a:t>There is a gradual increase in % of 3 pointers since 2003 from 12% to nearly 25% around the league. This means that players finally understood that shooting 3s, no matter how difficult it is, gives more 3 points on the scoreboard with less game planning at a faster rate with less energy required.</a:t>
            </a:r>
            <a:endParaRPr lang="en-US" dirty="0">
              <a:solidFill>
                <a:schemeClr val="tx1"/>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dirty="0">
                <a:solidFill>
                  <a:schemeClr val="tx1"/>
                </a:solidFill>
                <a:effectLst/>
                <a:latin typeface="Times New Roman" panose="02020603050405020304" pitchFamily="18" charset="0"/>
                <a:ea typeface="Times New Roman" panose="02020603050405020304" pitchFamily="18" charset="0"/>
              </a:rPr>
              <a:t>There is a dip in 2011, because the season was halted due to the Depression.</a:t>
            </a:r>
            <a:endParaRPr lang="en-US" dirty="0">
              <a:solidFill>
                <a:schemeClr val="tx1"/>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dirty="0">
                <a:solidFill>
                  <a:schemeClr val="tx1"/>
                </a:solidFill>
                <a:effectLst/>
                <a:latin typeface="Times New Roman" panose="02020603050405020304" pitchFamily="18" charset="0"/>
                <a:ea typeface="Times New Roman" panose="02020603050405020304" pitchFamily="18" charset="0"/>
              </a:rPr>
              <a:t>After 2011, the pace of increase in 3P% increased dramatically, part of reason being Stephen Curry, who’s stats show that in 2012 he ATTEMPTED MORE 3S AND MADE MORE 3S PER GAME than in 2010, at almost the same shooting percentage of 41%. This forced players like Damian Lillard, who play the same position as Curry in his team, to shoot more 3s.</a:t>
            </a:r>
            <a:endParaRPr lang="en-US" dirty="0">
              <a:solidFill>
                <a:schemeClr val="tx1"/>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dirty="0">
                <a:solidFill>
                  <a:schemeClr val="tx1"/>
                </a:solidFill>
                <a:effectLst/>
                <a:latin typeface="Times New Roman" panose="02020603050405020304" pitchFamily="18" charset="0"/>
                <a:ea typeface="Times New Roman" panose="02020603050405020304" pitchFamily="18" charset="0"/>
              </a:rPr>
              <a:t>As we can see in 2015, Curry attempted 10.5 threes and almost made 5 of them per game, that is nearly half of those shots. This caused a rattle around the league that one player is DESTROYING THE LEAGUE WITH HIS UNIMAGINABLE TALENT. But he was doing nothing illegal, so Damian Lillard also started taking more threes as his past season, made more, at a higher clip than his previous seasons.</a:t>
            </a:r>
            <a:endParaRPr lang="en-US" dirty="0">
              <a:solidFill>
                <a:schemeClr val="tx1"/>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dirty="0">
                <a:solidFill>
                  <a:schemeClr val="tx1"/>
                </a:solidFill>
                <a:effectLst/>
                <a:latin typeface="Times New Roman" panose="02020603050405020304" pitchFamily="18" charset="0"/>
                <a:ea typeface="Times New Roman" panose="02020603050405020304" pitchFamily="18" charset="0"/>
              </a:rPr>
              <a:t>This provoked other star players like Lebron James and Kevin Durant to change their style of play to keep up with these Point “Gods”. </a:t>
            </a:r>
            <a:endParaRPr lang="en-US" dirty="0">
              <a:solidFill>
                <a:schemeClr val="tx1"/>
              </a:solidFill>
              <a:effectLst/>
              <a:latin typeface="Calibri" panose="020F0502020204030204" pitchFamily="34" charset="0"/>
              <a:ea typeface="Calibri" panose="020F0502020204030204" pitchFamily="34" charset="0"/>
            </a:endParaRPr>
          </a:p>
          <a:p>
            <a:pPr>
              <a:lnSpc>
                <a:spcPct val="90000"/>
              </a:lnSpc>
            </a:pPr>
            <a:endParaRPr lang="en-US" dirty="0">
              <a:solidFill>
                <a:schemeClr val="tx1"/>
              </a:solidFill>
            </a:endParaRPr>
          </a:p>
        </p:txBody>
      </p:sp>
    </p:spTree>
    <p:extLst>
      <p:ext uri="{BB962C8B-B14F-4D97-AF65-F5344CB8AC3E}">
        <p14:creationId xmlns:p14="http://schemas.microsoft.com/office/powerpoint/2010/main" val="3039251898"/>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rgbClr val="0D0D0D"/>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B322DF84-4420-49F7-A10C-D5DC5FC183BC}"/>
              </a:ext>
            </a:extLst>
          </p:cNvPr>
          <p:cNvSpPr>
            <a:spLocks noGrp="1"/>
          </p:cNvSpPr>
          <p:nvPr>
            <p:ph type="title"/>
          </p:nvPr>
        </p:nvSpPr>
        <p:spPr>
          <a:xfrm>
            <a:off x="1154954" y="855481"/>
            <a:ext cx="8761413" cy="898674"/>
          </a:xfrm>
        </p:spPr>
        <p:txBody>
          <a:bodyPr anchor="b">
            <a:normAutofit/>
          </a:bodyPr>
          <a:lstStyle/>
          <a:p>
            <a:r>
              <a:rPr lang="en-US">
                <a:solidFill>
                  <a:schemeClr val="tx1"/>
                </a:solidFill>
              </a:rPr>
              <a:t>ANALYSIS 5: LeBron James G.O.A.T ?</a:t>
            </a:r>
          </a:p>
        </p:txBody>
      </p:sp>
      <p:sp>
        <p:nvSpPr>
          <p:cNvPr id="3" name="Content Placeholder 2">
            <a:extLst>
              <a:ext uri="{FF2B5EF4-FFF2-40B4-BE49-F238E27FC236}">
                <a16:creationId xmlns:a16="http://schemas.microsoft.com/office/drawing/2014/main" id="{2ED63548-AED5-4B1A-A9F9-F96AC0451EAE}"/>
              </a:ext>
            </a:extLst>
          </p:cNvPr>
          <p:cNvSpPr>
            <a:spLocks noGrp="1"/>
          </p:cNvSpPr>
          <p:nvPr>
            <p:ph idx="1"/>
          </p:nvPr>
        </p:nvSpPr>
        <p:spPr>
          <a:xfrm>
            <a:off x="977973" y="1754155"/>
            <a:ext cx="9906337" cy="4469664"/>
          </a:xfrm>
        </p:spPr>
        <p:txBody>
          <a:bodyPr anchor="ctr">
            <a:normAutofit/>
          </a:bodyPr>
          <a:lstStyle/>
          <a:p>
            <a:r>
              <a:rPr lang="en-IN" sz="2400" dirty="0">
                <a:solidFill>
                  <a:schemeClr val="tx1"/>
                </a:solidFill>
                <a:effectLst/>
                <a:latin typeface="Times New Roman" panose="02020603050405020304" pitchFamily="18" charset="0"/>
                <a:ea typeface="Times New Roman" panose="02020603050405020304" pitchFamily="18" charset="0"/>
              </a:rPr>
              <a:t>LeBron James, 36 years old currently, in 18</a:t>
            </a:r>
            <a:r>
              <a:rPr lang="en-IN" sz="2400" baseline="30000" dirty="0">
                <a:solidFill>
                  <a:schemeClr val="tx1"/>
                </a:solidFill>
                <a:effectLst/>
                <a:latin typeface="Times New Roman" panose="02020603050405020304" pitchFamily="18" charset="0"/>
                <a:ea typeface="Times New Roman" panose="02020603050405020304" pitchFamily="18" charset="0"/>
              </a:rPr>
              <a:t>th</a:t>
            </a:r>
            <a:r>
              <a:rPr lang="en-IN" sz="2400" dirty="0">
                <a:solidFill>
                  <a:schemeClr val="tx1"/>
                </a:solidFill>
                <a:effectLst/>
                <a:latin typeface="Times New Roman" panose="02020603050405020304" pitchFamily="18" charset="0"/>
                <a:ea typeface="Times New Roman" panose="02020603050405020304" pitchFamily="18" charset="0"/>
              </a:rPr>
              <a:t> year of his career, was drafted in 2003 and has dominated the NBA ever since. He is 6’9 of height and can play almost every position in basketball possible. That is very impressive given his height and weight, he moves like a point guard of height 6’ and defends like Centre of height 7’. He has won 4 championships, the recent one with the Lakers. The most talked about athlete in the past 2 decades, he is a centre of media attention has often been compared to the Great Michael Jordan. In this analysis we will compare him to his other colleagues because there is no way to compare him to someone who played in the NBA 30 years ago. Game has changed a lot. </a:t>
            </a:r>
            <a:endParaRPr lang="en-US" sz="2400" dirty="0">
              <a:solidFill>
                <a:schemeClr val="tx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08042169"/>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C0782525-ADD1-4686-9B13-16646B8CC50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3466" y="801794"/>
            <a:ext cx="11000237" cy="5248266"/>
          </a:xfrm>
          <a:prstGeom prst="rect">
            <a:avLst/>
          </a:prstGeom>
        </p:spPr>
      </p:pic>
    </p:spTree>
    <p:extLst>
      <p:ext uri="{BB962C8B-B14F-4D97-AF65-F5344CB8AC3E}">
        <p14:creationId xmlns:p14="http://schemas.microsoft.com/office/powerpoint/2010/main" val="1078330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CDFA6-82E6-48DB-B911-EFA71FFC149A}"/>
              </a:ext>
            </a:extLst>
          </p:cNvPr>
          <p:cNvSpPr>
            <a:spLocks noGrp="1"/>
          </p:cNvSpPr>
          <p:nvPr>
            <p:ph type="title"/>
          </p:nvPr>
        </p:nvSpPr>
        <p:spPr/>
        <p:txBody>
          <a:bodyPr/>
          <a:lstStyle/>
          <a:p>
            <a:r>
              <a:rPr lang="en-US" dirty="0"/>
              <a:t>RESULT 1</a:t>
            </a:r>
          </a:p>
        </p:txBody>
      </p:sp>
      <p:sp>
        <p:nvSpPr>
          <p:cNvPr id="3" name="Content Placeholder 2">
            <a:extLst>
              <a:ext uri="{FF2B5EF4-FFF2-40B4-BE49-F238E27FC236}">
                <a16:creationId xmlns:a16="http://schemas.microsoft.com/office/drawing/2014/main" id="{E2B429CD-CA0C-4BD4-A039-F6D2F2A5DDE7}"/>
              </a:ext>
            </a:extLst>
          </p:cNvPr>
          <p:cNvSpPr>
            <a:spLocks noGrp="1"/>
          </p:cNvSpPr>
          <p:nvPr>
            <p:ph idx="1"/>
          </p:nvPr>
        </p:nvSpPr>
        <p:spPr/>
        <p:txBody>
          <a:bodyPr>
            <a:normAutofit lnSpcReduction="10000"/>
          </a:bodyPr>
          <a:lstStyle/>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Dwayne Wade, was drafted along side Lebron James in 2003, is a great player throughout his career, played the same position as him. Kobe Bryant (RIP legend) played in the league for 20 years retired in 2016, also compared to Jordan often. Both players, when compared to James, gets crushed in terms on number stats. The only thing Lebron is average at is free throw shooting at the line, and that too is pretty good for an average NBA player. </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LeBron leads both these players in- POINTS/GM, AST/GM, AND REB/GM </a:t>
            </a:r>
            <a:r>
              <a:rPr lang="en-IN" sz="1800" b="1" dirty="0">
                <a:effectLst/>
                <a:latin typeface="Times New Roman" panose="02020603050405020304" pitchFamily="18" charset="0"/>
                <a:ea typeface="Times New Roman" panose="02020603050405020304" pitchFamily="18" charset="0"/>
              </a:rPr>
              <a:t>AND </a:t>
            </a:r>
            <a:r>
              <a:rPr lang="en-IN" sz="1800" dirty="0">
                <a:effectLst/>
                <a:latin typeface="Times New Roman" panose="02020603050405020304" pitchFamily="18" charset="0"/>
                <a:ea typeface="Times New Roman" panose="02020603050405020304" pitchFamily="18" charset="0"/>
              </a:rPr>
              <a:t>he is still playing whereas Dwayne and Kobe are retired!</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502476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descr="Chart&#10;&#10;Description automatically generated">
            <a:extLst>
              <a:ext uri="{FF2B5EF4-FFF2-40B4-BE49-F238E27FC236}">
                <a16:creationId xmlns:a16="http://schemas.microsoft.com/office/drawing/2014/main" id="{2EF5EC97-075B-40E2-ADBA-AB935D996665}"/>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3466" y="801794"/>
            <a:ext cx="11000237" cy="5248266"/>
          </a:xfrm>
          <a:prstGeom prst="rect">
            <a:avLst/>
          </a:prstGeom>
        </p:spPr>
      </p:pic>
    </p:spTree>
    <p:extLst>
      <p:ext uri="{BB962C8B-B14F-4D97-AF65-F5344CB8AC3E}">
        <p14:creationId xmlns:p14="http://schemas.microsoft.com/office/powerpoint/2010/main" val="4215074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36E4-1027-4B60-845C-C105A72DCF52}"/>
              </a:ext>
            </a:extLst>
          </p:cNvPr>
          <p:cNvSpPr>
            <a:spLocks noGrp="1"/>
          </p:cNvSpPr>
          <p:nvPr>
            <p:ph type="title"/>
          </p:nvPr>
        </p:nvSpPr>
        <p:spPr/>
        <p:txBody>
          <a:bodyPr/>
          <a:lstStyle/>
          <a:p>
            <a:r>
              <a:rPr lang="en-US" dirty="0"/>
              <a:t>RESULT 2</a:t>
            </a:r>
          </a:p>
        </p:txBody>
      </p:sp>
      <p:sp>
        <p:nvSpPr>
          <p:cNvPr id="3" name="Content Placeholder 2">
            <a:extLst>
              <a:ext uri="{FF2B5EF4-FFF2-40B4-BE49-F238E27FC236}">
                <a16:creationId xmlns:a16="http://schemas.microsoft.com/office/drawing/2014/main" id="{E3525BB3-C7FC-451B-86A6-5A780A9C3584}"/>
              </a:ext>
            </a:extLst>
          </p:cNvPr>
          <p:cNvSpPr>
            <a:spLocks noGrp="1"/>
          </p:cNvSpPr>
          <p:nvPr>
            <p:ph idx="1"/>
          </p:nvPr>
        </p:nvSpPr>
        <p:spPr/>
        <p:txBody>
          <a:bodyPr/>
          <a:lstStyle/>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The bottom graph shows the career stats for Vince Carter, a great player who played along side Lebron for 18 years. We can see that how a career of a great average player descends towards retirement.</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The first graph shows the career stats for Lebron James. It is very self-explanatory. The man is showing no signs of slowing down going into his 18</a:t>
            </a:r>
            <a:r>
              <a:rPr lang="en-IN" sz="1800" baseline="30000" dirty="0">
                <a:effectLst/>
                <a:latin typeface="Times New Roman" panose="02020603050405020304" pitchFamily="18" charset="0"/>
                <a:ea typeface="Times New Roman" panose="02020603050405020304" pitchFamily="18" charset="0"/>
              </a:rPr>
              <a:t>th</a:t>
            </a:r>
            <a:r>
              <a:rPr lang="en-IN" sz="1800" dirty="0">
                <a:effectLst/>
                <a:latin typeface="Times New Roman" panose="02020603050405020304" pitchFamily="18" charset="0"/>
                <a:ea typeface="Times New Roman" panose="02020603050405020304" pitchFamily="18" charset="0"/>
              </a:rPr>
              <a:t> season in 2020!</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379296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descr="Chart, line chart&#10;&#10;Description automatically generated">
            <a:extLst>
              <a:ext uri="{FF2B5EF4-FFF2-40B4-BE49-F238E27FC236}">
                <a16:creationId xmlns:a16="http://schemas.microsoft.com/office/drawing/2014/main" id="{DC3AE3B5-C499-4332-8F89-A3E37A92FF50}"/>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43466" y="801794"/>
            <a:ext cx="11000237" cy="5248266"/>
          </a:xfrm>
          <a:prstGeom prst="rect">
            <a:avLst/>
          </a:prstGeom>
        </p:spPr>
      </p:pic>
    </p:spTree>
    <p:extLst>
      <p:ext uri="{BB962C8B-B14F-4D97-AF65-F5344CB8AC3E}">
        <p14:creationId xmlns:p14="http://schemas.microsoft.com/office/powerpoint/2010/main" val="404472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DAFF-EA3A-4E05-94C8-358F49A0F050}"/>
              </a:ext>
            </a:extLst>
          </p:cNvPr>
          <p:cNvSpPr>
            <a:spLocks noGrp="1"/>
          </p:cNvSpPr>
          <p:nvPr>
            <p:ph type="title"/>
          </p:nvPr>
        </p:nvSpPr>
        <p:spPr/>
        <p:txBody>
          <a:bodyPr/>
          <a:lstStyle/>
          <a:p>
            <a:r>
              <a:rPr lang="en-US" sz="3600" dirty="0">
                <a:effectLst/>
                <a:latin typeface="Times New Roman" panose="02020603050405020304" pitchFamily="18" charset="0"/>
                <a:ea typeface="Calibri" panose="020F0502020204030204" pitchFamily="34" charset="0"/>
              </a:rPr>
              <a:t>The Game</a:t>
            </a:r>
            <a:br>
              <a:rPr lang="en-US" sz="36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06ED0EE1-B309-4E3B-B514-84055DC21FFE}"/>
              </a:ext>
            </a:extLst>
          </p:cNvPr>
          <p:cNvSpPr>
            <a:spLocks noGrp="1"/>
          </p:cNvSpPr>
          <p:nvPr>
            <p:ph idx="1"/>
          </p:nvPr>
        </p:nvSpPr>
        <p:spPr/>
        <p:txBody>
          <a:bodyPr>
            <a:normAutofit fontScale="92500" lnSpcReduction="10000"/>
          </a:bodyPr>
          <a:lstStyle/>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An NBA game is of a duration of </a:t>
            </a:r>
            <a:r>
              <a:rPr lang="en-US" sz="1800" b="1" dirty="0">
                <a:effectLst/>
                <a:latin typeface="Times New Roman" panose="02020603050405020304" pitchFamily="18" charset="0"/>
                <a:ea typeface="Calibri" panose="020F0502020204030204" pitchFamily="34" charset="0"/>
              </a:rPr>
              <a:t>48 minutes</a:t>
            </a:r>
            <a:r>
              <a:rPr lang="en-US" sz="1800" dirty="0">
                <a:effectLst/>
                <a:latin typeface="Times New Roman" panose="02020603050405020304" pitchFamily="18" charset="0"/>
                <a:ea typeface="Calibri" panose="020F0502020204030204" pitchFamily="34" charset="0"/>
              </a:rPr>
              <a:t>, divided into 4 quarters, </a:t>
            </a:r>
            <a:r>
              <a:rPr lang="en-US" sz="1800" b="1" dirty="0">
                <a:effectLst/>
                <a:latin typeface="Times New Roman" panose="02020603050405020304" pitchFamily="18" charset="0"/>
                <a:ea typeface="Calibri" panose="020F0502020204030204" pitchFamily="34" charset="0"/>
              </a:rPr>
              <a:t>12 minutes each</a:t>
            </a:r>
            <a:r>
              <a:rPr lang="en-US" sz="1800" dirty="0">
                <a:effectLst/>
                <a:latin typeface="Times New Roman" panose="02020603050405020304" pitchFamily="18" charset="0"/>
                <a:ea typeface="Calibri" panose="020F0502020204030204" pitchFamily="34" charset="0"/>
              </a:rPr>
              <a:t>. Although, if the score is tied at the end of a match, </a:t>
            </a:r>
            <a:r>
              <a:rPr lang="en-US" sz="1800" b="1" dirty="0">
                <a:effectLst/>
                <a:latin typeface="Times New Roman" panose="02020603050405020304" pitchFamily="18" charset="0"/>
                <a:ea typeface="Calibri" panose="020F0502020204030204" pitchFamily="34" charset="0"/>
              </a:rPr>
              <a:t>multiple overtimes</a:t>
            </a:r>
            <a:r>
              <a:rPr lang="en-US" sz="1800" dirty="0">
                <a:effectLst/>
                <a:latin typeface="Times New Roman" panose="02020603050405020304" pitchFamily="18" charset="0"/>
                <a:ea typeface="Calibri" panose="020F0502020204030204" pitchFamily="34" charset="0"/>
              </a:rPr>
              <a:t> can come into play until a winner is decided.</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Both teams are given total of </a:t>
            </a:r>
            <a:r>
              <a:rPr lang="en-US" sz="1800" b="1" dirty="0">
                <a:effectLst/>
                <a:latin typeface="Times New Roman" panose="02020603050405020304" pitchFamily="18" charset="0"/>
                <a:ea typeface="Calibri" panose="020F0502020204030204" pitchFamily="34" charset="0"/>
              </a:rPr>
              <a:t>7 timeouts</a:t>
            </a:r>
            <a:r>
              <a:rPr lang="en-US" sz="1800" dirty="0">
                <a:effectLst/>
                <a:latin typeface="Times New Roman" panose="02020603050405020304" pitchFamily="18" charset="0"/>
                <a:ea typeface="Calibri" panose="020F0502020204030204" pitchFamily="34" charset="0"/>
              </a:rPr>
              <a:t> for this duration of game which they can call to figure out the strategies between games or substitute a player from bench.</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Symbol" panose="05050102010706020507" pitchFamily="18" charset="2"/>
              <a:buChar char=""/>
            </a:pPr>
            <a:r>
              <a:rPr lang="en-US" sz="1800" b="1" dirty="0">
                <a:effectLst/>
                <a:latin typeface="Times New Roman" panose="02020603050405020304" pitchFamily="18" charset="0"/>
                <a:ea typeface="Calibri" panose="020F0502020204030204" pitchFamily="34" charset="0"/>
              </a:rPr>
              <a:t>The game is of 5 vs 5 player during the game</a:t>
            </a:r>
            <a:r>
              <a:rPr lang="en-US" sz="1800" dirty="0">
                <a:effectLst/>
                <a:latin typeface="Times New Roman" panose="02020603050405020304" pitchFamily="18" charset="0"/>
                <a:ea typeface="Calibri" panose="020F0502020204030204" pitchFamily="34" charset="0"/>
              </a:rPr>
              <a:t>, but the team can have </a:t>
            </a:r>
            <a:r>
              <a:rPr lang="en-US" sz="1800" b="1" dirty="0">
                <a:effectLst/>
                <a:latin typeface="Times New Roman" panose="02020603050405020304" pitchFamily="18" charset="0"/>
                <a:ea typeface="Calibri" panose="020F0502020204030204" pitchFamily="34" charset="0"/>
              </a:rPr>
              <a:t>6 players substitutes</a:t>
            </a:r>
            <a:r>
              <a:rPr lang="en-US" sz="1800" dirty="0">
                <a:effectLst/>
                <a:latin typeface="Times New Roman" panose="02020603050405020304" pitchFamily="18" charset="0"/>
                <a:ea typeface="Calibri" panose="020F0502020204030204" pitchFamily="34" charset="0"/>
              </a:rPr>
              <a:t> sitting on the bench who they can swap multiple times with the starters during course of the game.</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043006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CAA6B-4223-40CC-A2AD-07687141EA6F}"/>
              </a:ext>
            </a:extLst>
          </p:cNvPr>
          <p:cNvSpPr>
            <a:spLocks noGrp="1"/>
          </p:cNvSpPr>
          <p:nvPr>
            <p:ph type="title"/>
          </p:nvPr>
        </p:nvSpPr>
        <p:spPr/>
        <p:txBody>
          <a:bodyPr/>
          <a:lstStyle/>
          <a:p>
            <a:r>
              <a:rPr lang="en-US" dirty="0"/>
              <a:t>RESULT 3</a:t>
            </a:r>
          </a:p>
        </p:txBody>
      </p:sp>
      <p:sp>
        <p:nvSpPr>
          <p:cNvPr id="3" name="Content Placeholder 2">
            <a:extLst>
              <a:ext uri="{FF2B5EF4-FFF2-40B4-BE49-F238E27FC236}">
                <a16:creationId xmlns:a16="http://schemas.microsoft.com/office/drawing/2014/main" id="{2BE5B8BE-48E9-43AD-B774-4C60EF2810C0}"/>
              </a:ext>
            </a:extLst>
          </p:cNvPr>
          <p:cNvSpPr>
            <a:spLocks noGrp="1"/>
          </p:cNvSpPr>
          <p:nvPr>
            <p:ph idx="1"/>
          </p:nvPr>
        </p:nvSpPr>
        <p:spPr/>
        <p:txBody>
          <a:bodyPr>
            <a:normAutofit fontScale="92500"/>
          </a:bodyPr>
          <a:lstStyle/>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This graph shows how Lebron James’ assist and point totals has transcended over the course of his career. Along with playing good basketball himself, he makes great plays for his teammates. </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b="1" dirty="0">
                <a:effectLst/>
                <a:latin typeface="Times New Roman" panose="02020603050405020304" pitchFamily="18" charset="0"/>
                <a:ea typeface="Times New Roman" panose="02020603050405020304" pitchFamily="18" charset="0"/>
              </a:rPr>
              <a:t>PREDICTION: </a:t>
            </a:r>
            <a:r>
              <a:rPr lang="en-IN" sz="1800" dirty="0">
                <a:effectLst/>
                <a:latin typeface="Times New Roman" panose="02020603050405020304" pitchFamily="18" charset="0"/>
                <a:ea typeface="Times New Roman" panose="02020603050405020304" pitchFamily="18" charset="0"/>
              </a:rPr>
              <a:t>In the recent season 2019-20, his Points/Game number showed a little decline, maybe because his team had a great player along side him in Anthony Davis, but his Assist/Game took a LEAP. This just indicates in how many ways he can impact the game even when he is not scoring the basketball. This also tells that, IF, he ever slows down, due to age factor, his assists number will grow and points will come down, making him unstoppable even in his late 30s.</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2952558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BEE907-A17D-4DC6-A1EF-EA31A7E1574A}"/>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3800" b="0" i="0" kern="1200" dirty="0">
                <a:solidFill>
                  <a:srgbClr val="EBEBEB"/>
                </a:solidFill>
                <a:latin typeface="+mj-lt"/>
                <a:ea typeface="+mj-ea"/>
                <a:cs typeface="+mj-cs"/>
              </a:rPr>
              <a:t>FINAL DASHBOARD</a:t>
            </a:r>
          </a:p>
        </p:txBody>
      </p:sp>
      <p:pic>
        <p:nvPicPr>
          <p:cNvPr id="7" name="Graphic 6" descr="News">
            <a:extLst>
              <a:ext uri="{FF2B5EF4-FFF2-40B4-BE49-F238E27FC236}">
                <a16:creationId xmlns:a16="http://schemas.microsoft.com/office/drawing/2014/main" id="{F28BC450-C6EC-4C4B-9299-46A2895076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843176667"/>
      </p:ext>
    </p:extLst>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9"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descr="Graphical user interface&#10;&#10;Description automatically generated">
            <a:extLst>
              <a:ext uri="{FF2B5EF4-FFF2-40B4-BE49-F238E27FC236}">
                <a16:creationId xmlns:a16="http://schemas.microsoft.com/office/drawing/2014/main" id="{ED7436AD-C966-4E37-A8CD-51313A9BD75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02775" y="320113"/>
            <a:ext cx="11440180" cy="6051190"/>
          </a:xfrm>
          <a:prstGeom prst="rect">
            <a:avLst/>
          </a:prstGeom>
        </p:spPr>
      </p:pic>
    </p:spTree>
    <p:extLst>
      <p:ext uri="{BB962C8B-B14F-4D97-AF65-F5344CB8AC3E}">
        <p14:creationId xmlns:p14="http://schemas.microsoft.com/office/powerpoint/2010/main" val="1919369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7B7B89E-0EB8-471B-81A2-F25B44710091}"/>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dirty="0">
                <a:solidFill>
                  <a:srgbClr val="EBEBEB"/>
                </a:solidFill>
                <a:latin typeface="+mj-lt"/>
                <a:ea typeface="+mj-ea"/>
                <a:cs typeface="+mj-cs"/>
              </a:rPr>
              <a:t>THANK YOU!</a:t>
            </a:r>
          </a:p>
        </p:txBody>
      </p:sp>
      <p:pic>
        <p:nvPicPr>
          <p:cNvPr id="7" name="Graphic 6" descr="Handshake">
            <a:extLst>
              <a:ext uri="{FF2B5EF4-FFF2-40B4-BE49-F238E27FC236}">
                <a16:creationId xmlns:a16="http://schemas.microsoft.com/office/drawing/2014/main" id="{29448674-2220-4244-A3A1-2A227F39A8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0837"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116123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DA09-2BC8-4D92-B7CD-7737206176F8}"/>
              </a:ext>
            </a:extLst>
          </p:cNvPr>
          <p:cNvSpPr>
            <a:spLocks noGrp="1"/>
          </p:cNvSpPr>
          <p:nvPr>
            <p:ph type="title"/>
          </p:nvPr>
        </p:nvSpPr>
        <p:spPr>
          <a:xfrm>
            <a:off x="1154954" y="973668"/>
            <a:ext cx="8761413" cy="706964"/>
          </a:xfrm>
        </p:spPr>
        <p:txBody>
          <a:bodyPr>
            <a:normAutofit/>
          </a:bodyPr>
          <a:lstStyle/>
          <a:p>
            <a:r>
              <a:rPr lang="en-US">
                <a:solidFill>
                  <a:srgbClr val="EBEBEB"/>
                </a:solidFill>
              </a:rPr>
              <a:t>Terms used	</a:t>
            </a:r>
          </a:p>
        </p:txBody>
      </p:sp>
      <p:sp>
        <p:nvSpPr>
          <p:cNvPr id="3" name="Content Placeholder 2">
            <a:extLst>
              <a:ext uri="{FF2B5EF4-FFF2-40B4-BE49-F238E27FC236}">
                <a16:creationId xmlns:a16="http://schemas.microsoft.com/office/drawing/2014/main" id="{E45B9301-C95C-4D95-8FFE-2F18B79B397F}"/>
              </a:ext>
            </a:extLst>
          </p:cNvPr>
          <p:cNvSpPr>
            <a:spLocks noGrp="1"/>
          </p:cNvSpPr>
          <p:nvPr>
            <p:ph idx="1"/>
          </p:nvPr>
        </p:nvSpPr>
        <p:spPr>
          <a:xfrm>
            <a:off x="1154955" y="2603500"/>
            <a:ext cx="3481054" cy="3416300"/>
          </a:xfrm>
        </p:spPr>
        <p:txBody>
          <a:bodyPr anchor="ctr">
            <a:normAutofit/>
          </a:bodyPr>
          <a:lstStyle/>
          <a:p>
            <a:pPr marL="914400" marR="0">
              <a:lnSpc>
                <a:spcPct val="90000"/>
              </a:lnSpc>
              <a:spcBef>
                <a:spcPts val="0"/>
              </a:spcBef>
              <a:spcAft>
                <a:spcPts val="800"/>
              </a:spcAft>
            </a:pPr>
            <a:r>
              <a:rPr lang="en-US" sz="1500" b="1">
                <a:effectLst/>
                <a:latin typeface="Calibri" panose="020F0502020204030204" pitchFamily="34" charset="0"/>
                <a:ea typeface="Calibri" panose="020F0502020204030204" pitchFamily="34" charset="0"/>
              </a:rPr>
              <a:t>FG%</a:t>
            </a:r>
            <a:r>
              <a:rPr lang="en-US" sz="1500">
                <a:effectLst/>
                <a:latin typeface="Times New Roman" panose="02020603050405020304" pitchFamily="18" charset="0"/>
                <a:ea typeface="Calibri" panose="020F0502020204030204" pitchFamily="34" charset="0"/>
              </a:rPr>
              <a:t> - Field Goal Percentage; the formula is FGM / FGA</a:t>
            </a:r>
            <a:endParaRPr lang="en-US" sz="1500">
              <a:effectLst/>
              <a:latin typeface="Calibri" panose="020F0502020204030204" pitchFamily="34" charset="0"/>
              <a:ea typeface="Calibri" panose="020F0502020204030204" pitchFamily="34" charset="0"/>
            </a:endParaRPr>
          </a:p>
          <a:p>
            <a:pPr marL="457200" marR="0" indent="457200">
              <a:lnSpc>
                <a:spcPct val="90000"/>
              </a:lnSpc>
              <a:spcBef>
                <a:spcPts val="0"/>
              </a:spcBef>
              <a:spcAft>
                <a:spcPts val="800"/>
              </a:spcAft>
            </a:pPr>
            <a:r>
              <a:rPr lang="en-US" sz="1500" b="1">
                <a:effectLst/>
                <a:latin typeface="Calibri" panose="020F0502020204030204" pitchFamily="34" charset="0"/>
                <a:ea typeface="Calibri" panose="020F0502020204030204" pitchFamily="34" charset="0"/>
              </a:rPr>
              <a:t>FT%</a:t>
            </a:r>
            <a:r>
              <a:rPr lang="en-US" sz="1500">
                <a:effectLst/>
                <a:latin typeface="Times New Roman" panose="02020603050405020304" pitchFamily="18" charset="0"/>
                <a:ea typeface="Calibri" panose="020F0502020204030204" pitchFamily="34" charset="0"/>
              </a:rPr>
              <a:t> - Free Throw Percentage; the formula is FTM / FTA.</a:t>
            </a:r>
            <a:endParaRPr lang="en-US" sz="1500">
              <a:effectLst/>
              <a:latin typeface="Calibri" panose="020F0502020204030204" pitchFamily="34" charset="0"/>
              <a:ea typeface="Calibri" panose="020F0502020204030204" pitchFamily="34" charset="0"/>
            </a:endParaRPr>
          </a:p>
          <a:p>
            <a:pPr marL="457200" marR="0" indent="457200">
              <a:lnSpc>
                <a:spcPct val="90000"/>
              </a:lnSpc>
              <a:spcBef>
                <a:spcPts val="0"/>
              </a:spcBef>
              <a:spcAft>
                <a:spcPts val="800"/>
              </a:spcAft>
            </a:pPr>
            <a:r>
              <a:rPr lang="en-US" sz="1500" b="1">
                <a:effectLst/>
                <a:latin typeface="Calibri" panose="020F0502020204030204" pitchFamily="34" charset="0"/>
                <a:ea typeface="Calibri" panose="020F0502020204030204" pitchFamily="34" charset="0"/>
              </a:rPr>
              <a:t>3P%</a:t>
            </a:r>
            <a:r>
              <a:rPr lang="en-US" sz="1500">
                <a:effectLst/>
                <a:latin typeface="Times New Roman" panose="02020603050405020304" pitchFamily="18" charset="0"/>
                <a:ea typeface="Calibri" panose="020F0502020204030204" pitchFamily="34" charset="0"/>
              </a:rPr>
              <a:t> - 3-Point Field Goal Percentage</a:t>
            </a:r>
            <a:endParaRPr lang="en-US" sz="1500">
              <a:effectLst/>
              <a:latin typeface="Calibri" panose="020F0502020204030204" pitchFamily="34" charset="0"/>
              <a:ea typeface="Calibri" panose="020F0502020204030204" pitchFamily="34" charset="0"/>
            </a:endParaRPr>
          </a:p>
          <a:p>
            <a:pPr marL="457200" marR="0" indent="457200">
              <a:lnSpc>
                <a:spcPct val="90000"/>
              </a:lnSpc>
              <a:spcBef>
                <a:spcPts val="0"/>
              </a:spcBef>
              <a:spcAft>
                <a:spcPts val="800"/>
              </a:spcAft>
            </a:pPr>
            <a:r>
              <a:rPr lang="en-US" sz="1500" b="1">
                <a:effectLst/>
                <a:latin typeface="Calibri" panose="020F0502020204030204" pitchFamily="34" charset="0"/>
                <a:ea typeface="Calibri" panose="020F0502020204030204" pitchFamily="34" charset="0"/>
              </a:rPr>
              <a:t>PTS/GM- Points scored per game.</a:t>
            </a:r>
            <a:endParaRPr lang="en-US" sz="1500">
              <a:effectLst/>
              <a:latin typeface="Calibri" panose="020F0502020204030204" pitchFamily="34" charset="0"/>
              <a:ea typeface="Calibri" panose="020F0502020204030204" pitchFamily="34" charset="0"/>
            </a:endParaRPr>
          </a:p>
          <a:p>
            <a:pPr marL="457200" marR="0" indent="457200">
              <a:lnSpc>
                <a:spcPct val="90000"/>
              </a:lnSpc>
              <a:spcBef>
                <a:spcPts val="0"/>
              </a:spcBef>
              <a:spcAft>
                <a:spcPts val="800"/>
              </a:spcAft>
            </a:pPr>
            <a:r>
              <a:rPr lang="en-US" sz="1500" b="1">
                <a:effectLst/>
                <a:latin typeface="Calibri" panose="020F0502020204030204" pitchFamily="34" charset="0"/>
                <a:ea typeface="Calibri" panose="020F0502020204030204" pitchFamily="34" charset="0"/>
              </a:rPr>
              <a:t>AST/GM-</a:t>
            </a:r>
            <a:r>
              <a:rPr lang="en-IN" sz="1500">
                <a:effectLst/>
                <a:latin typeface="Times New Roman" panose="02020603050405020304" pitchFamily="18" charset="0"/>
                <a:ea typeface="Times New Roman" panose="02020603050405020304" pitchFamily="18" charset="0"/>
              </a:rPr>
              <a:t> Assists per game.</a:t>
            </a:r>
            <a:endParaRPr lang="en-US" sz="1500">
              <a:effectLst/>
              <a:latin typeface="Calibri" panose="020F0502020204030204" pitchFamily="34" charset="0"/>
              <a:ea typeface="Calibri" panose="020F0502020204030204" pitchFamily="34" charset="0"/>
            </a:endParaRPr>
          </a:p>
          <a:p>
            <a:pPr marL="457200" marR="0" indent="457200">
              <a:lnSpc>
                <a:spcPct val="90000"/>
              </a:lnSpc>
              <a:spcBef>
                <a:spcPts val="0"/>
              </a:spcBef>
              <a:spcAft>
                <a:spcPts val="800"/>
              </a:spcAft>
            </a:pPr>
            <a:r>
              <a:rPr lang="en-US" sz="1500" b="1">
                <a:effectLst/>
                <a:latin typeface="Calibri" panose="020F0502020204030204" pitchFamily="34" charset="0"/>
                <a:ea typeface="Calibri" panose="020F0502020204030204" pitchFamily="34" charset="0"/>
              </a:rPr>
              <a:t>REB/GM-</a:t>
            </a:r>
            <a:r>
              <a:rPr lang="en-IN" sz="1500">
                <a:effectLst/>
                <a:latin typeface="Times New Roman" panose="02020603050405020304" pitchFamily="18" charset="0"/>
                <a:ea typeface="Times New Roman" panose="02020603050405020304" pitchFamily="18" charset="0"/>
              </a:rPr>
              <a:t> Rebounds per game.</a:t>
            </a:r>
            <a:endParaRPr lang="en-US" sz="1500">
              <a:effectLst/>
              <a:latin typeface="Calibri" panose="020F0502020204030204" pitchFamily="34" charset="0"/>
              <a:ea typeface="Calibri" panose="020F0502020204030204" pitchFamily="34" charset="0"/>
            </a:endParaRPr>
          </a:p>
          <a:p>
            <a:pPr marL="457200" marR="0" indent="457200">
              <a:lnSpc>
                <a:spcPct val="90000"/>
              </a:lnSpc>
              <a:spcBef>
                <a:spcPts val="0"/>
              </a:spcBef>
              <a:spcAft>
                <a:spcPts val="800"/>
              </a:spcAft>
            </a:pPr>
            <a:r>
              <a:rPr lang="en-US" sz="1500" b="1">
                <a:effectLst/>
                <a:latin typeface="Calibri" panose="020F0502020204030204" pitchFamily="34" charset="0"/>
                <a:ea typeface="Calibri" panose="020F0502020204030204" pitchFamily="34" charset="0"/>
              </a:rPr>
              <a:t>MIN/GM-</a:t>
            </a:r>
            <a:r>
              <a:rPr lang="en-IN" sz="1500">
                <a:effectLst/>
                <a:latin typeface="Times New Roman" panose="02020603050405020304" pitchFamily="18" charset="0"/>
                <a:ea typeface="Times New Roman" panose="02020603050405020304" pitchFamily="18" charset="0"/>
              </a:rPr>
              <a:t> Minutes played per game.</a:t>
            </a:r>
            <a:endParaRPr lang="en-US" sz="1500">
              <a:effectLst/>
              <a:latin typeface="Calibri" panose="020F0502020204030204" pitchFamily="34" charset="0"/>
              <a:ea typeface="Calibri" panose="020F0502020204030204" pitchFamily="34" charset="0"/>
            </a:endParaRPr>
          </a:p>
          <a:p>
            <a:pPr>
              <a:lnSpc>
                <a:spcPct val="90000"/>
              </a:lnSpc>
            </a:pPr>
            <a:endParaRPr lang="en-US" sz="1500"/>
          </a:p>
        </p:txBody>
      </p:sp>
      <p:pic>
        <p:nvPicPr>
          <p:cNvPr id="7" name="Picture 6" descr="Table&#10;&#10;Description automatically generated">
            <a:extLst>
              <a:ext uri="{FF2B5EF4-FFF2-40B4-BE49-F238E27FC236}">
                <a16:creationId xmlns:a16="http://schemas.microsoft.com/office/drawing/2014/main" id="{262687B7-518D-4358-9841-CB72539D75B1}"/>
              </a:ext>
            </a:extLst>
          </p:cNvPr>
          <p:cNvPicPr/>
          <p:nvPr/>
        </p:nvPicPr>
        <p:blipFill>
          <a:blip r:embed="rId2">
            <a:extLst>
              <a:ext uri="{28A0092B-C50C-407E-A947-70E740481C1C}">
                <a14:useLocalDpi xmlns:a14="http://schemas.microsoft.com/office/drawing/2010/main" val="0"/>
              </a:ext>
            </a:extLst>
          </a:blip>
          <a:stretch>
            <a:fillRect/>
          </a:stretch>
        </p:blipFill>
        <p:spPr>
          <a:xfrm>
            <a:off x="6175630" y="2775951"/>
            <a:ext cx="3777453"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662107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52"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54"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209AFD11-5ECF-4522-8017-37449EB022E0}"/>
              </a:ext>
            </a:extLst>
          </p:cNvPr>
          <p:cNvSpPr>
            <a:spLocks noGrp="1"/>
          </p:cNvSpPr>
          <p:nvPr>
            <p:ph type="title"/>
          </p:nvPr>
        </p:nvSpPr>
        <p:spPr>
          <a:xfrm>
            <a:off x="639098" y="629265"/>
            <a:ext cx="6072776" cy="1622322"/>
          </a:xfrm>
        </p:spPr>
        <p:txBody>
          <a:bodyPr>
            <a:normAutofit/>
          </a:bodyPr>
          <a:lstStyle/>
          <a:p>
            <a:r>
              <a:rPr lang="en-US">
                <a:solidFill>
                  <a:srgbClr val="FFFFFF"/>
                </a:solidFill>
              </a:rPr>
              <a:t>Data Used</a:t>
            </a:r>
          </a:p>
        </p:txBody>
      </p:sp>
      <p:pic>
        <p:nvPicPr>
          <p:cNvPr id="11" name="Picture 10" descr="Chart&#10;&#10;Description automatically generated">
            <a:extLst>
              <a:ext uri="{FF2B5EF4-FFF2-40B4-BE49-F238E27FC236}">
                <a16:creationId xmlns:a16="http://schemas.microsoft.com/office/drawing/2014/main" id="{A80031F7-442C-4E79-9EA8-C978EBDBF929}"/>
              </a:ext>
            </a:extLst>
          </p:cNvPr>
          <p:cNvPicPr/>
          <p:nvPr/>
        </p:nvPicPr>
        <p:blipFill rotWithShape="1">
          <a:blip r:embed="rId2" cstate="print">
            <a:extLst>
              <a:ext uri="{28A0092B-C50C-407E-A947-70E740481C1C}">
                <a14:useLocalDpi xmlns:a14="http://schemas.microsoft.com/office/drawing/2010/main" val="0"/>
              </a:ext>
            </a:extLst>
          </a:blip>
          <a:srcRect l="43116" r="18435" b="1"/>
          <a:stretch/>
        </p:blipFill>
        <p:spPr>
          <a:xfrm>
            <a:off x="6921995"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56" name="Rectangle 55">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 name="Oval 57">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0" name="Oval 59">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0C3B3DB-92FC-4AB2-B47B-968AEDF9EED9}"/>
              </a:ext>
            </a:extLst>
          </p:cNvPr>
          <p:cNvSpPr>
            <a:spLocks noGrp="1"/>
          </p:cNvSpPr>
          <p:nvPr>
            <p:ph idx="1"/>
          </p:nvPr>
        </p:nvSpPr>
        <p:spPr>
          <a:xfrm>
            <a:off x="639098" y="2418735"/>
            <a:ext cx="6072776" cy="3811740"/>
          </a:xfrm>
        </p:spPr>
        <p:txBody>
          <a:bodyPr anchor="ctr">
            <a:normAutofit/>
          </a:bodyPr>
          <a:lstStyle/>
          <a:p>
            <a:pPr>
              <a:lnSpc>
                <a:spcPct val="90000"/>
              </a:lnSpc>
            </a:pPr>
            <a:r>
              <a:rPr lang="en-IN" sz="1500" dirty="0">
                <a:solidFill>
                  <a:srgbClr val="FFFFFF"/>
                </a:solidFill>
                <a:effectLst/>
                <a:latin typeface="Times New Roman" panose="02020603050405020304" pitchFamily="18" charset="0"/>
                <a:ea typeface="Times New Roman" panose="02020603050405020304" pitchFamily="18" charset="0"/>
              </a:rPr>
              <a:t>I pulled the dataset from </a:t>
            </a:r>
            <a:r>
              <a:rPr lang="en-IN" sz="1500" u="sng" dirty="0">
                <a:solidFill>
                  <a:srgbClr val="FFFFFF"/>
                </a:solidFill>
                <a:effectLst/>
                <a:latin typeface="Times New Roman" panose="02020603050405020304" pitchFamily="18" charset="0"/>
                <a:ea typeface="Times New Roman" panose="02020603050405020304" pitchFamily="18" charset="0"/>
                <a:hlinkClick r:id="rId3"/>
              </a:rPr>
              <a:t>Kaggle </a:t>
            </a:r>
            <a:r>
              <a:rPr lang="en-IN" sz="1500" dirty="0">
                <a:solidFill>
                  <a:srgbClr val="FFFFFF"/>
                </a:solidFill>
                <a:effectLst/>
                <a:latin typeface="Times New Roman" panose="02020603050405020304" pitchFamily="18" charset="0"/>
                <a:ea typeface="Times New Roman" panose="02020603050405020304" pitchFamily="18" charset="0"/>
              </a:rPr>
              <a:t>. Kaggle is a very trusted website for looking at data, uploaded by community itself. </a:t>
            </a:r>
            <a:endParaRPr lang="en-US" sz="1500" dirty="0">
              <a:solidFill>
                <a:srgbClr val="FFFFFF"/>
              </a:solidFill>
              <a:effectLst/>
              <a:latin typeface="Calibri" panose="020F0502020204030204" pitchFamily="34" charset="0"/>
              <a:ea typeface="Calibri" panose="020F0502020204030204" pitchFamily="34" charset="0"/>
            </a:endParaRPr>
          </a:p>
          <a:p>
            <a:pPr>
              <a:lnSpc>
                <a:spcPct val="90000"/>
              </a:lnSpc>
            </a:pPr>
            <a:r>
              <a:rPr lang="en-IN" sz="1500" dirty="0">
                <a:solidFill>
                  <a:srgbClr val="FFFFFF"/>
                </a:solidFill>
                <a:effectLst/>
                <a:latin typeface="Times New Roman" panose="02020603050405020304" pitchFamily="18" charset="0"/>
                <a:ea typeface="Times New Roman" panose="02020603050405020304" pitchFamily="18" charset="0"/>
              </a:rPr>
              <a:t>Last Updated 8 months ago, it provides 5 csv files which contains all the data about player and team stats in the past 17 years.</a:t>
            </a:r>
            <a:endParaRPr lang="en-US" sz="1500" dirty="0">
              <a:solidFill>
                <a:srgbClr val="FFFFFF"/>
              </a:solidFill>
              <a:effectLst/>
              <a:latin typeface="Calibri" panose="020F0502020204030204" pitchFamily="34" charset="0"/>
              <a:ea typeface="Calibri" panose="020F0502020204030204" pitchFamily="34" charset="0"/>
            </a:endParaRPr>
          </a:p>
          <a:p>
            <a:pPr marL="0" marR="0">
              <a:lnSpc>
                <a:spcPct val="90000"/>
              </a:lnSpc>
              <a:spcBef>
                <a:spcPts val="0"/>
              </a:spcBef>
              <a:spcAft>
                <a:spcPts val="800"/>
              </a:spcAft>
            </a:pPr>
            <a:r>
              <a:rPr lang="en-IN" sz="1500" dirty="0">
                <a:solidFill>
                  <a:srgbClr val="FFFFFF"/>
                </a:solidFill>
                <a:effectLst/>
                <a:latin typeface="Times New Roman" panose="02020603050405020304" pitchFamily="18" charset="0"/>
                <a:ea typeface="Times New Roman" panose="02020603050405020304" pitchFamily="18" charset="0"/>
              </a:rPr>
              <a:t>The data is of 860,000 rows and 92MB in size. Specifications of the data:</a:t>
            </a:r>
            <a:endParaRPr lang="en-US" sz="1500" dirty="0">
              <a:solidFill>
                <a:srgbClr val="FFFFFF"/>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Symbol" panose="05050102010706020507" pitchFamily="18" charset="2"/>
              <a:buChar char=""/>
            </a:pPr>
            <a:r>
              <a:rPr lang="en-IN" sz="1500" dirty="0">
                <a:solidFill>
                  <a:srgbClr val="FFFFFF"/>
                </a:solidFill>
                <a:effectLst/>
                <a:latin typeface="Times New Roman" panose="02020603050405020304" pitchFamily="18" charset="0"/>
                <a:ea typeface="Times New Roman" panose="02020603050405020304" pitchFamily="18" charset="0"/>
              </a:rPr>
              <a:t>The 5 files are very raw and need to be connected to make sense to a viewer.</a:t>
            </a:r>
            <a:endParaRPr lang="en-US" sz="1500" dirty="0">
              <a:solidFill>
                <a:srgbClr val="FFFFFF"/>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Symbol" panose="05050102010706020507" pitchFamily="18" charset="2"/>
              <a:buChar char=""/>
            </a:pPr>
            <a:r>
              <a:rPr lang="en-IN" sz="1500" dirty="0">
                <a:solidFill>
                  <a:srgbClr val="FFFFFF"/>
                </a:solidFill>
                <a:effectLst/>
                <a:latin typeface="Times New Roman" panose="02020603050405020304" pitchFamily="18" charset="0"/>
                <a:ea typeface="Times New Roman" panose="02020603050405020304" pitchFamily="18" charset="0"/>
              </a:rPr>
              <a:t>Certain columns will act as primary keys to join the data.</a:t>
            </a:r>
            <a:endParaRPr lang="en-US" sz="1500" dirty="0">
              <a:solidFill>
                <a:srgbClr val="FFFFFF"/>
              </a:solidFill>
              <a:effectLst/>
              <a:latin typeface="Calibri" panose="020F0502020204030204" pitchFamily="34" charset="0"/>
              <a:ea typeface="Calibri" panose="020F0502020204030204" pitchFamily="34" charset="0"/>
            </a:endParaRPr>
          </a:p>
          <a:p>
            <a:pPr marL="457200" marR="0">
              <a:lnSpc>
                <a:spcPct val="90000"/>
              </a:lnSpc>
              <a:spcBef>
                <a:spcPts val="0"/>
              </a:spcBef>
              <a:spcAft>
                <a:spcPts val="800"/>
              </a:spcAft>
            </a:pPr>
            <a:r>
              <a:rPr lang="en-IN" sz="1500" dirty="0">
                <a:solidFill>
                  <a:srgbClr val="FFFFFF"/>
                </a:solidFill>
                <a:effectLst/>
                <a:latin typeface="Times New Roman" panose="02020603050405020304" pitchFamily="18" charset="0"/>
                <a:ea typeface="Times New Roman" panose="02020603050405020304" pitchFamily="18" charset="0"/>
              </a:rPr>
              <a:t>What is the content of dataset?</a:t>
            </a:r>
            <a:endParaRPr lang="en-US" sz="1500" dirty="0">
              <a:solidFill>
                <a:srgbClr val="FFFFFF"/>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sz="1500" dirty="0">
                <a:solidFill>
                  <a:srgbClr val="FFFFFF"/>
                </a:solidFill>
                <a:effectLst/>
                <a:latin typeface="Times New Roman" panose="02020603050405020304" pitchFamily="18" charset="0"/>
                <a:ea typeface="Times New Roman" panose="02020603050405020304" pitchFamily="18" charset="0"/>
              </a:rPr>
              <a:t>Every game since 2003-04 season till March,2020.</a:t>
            </a:r>
            <a:endParaRPr lang="en-US" sz="1500" dirty="0">
              <a:solidFill>
                <a:srgbClr val="FFFFFF"/>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sz="1500" dirty="0">
                <a:solidFill>
                  <a:srgbClr val="FFFFFF"/>
                </a:solidFill>
                <a:effectLst/>
                <a:latin typeface="Times New Roman" panose="02020603050405020304" pitchFamily="18" charset="0"/>
                <a:ea typeface="Times New Roman" panose="02020603050405020304" pitchFamily="18" charset="0"/>
              </a:rPr>
              <a:t>Every detail of player that has played in these 17 years.</a:t>
            </a:r>
            <a:endParaRPr lang="en-US" sz="1500" dirty="0">
              <a:solidFill>
                <a:srgbClr val="FFFFFF"/>
              </a:solidFill>
              <a:effectLst/>
              <a:latin typeface="Calibri" panose="020F0502020204030204" pitchFamily="34" charset="0"/>
              <a:ea typeface="Calibri" panose="020F0502020204030204" pitchFamily="34" charset="0"/>
            </a:endParaRPr>
          </a:p>
          <a:p>
            <a:pPr marL="342900" marR="0" lvl="0" indent="-342900">
              <a:lnSpc>
                <a:spcPct val="90000"/>
              </a:lnSpc>
              <a:spcBef>
                <a:spcPts val="0"/>
              </a:spcBef>
              <a:spcAft>
                <a:spcPts val="800"/>
              </a:spcAft>
              <a:buFont typeface="+mj-lt"/>
              <a:buAutoNum type="arabicPeriod"/>
            </a:pPr>
            <a:r>
              <a:rPr lang="en-IN" sz="1500" dirty="0">
                <a:solidFill>
                  <a:srgbClr val="FFFFFF"/>
                </a:solidFill>
                <a:effectLst/>
                <a:latin typeface="Times New Roman" panose="02020603050405020304" pitchFamily="18" charset="0"/>
                <a:ea typeface="Times New Roman" panose="02020603050405020304" pitchFamily="18" charset="0"/>
              </a:rPr>
              <a:t>Team details.</a:t>
            </a:r>
            <a:endParaRPr lang="en-US" sz="1500" dirty="0">
              <a:solidFill>
                <a:srgbClr val="FFFFFF"/>
              </a:solidFill>
              <a:effectLst/>
              <a:latin typeface="Calibri" panose="020F0502020204030204" pitchFamily="34" charset="0"/>
              <a:ea typeface="Calibri" panose="020F0502020204030204" pitchFamily="34" charset="0"/>
            </a:endParaRPr>
          </a:p>
          <a:p>
            <a:pPr>
              <a:lnSpc>
                <a:spcPct val="90000"/>
              </a:lnSpc>
            </a:pPr>
            <a:endParaRPr lang="en-US" sz="1500" dirty="0">
              <a:solidFill>
                <a:srgbClr val="FFFFFF"/>
              </a:solidFill>
            </a:endParaRPr>
          </a:p>
        </p:txBody>
      </p:sp>
    </p:spTree>
    <p:extLst>
      <p:ext uri="{BB962C8B-B14F-4D97-AF65-F5344CB8AC3E}">
        <p14:creationId xmlns:p14="http://schemas.microsoft.com/office/powerpoint/2010/main" val="147000439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E851C-3B5A-470A-9277-136EB311B740}"/>
              </a:ext>
            </a:extLst>
          </p:cNvPr>
          <p:cNvSpPr>
            <a:spLocks noGrp="1"/>
          </p:cNvSpPr>
          <p:nvPr>
            <p:ph type="title"/>
          </p:nvPr>
        </p:nvSpPr>
        <p:spPr/>
        <p:txBody>
          <a:bodyPr/>
          <a:lstStyle/>
          <a:p>
            <a:r>
              <a:rPr lang="en-IN" sz="2800" dirty="0">
                <a:effectLst/>
                <a:latin typeface="Times New Roman" panose="02020603050405020304" pitchFamily="18" charset="0"/>
                <a:ea typeface="Times New Roman" panose="02020603050405020304" pitchFamily="18" charset="0"/>
              </a:rPr>
              <a:t>OBJECTIVES/ SCOPE OF ANALYSIS</a:t>
            </a:r>
            <a:br>
              <a:rPr lang="en-US" sz="2800" dirty="0">
                <a:effectLst/>
                <a:latin typeface="Calibri" panose="020F0502020204030204" pitchFamily="34" charset="0"/>
                <a:ea typeface="Calibri" panose="020F0502020204030204" pitchFamily="34" charset="0"/>
              </a:rPr>
            </a:br>
            <a:endParaRPr lang="en-US" sz="4800" dirty="0"/>
          </a:p>
        </p:txBody>
      </p:sp>
      <p:sp>
        <p:nvSpPr>
          <p:cNvPr id="3" name="Content Placeholder 2">
            <a:extLst>
              <a:ext uri="{FF2B5EF4-FFF2-40B4-BE49-F238E27FC236}">
                <a16:creationId xmlns:a16="http://schemas.microsoft.com/office/drawing/2014/main" id="{5742D721-DE41-4464-9562-F0CEEA903921}"/>
              </a:ext>
            </a:extLst>
          </p:cNvPr>
          <p:cNvSpPr>
            <a:spLocks noGrp="1"/>
          </p:cNvSpPr>
          <p:nvPr>
            <p:ph idx="1"/>
          </p:nvPr>
        </p:nvSpPr>
        <p:spPr/>
        <p:txBody>
          <a:bodyPr/>
          <a:lstStyle/>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Cleaning the data (Tableau Prep Builder)</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Visualizing the data (Pivot charts and dashboards)</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Pivoting the data and looking into the stats. </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Comparing teams.</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Players analysis and comparison</a:t>
            </a:r>
            <a:endParaRPr lang="en-US" sz="1800" dirty="0">
              <a:effectLst/>
              <a:latin typeface="Calibri" panose="020F0502020204030204" pitchFamily="34" charset="0"/>
              <a:ea typeface="Calibri" panose="020F0502020204030204" pitchFamily="34" charset="0"/>
            </a:endParaRPr>
          </a:p>
          <a:p>
            <a:pPr marL="342900" marR="0" lvl="0" indent="-342900">
              <a:lnSpc>
                <a:spcPct val="150000"/>
              </a:lnSpc>
              <a:spcBef>
                <a:spcPts val="0"/>
              </a:spcBef>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rPr>
              <a:t>Predicting the future of players’ career.</a:t>
            </a:r>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753317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280B-BA48-4843-96F4-0F0E29BFA0C8}"/>
              </a:ext>
            </a:extLst>
          </p:cNvPr>
          <p:cNvSpPr>
            <a:spLocks noGrp="1"/>
          </p:cNvSpPr>
          <p:nvPr>
            <p:ph type="title"/>
          </p:nvPr>
        </p:nvSpPr>
        <p:spPr>
          <a:xfrm>
            <a:off x="1154954" y="973668"/>
            <a:ext cx="8761413" cy="706964"/>
          </a:xfrm>
        </p:spPr>
        <p:txBody>
          <a:bodyPr>
            <a:normAutofit/>
          </a:bodyPr>
          <a:lstStyle/>
          <a:p>
            <a:r>
              <a:rPr lang="en-US">
                <a:solidFill>
                  <a:srgbClr val="EBEBEB"/>
                </a:solidFill>
              </a:rPr>
              <a:t>ETL PROCESS</a:t>
            </a:r>
          </a:p>
        </p:txBody>
      </p:sp>
      <p:sp>
        <p:nvSpPr>
          <p:cNvPr id="3" name="Content Placeholder 2">
            <a:extLst>
              <a:ext uri="{FF2B5EF4-FFF2-40B4-BE49-F238E27FC236}">
                <a16:creationId xmlns:a16="http://schemas.microsoft.com/office/drawing/2014/main" id="{CE5929B1-4AF3-4A07-B5E8-8DD6D23920C5}"/>
              </a:ext>
            </a:extLst>
          </p:cNvPr>
          <p:cNvSpPr>
            <a:spLocks noGrp="1"/>
          </p:cNvSpPr>
          <p:nvPr>
            <p:ph idx="1"/>
          </p:nvPr>
        </p:nvSpPr>
        <p:spPr>
          <a:xfrm>
            <a:off x="1154954" y="2603500"/>
            <a:ext cx="6397313" cy="3416300"/>
          </a:xfrm>
        </p:spPr>
        <p:txBody>
          <a:bodyPr anchor="ctr">
            <a:normAutofit/>
          </a:bodyPr>
          <a:lstStyle/>
          <a:p>
            <a:pPr marL="0" marR="0">
              <a:lnSpc>
                <a:spcPct val="90000"/>
              </a:lnSpc>
              <a:spcBef>
                <a:spcPts val="0"/>
              </a:spcBef>
              <a:spcAft>
                <a:spcPts val="110"/>
              </a:spcAft>
            </a:pPr>
            <a:r>
              <a:rPr lang="en-US" sz="1500">
                <a:effectLst/>
                <a:latin typeface="Times New Roman" panose="02020603050405020304" pitchFamily="18" charset="0"/>
                <a:ea typeface="Calibri" panose="020F0502020204030204" pitchFamily="34" charset="0"/>
              </a:rPr>
              <a:t>1. In the first step extraction, data is extracted from the source system into the staging area. In this we have extracted the data from the dataset downloaded from kaggle.com in the form of 5 csv files and used for further steps. Refer </a:t>
            </a:r>
            <a:r>
              <a:rPr lang="en-US" sz="1500" b="1">
                <a:effectLst/>
                <a:latin typeface="Times New Roman" panose="02020603050405020304" pitchFamily="18" charset="0"/>
                <a:ea typeface="Calibri" panose="020F0502020204030204" pitchFamily="34" charset="0"/>
              </a:rPr>
              <a:t>SOURCE OF DATASET </a:t>
            </a:r>
            <a:r>
              <a:rPr lang="en-US" sz="1500">
                <a:effectLst/>
                <a:latin typeface="Times New Roman" panose="02020603050405020304" pitchFamily="18" charset="0"/>
                <a:ea typeface="Calibri" panose="020F0502020204030204" pitchFamily="34" charset="0"/>
              </a:rPr>
              <a:t>for more information regarding this.</a:t>
            </a:r>
          </a:p>
          <a:p>
            <a:pPr marL="0" marR="0">
              <a:lnSpc>
                <a:spcPct val="90000"/>
              </a:lnSpc>
              <a:spcBef>
                <a:spcPts val="0"/>
              </a:spcBef>
              <a:spcAft>
                <a:spcPts val="110"/>
              </a:spcAft>
            </a:pPr>
            <a:r>
              <a:rPr lang="en-US" sz="1500">
                <a:effectLst/>
                <a:latin typeface="Times New Roman" panose="02020603050405020304" pitchFamily="18" charset="0"/>
                <a:ea typeface="Calibri" panose="020F0502020204030204" pitchFamily="34" charset="0"/>
              </a:rPr>
              <a:t>2. In the transformation step, the data extracted from source is cleansed and transformed with </a:t>
            </a:r>
            <a:r>
              <a:rPr lang="en-US" sz="1500" b="1">
                <a:effectLst/>
                <a:latin typeface="Times New Roman" panose="02020603050405020304" pitchFamily="18" charset="0"/>
                <a:ea typeface="Calibri" panose="020F0502020204030204" pitchFamily="34" charset="0"/>
              </a:rPr>
              <a:t>Tableau</a:t>
            </a:r>
            <a:r>
              <a:rPr lang="en-US" sz="1500">
                <a:effectLst/>
                <a:latin typeface="Times New Roman" panose="02020603050405020304" pitchFamily="18" charset="0"/>
                <a:ea typeface="Calibri" panose="020F0502020204030204" pitchFamily="34" charset="0"/>
              </a:rPr>
              <a:t> </a:t>
            </a:r>
            <a:r>
              <a:rPr lang="en-US" sz="1500" b="1">
                <a:effectLst/>
                <a:latin typeface="Times New Roman" panose="02020603050405020304" pitchFamily="18" charset="0"/>
                <a:ea typeface="Calibri" panose="020F0502020204030204" pitchFamily="34" charset="0"/>
              </a:rPr>
              <a:t>Prep, flow chart of which will be attached in this report. </a:t>
            </a:r>
            <a:r>
              <a:rPr lang="en-US" sz="1500">
                <a:effectLst/>
                <a:latin typeface="Times New Roman" panose="02020603050405020304" pitchFamily="18" charset="0"/>
                <a:ea typeface="Calibri" panose="020F0502020204030204" pitchFamily="34" charset="0"/>
              </a:rPr>
              <a:t>Cleaned data resulted in 4 xlsx files which are further loaded into Excel for analysis and visualization.</a:t>
            </a:r>
          </a:p>
          <a:p>
            <a:pPr marL="0" marR="0">
              <a:lnSpc>
                <a:spcPct val="90000"/>
              </a:lnSpc>
              <a:spcBef>
                <a:spcPts val="0"/>
              </a:spcBef>
              <a:spcAft>
                <a:spcPts val="110"/>
              </a:spcAft>
            </a:pPr>
            <a:r>
              <a:rPr lang="en-US" sz="1500">
                <a:effectLst/>
                <a:latin typeface="Times New Roman" panose="02020603050405020304" pitchFamily="18" charset="0"/>
                <a:ea typeface="Calibri" panose="020F0502020204030204" pitchFamily="34" charset="0"/>
              </a:rPr>
              <a:t>3.  </a:t>
            </a:r>
            <a:r>
              <a:rPr lang="en-US" sz="1500" b="1">
                <a:effectLst/>
                <a:latin typeface="Times New Roman" panose="02020603050405020304" pitchFamily="18" charset="0"/>
                <a:ea typeface="Calibri" panose="020F0502020204030204" pitchFamily="34" charset="0"/>
              </a:rPr>
              <a:t>Loading</a:t>
            </a:r>
            <a:r>
              <a:rPr lang="en-US" sz="1500">
                <a:effectLst/>
                <a:latin typeface="Times New Roman" panose="02020603050405020304" pitchFamily="18" charset="0"/>
                <a:ea typeface="Calibri" panose="020F0502020204030204" pitchFamily="34" charset="0"/>
              </a:rPr>
              <a:t> data into the target tables is the last step of the ETL process. In this we create pivot tables based on the relations mentioned in the objectives to help us analyze the data hence getting the result and visualizing the results in form of charts and graphs. </a:t>
            </a:r>
          </a:p>
          <a:p>
            <a:pPr marL="0" marR="0">
              <a:lnSpc>
                <a:spcPct val="90000"/>
              </a:lnSpc>
              <a:spcBef>
                <a:spcPts val="0"/>
              </a:spcBef>
              <a:spcAft>
                <a:spcPts val="110"/>
              </a:spcAft>
            </a:pPr>
            <a:r>
              <a:rPr lang="en-US" sz="1500">
                <a:effectLst/>
                <a:latin typeface="Times New Roman" panose="02020603050405020304" pitchFamily="18" charset="0"/>
                <a:ea typeface="Calibri" panose="020F0502020204030204" pitchFamily="34" charset="0"/>
              </a:rPr>
              <a:t>4. The </a:t>
            </a:r>
            <a:r>
              <a:rPr lang="en-US" sz="1500" b="1">
                <a:effectLst/>
                <a:latin typeface="Times New Roman" panose="02020603050405020304" pitchFamily="18" charset="0"/>
                <a:ea typeface="Calibri" panose="020F0502020204030204" pitchFamily="34" charset="0"/>
              </a:rPr>
              <a:t>charts and graphs</a:t>
            </a:r>
            <a:r>
              <a:rPr lang="en-US" sz="1500">
                <a:effectLst/>
                <a:latin typeface="Times New Roman" panose="02020603050405020304" pitchFamily="18" charset="0"/>
                <a:ea typeface="Calibri" panose="020F0502020204030204" pitchFamily="34" charset="0"/>
              </a:rPr>
              <a:t> are then turned to into an interactive </a:t>
            </a:r>
            <a:r>
              <a:rPr lang="en-US" sz="1500" b="1">
                <a:effectLst/>
                <a:latin typeface="Times New Roman" panose="02020603050405020304" pitchFamily="18" charset="0"/>
                <a:ea typeface="Calibri" panose="020F0502020204030204" pitchFamily="34" charset="0"/>
              </a:rPr>
              <a:t>dashboard</a:t>
            </a:r>
            <a:r>
              <a:rPr lang="en-US" sz="1500">
                <a:effectLst/>
                <a:latin typeface="Times New Roman" panose="02020603050405020304" pitchFamily="18" charset="0"/>
                <a:ea typeface="Calibri" panose="020F0502020204030204" pitchFamily="34" charset="0"/>
              </a:rPr>
              <a:t> to display all the results to the user at the same time hence giving the eventual </a:t>
            </a:r>
            <a:r>
              <a:rPr lang="en-US" sz="1500" b="1">
                <a:effectLst/>
                <a:latin typeface="Times New Roman" panose="02020603050405020304" pitchFamily="18" charset="0"/>
                <a:ea typeface="Calibri" panose="020F0502020204030204" pitchFamily="34" charset="0"/>
              </a:rPr>
              <a:t>result of the analysis</a:t>
            </a:r>
            <a:r>
              <a:rPr lang="en-US" sz="1500">
                <a:effectLst/>
                <a:latin typeface="Times New Roman" panose="02020603050405020304" pitchFamily="18" charset="0"/>
                <a:ea typeface="Calibri" panose="020F0502020204030204" pitchFamily="34" charset="0"/>
              </a:rPr>
              <a:t> to the user. </a:t>
            </a:r>
          </a:p>
          <a:p>
            <a:pPr>
              <a:lnSpc>
                <a:spcPct val="90000"/>
              </a:lnSpc>
            </a:pPr>
            <a:endParaRPr lang="en-US" sz="1500"/>
          </a:p>
        </p:txBody>
      </p:sp>
      <p:pic>
        <p:nvPicPr>
          <p:cNvPr id="4" name="Picture 3">
            <a:extLst>
              <a:ext uri="{FF2B5EF4-FFF2-40B4-BE49-F238E27FC236}">
                <a16:creationId xmlns:a16="http://schemas.microsoft.com/office/drawing/2014/main" id="{644D5E7C-0A62-4A41-BFE9-39B19602B6EE}"/>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7769672" y="2603500"/>
            <a:ext cx="4302165" cy="2610338"/>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317836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5BD5-F93C-44FF-BB5C-1FF7D616D92D}"/>
              </a:ext>
            </a:extLst>
          </p:cNvPr>
          <p:cNvSpPr>
            <a:spLocks noGrp="1"/>
          </p:cNvSpPr>
          <p:nvPr>
            <p:ph type="title"/>
          </p:nvPr>
        </p:nvSpPr>
        <p:spPr/>
        <p:txBody>
          <a:bodyPr/>
          <a:lstStyle/>
          <a:p>
            <a:r>
              <a:rPr lang="en-US" dirty="0"/>
              <a:t>USE OF TABLEAU PREP BUILDER</a:t>
            </a:r>
          </a:p>
        </p:txBody>
      </p:sp>
      <p:pic>
        <p:nvPicPr>
          <p:cNvPr id="4" name="Content Placeholder 3">
            <a:extLst>
              <a:ext uri="{FF2B5EF4-FFF2-40B4-BE49-F238E27FC236}">
                <a16:creationId xmlns:a16="http://schemas.microsoft.com/office/drawing/2014/main" id="{AEB0C3AB-3B4E-4C34-ACB7-F757E1E0F28F}"/>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7477" y="1680632"/>
            <a:ext cx="11004755" cy="5015136"/>
          </a:xfrm>
          <a:prstGeom prst="rect">
            <a:avLst/>
          </a:prstGeom>
        </p:spPr>
      </p:pic>
    </p:spTree>
    <p:extLst>
      <p:ext uri="{BB962C8B-B14F-4D97-AF65-F5344CB8AC3E}">
        <p14:creationId xmlns:p14="http://schemas.microsoft.com/office/powerpoint/2010/main" val="33332963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29</TotalTime>
  <Words>2492</Words>
  <Application>Microsoft Office PowerPoint</Application>
  <PresentationFormat>Widescreen</PresentationFormat>
  <Paragraphs>120</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Century Gothic</vt:lpstr>
      <vt:lpstr>Symbol</vt:lpstr>
      <vt:lpstr>Times New Roman</vt:lpstr>
      <vt:lpstr>Wingdings 3</vt:lpstr>
      <vt:lpstr>Ion Boardroom</vt:lpstr>
      <vt:lpstr>Analysis of Teams and Players of NBA</vt:lpstr>
      <vt:lpstr>Introduction to NBA </vt:lpstr>
      <vt:lpstr>Rules and Terminology</vt:lpstr>
      <vt:lpstr>The Game </vt:lpstr>
      <vt:lpstr>Terms used </vt:lpstr>
      <vt:lpstr>Data Used</vt:lpstr>
      <vt:lpstr>OBJECTIVES/ SCOPE OF ANALYSIS </vt:lpstr>
      <vt:lpstr>ETL PROCESS</vt:lpstr>
      <vt:lpstr>USE OF TABLEAU PREP BUILDER</vt:lpstr>
      <vt:lpstr>PowerPoint Presentation</vt:lpstr>
      <vt:lpstr>CLEANED DATA</vt:lpstr>
      <vt:lpstr>Tools used</vt:lpstr>
      <vt:lpstr>Tools used</vt:lpstr>
      <vt:lpstr>ANALYSIS</vt:lpstr>
      <vt:lpstr>PIVOTING</vt:lpstr>
      <vt:lpstr>ANALYSIS 1: LAKERS VS CLIPPERS</vt:lpstr>
      <vt:lpstr>VISUALIZATION</vt:lpstr>
      <vt:lpstr>RESULT</vt:lpstr>
      <vt:lpstr>ANALYSIS 2: SUPERTEAMS</vt:lpstr>
      <vt:lpstr>PowerPoint Presentation</vt:lpstr>
      <vt:lpstr>PowerPoint Presentation</vt:lpstr>
      <vt:lpstr>RESULTS</vt:lpstr>
      <vt:lpstr>ANALYSIS</vt:lpstr>
      <vt:lpstr>PIVOTING</vt:lpstr>
      <vt:lpstr>ANALYSIS 3: SUPERSTARS</vt:lpstr>
      <vt:lpstr>PowerPoint Presentation</vt:lpstr>
      <vt:lpstr>PowerPoint Presentation</vt:lpstr>
      <vt:lpstr>PowerPoint Presentation</vt:lpstr>
      <vt:lpstr>ANALYSIS 4: EVOLUTION OF 3 POINTER</vt:lpstr>
      <vt:lpstr>WHAT HAPPENED</vt:lpstr>
      <vt:lpstr>STEPH AND DAME</vt:lpstr>
      <vt:lpstr>PowerPoint Presentation</vt:lpstr>
      <vt:lpstr>RESULTS</vt:lpstr>
      <vt:lpstr>ANALYSIS 5: LeBron James G.O.A.T ?</vt:lpstr>
      <vt:lpstr>PowerPoint Presentation</vt:lpstr>
      <vt:lpstr>RESULT 1</vt:lpstr>
      <vt:lpstr>PowerPoint Presentation</vt:lpstr>
      <vt:lpstr>RESULT 2</vt:lpstr>
      <vt:lpstr>PowerPoint Presentation</vt:lpstr>
      <vt:lpstr>RESULT 3</vt:lpstr>
      <vt:lpstr>FINAL DASHBOARD</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Teams and Players of NBA</dc:title>
  <dc:creator>Raghav</dc:creator>
  <cp:lastModifiedBy>Raghav</cp:lastModifiedBy>
  <cp:revision>5</cp:revision>
  <dcterms:created xsi:type="dcterms:W3CDTF">2020-12-21T17:53:58Z</dcterms:created>
  <dcterms:modified xsi:type="dcterms:W3CDTF">2020-12-21T18:23:59Z</dcterms:modified>
</cp:coreProperties>
</file>