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49"/>
  </p:notesMasterIdLst>
  <p:sldIdLst>
    <p:sldId id="256" r:id="rId5"/>
    <p:sldId id="943" r:id="rId6"/>
    <p:sldId id="944" r:id="rId7"/>
    <p:sldId id="527" r:id="rId8"/>
    <p:sldId id="525" r:id="rId9"/>
    <p:sldId id="542" r:id="rId10"/>
    <p:sldId id="538" r:id="rId11"/>
    <p:sldId id="539" r:id="rId12"/>
    <p:sldId id="540" r:id="rId13"/>
    <p:sldId id="541" r:id="rId14"/>
    <p:sldId id="545" r:id="rId15"/>
    <p:sldId id="546" r:id="rId16"/>
    <p:sldId id="848" r:id="rId17"/>
    <p:sldId id="849" r:id="rId18"/>
    <p:sldId id="549" r:id="rId19"/>
    <p:sldId id="550" r:id="rId20"/>
    <p:sldId id="853" r:id="rId21"/>
    <p:sldId id="854" r:id="rId22"/>
    <p:sldId id="855" r:id="rId23"/>
    <p:sldId id="582" r:id="rId24"/>
    <p:sldId id="547" r:id="rId25"/>
    <p:sldId id="583" r:id="rId26"/>
    <p:sldId id="551" r:id="rId27"/>
    <p:sldId id="552" r:id="rId28"/>
    <p:sldId id="553" r:id="rId29"/>
    <p:sldId id="554" r:id="rId30"/>
    <p:sldId id="555" r:id="rId31"/>
    <p:sldId id="556" r:id="rId32"/>
    <p:sldId id="584" r:id="rId33"/>
    <p:sldId id="585" r:id="rId34"/>
    <p:sldId id="586" r:id="rId35"/>
    <p:sldId id="587" r:id="rId36"/>
    <p:sldId id="588" r:id="rId37"/>
    <p:sldId id="858" r:id="rId38"/>
    <p:sldId id="820" r:id="rId39"/>
    <p:sldId id="558" r:id="rId40"/>
    <p:sldId id="561" r:id="rId41"/>
    <p:sldId id="562" r:id="rId42"/>
    <p:sldId id="563" r:id="rId43"/>
    <p:sldId id="564" r:id="rId44"/>
    <p:sldId id="565" r:id="rId45"/>
    <p:sldId id="566" r:id="rId46"/>
    <p:sldId id="569" r:id="rId47"/>
    <p:sldId id="591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DF6"/>
    <a:srgbClr val="CCECFF"/>
    <a:srgbClr val="0AA676"/>
    <a:srgbClr val="32000C"/>
    <a:srgbClr val="CB6B30"/>
    <a:srgbClr val="E36243"/>
    <a:srgbClr val="FF4A7E"/>
    <a:srgbClr val="0B0B0B"/>
    <a:srgbClr val="00FF00"/>
    <a:srgbClr val="234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6" autoAdjust="0"/>
    <p:restoredTop sz="84945" autoAdjust="0"/>
  </p:normalViewPr>
  <p:slideViewPr>
    <p:cSldViewPr>
      <p:cViewPr varScale="1">
        <p:scale>
          <a:sx n="150" d="100"/>
          <a:sy n="150" d="100"/>
        </p:scale>
        <p:origin x="928" y="1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1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856B53F-5B80-40FB-9FAE-920F4584A3EA}" type="datetimeFigureOut">
              <a:rPr lang="en-US"/>
              <a:pPr>
                <a:defRPr/>
              </a:pPr>
              <a:t>3/5/21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13C2D44-F121-47D6-A190-82ED0ED050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22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AFCBF8-2D88-43C4-AAEF-0B05F4A1372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60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096F29-F946-436A-8460-9ABE207C5C60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22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961044-AB6B-4990-9FC1-2395A1101F2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/>
              <a:t>Fit to earlier data with an appropriate choice of s</a:t>
            </a:r>
          </a:p>
        </p:txBody>
      </p:sp>
    </p:spTree>
    <p:extLst>
      <p:ext uri="{BB962C8B-B14F-4D97-AF65-F5344CB8AC3E}">
        <p14:creationId xmlns:p14="http://schemas.microsoft.com/office/powerpoint/2010/main" val="4248981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9953AA-7609-4F7A-8036-A3D5CEFC3EC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09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D9A9A-3E1E-493A-9C50-276CC760CBA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57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678068-ED93-4428-9CEE-9C213D6868CA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􀁑 Basic ideas</a:t>
            </a:r>
          </a:p>
          <a:p>
            <a:r>
              <a:rPr lang="en-US"/>
              <a:t>• A line is represented as . Every line in the image corresponds</a:t>
            </a:r>
          </a:p>
          <a:p>
            <a:r>
              <a:rPr lang="en-US"/>
              <a:t>to a point in the parameter space</a:t>
            </a:r>
          </a:p>
          <a:p>
            <a:r>
              <a:rPr lang="en-US"/>
              <a:t>• Every point in the image domain corresponds to a line in the parameter</a:t>
            </a:r>
          </a:p>
          <a:p>
            <a:r>
              <a:rPr lang="en-US"/>
              <a:t>space (why ? Fix (x,y), (m,n) can change on the line . In other</a:t>
            </a:r>
          </a:p>
          <a:p>
            <a:r>
              <a:rPr lang="en-US"/>
              <a:t>words, for all the lines passing through (x,y) in the image space, their</a:t>
            </a:r>
          </a:p>
          <a:p>
            <a:r>
              <a:rPr lang="en-US"/>
              <a:t>parameters form a line in the parameter space)</a:t>
            </a:r>
          </a:p>
          <a:p>
            <a:r>
              <a:rPr lang="en-US"/>
              <a:t>• Points along a line in the space correspond to lines passing through the</a:t>
            </a:r>
          </a:p>
          <a:p>
            <a:r>
              <a:rPr lang="en-US"/>
              <a:t>same point in the parameter space (why ?)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25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C833BA-FE9C-4849-B1DD-792FC6F09BFA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􀁑 Basic ideas</a:t>
            </a:r>
          </a:p>
          <a:p>
            <a:r>
              <a:rPr lang="en-US"/>
              <a:t>• A line is represented as . Every line in the image corresponds</a:t>
            </a:r>
          </a:p>
          <a:p>
            <a:r>
              <a:rPr lang="en-US"/>
              <a:t>to a point in the parameter space</a:t>
            </a:r>
          </a:p>
          <a:p>
            <a:r>
              <a:rPr lang="en-US"/>
              <a:t>• Every point in the image domain corresponds to a line in the parameter</a:t>
            </a:r>
          </a:p>
          <a:p>
            <a:r>
              <a:rPr lang="en-US"/>
              <a:t>space (why ? Fix (x,y), (m,n) can change on the line . In other</a:t>
            </a:r>
          </a:p>
          <a:p>
            <a:r>
              <a:rPr lang="en-US"/>
              <a:t>words, for all the lines passing through (x,y) in the image space, their</a:t>
            </a:r>
          </a:p>
          <a:p>
            <a:r>
              <a:rPr lang="en-US"/>
              <a:t>parameters form a line in the parameter space)</a:t>
            </a:r>
          </a:p>
          <a:p>
            <a:r>
              <a:rPr lang="en-US"/>
              <a:t>• Points along a line in the space correspond to lines passing through the</a:t>
            </a:r>
          </a:p>
          <a:p>
            <a:r>
              <a:rPr lang="en-US"/>
              <a:t>same point in the parameter space (why ?)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64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AB9DD-3AB1-4AB0-A8A3-1E278AB587F4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􀁑 Basic ideas</a:t>
            </a:r>
          </a:p>
          <a:p>
            <a:r>
              <a:rPr lang="en-US"/>
              <a:t>• A line is represented as . Every line in the image corresponds</a:t>
            </a:r>
          </a:p>
          <a:p>
            <a:r>
              <a:rPr lang="en-US"/>
              <a:t>to a point in the parameter space</a:t>
            </a:r>
          </a:p>
          <a:p>
            <a:r>
              <a:rPr lang="en-US"/>
              <a:t>• Every point in the image domain corresponds to a line in the parameter</a:t>
            </a:r>
          </a:p>
          <a:p>
            <a:r>
              <a:rPr lang="en-US"/>
              <a:t>space (why ? Fix (x,y), (m,n) can change on the line . In other</a:t>
            </a:r>
          </a:p>
          <a:p>
            <a:r>
              <a:rPr lang="en-US"/>
              <a:t>words, for all the lines passing through (x,y) in the image space, their</a:t>
            </a:r>
          </a:p>
          <a:p>
            <a:r>
              <a:rPr lang="en-US"/>
              <a:t>parameters form a line in the parameter space)</a:t>
            </a:r>
          </a:p>
          <a:p>
            <a:r>
              <a:rPr lang="en-US"/>
              <a:t>• Points along a line in the space correspond to lines passing through the</a:t>
            </a:r>
          </a:p>
          <a:p>
            <a:r>
              <a:rPr lang="en-US"/>
              <a:t>same point in the parameter space (why ?)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28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C52745-2203-4836-98DA-E8D8D3C18AD1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Figure 15.1, top half.  Note that most points in the vote array are very dark, because they</a:t>
            </a:r>
          </a:p>
          <a:p>
            <a:r>
              <a:rPr lang="en-US"/>
              <a:t>get only one vote.</a:t>
            </a:r>
          </a:p>
        </p:txBody>
      </p:sp>
    </p:spTree>
    <p:extLst>
      <p:ext uri="{BB962C8B-B14F-4D97-AF65-F5344CB8AC3E}">
        <p14:creationId xmlns:p14="http://schemas.microsoft.com/office/powerpoint/2010/main" val="240677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48BAB5-E73D-4B86-ABF4-67E76C87BFF0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This is 15.1 lower half</a:t>
            </a:r>
          </a:p>
        </p:txBody>
      </p:sp>
    </p:spTree>
    <p:extLst>
      <p:ext uri="{BB962C8B-B14F-4D97-AF65-F5344CB8AC3E}">
        <p14:creationId xmlns:p14="http://schemas.microsoft.com/office/powerpoint/2010/main" val="2341286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393315-43C0-4A35-AA55-A6E520376B19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15.2; main point is that lots of noise can lead to large peaks in the array</a:t>
            </a:r>
          </a:p>
        </p:txBody>
      </p:sp>
    </p:spTree>
    <p:extLst>
      <p:ext uri="{BB962C8B-B14F-4D97-AF65-F5344CB8AC3E}">
        <p14:creationId xmlns:p14="http://schemas.microsoft.com/office/powerpoint/2010/main" val="3400565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85C1D1-4C9F-4402-ACFE-C02D5EC3E4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12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EEB05E-A0CC-4E66-8606-6F8667A0A54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96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852F9D-87D8-45CE-813A-2C5D2C79CB1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6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C71030-AC51-4A09-A25E-5FA357B75AFA}" type="slidenum">
              <a:rPr lang="en-US"/>
              <a:pPr/>
              <a:t>37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08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D1A7C6-64BD-4260-B379-19E577421018}" type="slidenum">
              <a:rPr lang="en-US"/>
              <a:pPr/>
              <a:t>38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61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168155-4F81-4408-A7FC-EA1CD92B6B85}" type="slidenum">
              <a:rPr lang="en-US"/>
              <a:pPr/>
              <a:t>39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80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9CE023-128E-4856-BCB6-506FF27BFF96}" type="slidenum">
              <a:rPr lang="en-US"/>
              <a:pPr/>
              <a:t>40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209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6C0EBD-25A8-4D2D-84D6-A0B57D3202AA}" type="slidenum">
              <a:rPr lang="en-US"/>
              <a:pPr/>
              <a:t>41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58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756533-F005-4B55-94F1-56B3E59B39F3}" type="slidenum">
              <a:rPr lang="en-US"/>
              <a:pPr/>
              <a:t>42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2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893F9-9E6E-47B4-B8FE-0A59E02EFF9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38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0CF905-B841-496A-B875-C57F48F094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92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EA0B85-EA4F-45E7-BE3E-08F52E0DBB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F3BC5-00F7-4DAC-A736-B2A3AE20019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76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426615-B5F7-48FA-B3E6-C728F086742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49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9E7AD6-EB1A-47D4-99FC-95330ECF7A8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79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EEBF6F-8A88-45E6-B0A8-FAB2F2278B4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4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4B09C-5FE3-4E5C-947F-62A8A654A6B6}" type="datetimeFigureOut">
              <a:rPr lang="en-US"/>
              <a:pPr>
                <a:defRPr/>
              </a:pPr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8880D-8C14-414F-9A2C-CAC4CEB71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5714B-483C-45C3-99E0-9DDFC1306F6E}" type="datetimeFigureOut">
              <a:rPr lang="en-US"/>
              <a:pPr>
                <a:defRPr/>
              </a:pPr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34E0C-7D9E-4F01-AF55-2FE14BA758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89D8F-1676-4F18-A19A-1DC9780C6F79}" type="datetimeFigureOut">
              <a:rPr lang="en-US"/>
              <a:pPr>
                <a:defRPr/>
              </a:pPr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49CCE-778B-4371-A03A-FDCD62BA7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F9DED-C3AA-40F6-ACE9-AC54436C1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02281-60AA-4CF2-AA75-49D60852FFB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E6BCB-2EF7-479A-9162-D2528BAE138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9E97A-744F-4044-973F-1B212DBED46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5B8F5-A411-4768-860B-8D8B6318089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3CDC2-9C99-4179-8227-6CFCBA8A98A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5B504-35FB-4966-A949-862367A2FDA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F119D-79C3-40E4-AE72-1E2398486F2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98400-A51E-47C6-AB6E-9D2F0FEB444A}" type="datetimeFigureOut">
              <a:rPr lang="en-US"/>
              <a:pPr>
                <a:defRPr/>
              </a:pPr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387C5-D1BA-4E64-9B6E-A01CF3A7D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45CA3-E2A7-4841-8461-ACC6688C0D3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2350F7-3815-4440-A6A9-3C2B961E818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2B64A5-FA29-4A63-985A-F9E122871A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49608-6C8C-4189-85FB-CE13A0D0AF7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8C073F4-E016-47F5-A5CA-E7A1D0BA007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4B09C-5FE3-4E5C-947F-62A8A654A6B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8880D-8C14-414F-9A2C-CAC4CEB7120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98400-A51E-47C6-AB6E-9D2F0FEB44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387C5-D1BA-4E64-9B6E-A01CF3A7D9E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AFC77-476A-4B65-AEF2-B88090E8601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9DFD-7A6B-421E-91AE-F1416F30A79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747BA-49B7-4E32-A9B2-44A226F3221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32093-982A-4E29-84CD-21505EE1816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BBE94-D788-474D-8EEB-6F58D147204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8F99F-4257-47F7-B137-92F5C330B80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AFC77-476A-4B65-AEF2-B88090E8601D}" type="datetimeFigureOut">
              <a:rPr lang="en-US"/>
              <a:pPr>
                <a:defRPr/>
              </a:pPr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9DFD-7A6B-421E-91AE-F1416F30A7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95DB7-2A11-4E6C-9567-D57EA333CE6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2DBDE-828A-4ED8-BAC3-0183760B6DD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282A0-E074-4D1F-9892-A88D1283A73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4E828-8872-429C-B31F-81F3904DB62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B5463-834F-40F6-B8E3-F026FE73268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64F8D-F56C-469B-8A33-F67E89A087F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B97F0-D666-463A-99C4-716878AAB3F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1FFF3-B466-42C5-A286-E06D02714B7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5714B-483C-45C3-99E0-9DDFC1306F6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34E0C-7D9E-4F01-AF55-2FE14BA7587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89D8F-1676-4F18-A19A-1DC9780C6F7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49CCE-778B-4371-A03A-FDCD62BA792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F9DED-C3AA-40F6-ACE9-AC54436C1CB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4B09C-5FE3-4E5C-947F-62A8A654A6B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8880D-8C14-414F-9A2C-CAC4CEB7120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6866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98400-A51E-47C6-AB6E-9D2F0FEB44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387C5-D1BA-4E64-9B6E-A01CF3A7D9E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6882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AFC77-476A-4B65-AEF2-B88090E8601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9DFD-7A6B-421E-91AE-F1416F30A79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1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747BA-49B7-4E32-A9B2-44A226F32216}" type="datetimeFigureOut">
              <a:rPr lang="en-US"/>
              <a:pPr>
                <a:defRPr/>
              </a:pPr>
              <a:t>3/5/21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32093-982A-4E29-84CD-21505EE181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747BA-49B7-4E32-A9B2-44A226F3221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32093-982A-4E29-84CD-21505EE1816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8510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BBE94-D788-474D-8EEB-6F58D147204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8F99F-4257-47F7-B137-92F5C330B80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4388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95DB7-2A11-4E6C-9567-D57EA333CE6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2DBDE-828A-4ED8-BAC3-0183760B6DD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974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282A0-E074-4D1F-9892-A88D1283A73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4E828-8872-429C-B31F-81F3904DB62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5634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B5463-834F-40F6-B8E3-F026FE73268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64F8D-F56C-469B-8A33-F67E89A087F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059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B97F0-D666-463A-99C4-716878AAB3F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1FFF3-B466-42C5-A286-E06D02714B7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68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5714B-483C-45C3-99E0-9DDFC1306F6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34E0C-7D9E-4F01-AF55-2FE14BA7587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047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89D8F-1676-4F18-A19A-1DC9780C6F7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49CCE-778B-4371-A03A-FDCD62BA792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8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BBE94-D788-474D-8EEB-6F58D1472041}" type="datetimeFigureOut">
              <a:rPr lang="en-US"/>
              <a:pPr>
                <a:defRPr/>
              </a:pPr>
              <a:t>3/5/21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8F99F-4257-47F7-B137-92F5C330B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95DB7-2A11-4E6C-9567-D57EA333CE6B}" type="datetimeFigureOut">
              <a:rPr lang="en-US"/>
              <a:pPr>
                <a:defRPr/>
              </a:pPr>
              <a:t>3/5/21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2DBDE-828A-4ED8-BAC3-0183760B6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282A0-E074-4D1F-9892-A88D1283A735}" type="datetimeFigureOut">
              <a:rPr lang="en-US"/>
              <a:pPr>
                <a:defRPr/>
              </a:pPr>
              <a:t>3/5/21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4E828-8872-429C-B31F-81F3904DB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B5463-834F-40F6-B8E3-F026FE73268E}" type="datetimeFigureOut">
              <a:rPr lang="en-US"/>
              <a:pPr>
                <a:defRPr/>
              </a:pPr>
              <a:t>3/5/21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64F8D-F56C-469B-8A33-F67E89A087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B97F0-D666-463A-99C4-716878AAB3F2}" type="datetimeFigureOut">
              <a:rPr lang="en-US"/>
              <a:pPr>
                <a:defRPr/>
              </a:pPr>
              <a:t>3/5/21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1FFF3-B466-42C5-A286-E06D02714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F0A01C-ECC0-4966-AD27-2E8B22F3BDB1}" type="datetimeFigureOut">
              <a:rPr lang="en-US"/>
              <a:pPr>
                <a:defRPr/>
              </a:pPr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2F44228-A715-4D35-A686-68263BBDC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EDF5AE6-8A69-4042-BE13-937D50248441}" type="slidenum">
              <a:rPr lang="en-US" smtClean="0">
                <a:solidFill>
                  <a:srgbClr val="000000"/>
                </a:solidFill>
                <a:latin typeface="Futura Bk BT" pitchFamily="34" charset="0"/>
              </a:rPr>
              <a:pPr/>
              <a:t>‹#›</a:t>
            </a:fld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Bk BT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Bk BT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Bk BT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Bk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Bk B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Bk B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Bk B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Bk B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F0A01C-ECC0-4966-AD27-2E8B22F3BDB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2F44228-A715-4D35-A686-68263BBDC78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F0A01C-ECC0-4966-AD27-2E8B22F3BDB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2F44228-A715-4D35-A686-68263BBDC78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22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3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6.wmf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png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11.wmf"/><Relationship Id="rId15" Type="http://schemas.openxmlformats.org/officeDocument/2006/relationships/hyperlink" Target="http://en.wikipedia.org/wiki/Rayleigh_quotient" TargetMode="External"/><Relationship Id="rId10" Type="http://schemas.openxmlformats.org/officeDocument/2006/relationships/image" Target="../media/image15.wmf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pn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280.pn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11" Type="http://schemas.openxmlformats.org/officeDocument/2006/relationships/oleObject" Target="../embeddings/oleObject32.bin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3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3.xml"/><Relationship Id="rId7" Type="http://schemas.openxmlformats.org/officeDocument/2006/relationships/image" Target="../media/image5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1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3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37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39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hyperlink" Target="http://mathworld.wolfram.com/Point-LineDistance2-Dimensional.html" TargetMode="Externa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Fitting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00800" cy="29718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Computer Vision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CS 543 / ECE 549 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University of Illinois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38C30-2272-464C-9CD2-2EA7389C1DF3}"/>
              </a:ext>
            </a:extLst>
          </p:cNvPr>
          <p:cNvSpPr txBox="1"/>
          <p:nvPr/>
        </p:nvSpPr>
        <p:spPr>
          <a:xfrm>
            <a:off x="0" y="6550223"/>
            <a:ext cx="3738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Slides from Derek </a:t>
            </a:r>
            <a:r>
              <a:rPr lang="en-US" sz="1400" dirty="0" err="1"/>
              <a:t>Hoiem</a:t>
            </a:r>
            <a:r>
              <a:rPr lang="en-US" sz="1400" dirty="0"/>
              <a:t>, Svetlana </a:t>
            </a:r>
            <a:r>
              <a:rPr lang="en-US" sz="1400" dirty="0" err="1"/>
              <a:t>Lazebnik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 least squares</a:t>
            </a:r>
          </a:p>
        </p:txBody>
      </p:sp>
      <p:sp>
        <p:nvSpPr>
          <p:cNvPr id="61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4343400" cy="2362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Find 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</a:rPr>
              <a:t>) </a:t>
            </a:r>
            <a:r>
              <a:rPr lang="en-US" sz="2000" dirty="0"/>
              <a:t>to minimize the sum of squared perpendicular distances</a:t>
            </a:r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78500" y="2044700"/>
          <a:ext cx="1549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33" name="Equation" r:id="rId4" imgW="1549080" imgH="291960" progId="Equation.3">
                  <p:embed/>
                </p:oleObj>
              </mc:Choice>
              <mc:Fallback>
                <p:oleObj name="Equation" r:id="rId4" imgW="154908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2044700"/>
                        <a:ext cx="1549400" cy="292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05400" y="936625"/>
            <a:ext cx="269240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Rectangle 6"/>
          <p:cNvSpPr>
            <a:spLocks noChangeArrowheads="1"/>
          </p:cNvSpPr>
          <p:nvPr/>
        </p:nvSpPr>
        <p:spPr bwMode="auto">
          <a:xfrm>
            <a:off x="6477000" y="1905000"/>
            <a:ext cx="92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pitchFamily="18" charset="0"/>
              </a:rPr>
              <a:t>(</a:t>
            </a:r>
            <a:r>
              <a:rPr lang="en-US" sz="2400" b="0" i="1">
                <a:latin typeface="Times New Roman" pitchFamily="18" charset="0"/>
              </a:rPr>
              <a:t>x</a:t>
            </a:r>
            <a:r>
              <a:rPr lang="en-US" sz="2400" b="0" i="1" baseline="-25000">
                <a:latin typeface="Times New Roman" pitchFamily="18" charset="0"/>
              </a:rPr>
              <a:t>i</a:t>
            </a:r>
            <a:r>
              <a:rPr lang="en-US" sz="2400" b="0">
                <a:latin typeface="Times New Roman" pitchFamily="18" charset="0"/>
              </a:rPr>
              <a:t>, </a:t>
            </a:r>
            <a:r>
              <a:rPr lang="en-US" sz="2400" b="0" i="1">
                <a:latin typeface="Times New Roman" pitchFamily="18" charset="0"/>
              </a:rPr>
              <a:t>y</a:t>
            </a:r>
            <a:r>
              <a:rPr lang="en-US" sz="2400" b="0" i="1" baseline="-25000">
                <a:latin typeface="Times New Roman" pitchFamily="18" charset="0"/>
              </a:rPr>
              <a:t>i</a:t>
            </a:r>
            <a:r>
              <a:rPr lang="en-US" sz="2400" b="0">
                <a:latin typeface="Times New Roman" pitchFamily="18" charset="0"/>
              </a:rPr>
              <a:t>)</a:t>
            </a:r>
          </a:p>
        </p:txBody>
      </p:sp>
      <p:sp>
        <p:nvSpPr>
          <p:cNvPr id="6156" name="Rectangle 7"/>
          <p:cNvSpPr>
            <a:spLocks noChangeArrowheads="1"/>
          </p:cNvSpPr>
          <p:nvPr/>
        </p:nvSpPr>
        <p:spPr bwMode="auto">
          <a:xfrm>
            <a:off x="7162800" y="1066800"/>
            <a:ext cx="16802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i="1" dirty="0" err="1">
                <a:latin typeface="Times New Roman" pitchFamily="18" charset="0"/>
              </a:rPr>
              <a:t>ax+by+c</a:t>
            </a:r>
            <a:r>
              <a:rPr lang="en-US" sz="2400" b="0" i="1" dirty="0">
                <a:latin typeface="Times New Roman" pitchFamily="18" charset="0"/>
              </a:rPr>
              <a:t>=0</a:t>
            </a:r>
          </a:p>
        </p:txBody>
      </p:sp>
      <p:graphicFrame>
        <p:nvGraphicFramePr>
          <p:cNvPr id="6147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90600" y="1752600"/>
          <a:ext cx="34290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34" name="Equation" r:id="rId7" imgW="1549080" imgH="291960" progId="Equation.3">
                  <p:embed/>
                </p:oleObj>
              </mc:Choice>
              <mc:Fallback>
                <p:oleObj name="Equation" r:id="rId7" imgW="1549080" imgH="291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3429000" cy="6461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Rectangle 9"/>
          <p:cNvSpPr>
            <a:spLocks noChangeArrowheads="1"/>
          </p:cNvSpPr>
          <p:nvPr/>
        </p:nvSpPr>
        <p:spPr bwMode="auto">
          <a:xfrm>
            <a:off x="7010400" y="1600200"/>
            <a:ext cx="2057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0"/>
              <a:t>Unit normal: </a:t>
            </a:r>
            <a:r>
              <a:rPr lang="en-US" sz="2000" b="0" i="1">
                <a:latin typeface="Times New Roman" pitchFamily="18" charset="0"/>
              </a:rPr>
              <a:t>N=</a:t>
            </a:r>
            <a:r>
              <a:rPr lang="en-US" sz="2000" b="0">
                <a:latin typeface="Times New Roman" pitchFamily="18" charset="0"/>
              </a:rPr>
              <a:t>(</a:t>
            </a:r>
            <a:r>
              <a:rPr lang="en-US" sz="2000" b="0" i="1">
                <a:latin typeface="Times New Roman" pitchFamily="18" charset="0"/>
              </a:rPr>
              <a:t>a, b</a:t>
            </a:r>
            <a:r>
              <a:rPr lang="en-US" sz="2000" b="0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614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454148"/>
              </p:ext>
            </p:extLst>
          </p:nvPr>
        </p:nvGraphicFramePr>
        <p:xfrm>
          <a:off x="403225" y="2667000"/>
          <a:ext cx="3687763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35" name="Equation" r:id="rId9" imgW="1879560" imgH="393480" progId="Equation.3">
                  <p:embed/>
                </p:oleObj>
              </mc:Choice>
              <mc:Fallback>
                <p:oleObj name="Equation" r:id="rId9" imgW="187956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2667000"/>
                        <a:ext cx="3687763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50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646054"/>
              </p:ext>
            </p:extLst>
          </p:nvPr>
        </p:nvGraphicFramePr>
        <p:xfrm>
          <a:off x="4778375" y="2674938"/>
          <a:ext cx="4233863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36" name="Equation" r:id="rId11" imgW="2311200" imgH="393480" progId="Equation.3">
                  <p:embed/>
                </p:oleObj>
              </mc:Choice>
              <mc:Fallback>
                <p:oleObj name="Equation" r:id="rId11" imgW="231120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2674938"/>
                        <a:ext cx="4233863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5036" name="Object 12"/>
          <p:cNvGraphicFramePr>
            <a:graphicFrameLocks noChangeAspect="1"/>
          </p:cNvGraphicFramePr>
          <p:nvPr/>
        </p:nvGraphicFramePr>
        <p:xfrm>
          <a:off x="317500" y="3360738"/>
          <a:ext cx="8628063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37" name="Equation" r:id="rId13" imgW="4267080" imgH="761760" progId="Equation.3">
                  <p:embed/>
                </p:oleObj>
              </mc:Choice>
              <mc:Fallback>
                <p:oleObj name="Equation" r:id="rId13" imgW="4267080" imgH="7617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3360738"/>
                        <a:ext cx="8628063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5040" name="Text Box 16"/>
          <p:cNvSpPr txBox="1">
            <a:spLocks noChangeArrowheads="1"/>
          </p:cNvSpPr>
          <p:nvPr/>
        </p:nvSpPr>
        <p:spPr bwMode="auto">
          <a:xfrm>
            <a:off x="233614" y="5715000"/>
            <a:ext cx="85293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dirty="0">
                <a:latin typeface="+mn-lt"/>
              </a:rPr>
              <a:t>Solution is eigenvector corresponding to smallest </a:t>
            </a:r>
            <a:r>
              <a:rPr lang="en-US" sz="2400" b="0" dirty="0" err="1">
                <a:latin typeface="+mn-lt"/>
              </a:rPr>
              <a:t>eigenvalue</a:t>
            </a:r>
            <a:r>
              <a:rPr lang="en-US" sz="2400" b="0" dirty="0">
                <a:latin typeface="+mn-lt"/>
              </a:rPr>
              <a:t> of A</a:t>
            </a:r>
            <a:r>
              <a:rPr lang="en-US" sz="2400" b="0" baseline="30000" dirty="0">
                <a:latin typeface="+mn-lt"/>
              </a:rPr>
              <a:t>T</a:t>
            </a:r>
            <a:r>
              <a:rPr lang="en-US" sz="2400" b="0" dirty="0">
                <a:latin typeface="+mn-lt"/>
              </a:rPr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6488668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details on Raleigh Quotient: </a:t>
            </a:r>
            <a:r>
              <a:rPr lang="en-US" dirty="0">
                <a:hlinkClick r:id="rId15"/>
              </a:rPr>
              <a:t>http://en.wikipedia.org/wiki/Rayleigh_quotient</a:t>
            </a:r>
            <a:endParaRPr lang="en-US" dirty="0"/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574675" y="4740275"/>
          <a:ext cx="73437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38" name="Equation" r:id="rId16" imgW="3632040" imgH="444240" progId="Equation.3">
                  <p:embed/>
                </p:oleObj>
              </mc:Choice>
              <mc:Fallback>
                <p:oleObj name="Equation" r:id="rId16" imgW="3632040" imgH="4442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4740275"/>
                        <a:ext cx="73437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461855" y="0"/>
            <a:ext cx="268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modified from S. Lazebnik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5040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381000" y="3581400"/>
            <a:ext cx="8305800" cy="2743200"/>
          </a:xfrm>
          <a:prstGeom prst="roundRect">
            <a:avLst/>
          </a:prstGeom>
          <a:solidFill>
            <a:srgbClr val="E6EDF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31750" contourW="19050" prstMaterial="matte">
            <a:bevelT w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Recap: Two Common Optimization Problems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3581400"/>
            <a:ext cx="4038600" cy="685800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Problem statement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648200" y="3581400"/>
            <a:ext cx="4038600" cy="639763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Solution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</p:txBody>
      </p:sp>
      <p:graphicFrame>
        <p:nvGraphicFramePr>
          <p:cNvPr id="1665036" name="Object 12"/>
          <p:cNvGraphicFramePr>
            <a:graphicFrameLocks noChangeAspect="1"/>
          </p:cNvGraphicFramePr>
          <p:nvPr/>
        </p:nvGraphicFramePr>
        <p:xfrm>
          <a:off x="561975" y="4237037"/>
          <a:ext cx="44672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8" name="Equation" r:id="rId3" imgW="2209680" imgH="203040" progId="Equation.3">
                  <p:embed/>
                </p:oleObj>
              </mc:Choice>
              <mc:Fallback>
                <p:oleObj name="Equation" r:id="rId3" imgW="220968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4237037"/>
                        <a:ext cx="44672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512762" y="4770437"/>
          <a:ext cx="24399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9" name="Equation" r:id="rId5" imgW="1206360" imgH="419040" progId="Equation.3">
                  <p:embed/>
                </p:oleObj>
              </mc:Choice>
              <mc:Fallback>
                <p:oleObj name="Equation" r:id="rId5" imgW="120636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2" y="4770437"/>
                        <a:ext cx="2439988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685781"/>
              </p:ext>
            </p:extLst>
          </p:nvPr>
        </p:nvGraphicFramePr>
        <p:xfrm>
          <a:off x="512763" y="5761038"/>
          <a:ext cx="41878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0" name="Equation" r:id="rId7" imgW="2070000" imgH="203040" progId="Equation.3">
                  <p:embed/>
                </p:oleObj>
              </mc:Choice>
              <mc:Fallback>
                <p:oleObj name="Equation" r:id="rId7" imgW="207000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5761038"/>
                        <a:ext cx="418782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818188" y="4640263"/>
          <a:ext cx="22590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1" name="Equation" r:id="rId9" imgW="1117440" imgH="457200" progId="Equation.3">
                  <p:embed/>
                </p:oleObj>
              </mc:Choice>
              <mc:Fallback>
                <p:oleObj name="Equation" r:id="rId9" imgW="111744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8188" y="4640263"/>
                        <a:ext cx="2259012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381000" y="1295400"/>
            <a:ext cx="8305800" cy="2057400"/>
            <a:chOff x="228600" y="4114800"/>
            <a:chExt cx="8305800" cy="2057400"/>
          </a:xfrm>
        </p:grpSpPr>
        <p:sp>
          <p:nvSpPr>
            <p:cNvPr id="19" name="Rounded Rectangle 18"/>
            <p:cNvSpPr/>
            <p:nvPr/>
          </p:nvSpPr>
          <p:spPr>
            <a:xfrm>
              <a:off x="228600" y="4114800"/>
              <a:ext cx="8305800" cy="2057400"/>
            </a:xfrm>
            <a:prstGeom prst="roundRect">
              <a:avLst/>
            </a:prstGeom>
            <a:solidFill>
              <a:srgbClr val="E6EDF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extrusionH="31750" contourW="19050" prstMaterial="matte">
              <a:bevelT w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ontent Placeholder 10"/>
            <p:cNvSpPr txBox="1">
              <a:spLocks/>
            </p:cNvSpPr>
            <p:nvPr/>
          </p:nvSpPr>
          <p:spPr bwMode="auto">
            <a:xfrm>
              <a:off x="304800" y="4114800"/>
              <a:ext cx="40386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Problem statement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Content Placeholder 11"/>
            <p:cNvSpPr txBox="1">
              <a:spLocks/>
            </p:cNvSpPr>
            <p:nvPr/>
          </p:nvSpPr>
          <p:spPr bwMode="auto">
            <a:xfrm>
              <a:off x="4495800" y="4114800"/>
              <a:ext cx="4038600" cy="639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Solution</a:t>
              </a:r>
            </a:p>
            <a:p>
              <a:pPr marL="342900" marR="0" lvl="0" indent="-34290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aphicFrame>
          <p:nvGraphicFramePr>
            <p:cNvPr id="2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4276524"/>
                </p:ext>
              </p:extLst>
            </p:nvPr>
          </p:nvGraphicFramePr>
          <p:xfrm>
            <a:off x="673100" y="5456238"/>
            <a:ext cx="3932238" cy="41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92" name="Equation" r:id="rId11" imgW="1942920" imgH="203040" progId="Equation.3">
                    <p:embed/>
                  </p:oleObj>
                </mc:Choice>
                <mc:Fallback>
                  <p:oleObj name="Equation" r:id="rId11" imgW="1942920" imgH="20304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100" y="5456238"/>
                          <a:ext cx="3932238" cy="411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5715000" y="5486400"/>
            <a:ext cx="1179512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93" name="Equation" r:id="rId13" imgW="583920" imgH="177480" progId="Equation.3">
                    <p:embed/>
                  </p:oleObj>
                </mc:Choice>
                <mc:Fallback>
                  <p:oleObj name="Equation" r:id="rId13" imgW="583920" imgH="17748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00" y="5486400"/>
                          <a:ext cx="1179512" cy="35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70" name="Object 6"/>
            <p:cNvGraphicFramePr>
              <a:graphicFrameLocks noChangeAspect="1"/>
            </p:cNvGraphicFramePr>
            <p:nvPr/>
          </p:nvGraphicFramePr>
          <p:xfrm>
            <a:off x="1219200" y="4813300"/>
            <a:ext cx="2433637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94" name="Equation" r:id="rId15" imgW="1244520" imgH="266400" progId="Equation.3">
                    <p:embed/>
                  </p:oleObj>
                </mc:Choice>
                <mc:Fallback>
                  <p:oleObj name="Equation" r:id="rId15" imgW="1244520" imgH="2664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200" y="4813300"/>
                          <a:ext cx="2433637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0933" name="Object 5"/>
            <p:cNvGraphicFramePr>
              <a:graphicFrameLocks noChangeAspect="1"/>
            </p:cNvGraphicFramePr>
            <p:nvPr/>
          </p:nvGraphicFramePr>
          <p:xfrm>
            <a:off x="5514975" y="4876800"/>
            <a:ext cx="2105025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95" name="Equation" r:id="rId17" imgW="1066680" imgH="253800" progId="Equation.3">
                    <p:embed/>
                  </p:oleObj>
                </mc:Choice>
                <mc:Fallback>
                  <p:oleObj name="Equation" r:id="rId17" imgW="1066680" imgH="253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4975" y="4876800"/>
                          <a:ext cx="2105025" cy="500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Box 27"/>
            <p:cNvSpPr txBox="1"/>
            <p:nvPr/>
          </p:nvSpPr>
          <p:spPr>
            <a:xfrm>
              <a:off x="6934200" y="5498068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matlab</a:t>
              </a:r>
              <a:r>
                <a:rPr lang="en-US" dirty="0"/>
                <a:t>)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A39DFAE-A3A0-1948-B4BD-0D15DD3953BA}"/>
              </a:ext>
            </a:extLst>
          </p:cNvPr>
          <p:cNvSpPr/>
          <p:nvPr/>
        </p:nvSpPr>
        <p:spPr>
          <a:xfrm>
            <a:off x="0" y="6553200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Slide from D. </a:t>
            </a:r>
            <a:r>
              <a:rPr lang="en-US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Hoiem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Least squares (global) optimization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Good</a:t>
            </a:r>
          </a:p>
          <a:p>
            <a:r>
              <a:rPr lang="en-US" sz="2800" dirty="0"/>
              <a:t>Clearly specified objective</a:t>
            </a:r>
          </a:p>
          <a:p>
            <a:r>
              <a:rPr lang="en-US" sz="2800" dirty="0"/>
              <a:t>Optimization is easy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Bad</a:t>
            </a:r>
          </a:p>
          <a:p>
            <a:r>
              <a:rPr lang="en-US" sz="2800" dirty="0"/>
              <a:t>May not be what you want to optimize </a:t>
            </a:r>
          </a:p>
          <a:p>
            <a:r>
              <a:rPr lang="en-US" sz="2800" dirty="0"/>
              <a:t>Sensitive to outliers</a:t>
            </a:r>
          </a:p>
          <a:p>
            <a:pPr lvl="1"/>
            <a:r>
              <a:rPr lang="en-US" sz="2400" dirty="0"/>
              <a:t>Bad matches, extra points</a:t>
            </a:r>
          </a:p>
          <a:p>
            <a:r>
              <a:rPr lang="en-US" sz="2800" dirty="0"/>
              <a:t>Doesn’t allow you to get multiple good fits</a:t>
            </a:r>
          </a:p>
          <a:p>
            <a:pPr lvl="1"/>
            <a:r>
              <a:rPr lang="en-US" sz="2400" dirty="0"/>
              <a:t>Detecting multiple objects, lines, etc.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7A6FD-B3AF-D349-8DAD-7D51C2CB9865}"/>
              </a:ext>
            </a:extLst>
          </p:cNvPr>
          <p:cNvSpPr/>
          <p:nvPr/>
        </p:nvSpPr>
        <p:spPr>
          <a:xfrm>
            <a:off x="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Slide from D. </a:t>
            </a:r>
            <a:r>
              <a:rPr lang="en-US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Hoiem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Least squares: Robustness to noise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Least squares fit to the red points: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163" y="1435100"/>
            <a:ext cx="6034087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253761-BD6E-124E-96FC-BC3CE885B4FD}"/>
              </a:ext>
            </a:extLst>
          </p:cNvPr>
          <p:cNvSpPr/>
          <p:nvPr/>
        </p:nvSpPr>
        <p:spPr>
          <a:xfrm>
            <a:off x="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Slide from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Lazebnik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303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Least squares: Robustness to noise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Least squares fit with an outlier: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163" y="1435100"/>
            <a:ext cx="6034087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1429" name="Text Box 5"/>
          <p:cNvSpPr txBox="1">
            <a:spLocks noChangeArrowheads="1"/>
          </p:cNvSpPr>
          <p:nvPr/>
        </p:nvSpPr>
        <p:spPr bwMode="auto">
          <a:xfrm>
            <a:off x="1371600" y="6288088"/>
            <a:ext cx="679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/>
              <a:t>Problem: squared error heavily penalizes outliers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CCF8A-3DDD-AB4F-83F7-1B7E5319633F}"/>
              </a:ext>
            </a:extLst>
          </p:cNvPr>
          <p:cNvSpPr/>
          <p:nvPr/>
        </p:nvSpPr>
        <p:spPr>
          <a:xfrm>
            <a:off x="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Slide from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Lazebnik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12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14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Robust least squares (to deal with outliers)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610600" cy="1981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/>
              <a:t>General approach: </a:t>
            </a:r>
          </a:p>
          <a:p>
            <a:pPr>
              <a:buFontTx/>
              <a:buNone/>
            </a:pPr>
            <a:r>
              <a:rPr lang="en-US" sz="2400" dirty="0"/>
              <a:t>    minimize</a:t>
            </a:r>
            <a:br>
              <a:rPr lang="en-US" sz="2400" dirty="0"/>
            </a:br>
            <a:endParaRPr lang="en-US" sz="2400" dirty="0"/>
          </a:p>
          <a:p>
            <a:pPr>
              <a:buNone/>
            </a:pPr>
            <a:r>
              <a:rPr lang="en-US" sz="2400" i="1" dirty="0">
                <a:latin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400" i="1" dirty="0">
                <a:latin typeface="Times New Roman" pitchFamily="18" charset="0"/>
              </a:rPr>
              <a:t>	</a:t>
            </a:r>
            <a:r>
              <a:rPr lang="en-US" sz="2400" i="1" dirty="0" err="1">
                <a:latin typeface="Times New Roman" pitchFamily="18" charset="0"/>
              </a:rPr>
              <a:t>u</a:t>
            </a:r>
            <a:r>
              <a:rPr lang="en-US" sz="2400" i="1" baseline="-25000" dirty="0" err="1">
                <a:latin typeface="Times New Roman" pitchFamily="18" charset="0"/>
              </a:rPr>
              <a:t>i</a:t>
            </a:r>
            <a:r>
              <a:rPr lang="en-US" sz="2400" i="1" baseline="-25000" dirty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</a:rPr>
              <a:t>x</a:t>
            </a:r>
            <a:r>
              <a:rPr lang="en-US" sz="2400" i="1" baseline="-25000" dirty="0">
                <a:latin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</a:rPr>
              <a:t>,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>
                <a:cs typeface="Times New Roman" pitchFamily="18" charset="0"/>
              </a:rPr>
              <a:t> – residual of </a:t>
            </a:r>
            <a:r>
              <a:rPr lang="en-US" sz="2400" dirty="0" err="1">
                <a:cs typeface="Times New Roman" pitchFamily="18" charset="0"/>
              </a:rPr>
              <a:t>i</a:t>
            </a:r>
            <a:r>
              <a:rPr lang="en-US" sz="2400" baseline="30000" dirty="0" err="1">
                <a:cs typeface="Times New Roman" pitchFamily="18" charset="0"/>
              </a:rPr>
              <a:t>th</a:t>
            </a:r>
            <a:r>
              <a:rPr lang="en-US" sz="2400" dirty="0">
                <a:cs typeface="Times New Roman" pitchFamily="18" charset="0"/>
              </a:rPr>
              <a:t> point </a:t>
            </a:r>
            <a:r>
              <a:rPr lang="en-US" sz="2400" dirty="0" err="1">
                <a:cs typeface="Times New Roman" pitchFamily="18" charset="0"/>
              </a:rPr>
              <a:t>w.r.t</a:t>
            </a:r>
            <a:r>
              <a:rPr lang="en-US" sz="2400" dirty="0">
                <a:cs typeface="Times New Roman" pitchFamily="18" charset="0"/>
              </a:rPr>
              <a:t>. model parameters </a:t>
            </a:r>
            <a:r>
              <a:rPr lang="el-GR" sz="2400" i="1" dirty="0">
                <a:cs typeface="Times New Roman" pitchFamily="18" charset="0"/>
              </a:rPr>
              <a:t>θ</a:t>
            </a:r>
            <a:br>
              <a:rPr lang="en-US" sz="2400" dirty="0">
                <a:cs typeface="Times New Roman" pitchFamily="18" charset="0"/>
              </a:rPr>
            </a:br>
            <a:r>
              <a:rPr lang="el-GR" sz="2400" i="1" dirty="0">
                <a:cs typeface="Times New Roman" pitchFamily="18" charset="0"/>
              </a:rPr>
              <a:t>ρ</a:t>
            </a:r>
            <a:r>
              <a:rPr lang="en-US" sz="2400" dirty="0">
                <a:cs typeface="Times New Roman" pitchFamily="18" charset="0"/>
              </a:rPr>
              <a:t> – robust function</a:t>
            </a:r>
            <a:r>
              <a:rPr lang="en-US" sz="2400" dirty="0"/>
              <a:t> with scale parameter </a:t>
            </a:r>
            <a:r>
              <a:rPr lang="el-GR" sz="2400" dirty="0">
                <a:cs typeface="Times New Roman" pitchFamily="18" charset="0"/>
              </a:rPr>
              <a:t>σ</a:t>
            </a:r>
            <a:r>
              <a:rPr lang="en-US" sz="2400" dirty="0">
                <a:cs typeface="Times New Roman" pitchFamily="18" charset="0"/>
              </a:rPr>
              <a:t>  </a:t>
            </a: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2667000" y="1295400"/>
          <a:ext cx="2352675" cy="747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64" name="Equation" r:id="rId4" imgW="1079280" imgH="342720" progId="Equation.3">
                  <p:embed/>
                </p:oleObj>
              </mc:Choice>
              <mc:Fallback>
                <p:oleObj name="Equation" r:id="rId4" imgW="107928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295400"/>
                        <a:ext cx="2352675" cy="7474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3128963"/>
            <a:ext cx="4724400" cy="3424237"/>
          </a:xfrm>
          <a:prstGeom prst="rect">
            <a:avLst/>
          </a:prstGeom>
          <a:noFill/>
        </p:spPr>
      </p:pic>
      <p:pic>
        <p:nvPicPr>
          <p:cNvPr id="8090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3048000"/>
            <a:ext cx="2362200" cy="7762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5257800" y="3352800"/>
            <a:ext cx="3352800" cy="173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The robust function </a:t>
            </a:r>
            <a:r>
              <a:rPr lang="el-GR" sz="2400" i="1" dirty="0">
                <a:solidFill>
                  <a:srgbClr val="000000"/>
                </a:solidFill>
                <a:cs typeface="Times New Roman" pitchFamily="18" charset="0"/>
              </a:rPr>
              <a:t>ρ</a:t>
            </a:r>
            <a:r>
              <a:rPr lang="en-US" sz="2000" dirty="0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 </a:t>
            </a: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 Favors a configuration </a:t>
            </a:r>
          </a:p>
          <a:p>
            <a:pPr eaLnBrk="0" hangingPunct="0">
              <a:spcBef>
                <a:spcPct val="20000"/>
              </a:spcBef>
            </a:pPr>
            <a:r>
              <a:rPr lang="en-US" dirty="0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with small residuals</a:t>
            </a: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 Constant penalty for large residuals</a:t>
            </a:r>
            <a:endParaRPr lang="en-US" i="1" dirty="0">
              <a:solidFill>
                <a:srgbClr val="000000"/>
              </a:solidFill>
              <a:latin typeface="Futura Bk BT" pitchFamily="34" charset="0"/>
              <a:cs typeface="Arial" charset="0"/>
            </a:endParaRPr>
          </a:p>
        </p:txBody>
      </p:sp>
      <p:graphicFrame>
        <p:nvGraphicFramePr>
          <p:cNvPr id="809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303224"/>
              </p:ext>
            </p:extLst>
          </p:nvPr>
        </p:nvGraphicFramePr>
        <p:xfrm>
          <a:off x="5513388" y="1295400"/>
          <a:ext cx="24193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65" name="Equation" r:id="rId8" imgW="1549080" imgH="291960" progId="Equation.3">
                  <p:embed/>
                </p:oleObj>
              </mc:Choice>
              <mc:Fallback>
                <p:oleObj name="Equation" r:id="rId8" imgW="154908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1295400"/>
                        <a:ext cx="24193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27101" y="655022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from S. Savarese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Estimator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Initialize: e.g., choose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sz="2800" dirty="0"/>
                  <a:t> by least squares fit and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Choose </a:t>
                </a:r>
                <a:r>
                  <a:rPr lang="en-US" sz="2800" dirty="0" err="1"/>
                  <a:t>params</a:t>
                </a:r>
                <a:r>
                  <a:rPr lang="en-US" sz="2800" dirty="0"/>
                  <a:t> to minimize:</a:t>
                </a:r>
              </a:p>
              <a:p>
                <a:pPr marL="914400" lvl="1" indent="-514350"/>
                <a:r>
                  <a:rPr lang="en-US" sz="2400" dirty="0"/>
                  <a:t>E.g., numerical optimization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Compute new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Repeat (2) and (3) until convergence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b="-1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082937"/>
              </p:ext>
            </p:extLst>
          </p:nvPr>
        </p:nvGraphicFramePr>
        <p:xfrm>
          <a:off x="3200400" y="4495800"/>
          <a:ext cx="3276600" cy="497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38" name="Equation" r:id="rId4" imgW="1422360" imgH="215640" progId="Equation.3">
                  <p:embed/>
                </p:oleObj>
              </mc:Choice>
              <mc:Fallback>
                <p:oleObj name="Equation" r:id="rId4" imgW="142236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495800"/>
                        <a:ext cx="3276600" cy="4973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505059"/>
              </p:ext>
            </p:extLst>
          </p:nvPr>
        </p:nvGraphicFramePr>
        <p:xfrm>
          <a:off x="5334000" y="2819400"/>
          <a:ext cx="3082925" cy="916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39" name="Equation" r:id="rId6" imgW="1536480" imgH="457200" progId="Equation.3">
                  <p:embed/>
                </p:oleObj>
              </mc:Choice>
              <mc:Fallback>
                <p:oleObj name="Equation" r:id="rId6" imgW="153648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819400"/>
                        <a:ext cx="3082925" cy="9165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698468"/>
              </p:ext>
            </p:extLst>
          </p:nvPr>
        </p:nvGraphicFramePr>
        <p:xfrm>
          <a:off x="931653" y="1976019"/>
          <a:ext cx="32766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40" name="Equation" r:id="rId8" imgW="1422400" imgH="215900" progId="Equation.3">
                  <p:embed/>
                </p:oleObj>
              </mc:Choice>
              <mc:Fallback>
                <p:oleObj name="Equation" r:id="rId8" imgW="14224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653" y="1976019"/>
                        <a:ext cx="32766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829D30B-C4FB-1545-A81B-8217B2344FEB}"/>
              </a:ext>
            </a:extLst>
          </p:cNvPr>
          <p:cNvSpPr/>
          <p:nvPr/>
        </p:nvSpPr>
        <p:spPr>
          <a:xfrm>
            <a:off x="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Slide from D. </a:t>
            </a:r>
            <a:r>
              <a:rPr lang="en-US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Hoiem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163" y="1022350"/>
            <a:ext cx="6034087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scale: Just right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1714500" y="6034088"/>
            <a:ext cx="5934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The effect of the outlier is minimized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96A108-FFBF-DA4B-83FC-F0F0CD0ED2F9}"/>
              </a:ext>
            </a:extLst>
          </p:cNvPr>
          <p:cNvSpPr/>
          <p:nvPr/>
        </p:nvSpPr>
        <p:spPr>
          <a:xfrm>
            <a:off x="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Slide from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Lazebnik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21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7"/>
          <p:cNvSpPr txBox="1">
            <a:spLocks noChangeArrowheads="1"/>
          </p:cNvSpPr>
          <p:nvPr/>
        </p:nvSpPr>
        <p:spPr bwMode="auto">
          <a:xfrm>
            <a:off x="1066800" y="5867400"/>
            <a:ext cx="71532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The error value is almost the same for every</a:t>
            </a:r>
            <a:br>
              <a:rPr lang="en-US" b="0"/>
            </a:br>
            <a:r>
              <a:rPr lang="en-US" b="0"/>
              <a:t>point and the fit is very poor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163" y="1022350"/>
            <a:ext cx="6034087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scale: Too small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FD552A-B751-1D45-BD81-4DF720893EF6}"/>
              </a:ext>
            </a:extLst>
          </p:cNvPr>
          <p:cNvSpPr/>
          <p:nvPr/>
        </p:nvSpPr>
        <p:spPr>
          <a:xfrm>
            <a:off x="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Slide from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Lazebnik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78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163" y="1022350"/>
            <a:ext cx="6034087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scale: Too large</a:t>
            </a:r>
          </a:p>
        </p:txBody>
      </p:sp>
      <p:sp>
        <p:nvSpPr>
          <p:cNvPr id="29700" name="Text Box 7"/>
          <p:cNvSpPr txBox="1">
            <a:spLocks noChangeArrowheads="1"/>
          </p:cNvSpPr>
          <p:nvPr/>
        </p:nvSpPr>
        <p:spPr bwMode="auto">
          <a:xfrm>
            <a:off x="1357313" y="6034088"/>
            <a:ext cx="67960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Behaves much the same as least squares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A686FB-BCDD-CE4D-B393-E2C457D36FA1}"/>
              </a:ext>
            </a:extLst>
          </p:cNvPr>
          <p:cNvSpPr/>
          <p:nvPr/>
        </p:nvSpPr>
        <p:spPr>
          <a:xfrm>
            <a:off x="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Slide from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Lazebnik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63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</a:t>
            </a:r>
          </a:p>
        </p:txBody>
      </p:sp>
      <p:sp>
        <p:nvSpPr>
          <p:cNvPr id="159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4724400" cy="5638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We’ve learned how to detect edges, corners, blobs. Now what?</a:t>
            </a:r>
          </a:p>
          <a:p>
            <a:pPr>
              <a:buFontTx/>
              <a:buChar char="•"/>
            </a:pPr>
            <a:r>
              <a:rPr lang="en-US" dirty="0"/>
              <a:t>We would like to form a higher-level, more compact representation of the features in the image by grouping multiple features according to a simple model</a:t>
            </a: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486400" y="914400"/>
          <a:ext cx="3657600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11" name="Image" r:id="rId4" imgW="8761905" imgH="7009524" progId="Photoshop.Image.10">
                  <p:embed/>
                </p:oleObj>
              </mc:Choice>
              <mc:Fallback>
                <p:oleObj name="Image" r:id="rId4" imgW="8761905" imgH="7009524" progId="Photoshop.Image.10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914400"/>
                        <a:ext cx="3657600" cy="292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7" descr="I_ed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91163" y="3962400"/>
            <a:ext cx="3652837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F8BCDC-BAF4-8A43-8144-8E5DAD162B8E}"/>
              </a:ext>
            </a:extLst>
          </p:cNvPr>
          <p:cNvSpPr/>
          <p:nvPr/>
        </p:nvSpPr>
        <p:spPr>
          <a:xfrm>
            <a:off x="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Slide from L. </a:t>
            </a:r>
            <a:r>
              <a:rPr lang="en-US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Lazebnik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1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33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Autofit/>
          </a:bodyPr>
          <a:lstStyle/>
          <a:p>
            <a:r>
              <a:rPr lang="en-US" sz="3600" dirty="0"/>
              <a:t>Other ways to search for parameters (for when no closed form solution exists)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1355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Line search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 each parameter, step through values and choose value that gives best fit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 (1) until no parameter changes</a:t>
            </a:r>
          </a:p>
          <a:p>
            <a:pPr marL="514350" indent="-457200"/>
            <a:endParaRPr lang="en-US" dirty="0"/>
          </a:p>
          <a:p>
            <a:pPr marL="514350" indent="-457200"/>
            <a:r>
              <a:rPr lang="en-US" dirty="0"/>
              <a:t>Grid search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Propose several sets of parameters, evenly sampled in the joint 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Choose best (or top few) and sample joint parameters around the current best; repeat</a:t>
            </a:r>
          </a:p>
          <a:p>
            <a:pPr marL="571500" indent="-514350"/>
            <a:endParaRPr lang="en-US" dirty="0"/>
          </a:p>
          <a:p>
            <a:pPr marL="571500" indent="-514350"/>
            <a:r>
              <a:rPr lang="en-US" dirty="0"/>
              <a:t>Gradient descent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Provide initial position (e.g., random)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Locally search for better parameters by following gradient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D7179-4368-5E43-BCD4-572C127FE597}"/>
              </a:ext>
            </a:extLst>
          </p:cNvPr>
          <p:cNvSpPr/>
          <p:nvPr/>
        </p:nvSpPr>
        <p:spPr>
          <a:xfrm>
            <a:off x="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Slide from D. </a:t>
            </a:r>
            <a:r>
              <a:rPr lang="en-US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Hoiem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07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Hypothesize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Propose parameters</a:t>
            </a:r>
          </a:p>
          <a:p>
            <a:pPr marL="914400" lvl="1" indent="-514350"/>
            <a:r>
              <a:rPr lang="en-US" dirty="0"/>
              <a:t>Try all possible</a:t>
            </a:r>
          </a:p>
          <a:p>
            <a:pPr marL="914400" lvl="1" indent="-514350"/>
            <a:r>
              <a:rPr lang="en-US" dirty="0"/>
              <a:t>Each point votes for all consistent parameters</a:t>
            </a:r>
          </a:p>
          <a:p>
            <a:pPr marL="914400" lvl="1" indent="-514350"/>
            <a:r>
              <a:rPr lang="en-US" dirty="0"/>
              <a:t>Repeatedly sample enough points to solve for parameters</a:t>
            </a:r>
          </a:p>
          <a:p>
            <a:pPr marL="914400" lvl="1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Score the given parameters</a:t>
            </a:r>
          </a:p>
          <a:p>
            <a:pPr marL="914400" lvl="1" indent="-514350"/>
            <a:r>
              <a:rPr lang="en-US" dirty="0"/>
              <a:t>Number of consistent points, possibly weighted by distance</a:t>
            </a:r>
          </a:p>
          <a:p>
            <a:pPr marL="914400" lvl="1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from among the set of parameters</a:t>
            </a:r>
          </a:p>
          <a:p>
            <a:pPr marL="914400" lvl="1" indent="-514350"/>
            <a:r>
              <a:rPr lang="en-US" dirty="0"/>
              <a:t>Global or local maximum of scores</a:t>
            </a:r>
          </a:p>
          <a:p>
            <a:pPr marL="914400" lvl="1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Possibly refine parameters using inliers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1A77DE-FE29-9041-B704-58C6ACF12B9F}"/>
              </a:ext>
            </a:extLst>
          </p:cNvPr>
          <p:cNvSpPr/>
          <p:nvPr/>
        </p:nvSpPr>
        <p:spPr>
          <a:xfrm>
            <a:off x="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Slide from D. </a:t>
            </a:r>
            <a:r>
              <a:rPr lang="en-US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Hoiem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Hough Transform: Outline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endParaRPr lang="en-US" dirty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dirty="0"/>
              <a:t>Create a grid of parameter values</a:t>
            </a:r>
          </a:p>
          <a:p>
            <a:pPr marL="514350" indent="-514350">
              <a:buFont typeface="Calibri" pitchFamily="34" charset="0"/>
              <a:buAutoNum type="arabicPeriod"/>
            </a:pPr>
            <a:endParaRPr lang="en-US" dirty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dirty="0"/>
              <a:t>Each point votes for a set of parameters, incrementing those values in grid</a:t>
            </a:r>
          </a:p>
          <a:p>
            <a:pPr marL="514350" indent="-514350">
              <a:buFont typeface="Calibri" pitchFamily="34" charset="0"/>
              <a:buAutoNum type="arabicPeriod"/>
            </a:pPr>
            <a:endParaRPr lang="en-US" dirty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dirty="0"/>
              <a:t>Find maximum or local maxima in grid</a:t>
            </a:r>
          </a:p>
          <a:p>
            <a:pPr marL="514350" indent="-514350">
              <a:buFont typeface="Calibri" pitchFamily="34" charset="0"/>
              <a:buAutoNum type="arabicPeriod"/>
            </a:pPr>
            <a:endParaRPr lang="en-US" dirty="0"/>
          </a:p>
          <a:p>
            <a:pPr marL="514350" indent="-514350">
              <a:buFont typeface="Calibri" pitchFamily="34" charset="0"/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ABB7C4-F71B-CC41-B706-713174CB82FC}"/>
              </a:ext>
            </a:extLst>
          </p:cNvPr>
          <p:cNvSpPr/>
          <p:nvPr/>
        </p:nvSpPr>
        <p:spPr>
          <a:xfrm>
            <a:off x="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Slide from D. </a:t>
            </a:r>
            <a:r>
              <a:rPr lang="en-US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Hoiem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933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>
            <a:off x="1698625" y="3505200"/>
            <a:ext cx="1676400" cy="1676400"/>
          </a:xfrm>
          <a:prstGeom prst="line">
            <a:avLst/>
          </a:prstGeom>
          <a:noFill/>
          <a:ln w="508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 flipV="1">
            <a:off x="1546225" y="3124200"/>
            <a:ext cx="0" cy="2209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1546225" y="5334000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756025" y="5410200"/>
            <a:ext cx="322263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Futura Bk BT" pitchFamily="34" charset="0"/>
              </a:rPr>
              <a:t>x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066800" y="3276600"/>
            <a:ext cx="32702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Futura Bk BT" pitchFamily="34" charset="0"/>
              </a:rPr>
              <a:t>y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4975225" y="3276600"/>
            <a:ext cx="1676400" cy="1981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V="1">
            <a:off x="4670425" y="3505200"/>
            <a:ext cx="2895600" cy="1143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4670425" y="3810000"/>
            <a:ext cx="28956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V="1">
            <a:off x="4692650" y="3124200"/>
            <a:ext cx="0" cy="2209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4692650" y="5334000"/>
            <a:ext cx="32543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7126288" y="5334000"/>
            <a:ext cx="36353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Futura Bk BT" pitchFamily="34" charset="0"/>
              </a:rPr>
              <a:t>b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4152900" y="3276600"/>
            <a:ext cx="4508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Futura Bk BT" pitchFamily="34" charset="0"/>
              </a:rPr>
              <a:t>m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3516643" y="6248400"/>
            <a:ext cx="1704313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Futura Bk BT" pitchFamily="34" charset="0"/>
              </a:rPr>
              <a:t>y = m x + b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304800" y="228600"/>
            <a:ext cx="5334000" cy="762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b="1">
                <a:solidFill>
                  <a:srgbClr val="000000"/>
                </a:solidFill>
                <a:latin typeface="Futura Bk BT" pitchFamily="34" charset="0"/>
              </a:rPr>
              <a:t>Hough transform</a:t>
            </a:r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5791200" y="4114800"/>
            <a:ext cx="152400" cy="1524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2514600" y="4343400"/>
            <a:ext cx="152400" cy="1524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1981200" y="3810000"/>
            <a:ext cx="152400" cy="1524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499" name="Oval 19"/>
          <p:cNvSpPr>
            <a:spLocks noChangeArrowheads="1"/>
          </p:cNvSpPr>
          <p:nvPr/>
        </p:nvSpPr>
        <p:spPr bwMode="auto">
          <a:xfrm>
            <a:off x="2263775" y="4114800"/>
            <a:ext cx="152400" cy="1524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381000" y="1828800"/>
            <a:ext cx="7696200" cy="83099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Futura Bk BT" pitchFamily="34" charset="0"/>
              </a:rPr>
              <a:t>Given a set of points, find the curve or line that explains the data points best</a:t>
            </a: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381000" y="1128713"/>
            <a:ext cx="71278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P.V.C. Hough, </a:t>
            </a:r>
            <a:r>
              <a:rPr lang="en-US" sz="1400" i="1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Machine Analysis of Bubble Chamber Pictures,</a:t>
            </a:r>
            <a:r>
              <a:rPr lang="en-US" sz="1400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 Proc. Int. Conf. High Energy Accelerators and Instrumentation, 1959 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5241925" y="5676900"/>
            <a:ext cx="1555750" cy="366713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Futura Bk BT" pitchFamily="34" charset="0"/>
              </a:rPr>
              <a:t>Hough space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27101" y="655022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from S. Savarese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  <p:bldP spid="20487" grpId="0" animBg="1"/>
      <p:bldP spid="20488" grpId="0" animBg="1"/>
      <p:bldP spid="20489" grpId="0" animBg="1"/>
      <p:bldP spid="20496" grpId="0" animBg="1"/>
      <p:bldP spid="20497" grpId="0" animBg="1"/>
      <p:bldP spid="20498" grpId="0" animBg="1"/>
      <p:bldP spid="2049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/>
          <p:cNvSpPr>
            <a:spLocks noChangeShapeType="1"/>
          </p:cNvSpPr>
          <p:nvPr/>
        </p:nvSpPr>
        <p:spPr bwMode="auto">
          <a:xfrm flipV="1">
            <a:off x="1546225" y="1143000"/>
            <a:ext cx="0" cy="2209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1546225" y="3352800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756025" y="3429000"/>
            <a:ext cx="322263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Futura Bk BT" pitchFamily="34" charset="0"/>
              </a:rPr>
              <a:t>x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066800" y="1295400"/>
            <a:ext cx="32702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Futura Bk BT" pitchFamily="34" charset="0"/>
              </a:rPr>
              <a:t>y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3146425" y="2971800"/>
            <a:ext cx="152400" cy="1524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2994025" y="2819400"/>
            <a:ext cx="152400" cy="1524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2765425" y="2590800"/>
            <a:ext cx="152400" cy="1524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2536825" y="2362200"/>
            <a:ext cx="152400" cy="1524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2384425" y="2209800"/>
            <a:ext cx="152400" cy="1524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2003425" y="1828800"/>
            <a:ext cx="152400" cy="1524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1851025" y="1676400"/>
            <a:ext cx="152400" cy="1524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1698625" y="1524000"/>
            <a:ext cx="1676400" cy="1676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V="1">
            <a:off x="4975225" y="1295400"/>
            <a:ext cx="1676400" cy="1981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 flipV="1">
            <a:off x="5203825" y="1295400"/>
            <a:ext cx="1600200" cy="1981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V="1">
            <a:off x="4746625" y="1219200"/>
            <a:ext cx="2438400" cy="1828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 flipH="1" flipV="1">
            <a:off x="4975225" y="1295400"/>
            <a:ext cx="2133600" cy="1981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 flipV="1">
            <a:off x="4670425" y="1905000"/>
            <a:ext cx="28956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 flipV="1">
            <a:off x="4670425" y="1524000"/>
            <a:ext cx="2895600" cy="1143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4670425" y="1828800"/>
            <a:ext cx="28956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4692650" y="1143000"/>
            <a:ext cx="0" cy="2209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4692650" y="3352800"/>
            <a:ext cx="32543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7126288" y="3352800"/>
            <a:ext cx="36353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Futura Bk BT" pitchFamily="34" charset="0"/>
              </a:rPr>
              <a:t>b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4152900" y="1295400"/>
            <a:ext cx="4508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Futura Bk BT" pitchFamily="34" charset="0"/>
              </a:rPr>
              <a:t>m</a:t>
            </a:r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4670425" y="1600200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>
            <a:off x="4670425" y="2057400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4670425" y="2438400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4670425" y="2895600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5127625" y="1295400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58" name="Line 30"/>
          <p:cNvSpPr>
            <a:spLocks noChangeShapeType="1"/>
          </p:cNvSpPr>
          <p:nvPr/>
        </p:nvSpPr>
        <p:spPr bwMode="auto">
          <a:xfrm>
            <a:off x="5584825" y="1295400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>
            <a:off x="6118225" y="1295400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>
            <a:off x="6575425" y="1295400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61" name="Line 33"/>
          <p:cNvSpPr>
            <a:spLocks noChangeShapeType="1"/>
          </p:cNvSpPr>
          <p:nvPr/>
        </p:nvSpPr>
        <p:spPr bwMode="auto">
          <a:xfrm>
            <a:off x="7108825" y="1295400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62" name="Line 34"/>
          <p:cNvSpPr>
            <a:spLocks noChangeShapeType="1"/>
          </p:cNvSpPr>
          <p:nvPr/>
        </p:nvSpPr>
        <p:spPr bwMode="auto">
          <a:xfrm>
            <a:off x="7566025" y="1295400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066800" y="3886200"/>
            <a:ext cx="6940550" cy="2819400"/>
            <a:chOff x="672" y="2448"/>
            <a:chExt cx="4372" cy="1776"/>
          </a:xfrm>
        </p:grpSpPr>
        <p:sp>
          <p:nvSpPr>
            <p:cNvPr id="22564" name="Oval 36"/>
            <p:cNvSpPr>
              <a:spLocks noChangeArrowheads="1"/>
            </p:cNvSpPr>
            <p:nvPr/>
          </p:nvSpPr>
          <p:spPr bwMode="auto">
            <a:xfrm>
              <a:off x="2078" y="3504"/>
              <a:ext cx="96" cy="96"/>
            </a:xfrm>
            <a:prstGeom prst="ellipse">
              <a:avLst/>
            </a:prstGeom>
            <a:solidFill>
              <a:srgbClr val="3366FF"/>
            </a:solidFill>
            <a:ln w="50800" algn="ctr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65" name="Oval 37"/>
            <p:cNvSpPr>
              <a:spLocks noChangeArrowheads="1"/>
            </p:cNvSpPr>
            <p:nvPr/>
          </p:nvSpPr>
          <p:spPr bwMode="auto">
            <a:xfrm>
              <a:off x="1934" y="3408"/>
              <a:ext cx="96" cy="96"/>
            </a:xfrm>
            <a:prstGeom prst="ellipse">
              <a:avLst/>
            </a:prstGeom>
            <a:solidFill>
              <a:srgbClr val="3366FF"/>
            </a:solidFill>
            <a:ln w="50800" algn="ctr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66" name="Oval 38"/>
            <p:cNvSpPr>
              <a:spLocks noChangeArrowheads="1"/>
            </p:cNvSpPr>
            <p:nvPr/>
          </p:nvSpPr>
          <p:spPr bwMode="auto">
            <a:xfrm>
              <a:off x="1790" y="3264"/>
              <a:ext cx="96" cy="96"/>
            </a:xfrm>
            <a:prstGeom prst="ellipse">
              <a:avLst/>
            </a:prstGeom>
            <a:solidFill>
              <a:srgbClr val="3366FF"/>
            </a:solidFill>
            <a:ln w="50800" algn="ctr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67" name="Oval 39"/>
            <p:cNvSpPr>
              <a:spLocks noChangeArrowheads="1"/>
            </p:cNvSpPr>
            <p:nvPr/>
          </p:nvSpPr>
          <p:spPr bwMode="auto">
            <a:xfrm>
              <a:off x="1646" y="3072"/>
              <a:ext cx="96" cy="96"/>
            </a:xfrm>
            <a:prstGeom prst="ellipse">
              <a:avLst/>
            </a:prstGeom>
            <a:solidFill>
              <a:srgbClr val="3366FF"/>
            </a:solidFill>
            <a:ln w="50800" algn="ctr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68" name="Oval 40"/>
            <p:cNvSpPr>
              <a:spLocks noChangeArrowheads="1"/>
            </p:cNvSpPr>
            <p:nvPr/>
          </p:nvSpPr>
          <p:spPr bwMode="auto">
            <a:xfrm>
              <a:off x="1502" y="2928"/>
              <a:ext cx="96" cy="96"/>
            </a:xfrm>
            <a:prstGeom prst="ellipse">
              <a:avLst/>
            </a:prstGeom>
            <a:solidFill>
              <a:srgbClr val="3366FF"/>
            </a:solidFill>
            <a:ln w="50800" algn="ctr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69" name="Oval 41"/>
            <p:cNvSpPr>
              <a:spLocks noChangeArrowheads="1"/>
            </p:cNvSpPr>
            <p:nvPr/>
          </p:nvSpPr>
          <p:spPr bwMode="auto">
            <a:xfrm>
              <a:off x="1358" y="2784"/>
              <a:ext cx="96" cy="96"/>
            </a:xfrm>
            <a:prstGeom prst="ellipse">
              <a:avLst/>
            </a:prstGeom>
            <a:solidFill>
              <a:srgbClr val="3366FF"/>
            </a:solidFill>
            <a:ln w="50800" algn="ctr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70" name="Oval 42"/>
            <p:cNvSpPr>
              <a:spLocks noChangeArrowheads="1"/>
            </p:cNvSpPr>
            <p:nvPr/>
          </p:nvSpPr>
          <p:spPr bwMode="auto">
            <a:xfrm>
              <a:off x="1214" y="2688"/>
              <a:ext cx="96" cy="96"/>
            </a:xfrm>
            <a:prstGeom prst="ellipse">
              <a:avLst/>
            </a:prstGeom>
            <a:solidFill>
              <a:srgbClr val="3366FF"/>
            </a:solidFill>
            <a:ln w="50800" algn="ctr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71" name="Line 43"/>
            <p:cNvSpPr>
              <a:spLocks noChangeShapeType="1"/>
            </p:cNvSpPr>
            <p:nvPr/>
          </p:nvSpPr>
          <p:spPr bwMode="auto">
            <a:xfrm flipV="1">
              <a:off x="974" y="2448"/>
              <a:ext cx="0" cy="13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72" name="Line 44"/>
            <p:cNvSpPr>
              <a:spLocks noChangeShapeType="1"/>
            </p:cNvSpPr>
            <p:nvPr/>
          </p:nvSpPr>
          <p:spPr bwMode="auto">
            <a:xfrm>
              <a:off x="974" y="3840"/>
              <a:ext cx="172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73" name="Text Box 45"/>
            <p:cNvSpPr txBox="1">
              <a:spLocks noChangeArrowheads="1"/>
            </p:cNvSpPr>
            <p:nvPr/>
          </p:nvSpPr>
          <p:spPr bwMode="auto">
            <a:xfrm>
              <a:off x="2366" y="3888"/>
              <a:ext cx="203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  <a:latin typeface="Futura Bk BT" pitchFamily="34" charset="0"/>
                </a:rPr>
                <a:t>x</a:t>
              </a:r>
            </a:p>
          </p:txBody>
        </p:sp>
        <p:sp>
          <p:nvSpPr>
            <p:cNvPr id="22574" name="Text Box 46"/>
            <p:cNvSpPr txBox="1">
              <a:spLocks noChangeArrowheads="1"/>
            </p:cNvSpPr>
            <p:nvPr/>
          </p:nvSpPr>
          <p:spPr bwMode="auto">
            <a:xfrm>
              <a:off x="672" y="2544"/>
              <a:ext cx="206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  <a:latin typeface="Futura Bk BT" pitchFamily="34" charset="0"/>
                </a:rPr>
                <a:t>y</a:t>
              </a:r>
            </a:p>
          </p:txBody>
        </p:sp>
        <p:sp>
          <p:nvSpPr>
            <p:cNvPr id="22575" name="Line 47"/>
            <p:cNvSpPr>
              <a:spLocks noChangeShapeType="1"/>
            </p:cNvSpPr>
            <p:nvPr/>
          </p:nvSpPr>
          <p:spPr bwMode="auto">
            <a:xfrm>
              <a:off x="1118" y="2640"/>
              <a:ext cx="1248" cy="100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76" name="Line 48"/>
            <p:cNvSpPr>
              <a:spLocks noChangeShapeType="1"/>
            </p:cNvSpPr>
            <p:nvPr/>
          </p:nvSpPr>
          <p:spPr bwMode="auto">
            <a:xfrm flipV="1">
              <a:off x="2990" y="2448"/>
              <a:ext cx="4" cy="14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77" name="Line 49"/>
            <p:cNvSpPr>
              <a:spLocks noChangeShapeType="1"/>
            </p:cNvSpPr>
            <p:nvPr/>
          </p:nvSpPr>
          <p:spPr bwMode="auto">
            <a:xfrm>
              <a:off x="2990" y="3936"/>
              <a:ext cx="205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78" name="Text Box 50"/>
            <p:cNvSpPr txBox="1">
              <a:spLocks noChangeArrowheads="1"/>
            </p:cNvSpPr>
            <p:nvPr/>
          </p:nvSpPr>
          <p:spPr bwMode="auto">
            <a:xfrm>
              <a:off x="2654" y="2544"/>
              <a:ext cx="284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  <a:latin typeface="Futura Bk BT" pitchFamily="34" charset="0"/>
                </a:rPr>
                <a:t>m</a:t>
              </a:r>
            </a:p>
          </p:txBody>
        </p:sp>
        <p:sp>
          <p:nvSpPr>
            <p:cNvPr id="22579" name="Line 51"/>
            <p:cNvSpPr>
              <a:spLocks noChangeShapeType="1"/>
            </p:cNvSpPr>
            <p:nvPr/>
          </p:nvSpPr>
          <p:spPr bwMode="auto">
            <a:xfrm>
              <a:off x="2980" y="2736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80" name="Line 52"/>
            <p:cNvSpPr>
              <a:spLocks noChangeShapeType="1"/>
            </p:cNvSpPr>
            <p:nvPr/>
          </p:nvSpPr>
          <p:spPr bwMode="auto">
            <a:xfrm>
              <a:off x="2980" y="360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81" name="Line 53"/>
            <p:cNvSpPr>
              <a:spLocks noChangeShapeType="1"/>
            </p:cNvSpPr>
            <p:nvPr/>
          </p:nvSpPr>
          <p:spPr bwMode="auto">
            <a:xfrm>
              <a:off x="3268" y="259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82" name="Line 54"/>
            <p:cNvSpPr>
              <a:spLocks noChangeShapeType="1"/>
            </p:cNvSpPr>
            <p:nvPr/>
          </p:nvSpPr>
          <p:spPr bwMode="auto">
            <a:xfrm>
              <a:off x="3892" y="259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83" name="Line 55"/>
            <p:cNvSpPr>
              <a:spLocks noChangeShapeType="1"/>
            </p:cNvSpPr>
            <p:nvPr/>
          </p:nvSpPr>
          <p:spPr bwMode="auto">
            <a:xfrm>
              <a:off x="4180" y="259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84" name="Line 56"/>
            <p:cNvSpPr>
              <a:spLocks noChangeShapeType="1"/>
            </p:cNvSpPr>
            <p:nvPr/>
          </p:nvSpPr>
          <p:spPr bwMode="auto">
            <a:xfrm>
              <a:off x="4516" y="259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85" name="Line 57"/>
            <p:cNvSpPr>
              <a:spLocks noChangeShapeType="1"/>
            </p:cNvSpPr>
            <p:nvPr/>
          </p:nvSpPr>
          <p:spPr bwMode="auto">
            <a:xfrm>
              <a:off x="4804" y="259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86" name="Line 58"/>
            <p:cNvSpPr>
              <a:spLocks noChangeShapeType="1"/>
            </p:cNvSpPr>
            <p:nvPr/>
          </p:nvSpPr>
          <p:spPr bwMode="auto">
            <a:xfrm>
              <a:off x="2990" y="3024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87" name="Line 59"/>
            <p:cNvSpPr>
              <a:spLocks noChangeShapeType="1"/>
            </p:cNvSpPr>
            <p:nvPr/>
          </p:nvSpPr>
          <p:spPr bwMode="auto">
            <a:xfrm>
              <a:off x="2990" y="3312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88" name="Line 60"/>
            <p:cNvSpPr>
              <a:spLocks noChangeShapeType="1"/>
            </p:cNvSpPr>
            <p:nvPr/>
          </p:nvSpPr>
          <p:spPr bwMode="auto">
            <a:xfrm>
              <a:off x="3566" y="259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89" name="Text Box 61"/>
            <p:cNvSpPr txBox="1">
              <a:spLocks noChangeArrowheads="1"/>
            </p:cNvSpPr>
            <p:nvPr/>
          </p:nvSpPr>
          <p:spPr bwMode="auto">
            <a:xfrm>
              <a:off x="3038" y="2767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3</a:t>
              </a:r>
            </a:p>
          </p:txBody>
        </p:sp>
        <p:sp>
          <p:nvSpPr>
            <p:cNvPr id="22590" name="Text Box 62"/>
            <p:cNvSpPr txBox="1">
              <a:spLocks noChangeArrowheads="1"/>
            </p:cNvSpPr>
            <p:nvPr/>
          </p:nvSpPr>
          <p:spPr bwMode="auto">
            <a:xfrm>
              <a:off x="3306" y="2767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5</a:t>
              </a:r>
            </a:p>
          </p:txBody>
        </p:sp>
        <p:sp>
          <p:nvSpPr>
            <p:cNvPr id="22591" name="Text Box 63"/>
            <p:cNvSpPr txBox="1">
              <a:spLocks noChangeArrowheads="1"/>
            </p:cNvSpPr>
            <p:nvPr/>
          </p:nvSpPr>
          <p:spPr bwMode="auto">
            <a:xfrm>
              <a:off x="3594" y="2767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3</a:t>
              </a:r>
            </a:p>
          </p:txBody>
        </p:sp>
        <p:sp>
          <p:nvSpPr>
            <p:cNvPr id="22592" name="Text Box 64"/>
            <p:cNvSpPr txBox="1">
              <a:spLocks noChangeArrowheads="1"/>
            </p:cNvSpPr>
            <p:nvPr/>
          </p:nvSpPr>
          <p:spPr bwMode="auto">
            <a:xfrm>
              <a:off x="3930" y="2767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3</a:t>
              </a:r>
            </a:p>
          </p:txBody>
        </p:sp>
        <p:sp>
          <p:nvSpPr>
            <p:cNvPr id="22593" name="Text Box 65"/>
            <p:cNvSpPr txBox="1">
              <a:spLocks noChangeArrowheads="1"/>
            </p:cNvSpPr>
            <p:nvPr/>
          </p:nvSpPr>
          <p:spPr bwMode="auto">
            <a:xfrm>
              <a:off x="4218" y="2767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2</a:t>
              </a:r>
            </a:p>
          </p:txBody>
        </p:sp>
        <p:sp>
          <p:nvSpPr>
            <p:cNvPr id="22594" name="Text Box 66"/>
            <p:cNvSpPr txBox="1">
              <a:spLocks noChangeArrowheads="1"/>
            </p:cNvSpPr>
            <p:nvPr/>
          </p:nvSpPr>
          <p:spPr bwMode="auto">
            <a:xfrm>
              <a:off x="4506" y="2767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2</a:t>
              </a:r>
            </a:p>
          </p:txBody>
        </p:sp>
        <p:sp>
          <p:nvSpPr>
            <p:cNvPr id="22595" name="Text Box 67"/>
            <p:cNvSpPr txBox="1">
              <a:spLocks noChangeArrowheads="1"/>
            </p:cNvSpPr>
            <p:nvPr/>
          </p:nvSpPr>
          <p:spPr bwMode="auto">
            <a:xfrm>
              <a:off x="3038" y="3055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3</a:t>
              </a:r>
            </a:p>
          </p:txBody>
        </p:sp>
        <p:sp>
          <p:nvSpPr>
            <p:cNvPr id="22596" name="Text Box 68"/>
            <p:cNvSpPr txBox="1">
              <a:spLocks noChangeArrowheads="1"/>
            </p:cNvSpPr>
            <p:nvPr/>
          </p:nvSpPr>
          <p:spPr bwMode="auto">
            <a:xfrm>
              <a:off x="3278" y="3055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7</a:t>
              </a:r>
            </a:p>
          </p:txBody>
        </p:sp>
        <p:sp>
          <p:nvSpPr>
            <p:cNvPr id="22597" name="Text Box 69"/>
            <p:cNvSpPr txBox="1">
              <a:spLocks noChangeArrowheads="1"/>
            </p:cNvSpPr>
            <p:nvPr/>
          </p:nvSpPr>
          <p:spPr bwMode="auto">
            <a:xfrm>
              <a:off x="3566" y="3055"/>
              <a:ext cx="310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11</a:t>
              </a:r>
            </a:p>
          </p:txBody>
        </p:sp>
        <p:sp>
          <p:nvSpPr>
            <p:cNvPr id="22598" name="Text Box 70"/>
            <p:cNvSpPr txBox="1">
              <a:spLocks noChangeArrowheads="1"/>
            </p:cNvSpPr>
            <p:nvPr/>
          </p:nvSpPr>
          <p:spPr bwMode="auto">
            <a:xfrm>
              <a:off x="3872" y="3055"/>
              <a:ext cx="310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10</a:t>
              </a:r>
            </a:p>
          </p:txBody>
        </p:sp>
        <p:sp>
          <p:nvSpPr>
            <p:cNvPr id="22599" name="Text Box 71"/>
            <p:cNvSpPr txBox="1">
              <a:spLocks noChangeArrowheads="1"/>
            </p:cNvSpPr>
            <p:nvPr/>
          </p:nvSpPr>
          <p:spPr bwMode="auto">
            <a:xfrm>
              <a:off x="4238" y="3055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4</a:t>
              </a:r>
            </a:p>
          </p:txBody>
        </p:sp>
        <p:sp>
          <p:nvSpPr>
            <p:cNvPr id="22600" name="Text Box 72"/>
            <p:cNvSpPr txBox="1">
              <a:spLocks noChangeArrowheads="1"/>
            </p:cNvSpPr>
            <p:nvPr/>
          </p:nvSpPr>
          <p:spPr bwMode="auto">
            <a:xfrm>
              <a:off x="4506" y="3055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3</a:t>
              </a:r>
            </a:p>
          </p:txBody>
        </p:sp>
        <p:sp>
          <p:nvSpPr>
            <p:cNvPr id="22601" name="Text Box 73"/>
            <p:cNvSpPr txBox="1">
              <a:spLocks noChangeArrowheads="1"/>
            </p:cNvSpPr>
            <p:nvPr/>
          </p:nvSpPr>
          <p:spPr bwMode="auto">
            <a:xfrm>
              <a:off x="3038" y="334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2</a:t>
              </a:r>
            </a:p>
          </p:txBody>
        </p:sp>
        <p:sp>
          <p:nvSpPr>
            <p:cNvPr id="22602" name="Text Box 74"/>
            <p:cNvSpPr txBox="1">
              <a:spLocks noChangeArrowheads="1"/>
            </p:cNvSpPr>
            <p:nvPr/>
          </p:nvSpPr>
          <p:spPr bwMode="auto">
            <a:xfrm>
              <a:off x="3278" y="334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3</a:t>
              </a:r>
            </a:p>
          </p:txBody>
        </p:sp>
        <p:sp>
          <p:nvSpPr>
            <p:cNvPr id="22603" name="Text Box 75"/>
            <p:cNvSpPr txBox="1">
              <a:spLocks noChangeArrowheads="1"/>
            </p:cNvSpPr>
            <p:nvPr/>
          </p:nvSpPr>
          <p:spPr bwMode="auto">
            <a:xfrm>
              <a:off x="3566" y="334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1</a:t>
              </a:r>
            </a:p>
          </p:txBody>
        </p:sp>
        <p:sp>
          <p:nvSpPr>
            <p:cNvPr id="22604" name="Text Box 76"/>
            <p:cNvSpPr txBox="1">
              <a:spLocks noChangeArrowheads="1"/>
            </p:cNvSpPr>
            <p:nvPr/>
          </p:nvSpPr>
          <p:spPr bwMode="auto">
            <a:xfrm>
              <a:off x="3882" y="334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4</a:t>
              </a:r>
            </a:p>
          </p:txBody>
        </p:sp>
        <p:sp>
          <p:nvSpPr>
            <p:cNvPr id="22605" name="Text Box 77"/>
            <p:cNvSpPr txBox="1">
              <a:spLocks noChangeArrowheads="1"/>
            </p:cNvSpPr>
            <p:nvPr/>
          </p:nvSpPr>
          <p:spPr bwMode="auto">
            <a:xfrm>
              <a:off x="4218" y="334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5</a:t>
              </a:r>
            </a:p>
          </p:txBody>
        </p:sp>
        <p:sp>
          <p:nvSpPr>
            <p:cNvPr id="22606" name="Text Box 78"/>
            <p:cNvSpPr txBox="1">
              <a:spLocks noChangeArrowheads="1"/>
            </p:cNvSpPr>
            <p:nvPr/>
          </p:nvSpPr>
          <p:spPr bwMode="auto">
            <a:xfrm>
              <a:off x="4526" y="334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2</a:t>
              </a:r>
            </a:p>
          </p:txBody>
        </p:sp>
        <p:sp>
          <p:nvSpPr>
            <p:cNvPr id="22607" name="Text Box 79"/>
            <p:cNvSpPr txBox="1">
              <a:spLocks noChangeArrowheads="1"/>
            </p:cNvSpPr>
            <p:nvPr/>
          </p:nvSpPr>
          <p:spPr bwMode="auto">
            <a:xfrm>
              <a:off x="3038" y="358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2</a:t>
              </a:r>
            </a:p>
          </p:txBody>
        </p:sp>
        <p:sp>
          <p:nvSpPr>
            <p:cNvPr id="22608" name="Text Box 80"/>
            <p:cNvSpPr txBox="1">
              <a:spLocks noChangeArrowheads="1"/>
            </p:cNvSpPr>
            <p:nvPr/>
          </p:nvSpPr>
          <p:spPr bwMode="auto">
            <a:xfrm>
              <a:off x="3298" y="358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1</a:t>
              </a:r>
            </a:p>
          </p:txBody>
        </p:sp>
        <p:sp>
          <p:nvSpPr>
            <p:cNvPr id="22609" name="Text Box 81"/>
            <p:cNvSpPr txBox="1">
              <a:spLocks noChangeArrowheads="1"/>
            </p:cNvSpPr>
            <p:nvPr/>
          </p:nvSpPr>
          <p:spPr bwMode="auto">
            <a:xfrm>
              <a:off x="3566" y="358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0</a:t>
              </a:r>
            </a:p>
          </p:txBody>
        </p:sp>
        <p:sp>
          <p:nvSpPr>
            <p:cNvPr id="22610" name="Text Box 82"/>
            <p:cNvSpPr txBox="1">
              <a:spLocks noChangeArrowheads="1"/>
            </p:cNvSpPr>
            <p:nvPr/>
          </p:nvSpPr>
          <p:spPr bwMode="auto">
            <a:xfrm>
              <a:off x="3902" y="358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1</a:t>
              </a:r>
            </a:p>
          </p:txBody>
        </p:sp>
        <p:sp>
          <p:nvSpPr>
            <p:cNvPr id="22611" name="Text Box 83"/>
            <p:cNvSpPr txBox="1">
              <a:spLocks noChangeArrowheads="1"/>
            </p:cNvSpPr>
            <p:nvPr/>
          </p:nvSpPr>
          <p:spPr bwMode="auto">
            <a:xfrm>
              <a:off x="4238" y="358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3</a:t>
              </a:r>
            </a:p>
          </p:txBody>
        </p:sp>
        <p:sp>
          <p:nvSpPr>
            <p:cNvPr id="22612" name="Text Box 84"/>
            <p:cNvSpPr txBox="1">
              <a:spLocks noChangeArrowheads="1"/>
            </p:cNvSpPr>
            <p:nvPr/>
          </p:nvSpPr>
          <p:spPr bwMode="auto">
            <a:xfrm>
              <a:off x="4526" y="358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3</a:t>
              </a:r>
            </a:p>
          </p:txBody>
        </p:sp>
        <p:sp>
          <p:nvSpPr>
            <p:cNvPr id="22613" name="Text Box 85"/>
            <p:cNvSpPr txBox="1">
              <a:spLocks noChangeArrowheads="1"/>
            </p:cNvSpPr>
            <p:nvPr/>
          </p:nvSpPr>
          <p:spPr bwMode="auto">
            <a:xfrm>
              <a:off x="4489" y="3936"/>
              <a:ext cx="229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  <a:latin typeface="Futura Bk BT" pitchFamily="34" charset="0"/>
                </a:rPr>
                <a:t>b</a:t>
              </a:r>
            </a:p>
          </p:txBody>
        </p:sp>
        <p:sp>
          <p:nvSpPr>
            <p:cNvPr id="22614" name="Oval 86"/>
            <p:cNvSpPr>
              <a:spLocks noChangeArrowheads="1"/>
            </p:cNvSpPr>
            <p:nvPr/>
          </p:nvSpPr>
          <p:spPr bwMode="auto">
            <a:xfrm>
              <a:off x="3600" y="2976"/>
              <a:ext cx="576" cy="384"/>
            </a:xfrm>
            <a:prstGeom prst="ellipse">
              <a:avLst/>
            </a:prstGeom>
            <a:noFill/>
            <a:ln w="50800" algn="ctr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</p:grpSp>
      <p:sp>
        <p:nvSpPr>
          <p:cNvPr id="22615" name="Oval 87"/>
          <p:cNvSpPr>
            <a:spLocks noChangeArrowheads="1"/>
          </p:cNvSpPr>
          <p:nvPr/>
        </p:nvSpPr>
        <p:spPr bwMode="auto">
          <a:xfrm>
            <a:off x="5867400" y="2133600"/>
            <a:ext cx="152400" cy="1524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16" name="Rectangle 88"/>
          <p:cNvSpPr>
            <a:spLocks noChangeArrowheads="1"/>
          </p:cNvSpPr>
          <p:nvPr/>
        </p:nvSpPr>
        <p:spPr bwMode="auto">
          <a:xfrm>
            <a:off x="304800" y="228600"/>
            <a:ext cx="5334000" cy="762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b="1">
                <a:solidFill>
                  <a:srgbClr val="000000"/>
                </a:solidFill>
                <a:latin typeface="Futura Bk BT" pitchFamily="34" charset="0"/>
              </a:rPr>
              <a:t>Hough transform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0" y="655022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from S. Savarese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Line 2"/>
          <p:cNvSpPr>
            <a:spLocks noChangeShapeType="1"/>
          </p:cNvSpPr>
          <p:nvPr/>
        </p:nvSpPr>
        <p:spPr bwMode="auto">
          <a:xfrm>
            <a:off x="1698625" y="3505200"/>
            <a:ext cx="1676400" cy="1676400"/>
          </a:xfrm>
          <a:prstGeom prst="line">
            <a:avLst/>
          </a:prstGeom>
          <a:noFill/>
          <a:ln w="508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07" name="Line 3"/>
          <p:cNvSpPr>
            <a:spLocks noChangeShapeType="1"/>
          </p:cNvSpPr>
          <p:nvPr/>
        </p:nvSpPr>
        <p:spPr bwMode="auto">
          <a:xfrm flipV="1">
            <a:off x="1546225" y="3124200"/>
            <a:ext cx="0" cy="2209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08" name="Line 4"/>
          <p:cNvSpPr>
            <a:spLocks noChangeShapeType="1"/>
          </p:cNvSpPr>
          <p:nvPr/>
        </p:nvSpPr>
        <p:spPr bwMode="auto">
          <a:xfrm>
            <a:off x="1546225" y="5334000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3756025" y="5410200"/>
            <a:ext cx="322263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Futura Bk BT" pitchFamily="34" charset="0"/>
              </a:rPr>
              <a:t>x</a:t>
            </a:r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1066800" y="3276600"/>
            <a:ext cx="32702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Futura Bk BT" pitchFamily="34" charset="0"/>
              </a:rPr>
              <a:t>y</a:t>
            </a:r>
          </a:p>
        </p:txBody>
      </p:sp>
      <p:sp>
        <p:nvSpPr>
          <p:cNvPr id="226314" name="Line 10"/>
          <p:cNvSpPr>
            <a:spLocks noChangeShapeType="1"/>
          </p:cNvSpPr>
          <p:nvPr/>
        </p:nvSpPr>
        <p:spPr bwMode="auto">
          <a:xfrm flipV="1">
            <a:off x="4692650" y="3124200"/>
            <a:ext cx="0" cy="2209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15" name="Line 11"/>
          <p:cNvSpPr>
            <a:spLocks noChangeShapeType="1"/>
          </p:cNvSpPr>
          <p:nvPr/>
        </p:nvSpPr>
        <p:spPr bwMode="auto">
          <a:xfrm>
            <a:off x="4692650" y="5334000"/>
            <a:ext cx="32543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19" name="Rectangle 15"/>
          <p:cNvSpPr>
            <a:spLocks noChangeArrowheads="1"/>
          </p:cNvSpPr>
          <p:nvPr/>
        </p:nvSpPr>
        <p:spPr bwMode="auto">
          <a:xfrm>
            <a:off x="304800" y="228600"/>
            <a:ext cx="5334000" cy="762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b="1">
                <a:solidFill>
                  <a:srgbClr val="000000"/>
                </a:solidFill>
                <a:latin typeface="Futura Bk BT" pitchFamily="34" charset="0"/>
              </a:rPr>
              <a:t>Hough transform</a:t>
            </a:r>
          </a:p>
        </p:txBody>
      </p:sp>
      <p:sp>
        <p:nvSpPr>
          <p:cNvPr id="226321" name="Oval 17"/>
          <p:cNvSpPr>
            <a:spLocks noChangeArrowheads="1"/>
          </p:cNvSpPr>
          <p:nvPr/>
        </p:nvSpPr>
        <p:spPr bwMode="auto">
          <a:xfrm>
            <a:off x="2514600" y="4343400"/>
            <a:ext cx="152400" cy="1524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22" name="Oval 18"/>
          <p:cNvSpPr>
            <a:spLocks noChangeArrowheads="1"/>
          </p:cNvSpPr>
          <p:nvPr/>
        </p:nvSpPr>
        <p:spPr bwMode="auto">
          <a:xfrm>
            <a:off x="1981200" y="3810000"/>
            <a:ext cx="152400" cy="1524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23" name="Oval 19"/>
          <p:cNvSpPr>
            <a:spLocks noChangeArrowheads="1"/>
          </p:cNvSpPr>
          <p:nvPr/>
        </p:nvSpPr>
        <p:spPr bwMode="auto">
          <a:xfrm>
            <a:off x="2263775" y="4114800"/>
            <a:ext cx="152400" cy="1524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24" name="Rectangle 20"/>
          <p:cNvSpPr>
            <a:spLocks noChangeArrowheads="1"/>
          </p:cNvSpPr>
          <p:nvPr/>
        </p:nvSpPr>
        <p:spPr bwMode="auto">
          <a:xfrm>
            <a:off x="381000" y="1676400"/>
            <a:ext cx="76962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Futura Bk BT" pitchFamily="34" charset="0"/>
              </a:rPr>
              <a:t>Issue : parameter space [</a:t>
            </a:r>
            <a:r>
              <a:rPr lang="en-US" sz="2400" dirty="0" err="1">
                <a:solidFill>
                  <a:srgbClr val="000000"/>
                </a:solidFill>
                <a:latin typeface="Futura Bk BT" pitchFamily="34" charset="0"/>
              </a:rPr>
              <a:t>m,b</a:t>
            </a:r>
            <a:r>
              <a:rPr lang="en-US" sz="2400" dirty="0">
                <a:solidFill>
                  <a:srgbClr val="000000"/>
                </a:solidFill>
                <a:latin typeface="Futura Bk BT" pitchFamily="34" charset="0"/>
              </a:rPr>
              <a:t>] is unbounded…</a:t>
            </a:r>
          </a:p>
        </p:txBody>
      </p:sp>
      <p:sp>
        <p:nvSpPr>
          <p:cNvPr id="226325" name="Rectangle 21"/>
          <p:cNvSpPr>
            <a:spLocks noChangeArrowheads="1"/>
          </p:cNvSpPr>
          <p:nvPr/>
        </p:nvSpPr>
        <p:spPr bwMode="auto">
          <a:xfrm>
            <a:off x="381000" y="1128713"/>
            <a:ext cx="71278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P.V.C. Hough, </a:t>
            </a:r>
            <a:r>
              <a:rPr lang="en-US" sz="1400" i="1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Machine Analysis of Bubble Chamber Pictures,</a:t>
            </a:r>
            <a:r>
              <a:rPr lang="en-US" sz="1400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 Proc. Int. Conf. High Energy Accelerators and Instrumentation, 1959 </a:t>
            </a:r>
          </a:p>
        </p:txBody>
      </p:sp>
      <p:sp>
        <p:nvSpPr>
          <p:cNvPr id="226326" name="Text Box 22"/>
          <p:cNvSpPr txBox="1">
            <a:spLocks noChangeArrowheads="1"/>
          </p:cNvSpPr>
          <p:nvPr/>
        </p:nvSpPr>
        <p:spPr bwMode="auto">
          <a:xfrm>
            <a:off x="5241925" y="5676900"/>
            <a:ext cx="1555750" cy="366713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Futura Bk BT" pitchFamily="34" charset="0"/>
              </a:rPr>
              <a:t>Hough space</a:t>
            </a:r>
          </a:p>
        </p:txBody>
      </p:sp>
      <p:sp>
        <p:nvSpPr>
          <p:cNvPr id="226330" name="Freeform 26"/>
          <p:cNvSpPr>
            <a:spLocks/>
          </p:cNvSpPr>
          <p:nvPr/>
        </p:nvSpPr>
        <p:spPr bwMode="auto">
          <a:xfrm>
            <a:off x="5029200" y="3048000"/>
            <a:ext cx="1981200" cy="2374900"/>
          </a:xfrm>
          <a:custGeom>
            <a:avLst/>
            <a:gdLst/>
            <a:ahLst/>
            <a:cxnLst>
              <a:cxn ang="0">
                <a:pos x="0" y="872"/>
              </a:cxn>
              <a:cxn ang="0">
                <a:pos x="192" y="104"/>
              </a:cxn>
              <a:cxn ang="0">
                <a:pos x="384" y="1496"/>
              </a:cxn>
              <a:cxn ang="0">
                <a:pos x="528" y="104"/>
              </a:cxn>
              <a:cxn ang="0">
                <a:pos x="720" y="872"/>
              </a:cxn>
            </a:cxnLst>
            <a:rect l="0" t="0" r="r" b="b"/>
            <a:pathLst>
              <a:path w="720" h="1496">
                <a:moveTo>
                  <a:pt x="0" y="872"/>
                </a:moveTo>
                <a:cubicBezTo>
                  <a:pt x="64" y="436"/>
                  <a:pt x="128" y="0"/>
                  <a:pt x="192" y="104"/>
                </a:cubicBezTo>
                <a:cubicBezTo>
                  <a:pt x="256" y="208"/>
                  <a:pt x="328" y="1496"/>
                  <a:pt x="384" y="1496"/>
                </a:cubicBezTo>
                <a:cubicBezTo>
                  <a:pt x="440" y="1496"/>
                  <a:pt x="472" y="208"/>
                  <a:pt x="528" y="104"/>
                </a:cubicBezTo>
                <a:cubicBezTo>
                  <a:pt x="584" y="0"/>
                  <a:pt x="652" y="436"/>
                  <a:pt x="720" y="87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31" name="Line 27"/>
          <p:cNvSpPr>
            <a:spLocks noChangeShapeType="1"/>
          </p:cNvSpPr>
          <p:nvPr/>
        </p:nvSpPr>
        <p:spPr bwMode="auto">
          <a:xfrm flipV="1">
            <a:off x="1600200" y="4419600"/>
            <a:ext cx="9906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graphicFrame>
        <p:nvGraphicFramePr>
          <p:cNvPr id="226332" name="Object 28"/>
          <p:cNvGraphicFramePr>
            <a:graphicFrameLocks noChangeAspect="1"/>
          </p:cNvGraphicFramePr>
          <p:nvPr/>
        </p:nvGraphicFramePr>
        <p:xfrm>
          <a:off x="2633663" y="6172200"/>
          <a:ext cx="31210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95" name="Equation" r:id="rId4" imgW="1320480" imgH="203040" progId="Equation.3">
                  <p:embed/>
                </p:oleObj>
              </mc:Choice>
              <mc:Fallback>
                <p:oleObj name="Equation" r:id="rId4" imgW="13204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3" y="6172200"/>
                        <a:ext cx="312102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33" name="Object 29"/>
          <p:cNvGraphicFramePr>
            <a:graphicFrameLocks noChangeAspect="1"/>
          </p:cNvGraphicFramePr>
          <p:nvPr/>
        </p:nvGraphicFramePr>
        <p:xfrm>
          <a:off x="2093913" y="4800600"/>
          <a:ext cx="4206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96" name="Equation" r:id="rId6" imgW="177480" imgH="177480" progId="Equation.3">
                  <p:embed/>
                </p:oleObj>
              </mc:Choice>
              <mc:Fallback>
                <p:oleObj name="Equation" r:id="rId6" imgW="17748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4800600"/>
                        <a:ext cx="420687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34" name="Object 30"/>
          <p:cNvGraphicFramePr>
            <a:graphicFrameLocks noChangeAspect="1"/>
          </p:cNvGraphicFramePr>
          <p:nvPr/>
        </p:nvGraphicFramePr>
        <p:xfrm>
          <a:off x="1828800" y="4419600"/>
          <a:ext cx="3603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97" name="Equation" r:id="rId8" imgW="152280" imgH="164880" progId="Equation.3">
                  <p:embed/>
                </p:oleObj>
              </mc:Choice>
              <mc:Fallback>
                <p:oleObj name="Equation" r:id="rId8" imgW="152280" imgH="164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19600"/>
                        <a:ext cx="360363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35" name="Freeform 31"/>
          <p:cNvSpPr>
            <a:spLocks/>
          </p:cNvSpPr>
          <p:nvPr/>
        </p:nvSpPr>
        <p:spPr bwMode="auto">
          <a:xfrm>
            <a:off x="1905000" y="5029200"/>
            <a:ext cx="1778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96" y="192"/>
              </a:cxn>
            </a:cxnLst>
            <a:rect l="0" t="0" r="r" b="b"/>
            <a:pathLst>
              <a:path w="112" h="192">
                <a:moveTo>
                  <a:pt x="0" y="0"/>
                </a:moveTo>
                <a:cubicBezTo>
                  <a:pt x="40" y="32"/>
                  <a:pt x="80" y="64"/>
                  <a:pt x="96" y="96"/>
                </a:cubicBezTo>
                <a:cubicBezTo>
                  <a:pt x="112" y="128"/>
                  <a:pt x="104" y="160"/>
                  <a:pt x="96" y="192"/>
                </a:cubicBezTo>
              </a:path>
            </a:pathLst>
          </a:custGeom>
          <a:noFill/>
          <a:ln w="25400" cap="flat" cmpd="sng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36" name="Freeform 32"/>
          <p:cNvSpPr>
            <a:spLocks/>
          </p:cNvSpPr>
          <p:nvPr/>
        </p:nvSpPr>
        <p:spPr bwMode="auto">
          <a:xfrm>
            <a:off x="4800600" y="3124200"/>
            <a:ext cx="2438400" cy="1905000"/>
          </a:xfrm>
          <a:custGeom>
            <a:avLst/>
            <a:gdLst/>
            <a:ahLst/>
            <a:cxnLst>
              <a:cxn ang="0">
                <a:pos x="0" y="872"/>
              </a:cxn>
              <a:cxn ang="0">
                <a:pos x="192" y="104"/>
              </a:cxn>
              <a:cxn ang="0">
                <a:pos x="384" y="1496"/>
              </a:cxn>
              <a:cxn ang="0">
                <a:pos x="528" y="104"/>
              </a:cxn>
              <a:cxn ang="0">
                <a:pos x="720" y="872"/>
              </a:cxn>
            </a:cxnLst>
            <a:rect l="0" t="0" r="r" b="b"/>
            <a:pathLst>
              <a:path w="720" h="1496">
                <a:moveTo>
                  <a:pt x="0" y="872"/>
                </a:moveTo>
                <a:cubicBezTo>
                  <a:pt x="64" y="436"/>
                  <a:pt x="128" y="0"/>
                  <a:pt x="192" y="104"/>
                </a:cubicBezTo>
                <a:cubicBezTo>
                  <a:pt x="256" y="208"/>
                  <a:pt x="328" y="1496"/>
                  <a:pt x="384" y="1496"/>
                </a:cubicBezTo>
                <a:cubicBezTo>
                  <a:pt x="440" y="1496"/>
                  <a:pt x="472" y="208"/>
                  <a:pt x="528" y="104"/>
                </a:cubicBezTo>
                <a:cubicBezTo>
                  <a:pt x="584" y="0"/>
                  <a:pt x="652" y="436"/>
                  <a:pt x="720" y="87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37" name="Freeform 33"/>
          <p:cNvSpPr>
            <a:spLocks/>
          </p:cNvSpPr>
          <p:nvPr/>
        </p:nvSpPr>
        <p:spPr bwMode="auto">
          <a:xfrm>
            <a:off x="4724400" y="3429000"/>
            <a:ext cx="2438400" cy="1143000"/>
          </a:xfrm>
          <a:custGeom>
            <a:avLst/>
            <a:gdLst/>
            <a:ahLst/>
            <a:cxnLst>
              <a:cxn ang="0">
                <a:pos x="0" y="872"/>
              </a:cxn>
              <a:cxn ang="0">
                <a:pos x="192" y="104"/>
              </a:cxn>
              <a:cxn ang="0">
                <a:pos x="384" y="1496"/>
              </a:cxn>
              <a:cxn ang="0">
                <a:pos x="528" y="104"/>
              </a:cxn>
              <a:cxn ang="0">
                <a:pos x="720" y="872"/>
              </a:cxn>
            </a:cxnLst>
            <a:rect l="0" t="0" r="r" b="b"/>
            <a:pathLst>
              <a:path w="720" h="1496">
                <a:moveTo>
                  <a:pt x="0" y="872"/>
                </a:moveTo>
                <a:cubicBezTo>
                  <a:pt x="64" y="436"/>
                  <a:pt x="128" y="0"/>
                  <a:pt x="192" y="104"/>
                </a:cubicBezTo>
                <a:cubicBezTo>
                  <a:pt x="256" y="208"/>
                  <a:pt x="328" y="1496"/>
                  <a:pt x="384" y="1496"/>
                </a:cubicBezTo>
                <a:cubicBezTo>
                  <a:pt x="440" y="1496"/>
                  <a:pt x="472" y="208"/>
                  <a:pt x="528" y="104"/>
                </a:cubicBezTo>
                <a:cubicBezTo>
                  <a:pt x="584" y="0"/>
                  <a:pt x="652" y="436"/>
                  <a:pt x="720" y="87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20" name="Oval 16"/>
          <p:cNvSpPr>
            <a:spLocks noChangeArrowheads="1"/>
          </p:cNvSpPr>
          <p:nvPr/>
        </p:nvSpPr>
        <p:spPr bwMode="auto">
          <a:xfrm>
            <a:off x="5715000" y="4267200"/>
            <a:ext cx="152400" cy="1524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38" name="Rectangle 34"/>
          <p:cNvSpPr>
            <a:spLocks noChangeArrowheads="1"/>
          </p:cNvSpPr>
          <p:nvPr/>
        </p:nvSpPr>
        <p:spPr bwMode="auto">
          <a:xfrm>
            <a:off x="76200" y="2209800"/>
            <a:ext cx="8839200" cy="52322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Futura Bk BT" pitchFamily="34" charset="0"/>
              </a:rPr>
              <a:t>Use a polar representation for the parameter space </a:t>
            </a:r>
          </a:p>
        </p:txBody>
      </p:sp>
      <p:graphicFrame>
        <p:nvGraphicFramePr>
          <p:cNvPr id="226339" name="Object 35"/>
          <p:cNvGraphicFramePr>
            <a:graphicFrameLocks noChangeAspect="1"/>
          </p:cNvGraphicFramePr>
          <p:nvPr/>
        </p:nvGraphicFramePr>
        <p:xfrm>
          <a:off x="7620000" y="5486400"/>
          <a:ext cx="42068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98" name="Equation" r:id="rId10" imgW="177480" imgH="177480" progId="Equation.3">
                  <p:embed/>
                </p:oleObj>
              </mc:Choice>
              <mc:Fallback>
                <p:oleObj name="Equation" r:id="rId10" imgW="17748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486400"/>
                        <a:ext cx="420688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40" name="Object 36"/>
          <p:cNvGraphicFramePr>
            <a:graphicFrameLocks noChangeAspect="1"/>
          </p:cNvGraphicFramePr>
          <p:nvPr/>
        </p:nvGraphicFramePr>
        <p:xfrm>
          <a:off x="4114800" y="3124200"/>
          <a:ext cx="3603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99" name="Equation" r:id="rId11" imgW="152280" imgH="164880" progId="Equation.3">
                  <p:embed/>
                </p:oleObj>
              </mc:Choice>
              <mc:Fallback>
                <p:oleObj name="Equation" r:id="rId11" imgW="152280" imgH="1648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124200"/>
                        <a:ext cx="360363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127101" y="655022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from S. Savarese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animBg="1"/>
      <p:bldP spid="226322" grpId="0" animBg="1"/>
      <p:bldP spid="226323" grpId="0" animBg="1"/>
      <p:bldP spid="226330" grpId="0" animBg="1"/>
      <p:bldP spid="226331" grpId="0" animBg="1"/>
      <p:bldP spid="226335" grpId="0" animBg="1"/>
      <p:bldP spid="226336" grpId="0" animBg="1"/>
      <p:bldP spid="2263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0" name="Picture 2"/>
          <p:cNvPicPr>
            <a:picLocks noChangeAspect="1" noChangeArrowheads="1"/>
          </p:cNvPicPr>
          <p:nvPr/>
        </p:nvPicPr>
        <p:blipFill>
          <a:blip r:embed="rId3" cstate="print">
            <a:lum bright="30000" contrast="30000"/>
          </a:blip>
          <a:srcRect/>
          <a:stretch>
            <a:fillRect/>
          </a:stretch>
        </p:blipFill>
        <p:spPr bwMode="auto">
          <a:xfrm>
            <a:off x="469900" y="1316038"/>
            <a:ext cx="8293100" cy="41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2114550" y="5578475"/>
            <a:ext cx="1027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features</a:t>
            </a: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6356350" y="5564188"/>
            <a:ext cx="720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votes</a:t>
            </a:r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304800" y="228600"/>
            <a:ext cx="8077200" cy="7016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000" b="1">
                <a:solidFill>
                  <a:srgbClr val="000000"/>
                </a:solidFill>
                <a:latin typeface="Futura Bk BT" pitchFamily="34" charset="0"/>
              </a:rPr>
              <a:t>Hough transform - experiments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27101" y="655022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from S. Savarese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498" name="Picture 2"/>
          <p:cNvPicPr>
            <a:picLocks noChangeAspect="1" noChangeArrowheads="1"/>
          </p:cNvPicPr>
          <p:nvPr/>
        </p:nvPicPr>
        <p:blipFill>
          <a:blip r:embed="rId3" cstate="print">
            <a:lum bright="24000" contrast="18000"/>
          </a:blip>
          <a:srcRect/>
          <a:stretch>
            <a:fillRect/>
          </a:stretch>
        </p:blipFill>
        <p:spPr bwMode="auto">
          <a:xfrm>
            <a:off x="533400" y="1112838"/>
            <a:ext cx="8164513" cy="392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21336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features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6324600" y="51054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votes</a:t>
            </a: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5715000"/>
            <a:ext cx="7772400" cy="685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Need to adjust grid size or smooth</a:t>
            </a:r>
          </a:p>
        </p:txBody>
      </p:sp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304800" y="228600"/>
            <a:ext cx="8077200" cy="7016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000" b="1">
                <a:solidFill>
                  <a:srgbClr val="000000"/>
                </a:solidFill>
                <a:latin typeface="Futura Bk BT" pitchFamily="34" charset="0"/>
              </a:rPr>
              <a:t>Hough transform - experiments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343400" y="1447800"/>
            <a:ext cx="3352800" cy="3352800"/>
            <a:chOff x="2736" y="912"/>
            <a:chExt cx="2112" cy="2112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2736" y="1584"/>
              <a:ext cx="2112" cy="768"/>
              <a:chOff x="3072" y="960"/>
              <a:chExt cx="2112" cy="768"/>
            </a:xfrm>
          </p:grpSpPr>
          <p:sp>
            <p:nvSpPr>
              <p:cNvPr id="234505" name="Line 9"/>
              <p:cNvSpPr>
                <a:spLocks noChangeShapeType="1"/>
              </p:cNvSpPr>
              <p:nvPr/>
            </p:nvSpPr>
            <p:spPr bwMode="auto">
              <a:xfrm>
                <a:off x="3072" y="960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06" name="Line 10"/>
              <p:cNvSpPr>
                <a:spLocks noChangeShapeType="1"/>
              </p:cNvSpPr>
              <p:nvPr/>
            </p:nvSpPr>
            <p:spPr bwMode="auto">
              <a:xfrm>
                <a:off x="3072" y="1152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07" name="Line 11"/>
              <p:cNvSpPr>
                <a:spLocks noChangeShapeType="1"/>
              </p:cNvSpPr>
              <p:nvPr/>
            </p:nvSpPr>
            <p:spPr bwMode="auto">
              <a:xfrm>
                <a:off x="3072" y="1344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08" name="Line 12"/>
              <p:cNvSpPr>
                <a:spLocks noChangeShapeType="1"/>
              </p:cNvSpPr>
              <p:nvPr/>
            </p:nvSpPr>
            <p:spPr bwMode="auto">
              <a:xfrm>
                <a:off x="3072" y="1536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09" name="Line 13"/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 rot="5400000">
              <a:off x="2640" y="1583"/>
              <a:ext cx="2112" cy="769"/>
              <a:chOff x="3168" y="1056"/>
              <a:chExt cx="2112" cy="769"/>
            </a:xfrm>
          </p:grpSpPr>
          <p:sp>
            <p:nvSpPr>
              <p:cNvPr id="234510" name="Line 14"/>
              <p:cNvSpPr>
                <a:spLocks noChangeShapeType="1"/>
              </p:cNvSpPr>
              <p:nvPr/>
            </p:nvSpPr>
            <p:spPr bwMode="auto">
              <a:xfrm>
                <a:off x="3168" y="1056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11" name="Line 15"/>
              <p:cNvSpPr>
                <a:spLocks noChangeShapeType="1"/>
              </p:cNvSpPr>
              <p:nvPr/>
            </p:nvSpPr>
            <p:spPr bwMode="auto">
              <a:xfrm>
                <a:off x="3168" y="1248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12" name="Line 16"/>
              <p:cNvSpPr>
                <a:spLocks noChangeShapeType="1"/>
              </p:cNvSpPr>
              <p:nvPr/>
            </p:nvSpPr>
            <p:spPr bwMode="auto">
              <a:xfrm>
                <a:off x="3168" y="1440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13" name="Line 17"/>
              <p:cNvSpPr>
                <a:spLocks noChangeShapeType="1"/>
              </p:cNvSpPr>
              <p:nvPr/>
            </p:nvSpPr>
            <p:spPr bwMode="auto">
              <a:xfrm>
                <a:off x="3168" y="1632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14" name="Line 18"/>
              <p:cNvSpPr>
                <a:spLocks noChangeShapeType="1"/>
              </p:cNvSpPr>
              <p:nvPr/>
            </p:nvSpPr>
            <p:spPr bwMode="auto">
              <a:xfrm>
                <a:off x="3168" y="1824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</p:grpSp>
      </p:grpSp>
      <p:sp>
        <p:nvSpPr>
          <p:cNvPr id="234517" name="Text Box 21"/>
          <p:cNvSpPr txBox="1">
            <a:spLocks noChangeArrowheads="1"/>
          </p:cNvSpPr>
          <p:nvPr/>
        </p:nvSpPr>
        <p:spPr bwMode="auto">
          <a:xfrm>
            <a:off x="1676400" y="1371600"/>
            <a:ext cx="1677988" cy="457200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Futura Bk BT" pitchFamily="34" charset="0"/>
              </a:rPr>
              <a:t>Noisy data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495800" y="1600200"/>
            <a:ext cx="3352800" cy="3352800"/>
            <a:chOff x="2736" y="912"/>
            <a:chExt cx="2112" cy="2112"/>
          </a:xfrm>
        </p:grpSpPr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2736" y="1584"/>
              <a:ext cx="2112" cy="768"/>
              <a:chOff x="3072" y="960"/>
              <a:chExt cx="2112" cy="768"/>
            </a:xfrm>
          </p:grpSpPr>
          <p:sp>
            <p:nvSpPr>
              <p:cNvPr id="234521" name="Line 25"/>
              <p:cNvSpPr>
                <a:spLocks noChangeShapeType="1"/>
              </p:cNvSpPr>
              <p:nvPr/>
            </p:nvSpPr>
            <p:spPr bwMode="auto">
              <a:xfrm>
                <a:off x="3072" y="960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22" name="Line 26"/>
              <p:cNvSpPr>
                <a:spLocks noChangeShapeType="1"/>
              </p:cNvSpPr>
              <p:nvPr/>
            </p:nvSpPr>
            <p:spPr bwMode="auto">
              <a:xfrm>
                <a:off x="3072" y="1152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23" name="Line 27"/>
              <p:cNvSpPr>
                <a:spLocks noChangeShapeType="1"/>
              </p:cNvSpPr>
              <p:nvPr/>
            </p:nvSpPr>
            <p:spPr bwMode="auto">
              <a:xfrm>
                <a:off x="3072" y="1344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24" name="Line 28"/>
              <p:cNvSpPr>
                <a:spLocks noChangeShapeType="1"/>
              </p:cNvSpPr>
              <p:nvPr/>
            </p:nvSpPr>
            <p:spPr bwMode="auto">
              <a:xfrm>
                <a:off x="3072" y="1536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25" name="Line 29"/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</p:grpSp>
        <p:grpSp>
          <p:nvGrpSpPr>
            <p:cNvPr id="7" name="Group 30"/>
            <p:cNvGrpSpPr>
              <a:grpSpLocks/>
            </p:cNvGrpSpPr>
            <p:nvPr/>
          </p:nvGrpSpPr>
          <p:grpSpPr bwMode="auto">
            <a:xfrm rot="5400000">
              <a:off x="2640" y="1583"/>
              <a:ext cx="2112" cy="769"/>
              <a:chOff x="3168" y="1056"/>
              <a:chExt cx="2112" cy="769"/>
            </a:xfrm>
          </p:grpSpPr>
          <p:sp>
            <p:nvSpPr>
              <p:cNvPr id="234527" name="Line 31"/>
              <p:cNvSpPr>
                <a:spLocks noChangeShapeType="1"/>
              </p:cNvSpPr>
              <p:nvPr/>
            </p:nvSpPr>
            <p:spPr bwMode="auto">
              <a:xfrm>
                <a:off x="3168" y="1056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28" name="Line 32"/>
              <p:cNvSpPr>
                <a:spLocks noChangeShapeType="1"/>
              </p:cNvSpPr>
              <p:nvPr/>
            </p:nvSpPr>
            <p:spPr bwMode="auto">
              <a:xfrm>
                <a:off x="3168" y="1248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29" name="Line 33"/>
              <p:cNvSpPr>
                <a:spLocks noChangeShapeType="1"/>
              </p:cNvSpPr>
              <p:nvPr/>
            </p:nvSpPr>
            <p:spPr bwMode="auto">
              <a:xfrm>
                <a:off x="3168" y="1440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30" name="Line 34"/>
              <p:cNvSpPr>
                <a:spLocks noChangeShapeType="1"/>
              </p:cNvSpPr>
              <p:nvPr/>
            </p:nvSpPr>
            <p:spPr bwMode="auto">
              <a:xfrm>
                <a:off x="3168" y="1632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31" name="Line 35"/>
              <p:cNvSpPr>
                <a:spLocks noChangeShapeType="1"/>
              </p:cNvSpPr>
              <p:nvPr/>
            </p:nvSpPr>
            <p:spPr bwMode="auto">
              <a:xfrm>
                <a:off x="3168" y="1824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7127101" y="655022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from S. Savarese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6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43000"/>
            <a:ext cx="8382000" cy="424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1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5791200"/>
            <a:ext cx="74676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/>
              <a:t>Issue: spurious peaks due to uniform noise</a:t>
            </a:r>
          </a:p>
        </p:txBody>
      </p:sp>
      <p:sp>
        <p:nvSpPr>
          <p:cNvPr id="241669" name="Text Box 5"/>
          <p:cNvSpPr txBox="1">
            <a:spLocks noChangeArrowheads="1"/>
          </p:cNvSpPr>
          <p:nvPr/>
        </p:nvSpPr>
        <p:spPr bwMode="auto">
          <a:xfrm>
            <a:off x="2133600" y="53482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cs typeface="Arial" charset="0"/>
              </a:rPr>
              <a:t>features</a:t>
            </a:r>
          </a:p>
        </p:txBody>
      </p:sp>
      <p:sp>
        <p:nvSpPr>
          <p:cNvPr id="241670" name="Text Box 6"/>
          <p:cNvSpPr txBox="1">
            <a:spLocks noChangeArrowheads="1"/>
          </p:cNvSpPr>
          <p:nvPr/>
        </p:nvSpPr>
        <p:spPr bwMode="auto">
          <a:xfrm>
            <a:off x="6324600" y="5348288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cs typeface="Arial" charset="0"/>
              </a:rPr>
              <a:t>votes</a:t>
            </a: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304800" y="228600"/>
            <a:ext cx="8077200" cy="7016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000" b="1">
                <a:solidFill>
                  <a:srgbClr val="000000"/>
                </a:solidFill>
                <a:latin typeface="Futura Bk BT" pitchFamily="34" charset="0"/>
              </a:rPr>
              <a:t>Hough transform - experiments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27101" y="655022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from S. Savarese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Image </a:t>
            </a:r>
            <a:r>
              <a:rPr lang="en-US">
                <a:sym typeface="Wingdings" pitchFamily="2" charset="2"/>
              </a:rPr>
              <a:t> Canny</a:t>
            </a:r>
            <a:endParaRPr lang="en-US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60" name="Picture 4" descr="C:\Documents and Settings\Derek Hoiem\My Documents\My Pictures\monte carlo\monaco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411638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2" descr="C:\Documents and Settings\Derek Hoiem\My Documents\Classes\Spring10 - Computer Vision\figs\7\monaco_cann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066800"/>
            <a:ext cx="411956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5B3CD9-7C62-B147-8E8C-B132CE1B0D05}"/>
              </a:ext>
            </a:extLst>
          </p:cNvPr>
          <p:cNvSpPr/>
          <p:nvPr/>
        </p:nvSpPr>
        <p:spPr>
          <a:xfrm>
            <a:off x="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Slide from D. </a:t>
            </a:r>
            <a:r>
              <a:rPr lang="en-US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Hoiem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69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0"/>
          <p:cNvSpPr txBox="1">
            <a:spLocks noChangeArrowheads="1"/>
          </p:cNvSpPr>
          <p:nvPr/>
        </p:nvSpPr>
        <p:spPr bwMode="auto">
          <a:xfrm>
            <a:off x="7558088" y="6581775"/>
            <a:ext cx="15859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Source: K. Grauman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Fitting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990600"/>
          </a:xfrm>
        </p:spPr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dirty="0"/>
              <a:t>Choose a </a:t>
            </a:r>
            <a:r>
              <a:rPr lang="en-US" i="1" dirty="0"/>
              <a:t>parametric model </a:t>
            </a:r>
            <a:r>
              <a:rPr lang="en-US" dirty="0"/>
              <a:t>to represent a set of features</a:t>
            </a:r>
          </a:p>
        </p:txBody>
      </p:sp>
      <p:pic>
        <p:nvPicPr>
          <p:cNvPr id="1843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6275" y="1965325"/>
            <a:ext cx="2162175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1981200"/>
            <a:ext cx="2901950" cy="217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65313" y="4648200"/>
            <a:ext cx="5595937" cy="170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1952625" y="4205288"/>
            <a:ext cx="212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simple model: lines</a:t>
            </a:r>
          </a:p>
        </p:txBody>
      </p:sp>
      <p:sp>
        <p:nvSpPr>
          <p:cNvPr id="18441" name="Text Box 12"/>
          <p:cNvSpPr txBox="1">
            <a:spLocks noChangeArrowheads="1"/>
          </p:cNvSpPr>
          <p:nvPr/>
        </p:nvSpPr>
        <p:spPr bwMode="auto">
          <a:xfrm>
            <a:off x="4800600" y="4191000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simple model: circles</a:t>
            </a:r>
          </a:p>
        </p:txBody>
      </p:sp>
      <p:sp>
        <p:nvSpPr>
          <p:cNvPr id="18442" name="Text Box 13"/>
          <p:cNvSpPr txBox="1">
            <a:spLocks noChangeArrowheads="1"/>
          </p:cNvSpPr>
          <p:nvPr/>
        </p:nvSpPr>
        <p:spPr bwMode="auto">
          <a:xfrm>
            <a:off x="3403600" y="6324600"/>
            <a:ext cx="253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complicated model: car</a:t>
            </a:r>
          </a:p>
        </p:txBody>
      </p:sp>
    </p:spTree>
    <p:extLst>
      <p:ext uri="{BB962C8B-B14F-4D97-AF65-F5344CB8AC3E}">
        <p14:creationId xmlns:p14="http://schemas.microsoft.com/office/powerpoint/2010/main" val="3599710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Canny </a:t>
            </a:r>
            <a:r>
              <a:rPr lang="en-US">
                <a:sym typeface="Wingdings" pitchFamily="2" charset="2"/>
              </a:rPr>
              <a:t> Hough votes</a:t>
            </a:r>
            <a:endParaRPr lang="en-US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4" name="Picture 2" descr="C:\Documents and Settings\Derek Hoiem\My Documents\Classes\Spring10 - Computer Vision\figs\7\monaco_cann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411956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3" cstate="print"/>
          <a:srcRect l="19096" t="27779" r="40971" b="31944"/>
          <a:stretch>
            <a:fillRect/>
          </a:stretch>
        </p:blipFill>
        <p:spPr bwMode="auto">
          <a:xfrm>
            <a:off x="3276600" y="2362200"/>
            <a:ext cx="5476875" cy="34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D15F45-AD89-4F42-8162-C0164133A974}"/>
              </a:ext>
            </a:extLst>
          </p:cNvPr>
          <p:cNvSpPr/>
          <p:nvPr/>
        </p:nvSpPr>
        <p:spPr>
          <a:xfrm>
            <a:off x="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Slide from D. </a:t>
            </a:r>
            <a:r>
              <a:rPr lang="en-US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Hoiem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563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3"/>
          <p:cNvPicPr>
            <a:picLocks noChangeAspect="1" noChangeArrowheads="1"/>
          </p:cNvPicPr>
          <p:nvPr/>
        </p:nvPicPr>
        <p:blipFill>
          <a:blip r:embed="rId2" cstate="print"/>
          <a:srcRect l="19096" t="27779" r="40971" b="31944"/>
          <a:stretch>
            <a:fillRect/>
          </a:stretch>
        </p:blipFill>
        <p:spPr bwMode="auto">
          <a:xfrm>
            <a:off x="304800" y="2438400"/>
            <a:ext cx="4268788" cy="269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Hough votes </a:t>
            </a:r>
            <a:r>
              <a:rPr lang="en-US">
                <a:sym typeface="Wingdings" pitchFamily="2" charset="2"/>
              </a:rPr>
              <a:t> Edges </a:t>
            </a:r>
            <a:endParaRPr lang="en-US"/>
          </a:p>
        </p:txBody>
      </p:sp>
      <p:sp>
        <p:nvSpPr>
          <p:cNvPr id="47108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5257800" cy="51355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800"/>
              <a:t>	</a:t>
            </a:r>
          </a:p>
          <a:p>
            <a:pPr>
              <a:buFont typeface="Arial" charset="0"/>
              <a:buNone/>
            </a:pPr>
            <a:r>
              <a:rPr lang="en-US" sz="2800"/>
              <a:t>Find peaks and post-process</a:t>
            </a:r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3" cstate="print"/>
          <a:srcRect l="23016" t="15237" r="45238" b="16190"/>
          <a:stretch>
            <a:fillRect/>
          </a:stretch>
        </p:blipFill>
        <p:spPr bwMode="auto">
          <a:xfrm>
            <a:off x="4775200" y="1066800"/>
            <a:ext cx="406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A878A1-5065-374E-9987-75119A255765}"/>
              </a:ext>
            </a:extLst>
          </p:cNvPr>
          <p:cNvSpPr/>
          <p:nvPr/>
        </p:nvSpPr>
        <p:spPr>
          <a:xfrm>
            <a:off x="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Slide from D. </a:t>
            </a:r>
            <a:r>
              <a:rPr lang="en-US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Hoiem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92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 example</a:t>
            </a:r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8305800" cy="425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TextBox 4"/>
          <p:cNvSpPr txBox="1">
            <a:spLocks noChangeArrowheads="1"/>
          </p:cNvSpPr>
          <p:nvPr/>
        </p:nvSpPr>
        <p:spPr bwMode="auto">
          <a:xfrm>
            <a:off x="5497513" y="6550025"/>
            <a:ext cx="36464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prstClr val="black"/>
                </a:solidFill>
              </a:rPr>
              <a:t>http://ostatic.com/files/images/ss_hough.jpg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74EF4D-C70B-0A46-BD16-DDDB29C6B75B}"/>
              </a:ext>
            </a:extLst>
          </p:cNvPr>
          <p:cNvSpPr/>
          <p:nvPr/>
        </p:nvSpPr>
        <p:spPr>
          <a:xfrm>
            <a:off x="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Slide from D. </a:t>
            </a:r>
            <a:r>
              <a:rPr lang="en-US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Hoiem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322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Finding circles (x</a:t>
            </a:r>
            <a:r>
              <a:rPr lang="en-US" sz="3200" baseline="-25000" dirty="0"/>
              <a:t>0</a:t>
            </a:r>
            <a:r>
              <a:rPr lang="en-US" sz="3200" dirty="0"/>
              <a:t>, y</a:t>
            </a:r>
            <a:r>
              <a:rPr lang="en-US" sz="3200" baseline="-25000" dirty="0"/>
              <a:t>0</a:t>
            </a:r>
            <a:r>
              <a:rPr lang="en-US" sz="3200" dirty="0"/>
              <a:t>, r) using Hough transform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r</a:t>
            </a:r>
          </a:p>
          <a:p>
            <a:r>
              <a:rPr lang="en-US" dirty="0"/>
              <a:t>Variable 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B47904-233F-0C45-8D29-9FFA249E61EC}"/>
              </a:ext>
            </a:extLst>
          </p:cNvPr>
          <p:cNvSpPr/>
          <p:nvPr/>
        </p:nvSpPr>
        <p:spPr>
          <a:xfrm>
            <a:off x="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Slide from D. </a:t>
            </a:r>
            <a:r>
              <a:rPr lang="en-US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Hoiem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535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Hough transform for circles </a:t>
            </a:r>
          </a:p>
        </p:txBody>
      </p:sp>
      <p:graphicFrame>
        <p:nvGraphicFramePr>
          <p:cNvPr id="8194" name="Object 25"/>
          <p:cNvGraphicFramePr>
            <a:graphicFrameLocks noGrp="1" noChangeAspect="1"/>
          </p:cNvGraphicFramePr>
          <p:nvPr>
            <p:ph sz="half" idx="1"/>
          </p:nvPr>
        </p:nvGraphicFramePr>
        <p:xfrm>
          <a:off x="1676400" y="3581400"/>
          <a:ext cx="1677988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1" name="Equation" r:id="rId4" imgW="1079280" imgH="203040" progId="Equation.3">
                  <p:embed/>
                </p:oleObj>
              </mc:Choice>
              <mc:Fallback>
                <p:oleObj name="Equation" r:id="rId4" imgW="1079280" imgH="203040" progId="Equation.3">
                  <p:embed/>
                  <p:pic>
                    <p:nvPicPr>
                      <p:cNvPr id="8194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81400"/>
                        <a:ext cx="1677988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Line 7"/>
          <p:cNvSpPr>
            <a:spLocks noChangeShapeType="1"/>
          </p:cNvSpPr>
          <p:nvPr/>
        </p:nvSpPr>
        <p:spPr bwMode="auto">
          <a:xfrm flipV="1">
            <a:off x="533400" y="2514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8" name="Line 8"/>
          <p:cNvSpPr>
            <a:spLocks noChangeShapeType="1"/>
          </p:cNvSpPr>
          <p:nvPr/>
        </p:nvSpPr>
        <p:spPr bwMode="auto">
          <a:xfrm>
            <a:off x="533400" y="5791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9" name="Oval 9"/>
          <p:cNvSpPr>
            <a:spLocks noChangeArrowheads="1"/>
          </p:cNvSpPr>
          <p:nvPr/>
        </p:nvSpPr>
        <p:spPr bwMode="auto">
          <a:xfrm>
            <a:off x="1524000" y="2667000"/>
            <a:ext cx="1905000" cy="1905000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Text Box 10"/>
          <p:cNvSpPr txBox="1">
            <a:spLocks noChangeArrowheads="1"/>
          </p:cNvSpPr>
          <p:nvPr/>
        </p:nvSpPr>
        <p:spPr bwMode="auto">
          <a:xfrm>
            <a:off x="3565525" y="57038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1"/>
              <a:t>x</a:t>
            </a:r>
          </a:p>
        </p:txBody>
      </p:sp>
      <p:sp>
        <p:nvSpPr>
          <p:cNvPr id="8201" name="Text Box 11"/>
          <p:cNvSpPr txBox="1">
            <a:spLocks noChangeArrowheads="1"/>
          </p:cNvSpPr>
          <p:nvPr/>
        </p:nvSpPr>
        <p:spPr bwMode="auto">
          <a:xfrm>
            <a:off x="609600" y="23002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1"/>
              <a:t>y</a:t>
            </a:r>
          </a:p>
        </p:txBody>
      </p:sp>
      <p:sp>
        <p:nvSpPr>
          <p:cNvPr id="8202" name="Freeform 13"/>
          <p:cNvSpPr>
            <a:spLocks/>
          </p:cNvSpPr>
          <p:nvPr/>
        </p:nvSpPr>
        <p:spPr bwMode="auto">
          <a:xfrm>
            <a:off x="1708150" y="3917950"/>
            <a:ext cx="609600" cy="1079500"/>
          </a:xfrm>
          <a:custGeom>
            <a:avLst/>
            <a:gdLst>
              <a:gd name="T0" fmla="*/ 0 w 384"/>
              <a:gd name="T1" fmla="*/ 2147483647 h 680"/>
              <a:gd name="T2" fmla="*/ 2147483647 w 384"/>
              <a:gd name="T3" fmla="*/ 0 h 680"/>
              <a:gd name="T4" fmla="*/ 0 60000 65536"/>
              <a:gd name="T5" fmla="*/ 0 60000 65536"/>
              <a:gd name="T6" fmla="*/ 0 w 384"/>
              <a:gd name="T7" fmla="*/ 0 h 680"/>
              <a:gd name="T8" fmla="*/ 384 w 384"/>
              <a:gd name="T9" fmla="*/ 680 h 6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4" h="680">
                <a:moveTo>
                  <a:pt x="0" y="680"/>
                </a:moveTo>
                <a:lnTo>
                  <a:pt x="38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14"/>
          <p:cNvSpPr>
            <a:spLocks noChangeShapeType="1"/>
          </p:cNvSpPr>
          <p:nvPr/>
        </p:nvSpPr>
        <p:spPr bwMode="auto">
          <a:xfrm flipV="1">
            <a:off x="6324600" y="22860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5"/>
          <p:cNvSpPr>
            <a:spLocks noChangeShapeType="1"/>
          </p:cNvSpPr>
          <p:nvPr/>
        </p:nvSpPr>
        <p:spPr bwMode="auto">
          <a:xfrm>
            <a:off x="6324600" y="47244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5" name="Freeform 16"/>
          <p:cNvSpPr>
            <a:spLocks/>
          </p:cNvSpPr>
          <p:nvPr/>
        </p:nvSpPr>
        <p:spPr bwMode="auto">
          <a:xfrm>
            <a:off x="5357813" y="4716463"/>
            <a:ext cx="962025" cy="1524000"/>
          </a:xfrm>
          <a:custGeom>
            <a:avLst/>
            <a:gdLst>
              <a:gd name="T0" fmla="*/ 2147483647 w 606"/>
              <a:gd name="T1" fmla="*/ 0 h 960"/>
              <a:gd name="T2" fmla="*/ 0 w 606"/>
              <a:gd name="T3" fmla="*/ 2147483647 h 960"/>
              <a:gd name="T4" fmla="*/ 0 60000 65536"/>
              <a:gd name="T5" fmla="*/ 0 60000 65536"/>
              <a:gd name="T6" fmla="*/ 0 w 606"/>
              <a:gd name="T7" fmla="*/ 0 h 960"/>
              <a:gd name="T8" fmla="*/ 606 w 606"/>
              <a:gd name="T9" fmla="*/ 960 h 9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6" h="960">
                <a:moveTo>
                  <a:pt x="606" y="0"/>
                </a:moveTo>
                <a:lnTo>
                  <a:pt x="0" y="96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7"/>
          <p:cNvSpPr txBox="1">
            <a:spLocks noChangeArrowheads="1"/>
          </p:cNvSpPr>
          <p:nvPr/>
        </p:nvSpPr>
        <p:spPr bwMode="auto">
          <a:xfrm>
            <a:off x="1905000" y="4495800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(x,y)</a:t>
            </a:r>
          </a:p>
        </p:txBody>
      </p:sp>
      <p:sp>
        <p:nvSpPr>
          <p:cNvPr id="8207" name="Text Box 19"/>
          <p:cNvSpPr txBox="1">
            <a:spLocks noChangeArrowheads="1"/>
          </p:cNvSpPr>
          <p:nvPr/>
        </p:nvSpPr>
        <p:spPr bwMode="auto">
          <a:xfrm>
            <a:off x="8609013" y="46624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1"/>
              <a:t>x</a:t>
            </a:r>
          </a:p>
        </p:txBody>
      </p:sp>
      <p:sp>
        <p:nvSpPr>
          <p:cNvPr id="8208" name="Text Box 20"/>
          <p:cNvSpPr txBox="1">
            <a:spLocks noChangeArrowheads="1"/>
          </p:cNvSpPr>
          <p:nvPr/>
        </p:nvSpPr>
        <p:spPr bwMode="auto">
          <a:xfrm>
            <a:off x="5180013" y="61864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1"/>
              <a:t>y</a:t>
            </a:r>
          </a:p>
        </p:txBody>
      </p:sp>
      <p:sp>
        <p:nvSpPr>
          <p:cNvPr id="8209" name="Text Box 21"/>
          <p:cNvSpPr txBox="1">
            <a:spLocks noChangeArrowheads="1"/>
          </p:cNvSpPr>
          <p:nvPr/>
        </p:nvSpPr>
        <p:spPr bwMode="auto">
          <a:xfrm>
            <a:off x="6400800" y="2133600"/>
            <a:ext cx="303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1"/>
              <a:t>r</a:t>
            </a:r>
          </a:p>
        </p:txBody>
      </p:sp>
      <p:sp>
        <p:nvSpPr>
          <p:cNvPr id="8210" name="Line 23"/>
          <p:cNvSpPr>
            <a:spLocks noChangeShapeType="1"/>
          </p:cNvSpPr>
          <p:nvPr/>
        </p:nvSpPr>
        <p:spPr bwMode="auto">
          <a:xfrm flipV="1">
            <a:off x="6934200" y="2362200"/>
            <a:ext cx="114300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Line 24"/>
          <p:cNvSpPr>
            <a:spLocks noChangeShapeType="1"/>
          </p:cNvSpPr>
          <p:nvPr/>
        </p:nvSpPr>
        <p:spPr bwMode="auto">
          <a:xfrm flipH="1" flipV="1">
            <a:off x="5715000" y="2362200"/>
            <a:ext cx="121920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195" name="Object 27"/>
          <p:cNvGraphicFramePr>
            <a:graphicFrameLocks noGrp="1" noChangeAspect="1"/>
          </p:cNvGraphicFramePr>
          <p:nvPr>
            <p:ph sz="half" idx="2"/>
          </p:nvPr>
        </p:nvGraphicFramePr>
        <p:xfrm>
          <a:off x="914400" y="5094288"/>
          <a:ext cx="16764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2" name="Equation" r:id="rId6" imgW="1079280" imgH="203040" progId="Equation.3">
                  <p:embed/>
                </p:oleObj>
              </mc:Choice>
              <mc:Fallback>
                <p:oleObj name="Equation" r:id="rId6" imgW="1079280" imgH="203040" progId="Equation.3">
                  <p:embed/>
                  <p:pic>
                    <p:nvPicPr>
                      <p:cNvPr id="819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94288"/>
                        <a:ext cx="1676400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AutoShape 29"/>
          <p:cNvSpPr>
            <a:spLocks noChangeArrowheads="1"/>
          </p:cNvSpPr>
          <p:nvPr/>
        </p:nvSpPr>
        <p:spPr bwMode="auto">
          <a:xfrm>
            <a:off x="4267200" y="3429000"/>
            <a:ext cx="838200" cy="609600"/>
          </a:xfrm>
          <a:prstGeom prst="rightArrow">
            <a:avLst>
              <a:gd name="adj1" fmla="val 50000"/>
              <a:gd name="adj2" fmla="val 34375"/>
            </a:avLst>
          </a:prstGeom>
          <a:solidFill>
            <a:srgbClr val="FFCC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Oval 12"/>
          <p:cNvSpPr>
            <a:spLocks noChangeArrowheads="1"/>
          </p:cNvSpPr>
          <p:nvPr/>
        </p:nvSpPr>
        <p:spPr bwMode="auto">
          <a:xfrm>
            <a:off x="1981200" y="44196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Oval 30"/>
          <p:cNvSpPr>
            <a:spLocks noChangeArrowheads="1"/>
          </p:cNvSpPr>
          <p:nvPr/>
        </p:nvSpPr>
        <p:spPr bwMode="auto">
          <a:xfrm>
            <a:off x="2303463" y="383857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Oval 31"/>
          <p:cNvSpPr>
            <a:spLocks noChangeArrowheads="1"/>
          </p:cNvSpPr>
          <p:nvPr/>
        </p:nvSpPr>
        <p:spPr bwMode="auto">
          <a:xfrm>
            <a:off x="1654175" y="499903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Oval 32"/>
          <p:cNvSpPr>
            <a:spLocks noChangeArrowheads="1"/>
          </p:cNvSpPr>
          <p:nvPr/>
        </p:nvSpPr>
        <p:spPr bwMode="auto">
          <a:xfrm>
            <a:off x="6891338" y="54102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Oval 33"/>
          <p:cNvSpPr>
            <a:spLocks noChangeArrowheads="1"/>
          </p:cNvSpPr>
          <p:nvPr/>
        </p:nvSpPr>
        <p:spPr bwMode="auto">
          <a:xfrm>
            <a:off x="7315200" y="4343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Oval 34"/>
          <p:cNvSpPr>
            <a:spLocks noChangeArrowheads="1"/>
          </p:cNvSpPr>
          <p:nvPr/>
        </p:nvSpPr>
        <p:spPr bwMode="auto">
          <a:xfrm>
            <a:off x="6477000" y="4343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Text Box 35"/>
          <p:cNvSpPr txBox="1">
            <a:spLocks noChangeArrowheads="1"/>
          </p:cNvSpPr>
          <p:nvPr/>
        </p:nvSpPr>
        <p:spPr bwMode="auto">
          <a:xfrm>
            <a:off x="1071563" y="1589088"/>
            <a:ext cx="22050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image space</a:t>
            </a:r>
          </a:p>
        </p:txBody>
      </p:sp>
      <p:sp>
        <p:nvSpPr>
          <p:cNvPr id="8220" name="Text Box 37"/>
          <p:cNvSpPr txBox="1">
            <a:spLocks noChangeArrowheads="1"/>
          </p:cNvSpPr>
          <p:nvPr/>
        </p:nvSpPr>
        <p:spPr bwMode="auto">
          <a:xfrm>
            <a:off x="4953000" y="1600200"/>
            <a:ext cx="4008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Hough parameter space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BCB98D-EFB9-C348-B861-041D04BAE203}"/>
              </a:ext>
            </a:extLst>
          </p:cNvPr>
          <p:cNvSpPr/>
          <p:nvPr/>
        </p:nvSpPr>
        <p:spPr>
          <a:xfrm>
            <a:off x="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Slide from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Lazebnik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570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838200"/>
          </a:xfrm>
        </p:spPr>
        <p:txBody>
          <a:bodyPr/>
          <a:lstStyle/>
          <a:p>
            <a:r>
              <a:rPr lang="en-US"/>
              <a:t>Incorporating image gradients</a:t>
            </a:r>
          </a:p>
        </p:txBody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sz="2400" dirty="0"/>
              <a:t>When we detect an edge point, </a:t>
            </a:r>
            <a:br>
              <a:rPr lang="en-US" sz="2400" dirty="0"/>
            </a:br>
            <a:r>
              <a:rPr lang="en-US" sz="2400" dirty="0"/>
              <a:t>we also know its gradient </a:t>
            </a:r>
            <a:br>
              <a:rPr lang="en-US" sz="2400" dirty="0"/>
            </a:br>
            <a:r>
              <a:rPr lang="en-US" sz="2400" dirty="0"/>
              <a:t>orientation</a:t>
            </a:r>
          </a:p>
          <a:p>
            <a:pPr>
              <a:buFontTx/>
              <a:buChar char="•"/>
            </a:pPr>
            <a:r>
              <a:rPr lang="en-US" sz="2400" dirty="0"/>
              <a:t>How does this constrain </a:t>
            </a:r>
            <a:br>
              <a:rPr lang="en-US" sz="2400" dirty="0"/>
            </a:br>
            <a:r>
              <a:rPr lang="en-US" sz="2400" dirty="0"/>
              <a:t>possible lines passing through</a:t>
            </a:r>
            <a:br>
              <a:rPr lang="en-US" sz="2400" dirty="0"/>
            </a:br>
            <a:r>
              <a:rPr lang="en-US" sz="2400" dirty="0"/>
              <a:t>the point?</a:t>
            </a:r>
            <a:br>
              <a:rPr lang="en-US" sz="2400" dirty="0"/>
            </a:br>
            <a:endParaRPr lang="en-US" sz="2400" dirty="0"/>
          </a:p>
          <a:p>
            <a:pPr>
              <a:buFontTx/>
              <a:buChar char="•"/>
            </a:pPr>
            <a:r>
              <a:rPr lang="en-US" sz="2400" dirty="0"/>
              <a:t>Modified Hough transform: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    For each edge point (</a:t>
            </a:r>
            <a:r>
              <a:rPr lang="en-US" sz="2400" dirty="0" err="1"/>
              <a:t>x,y</a:t>
            </a:r>
            <a:r>
              <a:rPr lang="en-US" sz="2400" dirty="0"/>
              <a:t>)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chemeClr val="accent2"/>
                </a:solidFill>
              </a:rPr>
              <a:t>θ = gradient orientation at (</a:t>
            </a:r>
            <a:r>
              <a:rPr lang="en-US" sz="2400" dirty="0" err="1">
                <a:solidFill>
                  <a:schemeClr val="accent2"/>
                </a:solidFill>
              </a:rPr>
              <a:t>x,y</a:t>
            </a:r>
            <a:r>
              <a:rPr lang="en-US" sz="2400" dirty="0">
                <a:solidFill>
                  <a:schemeClr val="accent2"/>
                </a:solidFill>
              </a:rPr>
              <a:t>)</a:t>
            </a:r>
            <a:br>
              <a:rPr lang="en-US" sz="24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l-GR" sz="2400" dirty="0">
                <a:solidFill>
                  <a:schemeClr val="accent2"/>
                </a:solidFill>
                <a:cs typeface="Times New Roman" pitchFamily="18" charset="0"/>
              </a:rPr>
              <a:t>ρ</a:t>
            </a:r>
            <a:r>
              <a:rPr lang="en-US" sz="2400" dirty="0">
                <a:solidFill>
                  <a:schemeClr val="accent2"/>
                </a:solidFill>
              </a:rPr>
              <a:t> = x </a:t>
            </a:r>
            <a:r>
              <a:rPr lang="en-US" sz="2400" dirty="0" err="1">
                <a:solidFill>
                  <a:schemeClr val="accent2"/>
                </a:solidFill>
              </a:rPr>
              <a:t>cos</a:t>
            </a:r>
            <a:r>
              <a:rPr lang="en-US" sz="2400" dirty="0">
                <a:solidFill>
                  <a:schemeClr val="accent2"/>
                </a:solidFill>
              </a:rPr>
              <a:t> θ + y sin θ</a:t>
            </a:r>
            <a:br>
              <a:rPr lang="en-US" sz="24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	H(θ, </a:t>
            </a:r>
            <a:r>
              <a:rPr lang="el-GR" sz="2400" dirty="0">
                <a:solidFill>
                  <a:schemeClr val="accent2"/>
                </a:solidFill>
                <a:cs typeface="Times New Roman" pitchFamily="18" charset="0"/>
              </a:rPr>
              <a:t>ρ</a:t>
            </a:r>
            <a:r>
              <a:rPr lang="en-US" sz="2400" dirty="0">
                <a:solidFill>
                  <a:schemeClr val="accent2"/>
                </a:solidFill>
              </a:rPr>
              <a:t>) = H(θ, </a:t>
            </a:r>
            <a:r>
              <a:rPr lang="el-GR" sz="2400" dirty="0">
                <a:solidFill>
                  <a:schemeClr val="accent2"/>
                </a:solidFill>
                <a:cs typeface="Times New Roman" pitchFamily="18" charset="0"/>
              </a:rPr>
              <a:t>ρ</a:t>
            </a:r>
            <a:r>
              <a:rPr lang="en-US" sz="2400" dirty="0">
                <a:solidFill>
                  <a:schemeClr val="accent2"/>
                </a:solidFill>
              </a:rPr>
              <a:t>) + 1</a:t>
            </a:r>
            <a:br>
              <a:rPr lang="en-US" sz="2400" dirty="0"/>
            </a:br>
            <a:r>
              <a:rPr lang="en-US" sz="2400" dirty="0"/>
              <a:t>end</a:t>
            </a:r>
          </a:p>
          <a:p>
            <a:pPr>
              <a:buFontTx/>
              <a:buChar char="•"/>
            </a:pPr>
            <a:endParaRPr lang="en-US" sz="2400" dirty="0"/>
          </a:p>
        </p:txBody>
      </p:sp>
      <p:pic>
        <p:nvPicPr>
          <p:cNvPr id="1437713" name="Picture 17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2606675"/>
            <a:ext cx="23622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 bwMode="auto">
          <a:xfrm rot="2789887">
            <a:off x="5791587" y="1550366"/>
            <a:ext cx="1283494" cy="373062"/>
          </a:xfrm>
          <a:prstGeom prst="rect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8676" name="Group 16"/>
          <p:cNvGrpSpPr>
            <a:grpSpLocks/>
          </p:cNvGrpSpPr>
          <p:nvPr/>
        </p:nvGrpSpPr>
        <p:grpSpPr bwMode="auto">
          <a:xfrm>
            <a:off x="6553200" y="1154112"/>
            <a:ext cx="2133600" cy="522288"/>
            <a:chOff x="4128" y="1399"/>
            <a:chExt cx="1344" cy="329"/>
          </a:xfrm>
        </p:grpSpPr>
        <p:grpSp>
          <p:nvGrpSpPr>
            <p:cNvPr id="28678" name="Group 4"/>
            <p:cNvGrpSpPr>
              <a:grpSpLocks/>
            </p:cNvGrpSpPr>
            <p:nvPr/>
          </p:nvGrpSpPr>
          <p:grpSpPr bwMode="auto">
            <a:xfrm>
              <a:off x="4128" y="1440"/>
              <a:ext cx="1344" cy="288"/>
              <a:chOff x="4128" y="1824"/>
              <a:chExt cx="1344" cy="288"/>
            </a:xfrm>
          </p:grpSpPr>
          <p:grpSp>
            <p:nvGrpSpPr>
              <p:cNvPr id="28684" name="Group 5"/>
              <p:cNvGrpSpPr>
                <a:grpSpLocks/>
              </p:cNvGrpSpPr>
              <p:nvPr/>
            </p:nvGrpSpPr>
            <p:grpSpPr bwMode="auto">
              <a:xfrm>
                <a:off x="4161" y="1824"/>
                <a:ext cx="1311" cy="255"/>
                <a:chOff x="4161" y="1824"/>
                <a:chExt cx="1311" cy="255"/>
              </a:xfrm>
            </p:grpSpPr>
            <p:pic>
              <p:nvPicPr>
                <p:cNvPr id="28687" name="Picture 9" descr="Edittex"/>
                <p:cNvPicPr>
                  <a:picLocks noChangeAspect="1" noChangeArrowheads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4505" y="1824"/>
                  <a:ext cx="967" cy="2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8689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4161" y="1872"/>
                  <a:ext cx="207" cy="20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685" name="Oval 10"/>
              <p:cNvSpPr>
                <a:spLocks noChangeArrowheads="1"/>
              </p:cNvSpPr>
              <p:nvPr/>
            </p:nvSpPr>
            <p:spPr bwMode="auto">
              <a:xfrm>
                <a:off x="4128" y="2064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79" name="Group 11"/>
            <p:cNvGrpSpPr>
              <a:grpSpLocks/>
            </p:cNvGrpSpPr>
            <p:nvPr/>
          </p:nvGrpSpPr>
          <p:grpSpPr bwMode="auto">
            <a:xfrm>
              <a:off x="4146" y="1399"/>
              <a:ext cx="306" cy="321"/>
              <a:chOff x="4152" y="1776"/>
              <a:chExt cx="306" cy="321"/>
            </a:xfrm>
          </p:grpSpPr>
          <p:sp>
            <p:nvSpPr>
              <p:cNvPr id="28681" name="Line 13"/>
              <p:cNvSpPr>
                <a:spLocks noChangeShapeType="1"/>
              </p:cNvSpPr>
              <p:nvPr/>
            </p:nvSpPr>
            <p:spPr bwMode="auto">
              <a:xfrm flipV="1">
                <a:off x="4152" y="1776"/>
                <a:ext cx="0" cy="3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2" name="Freeform 14"/>
              <p:cNvSpPr>
                <a:spLocks/>
              </p:cNvSpPr>
              <p:nvPr/>
            </p:nvSpPr>
            <p:spPr bwMode="auto">
              <a:xfrm flipV="1">
                <a:off x="4216" y="2032"/>
                <a:ext cx="27" cy="51"/>
              </a:xfrm>
              <a:custGeom>
                <a:avLst/>
                <a:gdLst>
                  <a:gd name="T0" fmla="*/ 18 w 27"/>
                  <a:gd name="T1" fmla="*/ 0 h 51"/>
                  <a:gd name="T2" fmla="*/ 24 w 27"/>
                  <a:gd name="T3" fmla="*/ 33 h 51"/>
                  <a:gd name="T4" fmla="*/ 0 w 27"/>
                  <a:gd name="T5" fmla="*/ 51 h 51"/>
                  <a:gd name="T6" fmla="*/ 0 60000 65536"/>
                  <a:gd name="T7" fmla="*/ 0 60000 65536"/>
                  <a:gd name="T8" fmla="*/ 0 60000 65536"/>
                  <a:gd name="T9" fmla="*/ 0 w 27"/>
                  <a:gd name="T10" fmla="*/ 0 h 51"/>
                  <a:gd name="T11" fmla="*/ 27 w 27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" h="51">
                    <a:moveTo>
                      <a:pt x="18" y="0"/>
                    </a:moveTo>
                    <a:cubicBezTo>
                      <a:pt x="22" y="12"/>
                      <a:pt x="27" y="25"/>
                      <a:pt x="24" y="33"/>
                    </a:cubicBezTo>
                    <a:cubicBezTo>
                      <a:pt x="21" y="41"/>
                      <a:pt x="10" y="46"/>
                      <a:pt x="0" y="51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8683" name="Picture 15" descr="Edittex"/>
              <p:cNvPicPr>
                <a:picLocks noChangeAspect="1" noChangeArrowheads="1"/>
              </p:cNvPicPr>
              <p:nvPr>
                <p:custDataLst>
                  <p:tags r:id="rId2"/>
                </p:custDataLst>
              </p:nvPr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299" y="1968"/>
                <a:ext cx="69" cy="1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680" name="Line 12"/>
              <p:cNvSpPr>
                <a:spLocks noChangeShapeType="1"/>
              </p:cNvSpPr>
              <p:nvPr/>
            </p:nvSpPr>
            <p:spPr bwMode="auto">
              <a:xfrm>
                <a:off x="4155" y="2088"/>
                <a:ext cx="3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D883E8-4289-0E4F-B1F2-8019DDBCF9DD}"/>
              </a:ext>
            </a:extLst>
          </p:cNvPr>
          <p:cNvSpPr/>
          <p:nvPr/>
        </p:nvSpPr>
        <p:spPr>
          <a:xfrm>
            <a:off x="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Slide from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Lazebnik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69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699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Hough transform conclusions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49544"/>
            <a:ext cx="8229600" cy="5867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400" dirty="0"/>
              <a:t>Good</a:t>
            </a:r>
          </a:p>
          <a:p>
            <a:r>
              <a:rPr lang="en-US" sz="2800" dirty="0"/>
              <a:t>Robust to outliers: each point votes separately</a:t>
            </a:r>
          </a:p>
          <a:p>
            <a:r>
              <a:rPr lang="en-US" sz="2800" dirty="0"/>
              <a:t>Fairly efficient (much faster than trying all sets of parameters)</a:t>
            </a:r>
          </a:p>
          <a:p>
            <a:r>
              <a:rPr lang="en-US" sz="2800" dirty="0"/>
              <a:t>Provides multiple good fits</a:t>
            </a:r>
          </a:p>
          <a:p>
            <a:endParaRPr lang="en-US" dirty="0"/>
          </a:p>
          <a:p>
            <a:pPr>
              <a:buNone/>
            </a:pPr>
            <a:r>
              <a:rPr lang="en-US" sz="3400" dirty="0"/>
              <a:t>Bad</a:t>
            </a:r>
          </a:p>
          <a:p>
            <a:r>
              <a:rPr lang="en-US" dirty="0"/>
              <a:t>Some sensitivity to noise</a:t>
            </a:r>
          </a:p>
          <a:p>
            <a:r>
              <a:rPr lang="en-US" dirty="0"/>
              <a:t>Bin size trades off between noise tolerance, precision, and speed/memory</a:t>
            </a:r>
          </a:p>
          <a:p>
            <a:pPr lvl="1"/>
            <a:r>
              <a:rPr lang="en-US" dirty="0"/>
              <a:t>Can be hard to find sweet spot</a:t>
            </a:r>
          </a:p>
          <a:p>
            <a:r>
              <a:rPr lang="en-US" dirty="0"/>
              <a:t>Not suitable for more than a few parameters</a:t>
            </a:r>
          </a:p>
          <a:p>
            <a:pPr lvl="1"/>
            <a:r>
              <a:rPr lang="en-US" dirty="0"/>
              <a:t>grid size grows exponentially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400" dirty="0"/>
              <a:t>Common applications</a:t>
            </a:r>
          </a:p>
          <a:p>
            <a:r>
              <a:rPr lang="en-US" dirty="0"/>
              <a:t>Line fitting (also circles, ellipses, etc.)</a:t>
            </a:r>
          </a:p>
          <a:p>
            <a:r>
              <a:rPr lang="en-US" dirty="0"/>
              <a:t>Object instance recognition (parameters are position/scale/orientation)</a:t>
            </a:r>
          </a:p>
          <a:p>
            <a:r>
              <a:rPr lang="en-US" dirty="0"/>
              <a:t>Object category recognition  (parameters are position/scale)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361EAB-0732-014B-9189-D2705453CD2E}"/>
              </a:ext>
            </a:extLst>
          </p:cNvPr>
          <p:cNvSpPr/>
          <p:nvPr/>
        </p:nvSpPr>
        <p:spPr>
          <a:xfrm>
            <a:off x="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Slide from D. </a:t>
            </a:r>
            <a:r>
              <a:rPr lang="en-US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Hoiem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Oval 2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35" name="Oval 3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36" name="Oval 4"/>
          <p:cNvSpPr>
            <a:spLocks noChangeArrowheads="1"/>
          </p:cNvSpPr>
          <p:nvPr/>
        </p:nvSpPr>
        <p:spPr bwMode="auto">
          <a:xfrm>
            <a:off x="68580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37" name="Oval 5"/>
          <p:cNvSpPr>
            <a:spLocks noChangeArrowheads="1"/>
          </p:cNvSpPr>
          <p:nvPr/>
        </p:nvSpPr>
        <p:spPr bwMode="auto">
          <a:xfrm>
            <a:off x="6248400" y="2590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38" name="Oval 6"/>
          <p:cNvSpPr>
            <a:spLocks noChangeArrowheads="1"/>
          </p:cNvSpPr>
          <p:nvPr/>
        </p:nvSpPr>
        <p:spPr bwMode="auto">
          <a:xfrm>
            <a:off x="3886200" y="2286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39" name="Oval 7"/>
          <p:cNvSpPr>
            <a:spLocks noChangeArrowheads="1"/>
          </p:cNvSpPr>
          <p:nvPr/>
        </p:nvSpPr>
        <p:spPr bwMode="auto">
          <a:xfrm>
            <a:off x="42672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0" name="Oval 8"/>
          <p:cNvSpPr>
            <a:spLocks noChangeArrowheads="1"/>
          </p:cNvSpPr>
          <p:nvPr/>
        </p:nvSpPr>
        <p:spPr bwMode="auto">
          <a:xfrm>
            <a:off x="3505200" y="3048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1" name="Oval 9"/>
          <p:cNvSpPr>
            <a:spLocks noChangeArrowheads="1"/>
          </p:cNvSpPr>
          <p:nvPr/>
        </p:nvSpPr>
        <p:spPr bwMode="auto">
          <a:xfrm>
            <a:off x="5867400" y="685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2" name="Oval 10"/>
          <p:cNvSpPr>
            <a:spLocks noChangeArrowheads="1"/>
          </p:cNvSpPr>
          <p:nvPr/>
        </p:nvSpPr>
        <p:spPr bwMode="auto">
          <a:xfrm>
            <a:off x="6019800" y="1295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3" name="Oval 11"/>
          <p:cNvSpPr>
            <a:spLocks noChangeArrowheads="1"/>
          </p:cNvSpPr>
          <p:nvPr/>
        </p:nvSpPr>
        <p:spPr bwMode="auto">
          <a:xfrm>
            <a:off x="4724400" y="2209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4" name="Oval 12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5" name="Oval 13"/>
          <p:cNvSpPr>
            <a:spLocks noChangeArrowheads="1"/>
          </p:cNvSpPr>
          <p:nvPr/>
        </p:nvSpPr>
        <p:spPr bwMode="auto">
          <a:xfrm>
            <a:off x="62484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6" name="Oval 14"/>
          <p:cNvSpPr>
            <a:spLocks noChangeArrowheads="1"/>
          </p:cNvSpPr>
          <p:nvPr/>
        </p:nvSpPr>
        <p:spPr bwMode="auto">
          <a:xfrm>
            <a:off x="5562600" y="1524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7" name="Oval 15"/>
          <p:cNvSpPr>
            <a:spLocks noChangeArrowheads="1"/>
          </p:cNvSpPr>
          <p:nvPr/>
        </p:nvSpPr>
        <p:spPr bwMode="auto">
          <a:xfrm>
            <a:off x="5334000" y="1371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8" name="Oval 16"/>
          <p:cNvSpPr>
            <a:spLocks noChangeArrowheads="1"/>
          </p:cNvSpPr>
          <p:nvPr/>
        </p:nvSpPr>
        <p:spPr bwMode="auto">
          <a:xfrm>
            <a:off x="67818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9" name="Oval 17"/>
          <p:cNvSpPr>
            <a:spLocks noChangeArrowheads="1"/>
          </p:cNvSpPr>
          <p:nvPr/>
        </p:nvSpPr>
        <p:spPr bwMode="auto">
          <a:xfrm>
            <a:off x="6248400" y="990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50" name="Oval 18"/>
          <p:cNvSpPr>
            <a:spLocks noChangeArrowheads="1"/>
          </p:cNvSpPr>
          <p:nvPr/>
        </p:nvSpPr>
        <p:spPr bwMode="auto">
          <a:xfrm>
            <a:off x="6705600" y="609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51" name="Oval 19"/>
          <p:cNvSpPr>
            <a:spLocks noChangeArrowheads="1"/>
          </p:cNvSpPr>
          <p:nvPr/>
        </p:nvSpPr>
        <p:spPr bwMode="auto">
          <a:xfrm>
            <a:off x="4191000" y="457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53" name="Oval 21"/>
          <p:cNvSpPr>
            <a:spLocks noChangeArrowheads="1"/>
          </p:cNvSpPr>
          <p:nvPr/>
        </p:nvSpPr>
        <p:spPr bwMode="auto">
          <a:xfrm>
            <a:off x="5791200" y="2971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54" name="Oval 22"/>
          <p:cNvSpPr>
            <a:spLocks noChangeArrowheads="1"/>
          </p:cNvSpPr>
          <p:nvPr/>
        </p:nvSpPr>
        <p:spPr bwMode="auto">
          <a:xfrm>
            <a:off x="5486400" y="3505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56" name="Oval 24"/>
          <p:cNvSpPr>
            <a:spLocks noChangeArrowheads="1"/>
          </p:cNvSpPr>
          <p:nvPr/>
        </p:nvSpPr>
        <p:spPr bwMode="auto">
          <a:xfrm>
            <a:off x="4572000" y="762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57" name="Oval 25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65" name="Rectangle 33"/>
          <p:cNvSpPr>
            <a:spLocks noChangeArrowheads="1"/>
          </p:cNvSpPr>
          <p:nvPr/>
        </p:nvSpPr>
        <p:spPr bwMode="auto">
          <a:xfrm>
            <a:off x="204788" y="179388"/>
            <a:ext cx="15890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/>
              <a:t>RANSAC</a:t>
            </a:r>
          </a:p>
        </p:txBody>
      </p:sp>
      <p:sp>
        <p:nvSpPr>
          <p:cNvPr id="146467" name="Text Box 35"/>
          <p:cNvSpPr txBox="1">
            <a:spLocks noChangeArrowheads="1"/>
          </p:cNvSpPr>
          <p:nvPr/>
        </p:nvSpPr>
        <p:spPr bwMode="auto">
          <a:xfrm>
            <a:off x="152400" y="4038600"/>
            <a:ext cx="8610600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400" dirty="0">
                <a:cs typeface="Arial" charset="0"/>
              </a:rPr>
              <a:t>Algorithm:</a:t>
            </a:r>
          </a:p>
          <a:p>
            <a:pPr marL="342900" indent="-342900"/>
            <a:endParaRPr lang="en-US" sz="900" dirty="0">
              <a:cs typeface="Arial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Sample</a:t>
            </a:r>
            <a:r>
              <a:rPr lang="en-US" sz="2000" dirty="0">
                <a:cs typeface="Arial" charset="0"/>
              </a:rPr>
              <a:t> (randomly) the number of points required to fit the model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Solve</a:t>
            </a:r>
            <a:r>
              <a:rPr lang="en-US" sz="2000" dirty="0">
                <a:cs typeface="Arial" charset="0"/>
              </a:rPr>
              <a:t> for model parameters using samples 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Score</a:t>
            </a:r>
            <a:r>
              <a:rPr lang="en-US" sz="2000" dirty="0">
                <a:cs typeface="Arial" charset="0"/>
              </a:rPr>
              <a:t> by the fraction of inliers within a preset threshold of the model</a:t>
            </a:r>
          </a:p>
          <a:p>
            <a:pPr marL="342900" indent="-342900"/>
            <a:endParaRPr lang="en-US" sz="2000" b="1" dirty="0">
              <a:cs typeface="Arial" charset="0"/>
            </a:endParaRPr>
          </a:p>
          <a:p>
            <a:pPr marL="342900" indent="-342900"/>
            <a:r>
              <a:rPr lang="en-US" sz="2000" b="1" dirty="0">
                <a:cs typeface="Arial" charset="0"/>
              </a:rPr>
              <a:t>Repeat</a:t>
            </a:r>
            <a:r>
              <a:rPr lang="en-US" sz="2000" dirty="0">
                <a:cs typeface="Arial" charset="0"/>
              </a:rPr>
              <a:t> 1-3 until the best model is found with high confidence</a:t>
            </a:r>
          </a:p>
        </p:txBody>
      </p:sp>
      <p:sp>
        <p:nvSpPr>
          <p:cNvPr id="146470" name="Text Box 38"/>
          <p:cNvSpPr txBox="1">
            <a:spLocks noChangeArrowheads="1"/>
          </p:cNvSpPr>
          <p:nvPr/>
        </p:nvSpPr>
        <p:spPr bwMode="auto">
          <a:xfrm>
            <a:off x="6461125" y="4537075"/>
            <a:ext cx="1841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2400"/>
          </a:p>
        </p:txBody>
      </p:sp>
      <p:sp>
        <p:nvSpPr>
          <p:cNvPr id="31" name="Rectangle 40"/>
          <p:cNvSpPr>
            <a:spLocks noChangeArrowheads="1"/>
          </p:cNvSpPr>
          <p:nvPr/>
        </p:nvSpPr>
        <p:spPr bwMode="auto">
          <a:xfrm>
            <a:off x="152400" y="1219200"/>
            <a:ext cx="2079625" cy="3048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400">
                <a:solidFill>
                  <a:schemeClr val="accent2"/>
                </a:solidFill>
              </a:rPr>
              <a:t>Fischler &amp; Bolles in ‘81.</a:t>
            </a:r>
          </a:p>
        </p:txBody>
      </p:sp>
      <p:sp>
        <p:nvSpPr>
          <p:cNvPr id="32" name="Rectangle 42"/>
          <p:cNvSpPr>
            <a:spLocks noChangeArrowheads="1"/>
          </p:cNvSpPr>
          <p:nvPr/>
        </p:nvSpPr>
        <p:spPr bwMode="auto">
          <a:xfrm>
            <a:off x="152400" y="685800"/>
            <a:ext cx="3095625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aseline="-25000"/>
              <a:t>(</a:t>
            </a:r>
            <a:r>
              <a:rPr lang="en-US" sz="2400" baseline="-25000">
                <a:solidFill>
                  <a:srgbClr val="FF0000"/>
                </a:solidFill>
              </a:rPr>
              <a:t>RAN</a:t>
            </a:r>
            <a:r>
              <a:rPr lang="en-US" sz="2400" baseline="-25000"/>
              <a:t>dom </a:t>
            </a:r>
            <a:r>
              <a:rPr lang="en-US" sz="2400" baseline="-25000">
                <a:solidFill>
                  <a:srgbClr val="FF0000"/>
                </a:solidFill>
              </a:rPr>
              <a:t>SA</a:t>
            </a:r>
            <a:r>
              <a:rPr lang="en-US" sz="2400" baseline="-25000"/>
              <a:t>mple </a:t>
            </a:r>
            <a:r>
              <a:rPr lang="en-US" sz="2400" baseline="-25000">
                <a:solidFill>
                  <a:srgbClr val="FF0000"/>
                </a:solidFill>
              </a:rPr>
              <a:t>C</a:t>
            </a:r>
            <a:r>
              <a:rPr lang="en-US" sz="2400" baseline="-25000"/>
              <a:t>onsensus) 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6B3DBC-079C-8C46-9FC5-77B16C8631CD}"/>
              </a:ext>
            </a:extLst>
          </p:cNvPr>
          <p:cNvSpPr/>
          <p:nvPr/>
        </p:nvSpPr>
        <p:spPr>
          <a:xfrm>
            <a:off x="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Slide from D. </a:t>
            </a:r>
            <a:r>
              <a:rPr lang="en-US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Hoiem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Oval 2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1" name="Oval 3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2" name="Oval 4"/>
          <p:cNvSpPr>
            <a:spLocks noChangeArrowheads="1"/>
          </p:cNvSpPr>
          <p:nvPr/>
        </p:nvSpPr>
        <p:spPr bwMode="auto">
          <a:xfrm>
            <a:off x="68580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3" name="Oval 5"/>
          <p:cNvSpPr>
            <a:spLocks noChangeArrowheads="1"/>
          </p:cNvSpPr>
          <p:nvPr/>
        </p:nvSpPr>
        <p:spPr bwMode="auto">
          <a:xfrm>
            <a:off x="6248400" y="2590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4" name="Oval 6"/>
          <p:cNvSpPr>
            <a:spLocks noChangeArrowheads="1"/>
          </p:cNvSpPr>
          <p:nvPr/>
        </p:nvSpPr>
        <p:spPr bwMode="auto">
          <a:xfrm>
            <a:off x="3886200" y="2286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5" name="Oval 7"/>
          <p:cNvSpPr>
            <a:spLocks noChangeArrowheads="1"/>
          </p:cNvSpPr>
          <p:nvPr/>
        </p:nvSpPr>
        <p:spPr bwMode="auto">
          <a:xfrm>
            <a:off x="42672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6" name="Oval 8"/>
          <p:cNvSpPr>
            <a:spLocks noChangeArrowheads="1"/>
          </p:cNvSpPr>
          <p:nvPr/>
        </p:nvSpPr>
        <p:spPr bwMode="auto">
          <a:xfrm>
            <a:off x="3505200" y="3048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7" name="Oval 9"/>
          <p:cNvSpPr>
            <a:spLocks noChangeArrowheads="1"/>
          </p:cNvSpPr>
          <p:nvPr/>
        </p:nvSpPr>
        <p:spPr bwMode="auto">
          <a:xfrm>
            <a:off x="5867400" y="685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8" name="Oval 10"/>
          <p:cNvSpPr>
            <a:spLocks noChangeArrowheads="1"/>
          </p:cNvSpPr>
          <p:nvPr/>
        </p:nvSpPr>
        <p:spPr bwMode="auto">
          <a:xfrm>
            <a:off x="6019800" y="1295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9" name="Oval 11"/>
          <p:cNvSpPr>
            <a:spLocks noChangeArrowheads="1"/>
          </p:cNvSpPr>
          <p:nvPr/>
        </p:nvSpPr>
        <p:spPr bwMode="auto">
          <a:xfrm>
            <a:off x="4724400" y="2209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0" name="Oval 12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1" name="Oval 13"/>
          <p:cNvSpPr>
            <a:spLocks noChangeArrowheads="1"/>
          </p:cNvSpPr>
          <p:nvPr/>
        </p:nvSpPr>
        <p:spPr bwMode="auto">
          <a:xfrm>
            <a:off x="62484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2" name="Oval 14"/>
          <p:cNvSpPr>
            <a:spLocks noChangeArrowheads="1"/>
          </p:cNvSpPr>
          <p:nvPr/>
        </p:nvSpPr>
        <p:spPr bwMode="auto">
          <a:xfrm>
            <a:off x="5562600" y="1524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3" name="Oval 15"/>
          <p:cNvSpPr>
            <a:spLocks noChangeArrowheads="1"/>
          </p:cNvSpPr>
          <p:nvPr/>
        </p:nvSpPr>
        <p:spPr bwMode="auto">
          <a:xfrm>
            <a:off x="5334000" y="1371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4" name="Oval 16"/>
          <p:cNvSpPr>
            <a:spLocks noChangeArrowheads="1"/>
          </p:cNvSpPr>
          <p:nvPr/>
        </p:nvSpPr>
        <p:spPr bwMode="auto">
          <a:xfrm>
            <a:off x="67818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5" name="Oval 17"/>
          <p:cNvSpPr>
            <a:spLocks noChangeArrowheads="1"/>
          </p:cNvSpPr>
          <p:nvPr/>
        </p:nvSpPr>
        <p:spPr bwMode="auto">
          <a:xfrm>
            <a:off x="6248400" y="990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6" name="Oval 18"/>
          <p:cNvSpPr>
            <a:spLocks noChangeArrowheads="1"/>
          </p:cNvSpPr>
          <p:nvPr/>
        </p:nvSpPr>
        <p:spPr bwMode="auto">
          <a:xfrm>
            <a:off x="6705600" y="609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7" name="Oval 19"/>
          <p:cNvSpPr>
            <a:spLocks noChangeArrowheads="1"/>
          </p:cNvSpPr>
          <p:nvPr/>
        </p:nvSpPr>
        <p:spPr bwMode="auto">
          <a:xfrm>
            <a:off x="4191000" y="457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9" name="Oval 21"/>
          <p:cNvSpPr>
            <a:spLocks noChangeArrowheads="1"/>
          </p:cNvSpPr>
          <p:nvPr/>
        </p:nvSpPr>
        <p:spPr bwMode="auto">
          <a:xfrm>
            <a:off x="5791200" y="2971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10" name="Oval 22"/>
          <p:cNvSpPr>
            <a:spLocks noChangeArrowheads="1"/>
          </p:cNvSpPr>
          <p:nvPr/>
        </p:nvSpPr>
        <p:spPr bwMode="auto">
          <a:xfrm>
            <a:off x="5486400" y="3505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12" name="Oval 24"/>
          <p:cNvSpPr>
            <a:spLocks noChangeArrowheads="1"/>
          </p:cNvSpPr>
          <p:nvPr/>
        </p:nvSpPr>
        <p:spPr bwMode="auto">
          <a:xfrm>
            <a:off x="4572000" y="762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13" name="Oval 25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14" name="Oval 26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00FF00"/>
          </a:solidFill>
          <a:ln w="508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17" name="Oval 29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00FF00"/>
          </a:solidFill>
          <a:ln w="508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204788" y="179388"/>
            <a:ext cx="15890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/>
              <a:t>RANSAC</a:t>
            </a:r>
          </a:p>
        </p:txBody>
      </p:sp>
      <p:sp>
        <p:nvSpPr>
          <p:cNvPr id="140328" name="Text Box 40"/>
          <p:cNvSpPr txBox="1">
            <a:spLocks noChangeArrowheads="1"/>
          </p:cNvSpPr>
          <p:nvPr/>
        </p:nvSpPr>
        <p:spPr bwMode="auto">
          <a:xfrm>
            <a:off x="6461125" y="4537075"/>
            <a:ext cx="1841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2400"/>
          </a:p>
        </p:txBody>
      </p:sp>
      <p:sp>
        <p:nvSpPr>
          <p:cNvPr id="140333" name="Rectangle 45"/>
          <p:cNvSpPr>
            <a:spLocks noChangeArrowheads="1"/>
          </p:cNvSpPr>
          <p:nvPr/>
        </p:nvSpPr>
        <p:spPr bwMode="auto">
          <a:xfrm>
            <a:off x="152400" y="4537494"/>
            <a:ext cx="8610600" cy="3738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152400" y="4038600"/>
            <a:ext cx="8610600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400" dirty="0">
                <a:cs typeface="Arial" charset="0"/>
              </a:rPr>
              <a:t>Algorithm:</a:t>
            </a:r>
          </a:p>
          <a:p>
            <a:pPr marL="342900" indent="-342900"/>
            <a:endParaRPr lang="en-US" sz="900" dirty="0">
              <a:cs typeface="Arial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Sample</a:t>
            </a:r>
            <a:r>
              <a:rPr lang="en-US" sz="2000" dirty="0">
                <a:cs typeface="Arial" charset="0"/>
              </a:rPr>
              <a:t> (randomly) the number of points required to fit the model (#=2)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Solve</a:t>
            </a:r>
            <a:r>
              <a:rPr lang="en-US" sz="2000" dirty="0">
                <a:cs typeface="Arial" charset="0"/>
              </a:rPr>
              <a:t> for model parameters using samples 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Score</a:t>
            </a:r>
            <a:r>
              <a:rPr lang="en-US" sz="2000" dirty="0">
                <a:cs typeface="Arial" charset="0"/>
              </a:rPr>
              <a:t> by the fraction of inliers within a preset threshold of the model</a:t>
            </a:r>
          </a:p>
          <a:p>
            <a:pPr marL="342900" indent="-342900"/>
            <a:endParaRPr lang="en-US" sz="2000" b="1" dirty="0">
              <a:cs typeface="Arial" charset="0"/>
            </a:endParaRPr>
          </a:p>
          <a:p>
            <a:pPr marL="342900" indent="-342900"/>
            <a:r>
              <a:rPr lang="en-US" sz="2000" b="1" dirty="0">
                <a:cs typeface="Arial" charset="0"/>
              </a:rPr>
              <a:t>Repeat</a:t>
            </a:r>
            <a:r>
              <a:rPr lang="en-US" sz="2000" dirty="0">
                <a:cs typeface="Arial" charset="0"/>
              </a:rPr>
              <a:t> 1-3 until the best model is found with high confidence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98247" y="6550223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Illustration by Savarese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4800" y="1143000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Line fitting example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32BA16-6BEF-D749-BC25-9F7D9FB4C5E5}"/>
              </a:ext>
            </a:extLst>
          </p:cNvPr>
          <p:cNvSpPr/>
          <p:nvPr/>
        </p:nvSpPr>
        <p:spPr>
          <a:xfrm>
            <a:off x="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Slide from D. </a:t>
            </a:r>
            <a:r>
              <a:rPr lang="en-US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Hoiem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Oval 2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83" name="Oval 3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84" name="Oval 4"/>
          <p:cNvSpPr>
            <a:spLocks noChangeArrowheads="1"/>
          </p:cNvSpPr>
          <p:nvPr/>
        </p:nvSpPr>
        <p:spPr bwMode="auto">
          <a:xfrm>
            <a:off x="68580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85" name="Oval 5"/>
          <p:cNvSpPr>
            <a:spLocks noChangeArrowheads="1"/>
          </p:cNvSpPr>
          <p:nvPr/>
        </p:nvSpPr>
        <p:spPr bwMode="auto">
          <a:xfrm>
            <a:off x="6248400" y="2590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86" name="Oval 6"/>
          <p:cNvSpPr>
            <a:spLocks noChangeArrowheads="1"/>
          </p:cNvSpPr>
          <p:nvPr/>
        </p:nvSpPr>
        <p:spPr bwMode="auto">
          <a:xfrm>
            <a:off x="3886200" y="2286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87" name="Oval 7"/>
          <p:cNvSpPr>
            <a:spLocks noChangeArrowheads="1"/>
          </p:cNvSpPr>
          <p:nvPr/>
        </p:nvSpPr>
        <p:spPr bwMode="auto">
          <a:xfrm>
            <a:off x="42672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88" name="Oval 8"/>
          <p:cNvSpPr>
            <a:spLocks noChangeArrowheads="1"/>
          </p:cNvSpPr>
          <p:nvPr/>
        </p:nvSpPr>
        <p:spPr bwMode="auto">
          <a:xfrm>
            <a:off x="3505200" y="3048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89" name="Oval 9"/>
          <p:cNvSpPr>
            <a:spLocks noChangeArrowheads="1"/>
          </p:cNvSpPr>
          <p:nvPr/>
        </p:nvSpPr>
        <p:spPr bwMode="auto">
          <a:xfrm>
            <a:off x="5867400" y="685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0" name="Oval 10"/>
          <p:cNvSpPr>
            <a:spLocks noChangeArrowheads="1"/>
          </p:cNvSpPr>
          <p:nvPr/>
        </p:nvSpPr>
        <p:spPr bwMode="auto">
          <a:xfrm>
            <a:off x="6019800" y="1295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1" name="Oval 11"/>
          <p:cNvSpPr>
            <a:spLocks noChangeArrowheads="1"/>
          </p:cNvSpPr>
          <p:nvPr/>
        </p:nvSpPr>
        <p:spPr bwMode="auto">
          <a:xfrm>
            <a:off x="4724400" y="2209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2" name="Oval 12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3" name="Oval 13"/>
          <p:cNvSpPr>
            <a:spLocks noChangeArrowheads="1"/>
          </p:cNvSpPr>
          <p:nvPr/>
        </p:nvSpPr>
        <p:spPr bwMode="auto">
          <a:xfrm>
            <a:off x="62484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4" name="Oval 14"/>
          <p:cNvSpPr>
            <a:spLocks noChangeArrowheads="1"/>
          </p:cNvSpPr>
          <p:nvPr/>
        </p:nvSpPr>
        <p:spPr bwMode="auto">
          <a:xfrm>
            <a:off x="5562600" y="1524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5" name="Oval 15"/>
          <p:cNvSpPr>
            <a:spLocks noChangeArrowheads="1"/>
          </p:cNvSpPr>
          <p:nvPr/>
        </p:nvSpPr>
        <p:spPr bwMode="auto">
          <a:xfrm>
            <a:off x="5334000" y="1371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6" name="Oval 16"/>
          <p:cNvSpPr>
            <a:spLocks noChangeArrowheads="1"/>
          </p:cNvSpPr>
          <p:nvPr/>
        </p:nvSpPr>
        <p:spPr bwMode="auto">
          <a:xfrm>
            <a:off x="67818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7" name="Oval 17"/>
          <p:cNvSpPr>
            <a:spLocks noChangeArrowheads="1"/>
          </p:cNvSpPr>
          <p:nvPr/>
        </p:nvSpPr>
        <p:spPr bwMode="auto">
          <a:xfrm>
            <a:off x="6248400" y="990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8" name="Oval 18"/>
          <p:cNvSpPr>
            <a:spLocks noChangeArrowheads="1"/>
          </p:cNvSpPr>
          <p:nvPr/>
        </p:nvSpPr>
        <p:spPr bwMode="auto">
          <a:xfrm>
            <a:off x="6705600" y="609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9" name="Oval 19"/>
          <p:cNvSpPr>
            <a:spLocks noChangeArrowheads="1"/>
          </p:cNvSpPr>
          <p:nvPr/>
        </p:nvSpPr>
        <p:spPr bwMode="auto">
          <a:xfrm>
            <a:off x="4191000" y="457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501" name="Oval 21"/>
          <p:cNvSpPr>
            <a:spLocks noChangeArrowheads="1"/>
          </p:cNvSpPr>
          <p:nvPr/>
        </p:nvSpPr>
        <p:spPr bwMode="auto">
          <a:xfrm>
            <a:off x="5791200" y="2971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502" name="Oval 22"/>
          <p:cNvSpPr>
            <a:spLocks noChangeArrowheads="1"/>
          </p:cNvSpPr>
          <p:nvPr/>
        </p:nvSpPr>
        <p:spPr bwMode="auto">
          <a:xfrm>
            <a:off x="5486400" y="3505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504" name="Oval 24"/>
          <p:cNvSpPr>
            <a:spLocks noChangeArrowheads="1"/>
          </p:cNvSpPr>
          <p:nvPr/>
        </p:nvSpPr>
        <p:spPr bwMode="auto">
          <a:xfrm>
            <a:off x="4572000" y="762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505" name="Oval 25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506" name="Oval 26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00FF00"/>
          </a:solidFill>
          <a:ln w="508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509" name="Oval 29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00FF00"/>
          </a:solidFill>
          <a:ln w="508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513" name="Rectangle 33"/>
          <p:cNvSpPr>
            <a:spLocks noChangeArrowheads="1"/>
          </p:cNvSpPr>
          <p:nvPr/>
        </p:nvSpPr>
        <p:spPr bwMode="auto">
          <a:xfrm>
            <a:off x="204788" y="179388"/>
            <a:ext cx="15890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/>
              <a:t>RANSAC</a:t>
            </a:r>
          </a:p>
        </p:txBody>
      </p:sp>
      <p:sp>
        <p:nvSpPr>
          <p:cNvPr id="148514" name="Line 34"/>
          <p:cNvSpPr>
            <a:spLocks noChangeShapeType="1"/>
          </p:cNvSpPr>
          <p:nvPr/>
        </p:nvSpPr>
        <p:spPr bwMode="auto">
          <a:xfrm>
            <a:off x="3657600" y="990600"/>
            <a:ext cx="4267200" cy="22860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>
            <a:off x="6461125" y="4537075"/>
            <a:ext cx="1841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2400"/>
          </a:p>
        </p:txBody>
      </p:sp>
      <p:sp>
        <p:nvSpPr>
          <p:cNvPr id="35" name="Rectangle 45"/>
          <p:cNvSpPr>
            <a:spLocks noChangeArrowheads="1"/>
          </p:cNvSpPr>
          <p:nvPr/>
        </p:nvSpPr>
        <p:spPr bwMode="auto">
          <a:xfrm>
            <a:off x="152400" y="4849482"/>
            <a:ext cx="8610600" cy="3738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152400" y="4038600"/>
            <a:ext cx="8610600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400" dirty="0">
                <a:cs typeface="Arial" charset="0"/>
              </a:rPr>
              <a:t>Algorithm:</a:t>
            </a:r>
          </a:p>
          <a:p>
            <a:pPr marL="342900" indent="-342900"/>
            <a:endParaRPr lang="en-US" sz="900" dirty="0">
              <a:cs typeface="Arial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Sample</a:t>
            </a:r>
            <a:r>
              <a:rPr lang="en-US" sz="2000" dirty="0">
                <a:cs typeface="Arial" charset="0"/>
              </a:rPr>
              <a:t> (randomly) the number of points required to fit the model (#=2)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Solve</a:t>
            </a:r>
            <a:r>
              <a:rPr lang="en-US" sz="2000" dirty="0">
                <a:cs typeface="Arial" charset="0"/>
              </a:rPr>
              <a:t> for model parameters using samples 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Score</a:t>
            </a:r>
            <a:r>
              <a:rPr lang="en-US" sz="2000" dirty="0">
                <a:cs typeface="Arial" charset="0"/>
              </a:rPr>
              <a:t> by the fraction of inliers within a preset threshold of the model</a:t>
            </a:r>
          </a:p>
          <a:p>
            <a:pPr marL="342900" indent="-342900"/>
            <a:endParaRPr lang="en-US" sz="2000" b="1" dirty="0">
              <a:cs typeface="Arial" charset="0"/>
            </a:endParaRPr>
          </a:p>
          <a:p>
            <a:pPr marL="342900" indent="-342900"/>
            <a:r>
              <a:rPr lang="en-US" sz="2000" b="1" dirty="0">
                <a:cs typeface="Arial" charset="0"/>
              </a:rPr>
              <a:t>Repeat</a:t>
            </a:r>
            <a:r>
              <a:rPr lang="en-US" sz="2000" dirty="0">
                <a:cs typeface="Arial" charset="0"/>
              </a:rPr>
              <a:t> 1-3 until the best model is found with high confidence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4800" y="1143000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Line fitting example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F56FCD-3600-C242-87F4-E7310C7DD12D}"/>
              </a:ext>
            </a:extLst>
          </p:cNvPr>
          <p:cNvSpPr/>
          <p:nvPr/>
        </p:nvSpPr>
        <p:spPr>
          <a:xfrm>
            <a:off x="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Slide from D. </a:t>
            </a:r>
            <a:r>
              <a:rPr lang="en-US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Hoiem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Global optimization / Search for parameters</a:t>
            </a:r>
          </a:p>
          <a:p>
            <a:pPr lvl="1"/>
            <a:r>
              <a:rPr lang="en-US" dirty="0"/>
              <a:t>Least squares fit</a:t>
            </a:r>
          </a:p>
          <a:p>
            <a:pPr lvl="1"/>
            <a:r>
              <a:rPr lang="en-US" dirty="0"/>
              <a:t>Robust least squares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Hypothesize and test</a:t>
            </a:r>
          </a:p>
          <a:p>
            <a:pPr lvl="1"/>
            <a:r>
              <a:rPr lang="en-US" dirty="0"/>
              <a:t>Generalized Hough transform</a:t>
            </a:r>
          </a:p>
          <a:p>
            <a:pPr lvl="1"/>
            <a:r>
              <a:rPr lang="en-US" dirty="0"/>
              <a:t>RANSAC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774AE8-CEB6-2B48-BFCF-96A6ABEDA05C}"/>
              </a:ext>
            </a:extLst>
          </p:cNvPr>
          <p:cNvSpPr/>
          <p:nvPr/>
        </p:nvSpPr>
        <p:spPr>
          <a:xfrm>
            <a:off x="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Slide from D. </a:t>
            </a:r>
            <a:r>
              <a:rPr lang="en-US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Hoiem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Oval 2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1" name="Oval 3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2" name="Oval 4"/>
          <p:cNvSpPr>
            <a:spLocks noChangeArrowheads="1"/>
          </p:cNvSpPr>
          <p:nvPr/>
        </p:nvSpPr>
        <p:spPr bwMode="auto">
          <a:xfrm>
            <a:off x="68580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3" name="Oval 5"/>
          <p:cNvSpPr>
            <a:spLocks noChangeArrowheads="1"/>
          </p:cNvSpPr>
          <p:nvPr/>
        </p:nvSpPr>
        <p:spPr bwMode="auto">
          <a:xfrm>
            <a:off x="6248400" y="2590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4" name="Oval 6"/>
          <p:cNvSpPr>
            <a:spLocks noChangeArrowheads="1"/>
          </p:cNvSpPr>
          <p:nvPr/>
        </p:nvSpPr>
        <p:spPr bwMode="auto">
          <a:xfrm>
            <a:off x="3886200" y="2286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5" name="Oval 7"/>
          <p:cNvSpPr>
            <a:spLocks noChangeArrowheads="1"/>
          </p:cNvSpPr>
          <p:nvPr/>
        </p:nvSpPr>
        <p:spPr bwMode="auto">
          <a:xfrm>
            <a:off x="42672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6" name="Oval 8"/>
          <p:cNvSpPr>
            <a:spLocks noChangeArrowheads="1"/>
          </p:cNvSpPr>
          <p:nvPr/>
        </p:nvSpPr>
        <p:spPr bwMode="auto">
          <a:xfrm>
            <a:off x="3505200" y="3048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7" name="Oval 9"/>
          <p:cNvSpPr>
            <a:spLocks noChangeArrowheads="1"/>
          </p:cNvSpPr>
          <p:nvPr/>
        </p:nvSpPr>
        <p:spPr bwMode="auto">
          <a:xfrm>
            <a:off x="5867400" y="685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8" name="Oval 10"/>
          <p:cNvSpPr>
            <a:spLocks noChangeArrowheads="1"/>
          </p:cNvSpPr>
          <p:nvPr/>
        </p:nvSpPr>
        <p:spPr bwMode="auto">
          <a:xfrm>
            <a:off x="6019800" y="1295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9" name="Oval 11"/>
          <p:cNvSpPr>
            <a:spLocks noChangeArrowheads="1"/>
          </p:cNvSpPr>
          <p:nvPr/>
        </p:nvSpPr>
        <p:spPr bwMode="auto">
          <a:xfrm>
            <a:off x="4724400" y="2209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0" name="Oval 12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1" name="Oval 13"/>
          <p:cNvSpPr>
            <a:spLocks noChangeArrowheads="1"/>
          </p:cNvSpPr>
          <p:nvPr/>
        </p:nvSpPr>
        <p:spPr bwMode="auto">
          <a:xfrm>
            <a:off x="62484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2" name="Oval 14"/>
          <p:cNvSpPr>
            <a:spLocks noChangeArrowheads="1"/>
          </p:cNvSpPr>
          <p:nvPr/>
        </p:nvSpPr>
        <p:spPr bwMode="auto">
          <a:xfrm>
            <a:off x="5562600" y="1524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3" name="Oval 15"/>
          <p:cNvSpPr>
            <a:spLocks noChangeArrowheads="1"/>
          </p:cNvSpPr>
          <p:nvPr/>
        </p:nvSpPr>
        <p:spPr bwMode="auto">
          <a:xfrm>
            <a:off x="5334000" y="1371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4" name="Oval 16"/>
          <p:cNvSpPr>
            <a:spLocks noChangeArrowheads="1"/>
          </p:cNvSpPr>
          <p:nvPr/>
        </p:nvSpPr>
        <p:spPr bwMode="auto">
          <a:xfrm>
            <a:off x="67818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5" name="Oval 17"/>
          <p:cNvSpPr>
            <a:spLocks noChangeArrowheads="1"/>
          </p:cNvSpPr>
          <p:nvPr/>
        </p:nvSpPr>
        <p:spPr bwMode="auto">
          <a:xfrm>
            <a:off x="6248400" y="990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6" name="Oval 18"/>
          <p:cNvSpPr>
            <a:spLocks noChangeArrowheads="1"/>
          </p:cNvSpPr>
          <p:nvPr/>
        </p:nvSpPr>
        <p:spPr bwMode="auto">
          <a:xfrm>
            <a:off x="6705600" y="609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7" name="Oval 19"/>
          <p:cNvSpPr>
            <a:spLocks noChangeArrowheads="1"/>
          </p:cNvSpPr>
          <p:nvPr/>
        </p:nvSpPr>
        <p:spPr bwMode="auto">
          <a:xfrm>
            <a:off x="4191000" y="457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8" name="Oval 20"/>
          <p:cNvSpPr>
            <a:spLocks noChangeArrowheads="1"/>
          </p:cNvSpPr>
          <p:nvPr/>
        </p:nvSpPr>
        <p:spPr bwMode="auto">
          <a:xfrm>
            <a:off x="6858000" y="26670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9" name="Oval 21"/>
          <p:cNvSpPr>
            <a:spLocks noChangeArrowheads="1"/>
          </p:cNvSpPr>
          <p:nvPr/>
        </p:nvSpPr>
        <p:spPr bwMode="auto">
          <a:xfrm>
            <a:off x="5791200" y="2971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0" name="Oval 22"/>
          <p:cNvSpPr>
            <a:spLocks noChangeArrowheads="1"/>
          </p:cNvSpPr>
          <p:nvPr/>
        </p:nvSpPr>
        <p:spPr bwMode="auto">
          <a:xfrm>
            <a:off x="5486400" y="3505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1" name="Oval 23"/>
          <p:cNvSpPr>
            <a:spLocks noChangeArrowheads="1"/>
          </p:cNvSpPr>
          <p:nvPr/>
        </p:nvSpPr>
        <p:spPr bwMode="auto">
          <a:xfrm>
            <a:off x="6248400" y="25908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2" name="Oval 24"/>
          <p:cNvSpPr>
            <a:spLocks noChangeArrowheads="1"/>
          </p:cNvSpPr>
          <p:nvPr/>
        </p:nvSpPr>
        <p:spPr bwMode="auto">
          <a:xfrm>
            <a:off x="4572000" y="762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3" name="Oval 25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4" name="Oval 26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00FF00"/>
          </a:solidFill>
          <a:ln w="508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5" name="Oval 27"/>
          <p:cNvSpPr>
            <a:spLocks noChangeArrowheads="1"/>
          </p:cNvSpPr>
          <p:nvPr/>
        </p:nvSpPr>
        <p:spPr bwMode="auto">
          <a:xfrm>
            <a:off x="5562600" y="15240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6" name="Oval 28"/>
          <p:cNvSpPr>
            <a:spLocks noChangeArrowheads="1"/>
          </p:cNvSpPr>
          <p:nvPr/>
        </p:nvSpPr>
        <p:spPr bwMode="auto">
          <a:xfrm>
            <a:off x="5334000" y="13716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7" name="Oval 29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00FF00"/>
          </a:solidFill>
          <a:ln w="508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8" name="Line 30"/>
          <p:cNvSpPr>
            <a:spLocks noChangeShapeType="1"/>
          </p:cNvSpPr>
          <p:nvPr/>
        </p:nvSpPr>
        <p:spPr bwMode="auto">
          <a:xfrm flipH="1">
            <a:off x="7315200" y="3124200"/>
            <a:ext cx="228600" cy="3810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0559" name="Object 31"/>
          <p:cNvGraphicFramePr>
            <a:graphicFrameLocks noChangeAspect="1"/>
          </p:cNvGraphicFramePr>
          <p:nvPr/>
        </p:nvGraphicFramePr>
        <p:xfrm>
          <a:off x="7848600" y="2819400"/>
          <a:ext cx="3286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84" name="Equation" r:id="rId4" imgW="139680" imgH="177480" progId="Equation.3">
                  <p:embed/>
                </p:oleObj>
              </mc:Choice>
              <mc:Fallback>
                <p:oleObj name="Equation" r:id="rId4" imgW="13968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819400"/>
                        <a:ext cx="328613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60" name="Line 32"/>
          <p:cNvSpPr>
            <a:spLocks noChangeShapeType="1"/>
          </p:cNvSpPr>
          <p:nvPr/>
        </p:nvSpPr>
        <p:spPr bwMode="auto">
          <a:xfrm flipH="1">
            <a:off x="7620000" y="2667000"/>
            <a:ext cx="228600" cy="3810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561" name="Rectangle 33"/>
          <p:cNvSpPr>
            <a:spLocks noChangeArrowheads="1"/>
          </p:cNvSpPr>
          <p:nvPr/>
        </p:nvSpPr>
        <p:spPr bwMode="auto">
          <a:xfrm>
            <a:off x="204788" y="179388"/>
            <a:ext cx="15890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/>
              <a:t>RANSAC</a:t>
            </a:r>
          </a:p>
        </p:txBody>
      </p:sp>
      <p:sp>
        <p:nvSpPr>
          <p:cNvPr id="150562" name="Line 34"/>
          <p:cNvSpPr>
            <a:spLocks noChangeShapeType="1"/>
          </p:cNvSpPr>
          <p:nvPr/>
        </p:nvSpPr>
        <p:spPr bwMode="auto">
          <a:xfrm>
            <a:off x="3657600" y="990600"/>
            <a:ext cx="4267200" cy="22860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564" name="Line 36"/>
          <p:cNvSpPr>
            <a:spLocks noChangeShapeType="1"/>
          </p:cNvSpPr>
          <p:nvPr/>
        </p:nvSpPr>
        <p:spPr bwMode="auto">
          <a:xfrm>
            <a:off x="3962400" y="533400"/>
            <a:ext cx="4267200" cy="228600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565" name="Line 37"/>
          <p:cNvSpPr>
            <a:spLocks noChangeShapeType="1"/>
          </p:cNvSpPr>
          <p:nvPr/>
        </p:nvSpPr>
        <p:spPr bwMode="auto">
          <a:xfrm>
            <a:off x="3429000" y="1447800"/>
            <a:ext cx="4267200" cy="228600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566" name="Text Box 38"/>
          <p:cNvSpPr txBox="1">
            <a:spLocks noChangeArrowheads="1"/>
          </p:cNvSpPr>
          <p:nvPr/>
        </p:nvSpPr>
        <p:spPr bwMode="auto">
          <a:xfrm>
            <a:off x="457200" y="2936875"/>
            <a:ext cx="1841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2400"/>
          </a:p>
        </p:txBody>
      </p:sp>
      <p:graphicFrame>
        <p:nvGraphicFramePr>
          <p:cNvPr id="150567" name="Object 39"/>
          <p:cNvGraphicFramePr>
            <a:graphicFrameLocks noChangeAspect="1"/>
          </p:cNvGraphicFramePr>
          <p:nvPr/>
        </p:nvGraphicFramePr>
        <p:xfrm>
          <a:off x="1066800" y="3200400"/>
          <a:ext cx="11112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85" name="Equation" r:id="rId6" imgW="457200" imgH="215640" progId="Equation.3">
                  <p:embed/>
                </p:oleObj>
              </mc:Choice>
              <mc:Fallback>
                <p:oleObj name="Equation" r:id="rId6" imgW="45720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00400"/>
                        <a:ext cx="111125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40"/>
          <p:cNvSpPr txBox="1">
            <a:spLocks noChangeArrowheads="1"/>
          </p:cNvSpPr>
          <p:nvPr/>
        </p:nvSpPr>
        <p:spPr bwMode="auto">
          <a:xfrm>
            <a:off x="457200" y="2936875"/>
            <a:ext cx="1841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2400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52400" y="5188788"/>
            <a:ext cx="8610600" cy="3738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35"/>
          <p:cNvSpPr txBox="1">
            <a:spLocks noChangeArrowheads="1"/>
          </p:cNvSpPr>
          <p:nvPr/>
        </p:nvSpPr>
        <p:spPr bwMode="auto">
          <a:xfrm>
            <a:off x="152400" y="4038600"/>
            <a:ext cx="8610600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400" dirty="0">
                <a:cs typeface="Arial" charset="0"/>
              </a:rPr>
              <a:t>Algorithm:</a:t>
            </a:r>
          </a:p>
          <a:p>
            <a:pPr marL="342900" indent="-342900"/>
            <a:endParaRPr lang="en-US" sz="900" dirty="0">
              <a:cs typeface="Arial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Sample</a:t>
            </a:r>
            <a:r>
              <a:rPr lang="en-US" sz="2000" dirty="0">
                <a:cs typeface="Arial" charset="0"/>
              </a:rPr>
              <a:t> (randomly) the number of points required to fit the model (#=2)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Solve</a:t>
            </a:r>
            <a:r>
              <a:rPr lang="en-US" sz="2000" dirty="0">
                <a:cs typeface="Arial" charset="0"/>
              </a:rPr>
              <a:t> for model parameters using samples 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Score</a:t>
            </a:r>
            <a:r>
              <a:rPr lang="en-US" sz="2000" dirty="0">
                <a:cs typeface="Arial" charset="0"/>
              </a:rPr>
              <a:t> by the fraction of inliers within a preset threshold of the model</a:t>
            </a:r>
          </a:p>
          <a:p>
            <a:pPr marL="342900" indent="-342900"/>
            <a:endParaRPr lang="en-US" sz="2000" b="1" dirty="0">
              <a:cs typeface="Arial" charset="0"/>
            </a:endParaRPr>
          </a:p>
          <a:p>
            <a:pPr marL="342900" indent="-342900"/>
            <a:r>
              <a:rPr lang="en-US" sz="2000" b="1" dirty="0">
                <a:cs typeface="Arial" charset="0"/>
              </a:rPr>
              <a:t>Repeat</a:t>
            </a:r>
            <a:r>
              <a:rPr lang="en-US" sz="2000" dirty="0">
                <a:cs typeface="Arial" charset="0"/>
              </a:rPr>
              <a:t> 1-3 until the best model is found with high confidence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4800" y="1143000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Line fitting example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D4977B-80BD-E643-9EA4-DD9DE56D78FC}"/>
              </a:ext>
            </a:extLst>
          </p:cNvPr>
          <p:cNvSpPr/>
          <p:nvPr/>
        </p:nvSpPr>
        <p:spPr>
          <a:xfrm>
            <a:off x="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Slide from D. </a:t>
            </a:r>
            <a:r>
              <a:rPr lang="en-US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Hoiem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Oval 2"/>
          <p:cNvSpPr>
            <a:spLocks noChangeArrowheads="1"/>
          </p:cNvSpPr>
          <p:nvPr/>
        </p:nvSpPr>
        <p:spPr bwMode="auto">
          <a:xfrm>
            <a:off x="3886200" y="2286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39" name="Oval 3"/>
          <p:cNvSpPr>
            <a:spLocks noChangeArrowheads="1"/>
          </p:cNvSpPr>
          <p:nvPr/>
        </p:nvSpPr>
        <p:spPr bwMode="auto">
          <a:xfrm>
            <a:off x="42672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0" name="Oval 4"/>
          <p:cNvSpPr>
            <a:spLocks noChangeArrowheads="1"/>
          </p:cNvSpPr>
          <p:nvPr/>
        </p:nvSpPr>
        <p:spPr bwMode="auto">
          <a:xfrm>
            <a:off x="3505200" y="3048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1" name="Oval 5"/>
          <p:cNvSpPr>
            <a:spLocks noChangeArrowheads="1"/>
          </p:cNvSpPr>
          <p:nvPr/>
        </p:nvSpPr>
        <p:spPr bwMode="auto">
          <a:xfrm>
            <a:off x="5867400" y="685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2" name="Oval 6"/>
          <p:cNvSpPr>
            <a:spLocks noChangeArrowheads="1"/>
          </p:cNvSpPr>
          <p:nvPr/>
        </p:nvSpPr>
        <p:spPr bwMode="auto">
          <a:xfrm>
            <a:off x="6019800" y="1295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3" name="Oval 7"/>
          <p:cNvSpPr>
            <a:spLocks noChangeArrowheads="1"/>
          </p:cNvSpPr>
          <p:nvPr/>
        </p:nvSpPr>
        <p:spPr bwMode="auto">
          <a:xfrm>
            <a:off x="4724400" y="2209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4" name="Oval 8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5" name="Oval 9"/>
          <p:cNvSpPr>
            <a:spLocks noChangeArrowheads="1"/>
          </p:cNvSpPr>
          <p:nvPr/>
        </p:nvSpPr>
        <p:spPr bwMode="auto">
          <a:xfrm>
            <a:off x="62484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6" name="Oval 10"/>
          <p:cNvSpPr>
            <a:spLocks noChangeArrowheads="1"/>
          </p:cNvSpPr>
          <p:nvPr/>
        </p:nvSpPr>
        <p:spPr bwMode="auto">
          <a:xfrm>
            <a:off x="5562600" y="1524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7" name="Oval 11"/>
          <p:cNvSpPr>
            <a:spLocks noChangeArrowheads="1"/>
          </p:cNvSpPr>
          <p:nvPr/>
        </p:nvSpPr>
        <p:spPr bwMode="auto">
          <a:xfrm>
            <a:off x="5334000" y="1371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8" name="Oval 12"/>
          <p:cNvSpPr>
            <a:spLocks noChangeArrowheads="1"/>
          </p:cNvSpPr>
          <p:nvPr/>
        </p:nvSpPr>
        <p:spPr bwMode="auto">
          <a:xfrm>
            <a:off x="67818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9" name="Oval 13"/>
          <p:cNvSpPr>
            <a:spLocks noChangeArrowheads="1"/>
          </p:cNvSpPr>
          <p:nvPr/>
        </p:nvSpPr>
        <p:spPr bwMode="auto">
          <a:xfrm>
            <a:off x="6248400" y="990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0" name="Oval 14"/>
          <p:cNvSpPr>
            <a:spLocks noChangeArrowheads="1"/>
          </p:cNvSpPr>
          <p:nvPr/>
        </p:nvSpPr>
        <p:spPr bwMode="auto">
          <a:xfrm>
            <a:off x="6705600" y="609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1" name="Oval 15"/>
          <p:cNvSpPr>
            <a:spLocks noChangeArrowheads="1"/>
          </p:cNvSpPr>
          <p:nvPr/>
        </p:nvSpPr>
        <p:spPr bwMode="auto">
          <a:xfrm>
            <a:off x="4191000" y="457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2" name="Oval 16"/>
          <p:cNvSpPr>
            <a:spLocks noChangeArrowheads="1"/>
          </p:cNvSpPr>
          <p:nvPr/>
        </p:nvSpPr>
        <p:spPr bwMode="auto">
          <a:xfrm>
            <a:off x="68580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3" name="Oval 17"/>
          <p:cNvSpPr>
            <a:spLocks noChangeArrowheads="1"/>
          </p:cNvSpPr>
          <p:nvPr/>
        </p:nvSpPr>
        <p:spPr bwMode="auto">
          <a:xfrm>
            <a:off x="5791200" y="2971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4" name="Oval 18"/>
          <p:cNvSpPr>
            <a:spLocks noChangeArrowheads="1"/>
          </p:cNvSpPr>
          <p:nvPr/>
        </p:nvSpPr>
        <p:spPr bwMode="auto">
          <a:xfrm>
            <a:off x="5486400" y="3505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5" name="Oval 19"/>
          <p:cNvSpPr>
            <a:spLocks noChangeArrowheads="1"/>
          </p:cNvSpPr>
          <p:nvPr/>
        </p:nvSpPr>
        <p:spPr bwMode="auto">
          <a:xfrm>
            <a:off x="6248400" y="2590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6" name="Oval 20"/>
          <p:cNvSpPr>
            <a:spLocks noChangeArrowheads="1"/>
          </p:cNvSpPr>
          <p:nvPr/>
        </p:nvSpPr>
        <p:spPr bwMode="auto">
          <a:xfrm>
            <a:off x="4572000" y="762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7" name="Oval 21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8" name="Oval 22"/>
          <p:cNvSpPr>
            <a:spLocks noChangeArrowheads="1"/>
          </p:cNvSpPr>
          <p:nvPr/>
        </p:nvSpPr>
        <p:spPr bwMode="auto">
          <a:xfrm>
            <a:off x="3886200" y="22860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9" name="Oval 23"/>
          <p:cNvSpPr>
            <a:spLocks noChangeArrowheads="1"/>
          </p:cNvSpPr>
          <p:nvPr/>
        </p:nvSpPr>
        <p:spPr bwMode="auto">
          <a:xfrm>
            <a:off x="4267200" y="2667000"/>
            <a:ext cx="228600" cy="228600"/>
          </a:xfrm>
          <a:prstGeom prst="ellipse">
            <a:avLst/>
          </a:prstGeom>
          <a:solidFill>
            <a:srgbClr val="00FF00"/>
          </a:solidFill>
          <a:ln w="12700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60" name="Oval 24"/>
          <p:cNvSpPr>
            <a:spLocks noChangeArrowheads="1"/>
          </p:cNvSpPr>
          <p:nvPr/>
        </p:nvSpPr>
        <p:spPr bwMode="auto">
          <a:xfrm>
            <a:off x="3505200" y="30480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61" name="Oval 25"/>
          <p:cNvSpPr>
            <a:spLocks noChangeArrowheads="1"/>
          </p:cNvSpPr>
          <p:nvPr/>
        </p:nvSpPr>
        <p:spPr bwMode="auto">
          <a:xfrm>
            <a:off x="5867400" y="6858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62" name="Oval 26"/>
          <p:cNvSpPr>
            <a:spLocks noChangeArrowheads="1"/>
          </p:cNvSpPr>
          <p:nvPr/>
        </p:nvSpPr>
        <p:spPr bwMode="auto">
          <a:xfrm>
            <a:off x="6019800" y="12954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63" name="Oval 27"/>
          <p:cNvSpPr>
            <a:spLocks noChangeArrowheads="1"/>
          </p:cNvSpPr>
          <p:nvPr/>
        </p:nvSpPr>
        <p:spPr bwMode="auto">
          <a:xfrm>
            <a:off x="4724400" y="2209800"/>
            <a:ext cx="228600" cy="228600"/>
          </a:xfrm>
          <a:prstGeom prst="ellipse">
            <a:avLst/>
          </a:prstGeom>
          <a:solidFill>
            <a:srgbClr val="00FF00"/>
          </a:solidFill>
          <a:ln w="12700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64" name="Oval 28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65" name="Oval 29"/>
          <p:cNvSpPr>
            <a:spLocks noChangeArrowheads="1"/>
          </p:cNvSpPr>
          <p:nvPr/>
        </p:nvSpPr>
        <p:spPr bwMode="auto">
          <a:xfrm>
            <a:off x="6248400" y="2286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66" name="Oval 30"/>
          <p:cNvSpPr>
            <a:spLocks noChangeArrowheads="1"/>
          </p:cNvSpPr>
          <p:nvPr/>
        </p:nvSpPr>
        <p:spPr bwMode="auto">
          <a:xfrm>
            <a:off x="5562600" y="15240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67" name="Oval 31"/>
          <p:cNvSpPr>
            <a:spLocks noChangeArrowheads="1"/>
          </p:cNvSpPr>
          <p:nvPr/>
        </p:nvSpPr>
        <p:spPr bwMode="auto">
          <a:xfrm>
            <a:off x="5334000" y="13716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68" name="Oval 32"/>
          <p:cNvSpPr>
            <a:spLocks noChangeArrowheads="1"/>
          </p:cNvSpPr>
          <p:nvPr/>
        </p:nvSpPr>
        <p:spPr bwMode="auto">
          <a:xfrm>
            <a:off x="6781800" y="2286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69" name="Oval 33"/>
          <p:cNvSpPr>
            <a:spLocks noChangeArrowheads="1"/>
          </p:cNvSpPr>
          <p:nvPr/>
        </p:nvSpPr>
        <p:spPr bwMode="auto">
          <a:xfrm>
            <a:off x="6248400" y="9906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70" name="Oval 34"/>
          <p:cNvSpPr>
            <a:spLocks noChangeArrowheads="1"/>
          </p:cNvSpPr>
          <p:nvPr/>
        </p:nvSpPr>
        <p:spPr bwMode="auto">
          <a:xfrm>
            <a:off x="6705600" y="6096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71" name="Oval 35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72" name="Line 36"/>
          <p:cNvSpPr>
            <a:spLocks noChangeShapeType="1"/>
          </p:cNvSpPr>
          <p:nvPr/>
        </p:nvSpPr>
        <p:spPr bwMode="auto">
          <a:xfrm>
            <a:off x="2971800" y="2971800"/>
            <a:ext cx="533400" cy="6096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42373" name="Object 37"/>
          <p:cNvGraphicFramePr>
            <a:graphicFrameLocks noChangeAspect="1"/>
          </p:cNvGraphicFramePr>
          <p:nvPr/>
        </p:nvGraphicFramePr>
        <p:xfrm>
          <a:off x="2819400" y="3316288"/>
          <a:ext cx="3286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9" name="Equation" r:id="rId4" imgW="139680" imgH="177480" progId="Equation.3">
                  <p:embed/>
                </p:oleObj>
              </mc:Choice>
              <mc:Fallback>
                <p:oleObj name="Equation" r:id="rId4" imgW="13968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316288"/>
                        <a:ext cx="328613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74" name="Line 38"/>
          <p:cNvSpPr>
            <a:spLocks noChangeShapeType="1"/>
          </p:cNvSpPr>
          <p:nvPr/>
        </p:nvSpPr>
        <p:spPr bwMode="auto">
          <a:xfrm>
            <a:off x="3505200" y="3581400"/>
            <a:ext cx="533400" cy="6096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2375" name="Rectangle 39"/>
          <p:cNvSpPr>
            <a:spLocks noChangeArrowheads="1"/>
          </p:cNvSpPr>
          <p:nvPr/>
        </p:nvSpPr>
        <p:spPr bwMode="auto">
          <a:xfrm>
            <a:off x="204788" y="179388"/>
            <a:ext cx="15890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/>
              <a:t>RANSAC</a:t>
            </a:r>
          </a:p>
        </p:txBody>
      </p:sp>
      <p:sp>
        <p:nvSpPr>
          <p:cNvPr id="142377" name="Line 41"/>
          <p:cNvSpPr>
            <a:spLocks noChangeShapeType="1"/>
          </p:cNvSpPr>
          <p:nvPr/>
        </p:nvSpPr>
        <p:spPr bwMode="auto">
          <a:xfrm flipV="1">
            <a:off x="3200400" y="304800"/>
            <a:ext cx="3810000" cy="35814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2380" name="Text Box 44"/>
          <p:cNvSpPr txBox="1">
            <a:spLocks noChangeArrowheads="1"/>
          </p:cNvSpPr>
          <p:nvPr/>
        </p:nvSpPr>
        <p:spPr bwMode="auto">
          <a:xfrm>
            <a:off x="6461125" y="4537075"/>
            <a:ext cx="1841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2400"/>
          </a:p>
        </p:txBody>
      </p:sp>
      <p:graphicFrame>
        <p:nvGraphicFramePr>
          <p:cNvPr id="48" name="Object 39"/>
          <p:cNvGraphicFramePr>
            <a:graphicFrameLocks noChangeAspect="1"/>
          </p:cNvGraphicFramePr>
          <p:nvPr/>
        </p:nvGraphicFramePr>
        <p:xfrm>
          <a:off x="7161213" y="3657600"/>
          <a:ext cx="12668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0" name="Equation" r:id="rId6" imgW="520560" imgH="215640" progId="Equation.3">
                  <p:embed/>
                </p:oleObj>
              </mc:Choice>
              <mc:Fallback>
                <p:oleObj name="Equation" r:id="rId6" imgW="52056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213" y="3657600"/>
                        <a:ext cx="1266825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152400" y="5749506"/>
            <a:ext cx="8610600" cy="3738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152400" y="4038600"/>
            <a:ext cx="8610600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400" dirty="0">
                <a:cs typeface="Arial" charset="0"/>
              </a:rPr>
              <a:t>Algorithm:</a:t>
            </a:r>
          </a:p>
          <a:p>
            <a:pPr marL="342900" indent="-342900"/>
            <a:endParaRPr lang="en-US" sz="900" dirty="0">
              <a:cs typeface="Arial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Sample</a:t>
            </a:r>
            <a:r>
              <a:rPr lang="en-US" sz="2000" dirty="0">
                <a:cs typeface="Arial" charset="0"/>
              </a:rPr>
              <a:t> (randomly) the number of points required to fit the model (#=2)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Solve</a:t>
            </a:r>
            <a:r>
              <a:rPr lang="en-US" sz="2000" dirty="0">
                <a:cs typeface="Arial" charset="0"/>
              </a:rPr>
              <a:t> for model parameters using samples 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Score</a:t>
            </a:r>
            <a:r>
              <a:rPr lang="en-US" sz="2000" dirty="0">
                <a:cs typeface="Arial" charset="0"/>
              </a:rPr>
              <a:t> by the fraction of inliers within a preset threshold of the model</a:t>
            </a:r>
          </a:p>
          <a:p>
            <a:pPr marL="342900" indent="-342900"/>
            <a:endParaRPr lang="en-US" sz="2000" b="1" dirty="0">
              <a:cs typeface="Arial" charset="0"/>
            </a:endParaRPr>
          </a:p>
          <a:p>
            <a:pPr marL="342900" indent="-342900"/>
            <a:r>
              <a:rPr lang="en-US" sz="2000" b="1" dirty="0">
                <a:cs typeface="Arial" charset="0"/>
              </a:rPr>
              <a:t>Repeat</a:t>
            </a:r>
            <a:r>
              <a:rPr lang="en-US" sz="2000" dirty="0">
                <a:cs typeface="Arial" charset="0"/>
              </a:rPr>
              <a:t> 1-3 until the best model is found with high confidence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83F803-2465-434B-AF01-86B80A004BC2}"/>
              </a:ext>
            </a:extLst>
          </p:cNvPr>
          <p:cNvSpPr/>
          <p:nvPr/>
        </p:nvSpPr>
        <p:spPr>
          <a:xfrm>
            <a:off x="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Slide from D. </a:t>
            </a:r>
            <a:r>
              <a:rPr lang="en-US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Hoiem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8" grpId="0" animBg="1"/>
      <p:bldP spid="142359" grpId="0" animBg="1"/>
      <p:bldP spid="142360" grpId="0" animBg="1"/>
      <p:bldP spid="142361" grpId="0" animBg="1"/>
      <p:bldP spid="142362" grpId="0" animBg="1"/>
      <p:bldP spid="142363" grpId="0" animBg="1"/>
      <p:bldP spid="142364" grpId="0" animBg="1"/>
      <p:bldP spid="142365" grpId="0" animBg="1"/>
      <p:bldP spid="142366" grpId="0" animBg="1"/>
      <p:bldP spid="142367" grpId="0" animBg="1"/>
      <p:bldP spid="142368" grpId="0" animBg="1"/>
      <p:bldP spid="142369" grpId="0" animBg="1"/>
      <p:bldP spid="142370" grpId="0" animBg="1"/>
      <p:bldP spid="142371" grpId="0" animBg="1"/>
      <p:bldP spid="142372" grpId="0" animBg="1"/>
      <p:bldP spid="142374" grpId="0" animBg="1"/>
      <p:bldP spid="14237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4000" dirty="0"/>
              <a:t>How to choose parameters?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28209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Number of samples </a:t>
            </a:r>
            <a:r>
              <a:rPr lang="en-US" sz="2400" i="1" dirty="0"/>
              <a:t>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Choose </a:t>
            </a:r>
            <a:r>
              <a:rPr lang="en-US" sz="1900" i="1" dirty="0"/>
              <a:t>N</a:t>
            </a:r>
            <a:r>
              <a:rPr lang="en-US" sz="1900" dirty="0"/>
              <a:t> so that, with probability </a:t>
            </a:r>
            <a:r>
              <a:rPr lang="en-US" sz="1900" i="1" dirty="0"/>
              <a:t>p</a:t>
            </a:r>
            <a:r>
              <a:rPr lang="en-US" sz="1900" dirty="0"/>
              <a:t>, at least one random sample is free from outliers (e.g. </a:t>
            </a:r>
            <a:r>
              <a:rPr lang="en-US" sz="1900" i="1" dirty="0"/>
              <a:t>p</a:t>
            </a:r>
            <a:r>
              <a:rPr lang="en-US" sz="1900" dirty="0"/>
              <a:t>=0.99) (outlier ratio: </a:t>
            </a:r>
            <a:r>
              <a:rPr lang="en-US" sz="1900" i="1" dirty="0"/>
              <a:t>e </a:t>
            </a:r>
            <a:r>
              <a:rPr lang="en-US" sz="1900" dirty="0"/>
              <a:t>)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Number of sampled points </a:t>
            </a:r>
            <a:r>
              <a:rPr lang="en-US" sz="2400" i="1" dirty="0"/>
              <a:t>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Minimum number needed to fit the model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Distance threshold </a:t>
            </a:r>
            <a:r>
              <a:rPr lang="en-US" sz="2400" i="1" dirty="0">
                <a:sym typeface="Symbol" pitchFamily="18" charset="2"/>
              </a:rPr>
              <a:t>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Choose </a:t>
            </a:r>
            <a:r>
              <a:rPr lang="en-US" sz="1600" i="1" dirty="0">
                <a:sym typeface="Symbol" pitchFamily="18" charset="2"/>
              </a:rPr>
              <a:t></a:t>
            </a:r>
            <a:r>
              <a:rPr lang="en-US" sz="1500" dirty="0"/>
              <a:t>  so that a good point with noise is likely (e.g., </a:t>
            </a:r>
            <a:r>
              <a:rPr lang="en-US" sz="1500" dirty="0" err="1"/>
              <a:t>prob</a:t>
            </a:r>
            <a:r>
              <a:rPr lang="en-US" sz="1500" dirty="0"/>
              <a:t>=0.95) within threshold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Zero-mean Gaussian noise with std. dev. </a:t>
            </a:r>
            <a:r>
              <a:rPr lang="el-GR" sz="1500" dirty="0"/>
              <a:t>σ</a:t>
            </a:r>
            <a:r>
              <a:rPr lang="en-US" sz="1500" dirty="0"/>
              <a:t>: t</a:t>
            </a:r>
            <a:r>
              <a:rPr lang="en-US" sz="1300" baseline="30000" dirty="0"/>
              <a:t>2</a:t>
            </a:r>
            <a:r>
              <a:rPr lang="en-US" sz="1300" dirty="0"/>
              <a:t>=3.84</a:t>
            </a:r>
            <a:r>
              <a:rPr lang="el-GR" sz="1300" dirty="0"/>
              <a:t>σ</a:t>
            </a:r>
            <a:r>
              <a:rPr lang="en-US" sz="1300" baseline="30000" dirty="0"/>
              <a:t>2</a:t>
            </a:r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  <p:graphicFrame>
        <p:nvGraphicFramePr>
          <p:cNvPr id="273412" name="Object 4"/>
          <p:cNvGraphicFramePr>
            <a:graphicFrameLocks noChangeAspect="1"/>
          </p:cNvGraphicFramePr>
          <p:nvPr/>
        </p:nvGraphicFramePr>
        <p:xfrm>
          <a:off x="457200" y="4267200"/>
          <a:ext cx="31559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9" name="Equation" r:id="rId4" imgW="1803240" imgH="241200" progId="Equation.3">
                  <p:embed/>
                </p:oleObj>
              </mc:Choice>
              <mc:Fallback>
                <p:oleObj name="Equation" r:id="rId4" imgW="180324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267200"/>
                        <a:ext cx="315595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506" name="Group 98"/>
          <p:cNvGraphicFramePr>
            <a:graphicFrameLocks noGrp="1"/>
          </p:cNvGraphicFramePr>
          <p:nvPr/>
        </p:nvGraphicFramePr>
        <p:xfrm>
          <a:off x="4114800" y="4200525"/>
          <a:ext cx="4800600" cy="2194560"/>
        </p:xfrm>
        <a:graphic>
          <a:graphicData uri="http://schemas.openxmlformats.org/drawingml/2006/table">
            <a:tbl>
              <a:tblPr/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proportion of outliers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s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5%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10%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20%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25%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40%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50%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72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57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146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293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54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163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588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44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78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272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1177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3503" name="Text Box 95"/>
          <p:cNvSpPr txBox="1">
            <a:spLocks noChangeArrowheads="1"/>
          </p:cNvSpPr>
          <p:nvPr/>
        </p:nvSpPr>
        <p:spPr bwMode="auto">
          <a:xfrm>
            <a:off x="6800089" y="6550223"/>
            <a:ext cx="23439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odified from  M. Pollefeys</a:t>
            </a:r>
          </a:p>
        </p:txBody>
      </p:sp>
      <p:sp>
        <p:nvSpPr>
          <p:cNvPr id="273507" name="Rectangle 99"/>
          <p:cNvSpPr>
            <a:spLocks noChangeArrowheads="1"/>
          </p:cNvSpPr>
          <p:nvPr/>
        </p:nvSpPr>
        <p:spPr bwMode="auto">
          <a:xfrm>
            <a:off x="279400" y="4029075"/>
            <a:ext cx="3500438" cy="914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CF7397-A090-484F-ABE8-DB8CCE26BF41}"/>
              </a:ext>
            </a:extLst>
          </p:cNvPr>
          <p:cNvSpPr/>
          <p:nvPr/>
        </p:nvSpPr>
        <p:spPr>
          <a:xfrm>
            <a:off x="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Slide from D. </a:t>
            </a:r>
            <a:r>
              <a:rPr lang="en-US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Hoiem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RANSAC conclusions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400" dirty="0"/>
              <a:t>Good</a:t>
            </a:r>
          </a:p>
          <a:p>
            <a:r>
              <a:rPr lang="en-US" sz="2800" dirty="0"/>
              <a:t>Robust to outliers</a:t>
            </a:r>
          </a:p>
          <a:p>
            <a:r>
              <a:rPr lang="en-US" sz="2800" dirty="0"/>
              <a:t>Applicable for larger number of objective function parameters than Hough transform</a:t>
            </a:r>
          </a:p>
          <a:p>
            <a:r>
              <a:rPr lang="en-US" sz="2800" dirty="0"/>
              <a:t>Optimization parameters are easier to choose than Hough transform</a:t>
            </a:r>
          </a:p>
          <a:p>
            <a:endParaRPr lang="en-US" dirty="0"/>
          </a:p>
          <a:p>
            <a:pPr>
              <a:buNone/>
            </a:pPr>
            <a:r>
              <a:rPr lang="en-US" sz="3400" dirty="0"/>
              <a:t>Bad</a:t>
            </a:r>
          </a:p>
          <a:p>
            <a:r>
              <a:rPr lang="en-US" sz="2800" dirty="0"/>
              <a:t>Computational time grows quickly with fraction of outliers and number of parameters </a:t>
            </a:r>
          </a:p>
          <a:p>
            <a:r>
              <a:rPr lang="en-US" sz="2800" dirty="0"/>
              <a:t>Not as good for getting multiple fits (though one solution is to remove inliers after each fit and repeat)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400" dirty="0"/>
              <a:t>Common applications</a:t>
            </a:r>
            <a:endParaRPr lang="en-US" dirty="0"/>
          </a:p>
          <a:p>
            <a:r>
              <a:rPr lang="en-US" sz="2800" dirty="0"/>
              <a:t>Computing a </a:t>
            </a:r>
            <a:r>
              <a:rPr lang="en-US" sz="2800" dirty="0" err="1"/>
              <a:t>homography</a:t>
            </a:r>
            <a:r>
              <a:rPr lang="en-US" sz="2800" dirty="0"/>
              <a:t> (e.g., image stitching)</a:t>
            </a:r>
          </a:p>
          <a:p>
            <a:r>
              <a:rPr lang="en-US" sz="2800" dirty="0"/>
              <a:t>Estimating fundamental matrix (relating two views)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7E4CEB-282A-6F4A-B5BD-8CB1F3A7B806}"/>
              </a:ext>
            </a:extLst>
          </p:cNvPr>
          <p:cNvSpPr/>
          <p:nvPr/>
        </p:nvSpPr>
        <p:spPr>
          <a:xfrm>
            <a:off x="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Slide from D. </a:t>
            </a:r>
            <a:r>
              <a:rPr lang="en-US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Hoiem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Least Squares Fit </a:t>
            </a:r>
          </a:p>
          <a:p>
            <a:pPr lvl="1"/>
            <a:r>
              <a:rPr lang="en-US" dirty="0"/>
              <a:t>closed form solution</a:t>
            </a:r>
          </a:p>
          <a:p>
            <a:pPr lvl="1"/>
            <a:r>
              <a:rPr lang="en-US" dirty="0"/>
              <a:t>robust to noise</a:t>
            </a:r>
          </a:p>
          <a:p>
            <a:pPr lvl="1"/>
            <a:r>
              <a:rPr lang="en-US" dirty="0"/>
              <a:t>not robust to outliers</a:t>
            </a:r>
          </a:p>
          <a:p>
            <a:r>
              <a:rPr lang="en-US" dirty="0"/>
              <a:t>Robust Least Squares</a:t>
            </a:r>
          </a:p>
          <a:p>
            <a:pPr lvl="1"/>
            <a:r>
              <a:rPr lang="en-US" dirty="0"/>
              <a:t>improves robustness to noise</a:t>
            </a:r>
          </a:p>
          <a:p>
            <a:pPr lvl="1"/>
            <a:r>
              <a:rPr lang="en-US" dirty="0"/>
              <a:t>requires iterative optimization</a:t>
            </a:r>
          </a:p>
          <a:p>
            <a:r>
              <a:rPr lang="en-US" dirty="0"/>
              <a:t>Hough transform</a:t>
            </a:r>
          </a:p>
          <a:p>
            <a:pPr lvl="1"/>
            <a:r>
              <a:rPr lang="en-US" dirty="0"/>
              <a:t>robust to noise and outliers</a:t>
            </a:r>
          </a:p>
          <a:p>
            <a:pPr lvl="1"/>
            <a:r>
              <a:rPr lang="en-US" dirty="0"/>
              <a:t>can fit multiple models</a:t>
            </a:r>
          </a:p>
          <a:p>
            <a:pPr lvl="1"/>
            <a:r>
              <a:rPr lang="en-US" dirty="0"/>
              <a:t>only works for a few parameters (1-4 typically)</a:t>
            </a:r>
          </a:p>
          <a:p>
            <a:r>
              <a:rPr lang="en-US" dirty="0"/>
              <a:t>RANSAC</a:t>
            </a:r>
          </a:p>
          <a:p>
            <a:pPr lvl="1"/>
            <a:r>
              <a:rPr lang="en-US" dirty="0"/>
              <a:t>robust to noise and outliers</a:t>
            </a:r>
          </a:p>
          <a:p>
            <a:pPr lvl="1"/>
            <a:r>
              <a:rPr lang="en-US" dirty="0"/>
              <a:t>works with a moderate number of parameters (</a:t>
            </a:r>
            <a:r>
              <a:rPr lang="en-US" dirty="0" err="1"/>
              <a:t>e.g</a:t>
            </a:r>
            <a:r>
              <a:rPr lang="en-US" dirty="0"/>
              <a:t>, 1-8)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BC4715-0F1B-3C4A-A6C8-D0618903F960}"/>
              </a:ext>
            </a:extLst>
          </p:cNvPr>
          <p:cNvSpPr/>
          <p:nvPr/>
        </p:nvSpPr>
        <p:spPr>
          <a:xfrm>
            <a:off x="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Slide from D. </a:t>
            </a:r>
            <a:r>
              <a:rPr lang="en-US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Hoiem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64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Fitting a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9463B2-DF10-7F4C-BBC0-4B0D91FA21AF}"/>
              </a:ext>
            </a:extLst>
          </p:cNvPr>
          <p:cNvSpPr/>
          <p:nvPr/>
        </p:nvSpPr>
        <p:spPr>
          <a:xfrm>
            <a:off x="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Slide from D. </a:t>
            </a:r>
            <a:r>
              <a:rPr lang="en-US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Hoiem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1084263"/>
            <a:ext cx="25146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Least squares line fitting</a:t>
            </a:r>
          </a:p>
        </p:txBody>
      </p:sp>
      <p:sp>
        <p:nvSpPr>
          <p:cNvPr id="308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/>
            <a:r>
              <a:rPr lang="en-US" sz="2000"/>
              <a:t>Data: 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i="1">
                <a:latin typeface="Times New Roman" pitchFamily="18" charset="0"/>
              </a:rPr>
              <a:t>x</a:t>
            </a:r>
            <a:r>
              <a:rPr lang="en-US" sz="2000" baseline="-25000">
                <a:latin typeface="Times New Roman" pitchFamily="18" charset="0"/>
              </a:rPr>
              <a:t>1</a:t>
            </a:r>
            <a:r>
              <a:rPr lang="en-US" sz="2000">
                <a:latin typeface="Times New Roman" pitchFamily="18" charset="0"/>
              </a:rPr>
              <a:t>, </a:t>
            </a:r>
            <a:r>
              <a:rPr lang="en-US" sz="2000" i="1">
                <a:latin typeface="Times New Roman" pitchFamily="18" charset="0"/>
              </a:rPr>
              <a:t>y</a:t>
            </a:r>
            <a:r>
              <a:rPr lang="en-US" sz="2000" baseline="-25000">
                <a:latin typeface="Times New Roman" pitchFamily="18" charset="0"/>
              </a:rPr>
              <a:t>1</a:t>
            </a:r>
            <a:r>
              <a:rPr lang="en-US" sz="2000">
                <a:latin typeface="Times New Roman" pitchFamily="18" charset="0"/>
              </a:rPr>
              <a:t>), …, (</a:t>
            </a:r>
            <a:r>
              <a:rPr lang="en-US" sz="2000" i="1">
                <a:latin typeface="Times New Roman" pitchFamily="18" charset="0"/>
              </a:rPr>
              <a:t>x</a:t>
            </a:r>
            <a:r>
              <a:rPr lang="en-US" sz="2000" i="1" baseline="-25000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, </a:t>
            </a:r>
            <a:r>
              <a:rPr lang="en-US" sz="2000" i="1">
                <a:latin typeface="Times New Roman" pitchFamily="18" charset="0"/>
              </a:rPr>
              <a:t>y</a:t>
            </a:r>
            <a:r>
              <a:rPr lang="en-US" sz="2000" i="1" baseline="-25000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)</a:t>
            </a:r>
          </a:p>
          <a:p>
            <a:pPr marL="0" indent="0"/>
            <a:r>
              <a:rPr lang="en-US" sz="2000"/>
              <a:t>Line equation: </a:t>
            </a:r>
            <a:r>
              <a:rPr lang="en-US" sz="2000" i="1">
                <a:latin typeface="Times New Roman" pitchFamily="18" charset="0"/>
              </a:rPr>
              <a:t>y</a:t>
            </a:r>
            <a:r>
              <a:rPr lang="en-US" sz="2000" i="1" baseline="-25000">
                <a:latin typeface="Times New Roman" pitchFamily="18" charset="0"/>
              </a:rPr>
              <a:t>i</a:t>
            </a:r>
            <a:r>
              <a:rPr lang="en-US" sz="2000" i="1">
                <a:latin typeface="Times New Roman" pitchFamily="18" charset="0"/>
              </a:rPr>
              <a:t> = m</a:t>
            </a:r>
            <a:r>
              <a:rPr lang="en-US" sz="1200" i="1">
                <a:latin typeface="Times New Roman" pitchFamily="18" charset="0"/>
              </a:rPr>
              <a:t> </a:t>
            </a:r>
            <a:r>
              <a:rPr lang="en-US" sz="2000" i="1">
                <a:latin typeface="Times New Roman" pitchFamily="18" charset="0"/>
              </a:rPr>
              <a:t>x</a:t>
            </a:r>
            <a:r>
              <a:rPr lang="en-US" sz="2000" i="1" baseline="-25000">
                <a:latin typeface="Times New Roman" pitchFamily="18" charset="0"/>
              </a:rPr>
              <a:t>i</a:t>
            </a:r>
            <a:r>
              <a:rPr lang="en-US" sz="2000" i="1">
                <a:latin typeface="Times New Roman" pitchFamily="18" charset="0"/>
              </a:rPr>
              <a:t> + b</a:t>
            </a:r>
          </a:p>
          <a:p>
            <a:pPr marL="0" indent="0"/>
            <a:r>
              <a:rPr lang="en-US" sz="2000"/>
              <a:t>Find (</a:t>
            </a:r>
            <a:r>
              <a:rPr lang="en-US" sz="2000" i="1">
                <a:latin typeface="Times New Roman" pitchFamily="18" charset="0"/>
              </a:rPr>
              <a:t>m</a:t>
            </a:r>
            <a:r>
              <a:rPr lang="en-US" sz="2000">
                <a:latin typeface="Times New Roman" pitchFamily="18" charset="0"/>
              </a:rPr>
              <a:t>, </a:t>
            </a:r>
            <a:r>
              <a:rPr lang="en-US" sz="2000" i="1">
                <a:latin typeface="Times New Roman" pitchFamily="18" charset="0"/>
              </a:rPr>
              <a:t>b</a:t>
            </a:r>
            <a:r>
              <a:rPr lang="en-US" sz="2000"/>
              <a:t>) to minimize </a:t>
            </a:r>
          </a:p>
        </p:txBody>
      </p:sp>
      <p:graphicFrame>
        <p:nvGraphicFramePr>
          <p:cNvPr id="1660933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292381490"/>
              </p:ext>
            </p:extLst>
          </p:nvPr>
        </p:nvGraphicFramePr>
        <p:xfrm>
          <a:off x="1238250" y="5029200"/>
          <a:ext cx="294005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53" name="Equation" r:id="rId5" imgW="1587240" imgH="419040" progId="Equation.3">
                  <p:embed/>
                </p:oleObj>
              </mc:Choice>
              <mc:Fallback>
                <p:oleObj name="Equation" r:id="rId5" imgW="158724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5029200"/>
                        <a:ext cx="2940050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84225" y="3013075"/>
          <a:ext cx="7573963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54" name="Equation" r:id="rId7" imgW="3873240" imgH="990360" progId="Equation.3">
                  <p:embed/>
                </p:oleObj>
              </mc:Choice>
              <mc:Fallback>
                <p:oleObj name="Equation" r:id="rId7" imgW="3873240" imgH="990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3013075"/>
                        <a:ext cx="7573963" cy="193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8"/>
          <p:cNvGraphicFramePr>
            <a:graphicFrameLocks noChangeAspect="1"/>
          </p:cNvGraphicFramePr>
          <p:nvPr/>
        </p:nvGraphicFramePr>
        <p:xfrm>
          <a:off x="735013" y="2232025"/>
          <a:ext cx="31781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55" name="Equation" r:id="rId9" imgW="1498320" imgH="291960" progId="Equation.3">
                  <p:embed/>
                </p:oleObj>
              </mc:Choice>
              <mc:Fallback>
                <p:oleObj name="Equation" r:id="rId9" imgW="1498320" imgH="291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2232025"/>
                        <a:ext cx="3178175" cy="619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Rectangle 9"/>
          <p:cNvSpPr>
            <a:spLocks noChangeArrowheads="1"/>
          </p:cNvSpPr>
          <p:nvPr/>
        </p:nvSpPr>
        <p:spPr bwMode="auto">
          <a:xfrm>
            <a:off x="6400800" y="1905000"/>
            <a:ext cx="92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pitchFamily="18" charset="0"/>
              </a:rPr>
              <a:t>(</a:t>
            </a:r>
            <a:r>
              <a:rPr lang="en-US" sz="2400" b="0" i="1">
                <a:latin typeface="Times New Roman" pitchFamily="18" charset="0"/>
              </a:rPr>
              <a:t>x</a:t>
            </a:r>
            <a:r>
              <a:rPr lang="en-US" sz="2400" b="0" i="1" baseline="-25000">
                <a:latin typeface="Times New Roman" pitchFamily="18" charset="0"/>
              </a:rPr>
              <a:t>i</a:t>
            </a:r>
            <a:r>
              <a:rPr lang="en-US" sz="2400" b="0">
                <a:latin typeface="Times New Roman" pitchFamily="18" charset="0"/>
              </a:rPr>
              <a:t>, </a:t>
            </a:r>
            <a:r>
              <a:rPr lang="en-US" sz="2400" b="0" i="1">
                <a:latin typeface="Times New Roman" pitchFamily="18" charset="0"/>
              </a:rPr>
              <a:t>y</a:t>
            </a:r>
            <a:r>
              <a:rPr lang="en-US" sz="2400" b="0" i="1" baseline="-25000">
                <a:latin typeface="Times New Roman" pitchFamily="18" charset="0"/>
              </a:rPr>
              <a:t>i</a:t>
            </a:r>
            <a:r>
              <a:rPr lang="en-US" sz="2400" b="0">
                <a:latin typeface="Times New Roman" pitchFamily="18" charset="0"/>
              </a:rPr>
              <a:t>)</a:t>
            </a:r>
          </a:p>
        </p:txBody>
      </p:sp>
      <p:sp>
        <p:nvSpPr>
          <p:cNvPr id="3083" name="Rectangle 10"/>
          <p:cNvSpPr>
            <a:spLocks noChangeArrowheads="1"/>
          </p:cNvSpPr>
          <p:nvPr/>
        </p:nvSpPr>
        <p:spPr bwMode="auto">
          <a:xfrm>
            <a:off x="7162800" y="1066800"/>
            <a:ext cx="1239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i="1">
                <a:latin typeface="Times New Roman" pitchFamily="18" charset="0"/>
              </a:rPr>
              <a:t>y=mx+b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993775" y="6019800"/>
          <a:ext cx="41576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56" name="Equation" r:id="rId11" imgW="2108160" imgH="253800" progId="Equation.3">
                  <p:embed/>
                </p:oleObj>
              </mc:Choice>
              <mc:Fallback>
                <p:oleObj name="Equation" r:id="rId11" imgW="2108160" imgH="253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19800"/>
                        <a:ext cx="4157663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638800" y="5334000"/>
            <a:ext cx="312297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Matlab</a:t>
            </a:r>
            <a:r>
              <a:rPr lang="en-US" sz="2400" dirty="0"/>
              <a:t>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p = A \ y;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89857" y="6550223"/>
            <a:ext cx="225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Modified from S. Lazebnik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with “vertical” least squares</a:t>
            </a:r>
          </a:p>
        </p:txBody>
      </p:sp>
      <p:sp>
        <p:nvSpPr>
          <p:cNvPr id="166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4572000" cy="51355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Not rotation-invariant</a:t>
            </a:r>
          </a:p>
          <a:p>
            <a:pPr>
              <a:buFontTx/>
              <a:buChar char="•"/>
            </a:pPr>
            <a:r>
              <a:rPr lang="en-US" dirty="0"/>
              <a:t>Fails completely for vertical lines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17483" y="6550223"/>
            <a:ext cx="2026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from S. Lazebnik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084263"/>
            <a:ext cx="25146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297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 least squares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4343400" cy="2362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If (</a:t>
            </a:r>
            <a:r>
              <a:rPr lang="en-US" sz="2000" i="1" dirty="0">
                <a:latin typeface="+mj-lt"/>
              </a:rPr>
              <a:t>a</a:t>
            </a:r>
            <a:r>
              <a:rPr lang="en-US" sz="2000" baseline="30000" dirty="0">
                <a:latin typeface="+mj-lt"/>
              </a:rPr>
              <a:t>2</a:t>
            </a:r>
            <a:r>
              <a:rPr lang="en-US" sz="2000" i="1" dirty="0">
                <a:latin typeface="+mj-lt"/>
              </a:rPr>
              <a:t>+b</a:t>
            </a:r>
            <a:r>
              <a:rPr lang="en-US" sz="2000" baseline="30000" dirty="0">
                <a:latin typeface="+mj-lt"/>
              </a:rPr>
              <a:t>2</a:t>
            </a:r>
            <a:r>
              <a:rPr lang="en-US" sz="2000" i="1" dirty="0">
                <a:latin typeface="+mj-lt"/>
              </a:rPr>
              <a:t>=</a:t>
            </a:r>
            <a:r>
              <a:rPr lang="en-US" sz="2000" dirty="0">
                <a:latin typeface="+mj-lt"/>
              </a:rPr>
              <a:t>1) then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Distance between point 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x</a:t>
            </a:r>
            <a:r>
              <a:rPr lang="en-US" sz="2000" i="1" baseline="-25000" dirty="0">
                <a:latin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i="1" dirty="0" err="1">
                <a:latin typeface="Times New Roman" pitchFamily="18" charset="0"/>
              </a:rPr>
              <a:t>y</a:t>
            </a:r>
            <a:r>
              <a:rPr lang="en-US" sz="2000" i="1" baseline="-25000" dirty="0" err="1">
                <a:latin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</a:rPr>
              <a:t>) and line </a:t>
            </a:r>
            <a:r>
              <a:rPr lang="en-US" sz="2000" i="1" dirty="0" err="1">
                <a:latin typeface="Times New Roman" pitchFamily="18" charset="0"/>
              </a:rPr>
              <a:t>ax+by+c</a:t>
            </a:r>
            <a:r>
              <a:rPr lang="en-US" sz="2000" i="1" dirty="0">
                <a:latin typeface="Times New Roman" pitchFamily="18" charset="0"/>
              </a:rPr>
              <a:t>=0  </a:t>
            </a:r>
            <a:r>
              <a:rPr lang="en-US" sz="2000" dirty="0">
                <a:latin typeface="Times New Roman" pitchFamily="18" charset="0"/>
              </a:rPr>
              <a:t>is  |</a:t>
            </a:r>
            <a:r>
              <a:rPr lang="en-US" sz="2000" i="1" dirty="0" err="1">
                <a:latin typeface="Times New Roman" pitchFamily="18" charset="0"/>
              </a:rPr>
              <a:t>ax</a:t>
            </a:r>
            <a:r>
              <a:rPr lang="en-US" sz="2000" i="1" baseline="-25000" dirty="0" err="1">
                <a:latin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</a:rPr>
              <a:t> + </a:t>
            </a:r>
            <a:r>
              <a:rPr lang="en-US" sz="2000" i="1" dirty="0" err="1">
                <a:latin typeface="Times New Roman" pitchFamily="18" charset="0"/>
              </a:rPr>
              <a:t>by</a:t>
            </a:r>
            <a:r>
              <a:rPr lang="en-US" sz="2000" i="1" baseline="-25000" dirty="0" err="1">
                <a:latin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</a:rPr>
              <a:t> + c</a:t>
            </a:r>
            <a:r>
              <a:rPr lang="en-US" sz="2000" dirty="0">
                <a:latin typeface="Times New Roman" pitchFamily="18" charset="0"/>
              </a:rPr>
              <a:t>|</a:t>
            </a:r>
          </a:p>
        </p:txBody>
      </p:sp>
      <p:graphicFrame>
        <p:nvGraphicFramePr>
          <p:cNvPr id="4098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78500" y="2044700"/>
          <a:ext cx="1549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9" name="Equation" r:id="rId4" imgW="1549080" imgH="291960" progId="Equation.3">
                  <p:embed/>
                </p:oleObj>
              </mc:Choice>
              <mc:Fallback>
                <p:oleObj name="Equation" r:id="rId4" imgW="1549080" imgH="291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2044700"/>
                        <a:ext cx="1549400" cy="292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05400" y="936625"/>
            <a:ext cx="269240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6477000" y="1905000"/>
            <a:ext cx="92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pitchFamily="18" charset="0"/>
              </a:rPr>
              <a:t>(</a:t>
            </a:r>
            <a:r>
              <a:rPr lang="en-US" sz="2400" b="0" i="1">
                <a:latin typeface="Times New Roman" pitchFamily="18" charset="0"/>
              </a:rPr>
              <a:t>x</a:t>
            </a:r>
            <a:r>
              <a:rPr lang="en-US" sz="2400" b="0" i="1" baseline="-25000">
                <a:latin typeface="Times New Roman" pitchFamily="18" charset="0"/>
              </a:rPr>
              <a:t>i</a:t>
            </a:r>
            <a:r>
              <a:rPr lang="en-US" sz="2400" b="0">
                <a:latin typeface="Times New Roman" pitchFamily="18" charset="0"/>
              </a:rPr>
              <a:t>, </a:t>
            </a:r>
            <a:r>
              <a:rPr lang="en-US" sz="2400" b="0" i="1">
                <a:latin typeface="Times New Roman" pitchFamily="18" charset="0"/>
              </a:rPr>
              <a:t>y</a:t>
            </a:r>
            <a:r>
              <a:rPr lang="en-US" sz="2400" b="0" i="1" baseline="-25000">
                <a:latin typeface="Times New Roman" pitchFamily="18" charset="0"/>
              </a:rPr>
              <a:t>i</a:t>
            </a:r>
            <a:r>
              <a:rPr lang="en-US" sz="2400" b="0">
                <a:latin typeface="Times New Roman" pitchFamily="18" charset="0"/>
              </a:rPr>
              <a:t>)</a:t>
            </a:r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7162800" y="1066800"/>
            <a:ext cx="16802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i="1" dirty="0" err="1">
                <a:latin typeface="Times New Roman" pitchFamily="18" charset="0"/>
              </a:rPr>
              <a:t>ax+by+c</a:t>
            </a:r>
            <a:r>
              <a:rPr lang="en-US" sz="2400" b="0" i="1" dirty="0">
                <a:latin typeface="Times New Roman" pitchFamily="18" charset="0"/>
              </a:rPr>
              <a:t>=0</a:t>
            </a:r>
          </a:p>
        </p:txBody>
      </p:sp>
      <p:sp>
        <p:nvSpPr>
          <p:cNvPr id="4104" name="Rectangle 24"/>
          <p:cNvSpPr>
            <a:spLocks noChangeArrowheads="1"/>
          </p:cNvSpPr>
          <p:nvPr/>
        </p:nvSpPr>
        <p:spPr bwMode="auto">
          <a:xfrm>
            <a:off x="7010400" y="1600200"/>
            <a:ext cx="2057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0"/>
              <a:t>Unit normal: </a:t>
            </a:r>
            <a:r>
              <a:rPr lang="en-US" sz="2000" b="0" i="1">
                <a:latin typeface="Times New Roman" pitchFamily="18" charset="0"/>
              </a:rPr>
              <a:t>N=</a:t>
            </a:r>
            <a:r>
              <a:rPr lang="en-US" sz="2000" b="0">
                <a:latin typeface="Times New Roman" pitchFamily="18" charset="0"/>
              </a:rPr>
              <a:t>(</a:t>
            </a:r>
            <a:r>
              <a:rPr lang="en-US" sz="2000" b="0" i="1">
                <a:latin typeface="Times New Roman" pitchFamily="18" charset="0"/>
              </a:rPr>
              <a:t>a, b</a:t>
            </a:r>
            <a:r>
              <a:rPr lang="en-US" sz="2000" b="0">
                <a:latin typeface="Times New Roman" pitchFamily="18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61855" y="0"/>
            <a:ext cx="268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modified from S. Lazebnik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2438400"/>
            <a:ext cx="327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proof: </a:t>
            </a:r>
            <a:r>
              <a:rPr lang="en-US" sz="1400" dirty="0">
                <a:hlinkClick r:id="rId7"/>
              </a:rPr>
              <a:t>http://mathworld.wolfram.com/Point-LineDistance2-Dimensional.html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 least squares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4343400" cy="2362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If (</a:t>
            </a:r>
            <a:r>
              <a:rPr lang="en-US" sz="2000" i="1" dirty="0"/>
              <a:t>a</a:t>
            </a:r>
            <a:r>
              <a:rPr lang="en-US" sz="2000" baseline="30000" dirty="0"/>
              <a:t>2</a:t>
            </a:r>
            <a:r>
              <a:rPr lang="en-US" sz="2000" i="1" dirty="0"/>
              <a:t>+b</a:t>
            </a:r>
            <a:r>
              <a:rPr lang="en-US" sz="2000" baseline="30000" dirty="0"/>
              <a:t>2</a:t>
            </a:r>
            <a:r>
              <a:rPr lang="en-US" sz="2000" i="1" dirty="0"/>
              <a:t>=</a:t>
            </a:r>
            <a:r>
              <a:rPr lang="en-US" sz="2000" dirty="0"/>
              <a:t>1) then </a:t>
            </a:r>
          </a:p>
          <a:p>
            <a:pPr marL="0" indent="0">
              <a:buNone/>
            </a:pPr>
            <a:r>
              <a:rPr lang="en-US" sz="2000" dirty="0"/>
              <a:t>Distance between point 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x</a:t>
            </a:r>
            <a:r>
              <a:rPr lang="en-US" sz="2000" i="1" baseline="-25000" dirty="0">
                <a:latin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i="1" dirty="0" err="1">
                <a:latin typeface="Times New Roman" pitchFamily="18" charset="0"/>
              </a:rPr>
              <a:t>y</a:t>
            </a:r>
            <a:r>
              <a:rPr lang="en-US" sz="2000" i="1" baseline="-25000" dirty="0" err="1">
                <a:latin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</a:rPr>
              <a:t>) and line </a:t>
            </a:r>
            <a:r>
              <a:rPr lang="en-US" sz="2000" i="1" dirty="0" err="1">
                <a:latin typeface="Times New Roman" pitchFamily="18" charset="0"/>
              </a:rPr>
              <a:t>ax+by+c</a:t>
            </a:r>
            <a:r>
              <a:rPr lang="en-US" sz="2000" i="1" dirty="0">
                <a:latin typeface="Times New Roman" pitchFamily="18" charset="0"/>
              </a:rPr>
              <a:t>=0  </a:t>
            </a:r>
            <a:r>
              <a:rPr lang="en-US" sz="2000" dirty="0">
                <a:latin typeface="Times New Roman" pitchFamily="18" charset="0"/>
              </a:rPr>
              <a:t>is  |</a:t>
            </a:r>
            <a:r>
              <a:rPr lang="en-US" sz="2000" i="1" dirty="0" err="1">
                <a:latin typeface="Times New Roman" pitchFamily="18" charset="0"/>
              </a:rPr>
              <a:t>ax</a:t>
            </a:r>
            <a:r>
              <a:rPr lang="en-US" sz="2000" i="1" baseline="-25000" dirty="0" err="1">
                <a:latin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</a:rPr>
              <a:t> + </a:t>
            </a:r>
            <a:r>
              <a:rPr lang="en-US" sz="2000" i="1" dirty="0" err="1">
                <a:latin typeface="Times New Roman" pitchFamily="18" charset="0"/>
              </a:rPr>
              <a:t>by</a:t>
            </a:r>
            <a:r>
              <a:rPr lang="en-US" sz="2000" i="1" baseline="-25000" dirty="0" err="1">
                <a:latin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</a:rPr>
              <a:t> + c</a:t>
            </a:r>
            <a:r>
              <a:rPr lang="en-US" sz="2000" dirty="0">
                <a:latin typeface="Times New Roman" pitchFamily="18" charset="0"/>
              </a:rPr>
              <a:t>|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Find 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</a:rPr>
              <a:t>, c) </a:t>
            </a:r>
            <a:r>
              <a:rPr lang="en-US" sz="2000" dirty="0"/>
              <a:t>to minimize the sum of squared perpendicular distances</a:t>
            </a:r>
          </a:p>
        </p:txBody>
      </p:sp>
      <p:graphicFrame>
        <p:nvGraphicFramePr>
          <p:cNvPr id="5122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78500" y="2044700"/>
          <a:ext cx="1549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96" name="Equation" r:id="rId4" imgW="1549080" imgH="291960" progId="Equation.3">
                  <p:embed/>
                </p:oleObj>
              </mc:Choice>
              <mc:Fallback>
                <p:oleObj name="Equation" r:id="rId4" imgW="1549080" imgH="291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2044700"/>
                        <a:ext cx="1549400" cy="292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05400" y="936625"/>
            <a:ext cx="269240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6477000" y="1905000"/>
            <a:ext cx="92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pitchFamily="18" charset="0"/>
              </a:rPr>
              <a:t>(</a:t>
            </a:r>
            <a:r>
              <a:rPr lang="en-US" sz="2400" b="0" i="1">
                <a:latin typeface="Times New Roman" pitchFamily="18" charset="0"/>
              </a:rPr>
              <a:t>x</a:t>
            </a:r>
            <a:r>
              <a:rPr lang="en-US" sz="2400" b="0" i="1" baseline="-25000">
                <a:latin typeface="Times New Roman" pitchFamily="18" charset="0"/>
              </a:rPr>
              <a:t>i</a:t>
            </a:r>
            <a:r>
              <a:rPr lang="en-US" sz="2400" b="0">
                <a:latin typeface="Times New Roman" pitchFamily="18" charset="0"/>
              </a:rPr>
              <a:t>, </a:t>
            </a:r>
            <a:r>
              <a:rPr lang="en-US" sz="2400" b="0" i="1">
                <a:latin typeface="Times New Roman" pitchFamily="18" charset="0"/>
              </a:rPr>
              <a:t>y</a:t>
            </a:r>
            <a:r>
              <a:rPr lang="en-US" sz="2400" b="0" i="1" baseline="-25000">
                <a:latin typeface="Times New Roman" pitchFamily="18" charset="0"/>
              </a:rPr>
              <a:t>i</a:t>
            </a:r>
            <a:r>
              <a:rPr lang="en-US" sz="2400" b="0">
                <a:latin typeface="Times New Roman" pitchFamily="18" charset="0"/>
              </a:rPr>
              <a:t>)</a:t>
            </a:r>
          </a:p>
        </p:txBody>
      </p:sp>
      <p:sp>
        <p:nvSpPr>
          <p:cNvPr id="5128" name="Rectangle 6"/>
          <p:cNvSpPr>
            <a:spLocks noChangeArrowheads="1"/>
          </p:cNvSpPr>
          <p:nvPr/>
        </p:nvSpPr>
        <p:spPr bwMode="auto">
          <a:xfrm>
            <a:off x="7162800" y="1066800"/>
            <a:ext cx="16802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i="1" dirty="0" err="1">
                <a:latin typeface="Times New Roman" pitchFamily="18" charset="0"/>
              </a:rPr>
              <a:t>ax+by+c</a:t>
            </a:r>
            <a:r>
              <a:rPr lang="en-US" sz="2400" b="0" i="1" dirty="0">
                <a:latin typeface="Times New Roman" pitchFamily="18" charset="0"/>
              </a:rPr>
              <a:t>=0</a:t>
            </a:r>
          </a:p>
        </p:txBody>
      </p:sp>
      <p:graphicFrame>
        <p:nvGraphicFramePr>
          <p:cNvPr id="5123" name="Object 2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492043682"/>
              </p:ext>
            </p:extLst>
          </p:nvPr>
        </p:nvGraphicFramePr>
        <p:xfrm>
          <a:off x="990600" y="3657600"/>
          <a:ext cx="34290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97" name="Equation" r:id="rId7" imgW="1549080" imgH="291960" progId="Equation.3">
                  <p:embed/>
                </p:oleObj>
              </mc:Choice>
              <mc:Fallback>
                <p:oleObj name="Equation" r:id="rId7" imgW="1549080" imgH="2919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57600"/>
                        <a:ext cx="3429000" cy="6461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24"/>
          <p:cNvSpPr>
            <a:spLocks noChangeArrowheads="1"/>
          </p:cNvSpPr>
          <p:nvPr/>
        </p:nvSpPr>
        <p:spPr bwMode="auto">
          <a:xfrm>
            <a:off x="7010400" y="1600200"/>
            <a:ext cx="2057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0"/>
              <a:t>Unit normal: </a:t>
            </a:r>
            <a:r>
              <a:rPr lang="en-US" sz="2000" b="0" i="1">
                <a:latin typeface="Times New Roman" pitchFamily="18" charset="0"/>
              </a:rPr>
              <a:t>N=</a:t>
            </a:r>
            <a:r>
              <a:rPr lang="en-US" sz="2000" b="0">
                <a:latin typeface="Times New Roman" pitchFamily="18" charset="0"/>
              </a:rPr>
              <a:t>(</a:t>
            </a:r>
            <a:r>
              <a:rPr lang="en-US" sz="2000" b="0" i="1">
                <a:latin typeface="Times New Roman" pitchFamily="18" charset="0"/>
              </a:rPr>
              <a:t>a, b</a:t>
            </a:r>
            <a:r>
              <a:rPr lang="en-US" sz="2000" b="0">
                <a:latin typeface="Times New Roman" pitchFamily="18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61855" y="0"/>
            <a:ext cx="268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modified from S. Lazebnik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 = \tan^{-1} \left(\frac{\partial f}{\partial y}/\frac{\partial f}{\partial x}\right)$&#10;\end{document}&#10;"/>
  <p:tag name="EXTERNALNAME" val="Edittex"/>
  <p:tag name="BLEND" val="False"/>
  <p:tag name="TRANSPARENT" val="False"/>
  <p:tag name="BITMAPFORMAT" val="bmpmono"/>
  <p:tag name="DEBUGINTERACTIVE" val="True"/>
  <p:tag name="ORIGWIDTH" val="659.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$&#10;\end{document}&#10;"/>
  <p:tag name="EXTERNALNAME" val="Edittex"/>
  <p:tag name="BLEND" val="False"/>
  <p:tag name="TRANSPARENT" val="True"/>
  <p:tag name="BITMAPFORMAT" val="bmpmono"/>
  <p:tag name="DEBUGINTERACTIVE" val="True"/>
  <p:tag name="ORIGWIDTH" val="33.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nabla f = \left[\frac{\partial f}{\partial x},\frac{\partial f}{\partial y}\right]$&#10;\end{document}&#10;"/>
  <p:tag name="EXTERNALNAME" val="Edittex"/>
  <p:tag name="BLEND" val="False"/>
  <p:tag name="TRANSPARENT" val="False"/>
  <p:tag name="BITMAPFORMAT" val="bmpmono"/>
  <p:tag name="DEBUGINTERACTIVE" val="True"/>
  <p:tag name="ORIGWIDTH" val="479.7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utura Bk BT"/>
        <a:ea typeface=""/>
        <a:cs typeface=""/>
      </a:majorFont>
      <a:minorFont>
        <a:latin typeface="Futura Bk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 BT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55169</TotalTime>
  <Words>2486</Words>
  <Application>Microsoft Macintosh PowerPoint</Application>
  <PresentationFormat>On-screen Show (4:3)</PresentationFormat>
  <Paragraphs>489</Paragraphs>
  <Slides>44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Arial</vt:lpstr>
      <vt:lpstr>Calibri</vt:lpstr>
      <vt:lpstr>Cambria Math</vt:lpstr>
      <vt:lpstr>Courier New</vt:lpstr>
      <vt:lpstr>Futura Bk BT</vt:lpstr>
      <vt:lpstr>Times New Roman</vt:lpstr>
      <vt:lpstr>Office Theme</vt:lpstr>
      <vt:lpstr>Default Design</vt:lpstr>
      <vt:lpstr>1_Office Theme</vt:lpstr>
      <vt:lpstr>2_Office Theme</vt:lpstr>
      <vt:lpstr>Equation</vt:lpstr>
      <vt:lpstr>Image</vt:lpstr>
      <vt:lpstr>Fitting</vt:lpstr>
      <vt:lpstr>Fitting</vt:lpstr>
      <vt:lpstr>Fitting</vt:lpstr>
      <vt:lpstr>Fitting Methods</vt:lpstr>
      <vt:lpstr>Simple example: Fitting a line</vt:lpstr>
      <vt:lpstr>Least squares line fitting</vt:lpstr>
      <vt:lpstr>Problem with “vertical” least squares</vt:lpstr>
      <vt:lpstr>Total least squares</vt:lpstr>
      <vt:lpstr>Total least squares</vt:lpstr>
      <vt:lpstr>Total least squares</vt:lpstr>
      <vt:lpstr>Recap: Two Common Optimization Problems</vt:lpstr>
      <vt:lpstr>Least squares (global) optimization</vt:lpstr>
      <vt:lpstr>Least squares: Robustness to noise</vt:lpstr>
      <vt:lpstr>Least squares: Robustness to noise</vt:lpstr>
      <vt:lpstr>Robust least squares (to deal with outliers)</vt:lpstr>
      <vt:lpstr>Robust Estimator </vt:lpstr>
      <vt:lpstr>Choosing the scale: Just right</vt:lpstr>
      <vt:lpstr>Choosing the scale: Too small</vt:lpstr>
      <vt:lpstr>Choosing the scale: Too large</vt:lpstr>
      <vt:lpstr>Other ways to search for parameters (for when no closed form solution exists)</vt:lpstr>
      <vt:lpstr>Hypothesize and test</vt:lpstr>
      <vt:lpstr>Hough Transform: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Image  Canny</vt:lpstr>
      <vt:lpstr>2. Canny  Hough votes</vt:lpstr>
      <vt:lpstr>3. Hough votes  Edges </vt:lpstr>
      <vt:lpstr>Hough transform example</vt:lpstr>
      <vt:lpstr>Finding circles (x0, y0, r) using Hough transform</vt:lpstr>
      <vt:lpstr>Hough transform for circles </vt:lpstr>
      <vt:lpstr>Incorporating image gradients</vt:lpstr>
      <vt:lpstr>Hough transform conclusions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choose parameters?</vt:lpstr>
      <vt:lpstr>RANSAC conclusions</vt:lpstr>
      <vt:lpstr>Fitting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Derek Hoiem</dc:creator>
  <cp:lastModifiedBy>Gupta, Saurabh</cp:lastModifiedBy>
  <cp:revision>176</cp:revision>
  <dcterms:created xsi:type="dcterms:W3CDTF">2009-12-16T02:55:56Z</dcterms:created>
  <dcterms:modified xsi:type="dcterms:W3CDTF">2021-03-05T18:22:29Z</dcterms:modified>
</cp:coreProperties>
</file>