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9260800" cy="36576000"/>
  <p:notesSz cx="6858000" cy="9144000"/>
  <p:defaultTextStyle>
    <a:defPPr>
      <a:defRPr lang="en-US"/>
    </a:defPPr>
    <a:lvl1pPr marL="0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1pPr>
    <a:lvl2pPr marL="1580083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2pPr>
    <a:lvl3pPr marL="3160166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3pPr>
    <a:lvl4pPr marL="4740250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4pPr>
    <a:lvl5pPr marL="6320333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5pPr>
    <a:lvl6pPr marL="7900416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6pPr>
    <a:lvl7pPr marL="9480499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7pPr>
    <a:lvl8pPr marL="11060582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8pPr>
    <a:lvl9pPr marL="12640666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5" autoAdjust="0"/>
    <p:restoredTop sz="94660"/>
  </p:normalViewPr>
  <p:slideViewPr>
    <p:cSldViewPr snapToGrid="0">
      <p:cViewPr>
        <p:scale>
          <a:sx n="26" d="100"/>
          <a:sy n="26" d="100"/>
        </p:scale>
        <p:origin x="1060" y="-3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5985936"/>
            <a:ext cx="21945600" cy="12733867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19210869"/>
            <a:ext cx="21945600" cy="8830731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7F8C-DE79-4887-878F-74BB9343CB4B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2226-F5AB-484A-82B5-9E884F725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98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7F8C-DE79-4887-878F-74BB9343CB4B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2226-F5AB-484A-82B5-9E884F725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86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39760" y="1947334"/>
            <a:ext cx="630936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680" y="1947334"/>
            <a:ext cx="18562320" cy="3099646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7F8C-DE79-4887-878F-74BB9343CB4B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2226-F5AB-484A-82B5-9E884F725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72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7F8C-DE79-4887-878F-74BB9343CB4B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2226-F5AB-484A-82B5-9E884F725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57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440" y="9118606"/>
            <a:ext cx="25237440" cy="15214597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440" y="24477139"/>
            <a:ext cx="25237440" cy="8000997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7F8C-DE79-4887-878F-74BB9343CB4B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2226-F5AB-484A-82B5-9E884F725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98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680" y="9736667"/>
            <a:ext cx="12435840" cy="23207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3280" y="9736667"/>
            <a:ext cx="12435840" cy="23207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7F8C-DE79-4887-878F-74BB9343CB4B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2226-F5AB-484A-82B5-9E884F725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25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1947336"/>
            <a:ext cx="2523744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492" y="8966203"/>
            <a:ext cx="12378689" cy="4394197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5492" y="13360400"/>
            <a:ext cx="12378689" cy="19651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13280" y="8966203"/>
            <a:ext cx="12439651" cy="4394197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13280" y="13360400"/>
            <a:ext cx="12439651" cy="19651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7F8C-DE79-4887-878F-74BB9343CB4B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2226-F5AB-484A-82B5-9E884F725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59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7F8C-DE79-4887-878F-74BB9343CB4B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2226-F5AB-484A-82B5-9E884F725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23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7F8C-DE79-4887-878F-74BB9343CB4B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2226-F5AB-484A-82B5-9E884F725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51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2" y="2438400"/>
            <a:ext cx="9437369" cy="853440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9651" y="5266269"/>
            <a:ext cx="14813280" cy="25992667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2" y="10972800"/>
            <a:ext cx="9437369" cy="20328469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7F8C-DE79-4887-878F-74BB9343CB4B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2226-F5AB-484A-82B5-9E884F725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7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2" y="2438400"/>
            <a:ext cx="9437369" cy="853440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439651" y="5266269"/>
            <a:ext cx="14813280" cy="25992667"/>
          </a:xfrm>
        </p:spPr>
        <p:txBody>
          <a:bodyPr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2" y="10972800"/>
            <a:ext cx="9437369" cy="20328469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7F8C-DE79-4887-878F-74BB9343CB4B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2226-F5AB-484A-82B5-9E884F725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76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1947336"/>
            <a:ext cx="2523744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9736667"/>
            <a:ext cx="2523744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33900536"/>
            <a:ext cx="658368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37F8C-DE79-4887-878F-74BB9343CB4B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2640" y="33900536"/>
            <a:ext cx="987552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65440" y="33900536"/>
            <a:ext cx="658368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2226-F5AB-484A-82B5-9E884F725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20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3359" y="527230"/>
            <a:ext cx="2890363" cy="1662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3718" y="2"/>
            <a:ext cx="25509641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ea typeface="Open Sans" panose="020B0606030504020204" pitchFamily="34" charset="0"/>
                <a:cs typeface="Open Sans" panose="020B0606030504020204" pitchFamily="34" charset="0"/>
              </a:rPr>
              <a:t>       </a:t>
            </a:r>
            <a:r>
              <a:rPr lang="en-IN" sz="6600" b="1" dirty="0">
                <a:solidFill>
                  <a:srgbClr val="9E00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Prediction of Airfoil Performance Parameters using Neural Network</a:t>
            </a:r>
          </a:p>
          <a:p>
            <a:pPr algn="ctr"/>
            <a:r>
              <a:rPr lang="en-IN" sz="6000" b="1" dirty="0">
                <a:solidFill>
                  <a:srgbClr val="9E00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831" y="1152742"/>
            <a:ext cx="26087357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ea typeface="Open Sans" panose="020B0606030504020204" pitchFamily="34" charset="0"/>
                <a:cs typeface="Open Sans" panose="020B0606030504020204" pitchFamily="34" charset="0"/>
              </a:rPr>
              <a:t>               </a:t>
            </a:r>
            <a:r>
              <a:rPr lang="en-IN" sz="6000" b="1" dirty="0">
                <a:ea typeface="Open Sans" panose="020B0606030504020204" pitchFamily="34" charset="0"/>
                <a:cs typeface="Open Sans" panose="020B0606030504020204" pitchFamily="34" charset="0"/>
              </a:rPr>
              <a:t>Siddharth Ghiya, Raghav Sood and Rahul Sharma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738780"/>
            <a:ext cx="10322996" cy="10056343"/>
          </a:xfrm>
          <a:prstGeom prst="rect">
            <a:avLst/>
          </a:prstGeom>
          <a:noFill/>
          <a:ln>
            <a:solidFill>
              <a:srgbClr val="9E0000"/>
            </a:solidFill>
          </a:ln>
        </p:spPr>
        <p:txBody>
          <a:bodyPr wrap="square" lIns="180000" rIns="180000" rtlCol="0">
            <a:spAutoFit/>
          </a:bodyPr>
          <a:lstStyle/>
          <a:p>
            <a:pPr algn="just">
              <a:lnSpc>
                <a:spcPts val="7100"/>
              </a:lnSpc>
            </a:pPr>
            <a:r>
              <a:rPr lang="en-IN" sz="5200" dirty="0">
                <a:ea typeface="Open Sans" panose="020B0606030504020204" pitchFamily="34" charset="0"/>
                <a:cs typeface="Open Sans" panose="020B0606030504020204" pitchFamily="34" charset="0"/>
              </a:rPr>
              <a:t>Conventional CFD software take huge time to solve for airfoil flow. For reducing that time to calculate lift coefficient, we have employed a </a:t>
            </a:r>
            <a:r>
              <a:rPr lang="en-IN" sz="5200" b="1" dirty="0">
                <a:ea typeface="Open Sans" panose="020B0606030504020204" pitchFamily="34" charset="0"/>
                <a:cs typeface="Open Sans" panose="020B0606030504020204" pitchFamily="34" charset="0"/>
              </a:rPr>
              <a:t>Convolutional Neural Network</a:t>
            </a:r>
            <a:r>
              <a:rPr lang="en-IN" sz="5200" dirty="0">
                <a:ea typeface="Open Sans" panose="020B0606030504020204" pitchFamily="34" charset="0"/>
                <a:cs typeface="Open Sans" panose="020B0606030504020204" pitchFamily="34" charset="0"/>
              </a:rPr>
              <a:t> as well as a </a:t>
            </a:r>
            <a:r>
              <a:rPr lang="en-IN" sz="5200" b="1" dirty="0">
                <a:ea typeface="Open Sans" panose="020B0606030504020204" pitchFamily="34" charset="0"/>
                <a:cs typeface="Open Sans" panose="020B0606030504020204" pitchFamily="34" charset="0"/>
              </a:rPr>
              <a:t>Fully-connected Neural Network</a:t>
            </a:r>
            <a:r>
              <a:rPr lang="en-IN" sz="5200" dirty="0">
                <a:ea typeface="Open Sans" panose="020B0606030504020204" pitchFamily="34" charset="0"/>
                <a:cs typeface="Open Sans" panose="020B0606030504020204" pitchFamily="34" charset="0"/>
              </a:rPr>
              <a:t>. CFD solvers have high-dimensional non-linearity, therefore if our network can learn those nonlinearities, it can produce great results in numerous applications. </a:t>
            </a:r>
            <a:endParaRPr lang="en-IN" sz="64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9531" y="14844769"/>
            <a:ext cx="10333585" cy="4893647"/>
          </a:xfrm>
          <a:prstGeom prst="rect">
            <a:avLst/>
          </a:prstGeom>
          <a:noFill/>
          <a:ln>
            <a:solidFill>
              <a:srgbClr val="9E0000"/>
            </a:solidFill>
          </a:ln>
        </p:spPr>
        <p:txBody>
          <a:bodyPr wrap="square" lIns="180000" rIns="180000" rtlCol="0">
            <a:spAutoFit/>
          </a:bodyPr>
          <a:lstStyle/>
          <a:p>
            <a:pPr algn="just"/>
            <a:r>
              <a:rPr lang="en-IN" sz="5200" dirty="0">
                <a:ea typeface="Open Sans" panose="020B0606030504020204" pitchFamily="34" charset="0"/>
                <a:cs typeface="Open Sans" panose="020B0606030504020204" pitchFamily="34" charset="0"/>
              </a:rPr>
              <a:t>Our objective is two-fold: lift coefficient estimation using first, NACA digits and second, airfoil images. For both goals, </a:t>
            </a:r>
            <a:r>
              <a:rPr lang="en-IN" sz="5200" b="1" dirty="0">
                <a:ea typeface="Open Sans" panose="020B0606030504020204" pitchFamily="34" charset="0"/>
                <a:cs typeface="Open Sans" panose="020B0606030504020204" pitchFamily="34" charset="0"/>
              </a:rPr>
              <a:t>NACA 4-digit series</a:t>
            </a:r>
            <a:r>
              <a:rPr lang="en-IN" sz="5200" dirty="0">
                <a:ea typeface="Open Sans" panose="020B0606030504020204" pitchFamily="34" charset="0"/>
                <a:cs typeface="Open Sans" panose="020B0606030504020204" pitchFamily="34" charset="0"/>
              </a:rPr>
              <a:t> was then used to estimate lift coefficient data from Java Foil.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9530" y="20812845"/>
            <a:ext cx="10342524" cy="157631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180000" rIns="180000" rtlCol="0">
            <a:spAutoFit/>
          </a:bodyPr>
          <a:lstStyle/>
          <a:p>
            <a:pPr algn="just"/>
            <a:r>
              <a:rPr lang="en-IN" sz="5200" dirty="0">
                <a:ea typeface="Open Sans" panose="020B0606030504020204" pitchFamily="34" charset="0"/>
                <a:cs typeface="Open Sans" panose="020B0606030504020204" pitchFamily="34" charset="0"/>
              </a:rPr>
              <a:t>UIUC Airfoil Database is used for Airfoil geometries, whereas lift coefficient data for each NACA 4-digit profile is generated, by using </a:t>
            </a:r>
            <a:r>
              <a:rPr lang="en-IN" sz="5200" b="1" dirty="0">
                <a:ea typeface="Open Sans" panose="020B0606030504020204" pitchFamily="34" charset="0"/>
                <a:cs typeface="Open Sans" panose="020B0606030504020204" pitchFamily="34" charset="0"/>
              </a:rPr>
              <a:t>JavaFoil</a:t>
            </a:r>
            <a:r>
              <a:rPr lang="en-IN" sz="5200" dirty="0">
                <a:ea typeface="Open Sans" panose="020B0606030504020204" pitchFamily="34" charset="0"/>
                <a:cs typeface="Open Sans" panose="020B0606030504020204" pitchFamily="34" charset="0"/>
              </a:rPr>
              <a:t>. The database has about 1600 profiles; selected NACA are 28. Data was </a:t>
            </a:r>
            <a:r>
              <a:rPr lang="en-IN" sz="5200" b="1" dirty="0">
                <a:ea typeface="Open Sans" panose="020B0606030504020204" pitchFamily="34" charset="0"/>
                <a:cs typeface="Open Sans" panose="020B0606030504020204" pitchFamily="34" charset="0"/>
              </a:rPr>
              <a:t>pre-processed</a:t>
            </a:r>
            <a:r>
              <a:rPr lang="en-IN" sz="5200" dirty="0">
                <a:ea typeface="Open Sans" panose="020B0606030504020204" pitchFamily="34" charset="0"/>
                <a:cs typeface="Open Sans" panose="020B0606030504020204" pitchFamily="34" charset="0"/>
              </a:rPr>
              <a:t> by resizing NACA digits to 42×1 one-hot tensor(10 for each and one for Re, </a:t>
            </a:r>
            <a:r>
              <a:rPr lang="el-GR" sz="5200" dirty="0">
                <a:ea typeface="Open Sans" panose="020B0606030504020204" pitchFamily="34" charset="0"/>
                <a:cs typeface="Open Sans" panose="020B0606030504020204" pitchFamily="34" charset="0"/>
              </a:rPr>
              <a:t>α</a:t>
            </a:r>
            <a:r>
              <a:rPr lang="en-IN" sz="5200" dirty="0">
                <a:ea typeface="Open Sans" panose="020B0606030504020204" pitchFamily="34" charset="0"/>
                <a:cs typeface="Open Sans" panose="020B0606030504020204" pitchFamily="34" charset="0"/>
              </a:rPr>
              <a:t>, after normalizing). After </a:t>
            </a:r>
            <a:r>
              <a:rPr lang="en-IN" sz="5200" b="1" dirty="0">
                <a:ea typeface="Open Sans" panose="020B0606030504020204" pitchFamily="34" charset="0"/>
                <a:cs typeface="Open Sans" panose="020B0606030504020204" pitchFamily="34" charset="0"/>
              </a:rPr>
              <a:t>data augmentation</a:t>
            </a:r>
            <a:r>
              <a:rPr lang="en-IN" sz="5200" dirty="0">
                <a:ea typeface="Open Sans" panose="020B0606030504020204" pitchFamily="34" charset="0"/>
                <a:cs typeface="Open Sans" panose="020B0606030504020204" pitchFamily="34" charset="0"/>
              </a:rPr>
              <a:t> using multiple </a:t>
            </a:r>
            <a:r>
              <a:rPr lang="el-GR" sz="5200" dirty="0">
                <a:ea typeface="Open Sans" panose="020B0606030504020204" pitchFamily="34" charset="0"/>
                <a:cs typeface="Open Sans" panose="020B0606030504020204" pitchFamily="34" charset="0"/>
              </a:rPr>
              <a:t>α</a:t>
            </a:r>
            <a:r>
              <a:rPr lang="en-IN" sz="5200" dirty="0">
                <a:ea typeface="Open Sans" panose="020B0606030504020204" pitchFamily="34" charset="0"/>
                <a:cs typeface="Open Sans" panose="020B0606030504020204" pitchFamily="34" charset="0"/>
              </a:rPr>
              <a:t>(±20°) &amp; Re(30,000-6,430,000), the dataset has 15,000 training &amp; 5,000 testing data.</a:t>
            </a:r>
          </a:p>
          <a:p>
            <a:pPr algn="just"/>
            <a:endParaRPr lang="en-IN" sz="5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IN" sz="5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IN" sz="5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IN" sz="5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IN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IN" sz="7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IN" sz="7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IN" sz="7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IN" sz="7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IN" sz="7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IN" sz="7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IN" sz="7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IN" sz="7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14056" y="3610602"/>
            <a:ext cx="18955690" cy="3293209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pPr algn="just"/>
            <a:r>
              <a:rPr lang="en-IN" sz="5200" dirty="0">
                <a:ea typeface="Open Sans" panose="020B0606030504020204" pitchFamily="34" charset="0"/>
                <a:cs typeface="Open Sans" panose="020B0606030504020204" pitchFamily="34" charset="0"/>
              </a:rPr>
              <a:t>Parameter estimation is a </a:t>
            </a:r>
            <a:r>
              <a:rPr lang="en-IN" sz="5200" b="1" dirty="0">
                <a:ea typeface="Open Sans" panose="020B0606030504020204" pitchFamily="34" charset="0"/>
                <a:cs typeface="Open Sans" panose="020B0606030504020204" pitchFamily="34" charset="0"/>
              </a:rPr>
              <a:t>regression</a:t>
            </a:r>
            <a:r>
              <a:rPr lang="en-IN" sz="5200" dirty="0">
                <a:ea typeface="Open Sans" panose="020B0606030504020204" pitchFamily="34" charset="0"/>
                <a:cs typeface="Open Sans" panose="020B0606030504020204" pitchFamily="34" charset="0"/>
              </a:rPr>
              <a:t> problem, and thus our model, the Fully-Connected uses </a:t>
            </a:r>
            <a:r>
              <a:rPr lang="en-IN" sz="5200" b="1" dirty="0">
                <a:ea typeface="Open Sans" panose="020B0606030504020204" pitchFamily="34" charset="0"/>
                <a:cs typeface="Open Sans" panose="020B0606030504020204" pitchFamily="34" charset="0"/>
              </a:rPr>
              <a:t>Mean Squared Error </a:t>
            </a:r>
            <a:r>
              <a:rPr lang="en-IN" sz="5200" dirty="0">
                <a:ea typeface="Open Sans" panose="020B0606030504020204" pitchFamily="34" charset="0"/>
                <a:cs typeface="Open Sans" panose="020B0606030504020204" pitchFamily="34" charset="0"/>
              </a:rPr>
              <a:t>as the loss measure. The output is a single value i.e. lift coefficient. Also, tanh is used in FC layers  whereas ReLU is used in CNN.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97834" y="18429952"/>
            <a:ext cx="18835888" cy="10187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6800" b="1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IN" sz="5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IN" sz="5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IN" sz="5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IN" sz="5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IN" sz="5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IN" sz="5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IN" sz="5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IN" sz="5200" dirty="0">
                <a:ea typeface="Open Sans" panose="020B0606030504020204" pitchFamily="34" charset="0"/>
                <a:cs typeface="Open Sans" panose="020B0606030504020204" pitchFamily="34" charset="0"/>
              </a:rPr>
              <a:t>The above graphs indicate the train and test losses for FC(left) and CNN(right), and the below indicate predicted vs true lift Coefficient.</a:t>
            </a:r>
            <a:endParaRPr lang="en-IN" sz="5200" b="1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IN" sz="5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IN" sz="68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65981" y="34013815"/>
            <a:ext cx="18910723" cy="26161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4400" dirty="0">
                <a:ea typeface="Open Sans" panose="020B0606030504020204" pitchFamily="34" charset="0"/>
                <a:cs typeface="Open Sans" panose="020B0606030504020204" pitchFamily="34" charset="0"/>
              </a:rPr>
              <a:t>Hence, both networks(preferably CNN) could be used over NACA 4-digit series. In Future, other Airfoils apart from NACA can be trained on the CNN network and also the lift coefficient data can be generated from high-end CFD solver.</a:t>
            </a:r>
          </a:p>
          <a:p>
            <a:pPr algn="just"/>
            <a:endParaRPr lang="en-IN" sz="3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60635" y="8490447"/>
            <a:ext cx="77073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ea typeface="Open Sans" panose="020B0606030504020204" pitchFamily="34" charset="0"/>
                <a:cs typeface="Open Sans" panose="020B0606030504020204" pitchFamily="34" charset="0"/>
              </a:rPr>
              <a:t>(Left): FC used : 42 × 60 × 60 × 1</a:t>
            </a:r>
          </a:p>
          <a:p>
            <a:r>
              <a:rPr lang="en-IN" sz="3200" dirty="0">
                <a:ea typeface="Open Sans" panose="020B0606030504020204" pitchFamily="34" charset="0"/>
                <a:cs typeface="Open Sans" panose="020B0606030504020204" pitchFamily="34" charset="0"/>
              </a:rPr>
              <a:t>(Above): Fully-Connected network Architecture</a:t>
            </a:r>
          </a:p>
          <a:p>
            <a:r>
              <a:rPr lang="en-IN" sz="3200" dirty="0">
                <a:ea typeface="Open Sans" panose="020B0606030504020204" pitchFamily="34" charset="0"/>
                <a:cs typeface="Open Sans" panose="020B0606030504020204" pitchFamily="34" charset="0"/>
              </a:rPr>
              <a:t>(Below): CNN Architecture Used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998" y="10650105"/>
            <a:ext cx="18303015" cy="65850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94" y="18801447"/>
            <a:ext cx="8611200" cy="561998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0260" y="18807333"/>
            <a:ext cx="9072743" cy="541961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222" y="7030492"/>
            <a:ext cx="4324350" cy="368617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040" y="7242093"/>
            <a:ext cx="14134275" cy="842386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1684342" y="10757282"/>
            <a:ext cx="146957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3300" dirty="0">
                <a:latin typeface="Arial Narrow" panose="020B0606020202030204" pitchFamily="34" charset="0"/>
              </a:rPr>
              <a:t>1690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5396302" y="11844862"/>
            <a:ext cx="947057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3300" dirty="0">
                <a:latin typeface="Arial Narrow" panose="020B0606020202030204" pitchFamily="34" charset="0"/>
              </a:rPr>
              <a:t>500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71658" y="12257683"/>
            <a:ext cx="930926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3300" dirty="0">
                <a:latin typeface="Arial Narrow" panose="020B0606020202030204" pitchFamily="34" charset="0"/>
              </a:rPr>
              <a:t>100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0504" y="24247326"/>
            <a:ext cx="7342789" cy="64616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2900" y="26583416"/>
            <a:ext cx="8611200" cy="617881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690" y="26669979"/>
            <a:ext cx="8432588" cy="6013483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10322998" y="17315698"/>
            <a:ext cx="18937802" cy="15500800"/>
          </a:xfrm>
          <a:prstGeom prst="rect">
            <a:avLst/>
          </a:prstGeom>
          <a:noFill/>
          <a:ln w="9525" cap="flat" cmpd="sng" algn="ctr">
            <a:solidFill>
              <a:srgbClr val="9E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/>
          <p:cNvSpPr/>
          <p:nvPr/>
        </p:nvSpPr>
        <p:spPr>
          <a:xfrm>
            <a:off x="10323001" y="2658507"/>
            <a:ext cx="18937799" cy="14659490"/>
          </a:xfrm>
          <a:prstGeom prst="rect">
            <a:avLst/>
          </a:prstGeom>
          <a:noFill/>
          <a:ln w="9525" cap="flat" cmpd="sng" algn="ctr">
            <a:solidFill>
              <a:srgbClr val="9E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768" y="32000923"/>
            <a:ext cx="7443340" cy="4385416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10322996" y="32756731"/>
            <a:ext cx="18946750" cy="3710256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6842DB-AD9C-46B1-B192-F563EC10360A}"/>
              </a:ext>
            </a:extLst>
          </p:cNvPr>
          <p:cNvSpPr txBox="1"/>
          <p:nvPr/>
        </p:nvSpPr>
        <p:spPr>
          <a:xfrm>
            <a:off x="0" y="2689134"/>
            <a:ext cx="10305110" cy="1049646"/>
          </a:xfrm>
          <a:prstGeom prst="rect">
            <a:avLst/>
          </a:prstGeom>
          <a:solidFill>
            <a:srgbClr val="9E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C868A-4A6E-42FD-9E1B-53A521E5D1D1}"/>
              </a:ext>
            </a:extLst>
          </p:cNvPr>
          <p:cNvSpPr txBox="1"/>
          <p:nvPr/>
        </p:nvSpPr>
        <p:spPr>
          <a:xfrm>
            <a:off x="26831" y="13750337"/>
            <a:ext cx="10305109" cy="1089403"/>
          </a:xfrm>
          <a:prstGeom prst="rect">
            <a:avLst/>
          </a:prstGeom>
          <a:solidFill>
            <a:srgbClr val="9E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PROBLEM FORMULATION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6144BF-29FA-43C7-9F31-D845DA5D29E1}"/>
              </a:ext>
            </a:extLst>
          </p:cNvPr>
          <p:cNvSpPr txBox="1"/>
          <p:nvPr/>
        </p:nvSpPr>
        <p:spPr>
          <a:xfrm>
            <a:off x="26831" y="19763199"/>
            <a:ext cx="10324642" cy="1049646"/>
          </a:xfrm>
          <a:prstGeom prst="rect">
            <a:avLst/>
          </a:prstGeom>
          <a:solidFill>
            <a:srgbClr val="9E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DATASET GENERATION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C2BA0D-A11A-4C4B-B907-F1BD8F593B3A}"/>
              </a:ext>
            </a:extLst>
          </p:cNvPr>
          <p:cNvSpPr txBox="1"/>
          <p:nvPr/>
        </p:nvSpPr>
        <p:spPr>
          <a:xfrm rot="10800000" flipV="1">
            <a:off x="10351473" y="2689134"/>
            <a:ext cx="18882249" cy="1049646"/>
          </a:xfrm>
          <a:prstGeom prst="rect">
            <a:avLst/>
          </a:prstGeom>
          <a:solidFill>
            <a:srgbClr val="9E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NETWORK DESCRIPTION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4ADDC3-C9AC-4BC1-91A3-45510F2C2796}"/>
              </a:ext>
            </a:extLst>
          </p:cNvPr>
          <p:cNvSpPr txBox="1"/>
          <p:nvPr/>
        </p:nvSpPr>
        <p:spPr>
          <a:xfrm>
            <a:off x="10351473" y="17304910"/>
            <a:ext cx="18964636" cy="1049646"/>
          </a:xfrm>
          <a:prstGeom prst="rect">
            <a:avLst/>
          </a:prstGeom>
          <a:solidFill>
            <a:srgbClr val="9E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123B2C-FC92-4625-A923-4E6181A68AE4}"/>
              </a:ext>
            </a:extLst>
          </p:cNvPr>
          <p:cNvSpPr txBox="1"/>
          <p:nvPr/>
        </p:nvSpPr>
        <p:spPr>
          <a:xfrm>
            <a:off x="10322995" y="32837220"/>
            <a:ext cx="18910725" cy="1049646"/>
          </a:xfrm>
          <a:prstGeom prst="rect">
            <a:avLst/>
          </a:prstGeom>
          <a:solidFill>
            <a:srgbClr val="9E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CONCLUSIONS AND FUTURE SCOPE</a:t>
            </a:r>
          </a:p>
        </p:txBody>
      </p:sp>
    </p:spTree>
    <p:extLst>
      <p:ext uri="{BB962C8B-B14F-4D97-AF65-F5344CB8AC3E}">
        <p14:creationId xmlns:p14="http://schemas.microsoft.com/office/powerpoint/2010/main" val="853136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1405</TotalTime>
  <Words>368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Sharma</dc:creator>
  <cp:lastModifiedBy>raghav sood</cp:lastModifiedBy>
  <cp:revision>75</cp:revision>
  <cp:lastPrinted>2018-11-29T01:08:17Z</cp:lastPrinted>
  <dcterms:created xsi:type="dcterms:W3CDTF">2018-11-29T00:35:27Z</dcterms:created>
  <dcterms:modified xsi:type="dcterms:W3CDTF">2018-12-02T21:50:30Z</dcterms:modified>
</cp:coreProperties>
</file>