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ghav Sood" initials="" lastIdx="2" clrIdx="0"/>
  <p:cmAuthor id="1" name="Shruti Karandikar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4DDEFA-D964-4B37-9F54-CA669966DA0E}">
  <a:tblStyle styleId="{2B4DDEFA-D964-4B37-9F54-CA669966D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6839182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46839182a_0_119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46839182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846839182a_0_233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846839182a_0_233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46839182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846839182a_0_244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846839182a_0_244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46839182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846839182a_0_253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846839182a_0_253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6839182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846839182a_0_261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846839182a_0_261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46839182a_0_269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846839182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6839182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846839182a_0_284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6" name="Google Shape;236;g846839182a_0_284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46839182a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846839182a_0_292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846839182a_0_292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46839182a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46839182a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46839182a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46839182a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46839182a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46839182a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328cbda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328cbda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f26234ba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f26234ba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46839182a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46839182a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543d6ca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543d6ca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6f26234b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6f26234b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6f26234ba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6f26234ba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46839182a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46839182a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7328cbda8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7328cbda8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46839182a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46839182a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46839182a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46839182a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6f82f3f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6f82f3f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6839182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1951" y="1143000"/>
            <a:ext cx="5454000" cy="308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846839182a_0_130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846839182a_0_130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46839182a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46839182a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4b808f33c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4b808f33c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4b808f33c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4b808f33c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4b808f33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4b808f33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46839182a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46839182a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46839182a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46839182a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46839182a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46839182a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46839182a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46839182a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46839182a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46839182a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46839182a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846839182a_0_464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846839182a_0_464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39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6839182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1951" y="1143000"/>
            <a:ext cx="5454000" cy="308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846839182a_0_124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846839182a_0_124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46839182a_0_473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846839182a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1951" y="1143000"/>
            <a:ext cx="5454000" cy="308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6839182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846839182a_0_150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6839182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846839182a_0_157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846839182a_0_157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6839182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846839182a_0_166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46839182a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46839182a_0_175:notes"/>
          <p:cNvSpPr txBox="1">
            <a:spLocks noGrp="1"/>
          </p:cNvSpPr>
          <p:nvPr>
            <p:ph type="body" idx="1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endParaRPr/>
          </a:p>
        </p:txBody>
      </p:sp>
      <p:sp>
        <p:nvSpPr>
          <p:cNvPr id="173" name="Google Shape;173;g846839182a_0_175:notes"/>
          <p:cNvSpPr txBox="1">
            <a:spLocks noGrp="1"/>
          </p:cNvSpPr>
          <p:nvPr>
            <p:ph type="sldNum" idx="12"/>
          </p:nvPr>
        </p:nvSpPr>
        <p:spPr>
          <a:xfrm>
            <a:off x="3884026" y="8684926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89600" rIns="89600" bIns="89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46839182a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46839182a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Slide">
  <p:cSld name="Intro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28650" y="1111840"/>
            <a:ext cx="7886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000"/>
              <a:buFont typeface="Calibri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628650" y="1588112"/>
            <a:ext cx="78867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28650" y="3453434"/>
            <a:ext cx="53424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3"/>
          </p:nvPr>
        </p:nvSpPr>
        <p:spPr>
          <a:xfrm>
            <a:off x="628650" y="3756314"/>
            <a:ext cx="5342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o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00508" y="1246909"/>
            <a:ext cx="7886700" cy="14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500"/>
              <a:buFont typeface="Calibri"/>
              <a:buNone/>
              <a:defRPr sz="45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o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o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o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o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Char char="o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✔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6192E"/>
              </a:buClr>
              <a:buSzPts val="1900"/>
              <a:buFont typeface="Courier New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6192E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6192E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6192E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6192E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6192E"/>
              </a:buClr>
              <a:buSzPts val="1700"/>
              <a:buFont typeface="Courier New"/>
              <a:buChar char="o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6192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6192E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6192E"/>
              </a:buClr>
              <a:buSzPts val="1400"/>
              <a:buFont typeface="Noto Sans Symbols"/>
              <a:buChar char="✔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6192E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-96" y="4857750"/>
            <a:ext cx="67386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0" name="Google Shape;60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38504" y="4353928"/>
            <a:ext cx="2293794" cy="7722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r" rtl="0"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 rtl="0"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 rtl="0"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 rtl="0"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 rtl="0"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 rtl="0"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 rtl="0"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 rtl="0"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 rtl="0"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r="38608"/>
          <a:stretch/>
        </p:blipFill>
        <p:spPr>
          <a:xfrm>
            <a:off x="429710" y="166572"/>
            <a:ext cx="2422002" cy="46164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33"/>
          <p:cNvSpPr/>
          <p:nvPr/>
        </p:nvSpPr>
        <p:spPr>
          <a:xfrm>
            <a:off x="4830807" y="117619"/>
            <a:ext cx="3928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BB0000"/>
                </a:solidFill>
                <a:latin typeface="Calibri"/>
                <a:ea typeface="Calibri"/>
                <a:cs typeface="Calibri"/>
                <a:sym typeface="Calibri"/>
              </a:rPr>
              <a:t>Snowflake Instance</a:t>
            </a:r>
            <a:endParaRPr sz="2400">
              <a:solidFill>
                <a:srgbClr val="BB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3"/>
          <p:cNvSpPr/>
          <p:nvPr/>
        </p:nvSpPr>
        <p:spPr>
          <a:xfrm>
            <a:off x="429710" y="3120824"/>
            <a:ext cx="2421900" cy="1085100"/>
          </a:xfrm>
          <a:prstGeom prst="rect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3129144" y="563508"/>
            <a:ext cx="3507600" cy="20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Airfare Columns: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Departure and Arrival airports (161)</a:t>
            </a:r>
            <a:endParaRPr sz="1100"/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Airline Carrier (7) </a:t>
            </a:r>
            <a:endParaRPr sz="1100"/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Departure Date (2018, 2019, 2020)</a:t>
            </a:r>
            <a:endParaRPr sz="1100"/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Departure Time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Fare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Rows: Approx. </a:t>
            </a:r>
            <a:r>
              <a:rPr lang="en" sz="1400" b="1">
                <a:solidFill>
                  <a:schemeClr val="dk1"/>
                </a:solidFill>
              </a:rPr>
              <a:t>92 million</a:t>
            </a:r>
            <a:endParaRPr sz="1100"/>
          </a:p>
        </p:txBody>
      </p:sp>
      <p:sp>
        <p:nvSpPr>
          <p:cNvPr id="194" name="Google Shape;194;p33"/>
          <p:cNvSpPr/>
          <p:nvPr/>
        </p:nvSpPr>
        <p:spPr>
          <a:xfrm>
            <a:off x="5858965" y="1900519"/>
            <a:ext cx="31818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 Rental Columns:</a:t>
            </a:r>
            <a:b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(25)</a:t>
            </a:r>
            <a:endParaRPr sz="1100"/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Agencies (8) </a:t>
            </a:r>
            <a:endParaRPr sz="1100"/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Cars (32)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Outsipp (60)</a:t>
            </a:r>
            <a:endParaRPr>
              <a:solidFill>
                <a:schemeClr val="dk1"/>
              </a:solidFill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Pickup and Drop Dates (2018, 2019, 2020)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Fare</a:t>
            </a:r>
            <a:endParaRPr sz="1100"/>
          </a:p>
          <a:p>
            <a:pPr marL="2540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Rows: Approx. </a:t>
            </a:r>
            <a:r>
              <a:rPr lang="en" sz="1400" b="1">
                <a:solidFill>
                  <a:schemeClr val="dk1"/>
                </a:solidFill>
              </a:rPr>
              <a:t>8.5 billion</a:t>
            </a:r>
            <a:endParaRPr sz="1100"/>
          </a:p>
          <a:p>
            <a:pPr marL="2540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/>
          <p:nvPr/>
        </p:nvSpPr>
        <p:spPr>
          <a:xfrm rot="-1356641">
            <a:off x="3705522" y="3279691"/>
            <a:ext cx="863792" cy="1868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981" y="687169"/>
            <a:ext cx="6527685" cy="40399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5014" y="1532004"/>
            <a:ext cx="905810" cy="1879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/>
        </p:nvSpPr>
        <p:spPr>
          <a:xfrm flipH="1">
            <a:off x="3800101" y="1353815"/>
            <a:ext cx="976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 Airport</a:t>
            </a:r>
            <a:endParaRPr sz="1100"/>
          </a:p>
        </p:txBody>
      </p:sp>
      <p:sp>
        <p:nvSpPr>
          <p:cNvPr id="205" name="Google Shape;205;p34"/>
          <p:cNvSpPr txBox="1"/>
          <p:nvPr/>
        </p:nvSpPr>
        <p:spPr>
          <a:xfrm flipH="1">
            <a:off x="3083644" y="133594"/>
            <a:ext cx="2976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BB0000"/>
                </a:solidFill>
              </a:rPr>
              <a:t>Airfare Data</a:t>
            </a:r>
            <a:endParaRPr sz="1100">
              <a:solidFill>
                <a:srgbClr val="BB0000"/>
              </a:solidFill>
            </a:endParaRPr>
          </a:p>
        </p:txBody>
      </p:sp>
      <p:sp>
        <p:nvSpPr>
          <p:cNvPr id="206" name="Google Shape;206;p34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/>
        </p:nvSpPr>
        <p:spPr>
          <a:xfrm flipH="1">
            <a:off x="3083695" y="76445"/>
            <a:ext cx="32274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BB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400" b="1">
                <a:solidFill>
                  <a:srgbClr val="BB0000"/>
                </a:solidFill>
              </a:rPr>
              <a:t>ar</a:t>
            </a:r>
            <a:r>
              <a:rPr lang="en" sz="2400" b="1">
                <a:solidFill>
                  <a:srgbClr val="BB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" sz="2400" b="1">
                <a:solidFill>
                  <a:srgbClr val="BB0000"/>
                </a:solidFill>
              </a:rPr>
              <a:t>ental</a:t>
            </a:r>
            <a:r>
              <a:rPr lang="en" sz="2400" b="1">
                <a:solidFill>
                  <a:srgbClr val="BB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" sz="2400" b="1">
                <a:solidFill>
                  <a:srgbClr val="BB0000"/>
                </a:solidFill>
              </a:rPr>
              <a:t>ata</a:t>
            </a:r>
            <a:endParaRPr sz="1100">
              <a:solidFill>
                <a:srgbClr val="BB0000"/>
              </a:solidFill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4825" y="594507"/>
            <a:ext cx="659250" cy="213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 rotWithShape="1">
          <a:blip r:embed="rId4">
            <a:alphaModFix/>
          </a:blip>
          <a:srcRect r="19309" b="5320"/>
          <a:stretch/>
        </p:blipFill>
        <p:spPr>
          <a:xfrm>
            <a:off x="417975" y="594506"/>
            <a:ext cx="6176854" cy="416585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 l="-400" t="13122" r="11337" b="2432"/>
          <a:stretch/>
        </p:blipFill>
        <p:spPr>
          <a:xfrm>
            <a:off x="0" y="940461"/>
            <a:ext cx="8938652" cy="399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8931" y="574747"/>
            <a:ext cx="1720993" cy="530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69656" y="255431"/>
            <a:ext cx="5642700" cy="51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BB0000"/>
                </a:solidFill>
                <a:latin typeface="Calibri"/>
                <a:ea typeface="Calibri"/>
                <a:cs typeface="Calibri"/>
                <a:sym typeface="Calibri"/>
              </a:rPr>
              <a:t>No. of Records and Average Airfare per Mile</a:t>
            </a:r>
            <a:endParaRPr sz="2300" b="1">
              <a:solidFill>
                <a:srgbClr val="BB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 t="11968" r="11292" b="4160"/>
          <a:stretch/>
        </p:blipFill>
        <p:spPr>
          <a:xfrm>
            <a:off x="217125" y="894019"/>
            <a:ext cx="8709752" cy="404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8143" y="399244"/>
            <a:ext cx="1793441" cy="599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7"/>
          <p:cNvSpPr txBox="1"/>
          <p:nvPr/>
        </p:nvSpPr>
        <p:spPr>
          <a:xfrm>
            <a:off x="69656" y="255431"/>
            <a:ext cx="5642700" cy="51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BB0000"/>
                </a:solidFill>
                <a:latin typeface="Calibri"/>
                <a:ea typeface="Calibri"/>
                <a:cs typeface="Calibri"/>
                <a:sym typeface="Calibri"/>
              </a:rPr>
              <a:t>No. of Records and Average Daily Car Rental</a:t>
            </a:r>
            <a:endParaRPr sz="2300" b="1">
              <a:solidFill>
                <a:srgbClr val="BB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 t="11389" r="15067" b="6074"/>
          <a:stretch/>
        </p:blipFill>
        <p:spPr>
          <a:xfrm>
            <a:off x="-9" y="923044"/>
            <a:ext cx="8975006" cy="413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8534" y="232226"/>
            <a:ext cx="1917747" cy="82469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92888" y="139331"/>
            <a:ext cx="62463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BB0000"/>
                </a:solidFill>
                <a:latin typeface="Calibri"/>
                <a:ea typeface="Calibri"/>
                <a:cs typeface="Calibri"/>
                <a:sym typeface="Calibri"/>
              </a:rPr>
              <a:t>Weekday and Weekend Trends in Average Airfare per Mile</a:t>
            </a:r>
            <a:endParaRPr sz="2300" b="1">
              <a:solidFill>
                <a:srgbClr val="BB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/>
          <p:cNvPicPr preferRelativeResize="0"/>
          <p:nvPr/>
        </p:nvPicPr>
        <p:blipFill rotWithShape="1">
          <a:blip r:embed="rId3">
            <a:alphaModFix/>
          </a:blip>
          <a:srcRect t="11906" r="15461" b="6321"/>
          <a:stretch/>
        </p:blipFill>
        <p:spPr>
          <a:xfrm>
            <a:off x="171450" y="938081"/>
            <a:ext cx="8912301" cy="4131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8400" y="-5"/>
            <a:ext cx="2162205" cy="96568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 txBox="1"/>
          <p:nvPr/>
        </p:nvSpPr>
        <p:spPr>
          <a:xfrm>
            <a:off x="92888" y="139331"/>
            <a:ext cx="62463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BB0000"/>
                </a:solidFill>
                <a:latin typeface="Calibri"/>
                <a:ea typeface="Calibri"/>
                <a:cs typeface="Calibri"/>
                <a:sym typeface="Calibri"/>
              </a:rPr>
              <a:t>Weekday and Weekend Trends in Average Daily Car Rental Fare</a:t>
            </a:r>
            <a:endParaRPr sz="2300" b="1">
              <a:solidFill>
                <a:srgbClr val="BB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9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130275" y="110575"/>
            <a:ext cx="2416200" cy="675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So far..</a:t>
            </a:r>
            <a:endParaRPr sz="3000" b="1"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75" y="110575"/>
            <a:ext cx="4253908" cy="567187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/>
          <p:nvPr/>
        </p:nvSpPr>
        <p:spPr>
          <a:xfrm>
            <a:off x="4282575" y="331675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0"/>
          <p:cNvSpPr/>
          <p:nvPr/>
        </p:nvSpPr>
        <p:spPr>
          <a:xfrm>
            <a:off x="5418075" y="732800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0"/>
          <p:cNvSpPr/>
          <p:nvPr/>
        </p:nvSpPr>
        <p:spPr>
          <a:xfrm>
            <a:off x="5783675" y="1809075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0"/>
          <p:cNvSpPr/>
          <p:nvPr/>
        </p:nvSpPr>
        <p:spPr>
          <a:xfrm>
            <a:off x="5509675" y="3063025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62" name="Google Shape;262;p40"/>
          <p:cNvSpPr txBox="1"/>
          <p:nvPr/>
        </p:nvSpPr>
        <p:spPr>
          <a:xfrm>
            <a:off x="6606450" y="3438175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6th March,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/>
          </a:p>
        </p:txBody>
      </p:sp>
      <p:sp>
        <p:nvSpPr>
          <p:cNvPr id="268" name="Google Shape;268;p41"/>
          <p:cNvSpPr txBox="1"/>
          <p:nvPr/>
        </p:nvSpPr>
        <p:spPr>
          <a:xfrm>
            <a:off x="628650" y="1034075"/>
            <a:ext cx="73308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900" y="1230925"/>
            <a:ext cx="3304325" cy="15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1"/>
          <p:cNvSpPr txBox="1"/>
          <p:nvPr/>
        </p:nvSpPr>
        <p:spPr>
          <a:xfrm>
            <a:off x="628650" y="1209950"/>
            <a:ext cx="4804500" cy="19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Features on merged dataset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Agency    		-&gt; one hot encoding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week_no		-&gt; one hot encoding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weekend		-&gt; 0/1 depends on the pickup date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no_of_records_x	-&gt; Number of flights arriving at LAX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no_of_records_y	-&gt; Number of cars rented at LAX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avg_daily_fare 	-&gt; target dependent 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5449650" y="1624425"/>
            <a:ext cx="2014500" cy="206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5433150" y="2829800"/>
            <a:ext cx="3304200" cy="1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No_of_records_y (number of cars rented at LAX) turned out to be insignificant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vs Classification</a:t>
            </a:r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628650" y="1220625"/>
            <a:ext cx="8098500" cy="3171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Feedback after mid-term to use classification :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o"/>
            </a:pPr>
            <a:r>
              <a:rPr lang="en"/>
              <a:t>Create label for classification :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"/>
              <a:t>Increase in Price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"/>
              <a:t>Decrease in Price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"/>
              <a:t>No Change in Price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o"/>
            </a:pPr>
            <a:r>
              <a:rPr lang="en"/>
              <a:t>Create baseline model using car data only.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o"/>
            </a:pPr>
            <a:r>
              <a:rPr lang="en"/>
              <a:t>Create merged model by adding airfare data to baseline.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o"/>
            </a:pPr>
            <a:r>
              <a:rPr lang="en"/>
              <a:t>Evaluate Accuracy, Precision, and Recall.</a:t>
            </a:r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49650" y="1650150"/>
            <a:ext cx="90447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Price Prediction Project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QL2 Software LLC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far..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75" y="110575"/>
            <a:ext cx="4253908" cy="567187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3"/>
          <p:cNvSpPr/>
          <p:nvPr/>
        </p:nvSpPr>
        <p:spPr>
          <a:xfrm>
            <a:off x="4282575" y="331675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3"/>
          <p:cNvSpPr/>
          <p:nvPr/>
        </p:nvSpPr>
        <p:spPr>
          <a:xfrm>
            <a:off x="5406225" y="732825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3"/>
          <p:cNvSpPr/>
          <p:nvPr/>
        </p:nvSpPr>
        <p:spPr>
          <a:xfrm>
            <a:off x="5783675" y="1797250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5486000" y="3063025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3"/>
          <p:cNvSpPr/>
          <p:nvPr/>
        </p:nvSpPr>
        <p:spPr>
          <a:xfrm>
            <a:off x="4205175" y="3565225"/>
            <a:ext cx="1072500" cy="1047300"/>
          </a:xfrm>
          <a:prstGeom prst="flowChartConnector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93" name="Google Shape;293;p43"/>
          <p:cNvSpPr txBox="1"/>
          <p:nvPr/>
        </p:nvSpPr>
        <p:spPr>
          <a:xfrm>
            <a:off x="6576050" y="3651950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6th March,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3990525" y="4536325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25th March,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00" y="1479200"/>
            <a:ext cx="25050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213" y="1474450"/>
            <a:ext cx="23050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Car Rental: Distribute Fare on LOR</a:t>
            </a:r>
            <a:endParaRPr/>
          </a:p>
        </p:txBody>
      </p:sp>
      <p:cxnSp>
        <p:nvCxnSpPr>
          <p:cNvPr id="302" name="Google Shape;302;p44"/>
          <p:cNvCxnSpPr/>
          <p:nvPr/>
        </p:nvCxnSpPr>
        <p:spPr>
          <a:xfrm>
            <a:off x="2891175" y="1793531"/>
            <a:ext cx="7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44"/>
          <p:cNvCxnSpPr/>
          <p:nvPr/>
        </p:nvCxnSpPr>
        <p:spPr>
          <a:xfrm>
            <a:off x="2891175" y="1793531"/>
            <a:ext cx="717300" cy="1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44"/>
          <p:cNvCxnSpPr/>
          <p:nvPr/>
        </p:nvCxnSpPr>
        <p:spPr>
          <a:xfrm>
            <a:off x="2891175" y="1793531"/>
            <a:ext cx="684300" cy="4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44"/>
          <p:cNvCxnSpPr/>
          <p:nvPr/>
        </p:nvCxnSpPr>
        <p:spPr>
          <a:xfrm>
            <a:off x="2923300" y="2024800"/>
            <a:ext cx="660600" cy="34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44"/>
          <p:cNvCxnSpPr/>
          <p:nvPr/>
        </p:nvCxnSpPr>
        <p:spPr>
          <a:xfrm>
            <a:off x="2948075" y="2033050"/>
            <a:ext cx="610800" cy="5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7" name="Google Shape;30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2650" y="1473569"/>
            <a:ext cx="201930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44"/>
          <p:cNvCxnSpPr/>
          <p:nvPr/>
        </p:nvCxnSpPr>
        <p:spPr>
          <a:xfrm>
            <a:off x="5647775" y="1793625"/>
            <a:ext cx="8505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44"/>
          <p:cNvCxnSpPr/>
          <p:nvPr/>
        </p:nvCxnSpPr>
        <p:spPr>
          <a:xfrm>
            <a:off x="5631250" y="1999925"/>
            <a:ext cx="8505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44"/>
          <p:cNvCxnSpPr/>
          <p:nvPr/>
        </p:nvCxnSpPr>
        <p:spPr>
          <a:xfrm rot="10800000" flipH="1">
            <a:off x="5623025" y="2049500"/>
            <a:ext cx="809100" cy="34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44"/>
          <p:cNvCxnSpPr/>
          <p:nvPr/>
        </p:nvCxnSpPr>
        <p:spPr>
          <a:xfrm>
            <a:off x="5631250" y="2206225"/>
            <a:ext cx="8505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44"/>
          <p:cNvCxnSpPr/>
          <p:nvPr/>
        </p:nvCxnSpPr>
        <p:spPr>
          <a:xfrm rot="10800000" flipH="1">
            <a:off x="5656050" y="2231150"/>
            <a:ext cx="776100" cy="3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44"/>
          <p:cNvSpPr txBox="1"/>
          <p:nvPr/>
        </p:nvSpPr>
        <p:spPr>
          <a:xfrm>
            <a:off x="5931150" y="2327600"/>
            <a:ext cx="3134700" cy="17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Aggregate on COLLECT DATE, PICKUP DATE and OUTSIPP to get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AVERAGE FARE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MIN FARE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MAX FARE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MEDIAN FARE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2716725" y="2127988"/>
            <a:ext cx="7587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Expand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4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Car Rental: Outsipp and Holiday</a:t>
            </a:r>
            <a:endParaRPr/>
          </a:p>
        </p:txBody>
      </p:sp>
      <p:sp>
        <p:nvSpPr>
          <p:cNvPr id="321" name="Google Shape;321;p45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Car type -&gt; Outsipp (60) -&gt; Category (5)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Premium, Luxury, Midrange, Economy, Basic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Full size SUV -&gt; CCAR -&gt; Midrange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Pick up date -&gt; holiday, holiday before, holiday after, weekend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23" name="Google Shape;323;p45"/>
          <p:cNvGraphicFramePr/>
          <p:nvPr/>
        </p:nvGraphicFramePr>
        <p:xfrm>
          <a:off x="467150" y="3062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{2B4DDEFA-D964-4B37-9F54-CA669966DA0E}</a:tableStyleId>
              </a:tblPr>
              <a:tblGrid>
                <a:gridCol w="162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Pick-up Date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Holiday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Day Before Holiday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Day After Holiday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Weekend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01-01-2019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4" name="Google Shape;324;p45"/>
          <p:cNvCxnSpPr/>
          <p:nvPr/>
        </p:nvCxnSpPr>
        <p:spPr>
          <a:xfrm rot="10800000" flipH="1">
            <a:off x="2185075" y="3797325"/>
            <a:ext cx="477300" cy="300"/>
          </a:xfrm>
          <a:prstGeom prst="straightConnector1">
            <a:avLst/>
          </a:prstGeom>
          <a:noFill/>
          <a:ln w="38100" cap="flat" cmpd="sng">
            <a:solidFill>
              <a:srgbClr val="A6192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900" y="959475"/>
            <a:ext cx="5374096" cy="41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 txBox="1">
            <a:spLocks noGrp="1"/>
          </p:cNvSpPr>
          <p:nvPr>
            <p:ph type="title"/>
          </p:nvPr>
        </p:nvSpPr>
        <p:spPr>
          <a:xfrm>
            <a:off x="148650" y="273850"/>
            <a:ext cx="89802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Car Rental: Moving Average and Change Percent</a:t>
            </a:r>
            <a:endParaRPr/>
          </a:p>
        </p:txBody>
      </p:sp>
      <p:sp>
        <p:nvSpPr>
          <p:cNvPr id="331" name="Google Shape;331;p46"/>
          <p:cNvSpPr txBox="1">
            <a:spLocks noGrp="1"/>
          </p:cNvSpPr>
          <p:nvPr>
            <p:ph type="body" idx="1"/>
          </p:nvPr>
        </p:nvSpPr>
        <p:spPr>
          <a:xfrm>
            <a:off x="0" y="1388900"/>
            <a:ext cx="3595500" cy="99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dk2"/>
                </a:solidFill>
              </a:rPr>
              <a:t>Moving Average</a:t>
            </a:r>
            <a:r>
              <a:rPr lang="en"/>
              <a:t>: 15 days average, for same Outsipp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6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46"/>
          <p:cNvCxnSpPr/>
          <p:nvPr/>
        </p:nvCxnSpPr>
        <p:spPr>
          <a:xfrm>
            <a:off x="6258150" y="1450375"/>
            <a:ext cx="42960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46"/>
          <p:cNvCxnSpPr/>
          <p:nvPr/>
        </p:nvCxnSpPr>
        <p:spPr>
          <a:xfrm>
            <a:off x="6226400" y="1668456"/>
            <a:ext cx="3945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p46"/>
          <p:cNvSpPr/>
          <p:nvPr/>
        </p:nvSpPr>
        <p:spPr>
          <a:xfrm>
            <a:off x="4229700" y="1253325"/>
            <a:ext cx="765600" cy="381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cxnSp>
        <p:nvCxnSpPr>
          <p:cNvPr id="336" name="Google Shape;336;p46"/>
          <p:cNvCxnSpPr/>
          <p:nvPr/>
        </p:nvCxnSpPr>
        <p:spPr>
          <a:xfrm>
            <a:off x="4995300" y="2641225"/>
            <a:ext cx="308700" cy="22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46"/>
          <p:cNvSpPr/>
          <p:nvPr/>
        </p:nvSpPr>
        <p:spPr>
          <a:xfrm>
            <a:off x="5419075" y="4771850"/>
            <a:ext cx="765600" cy="29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5528275" y="1299550"/>
            <a:ext cx="548700" cy="18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5528275" y="1498950"/>
            <a:ext cx="548700" cy="29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6716525" y="1498950"/>
            <a:ext cx="656400" cy="29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341" name="Google Shape;341;p46"/>
          <p:cNvSpPr txBox="1">
            <a:spLocks noGrp="1"/>
          </p:cNvSpPr>
          <p:nvPr>
            <p:ph type="body" idx="1"/>
          </p:nvPr>
        </p:nvSpPr>
        <p:spPr>
          <a:xfrm>
            <a:off x="0" y="2503950"/>
            <a:ext cx="3595500" cy="722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dk2"/>
                </a:solidFill>
              </a:rPr>
              <a:t>Change Percent</a:t>
            </a:r>
            <a:r>
              <a:rPr lang="en"/>
              <a:t>: % change based on </a:t>
            </a:r>
            <a:r>
              <a:rPr lang="en">
                <a:solidFill>
                  <a:schemeClr val="dk2"/>
                </a:solidFill>
              </a:rPr>
              <a:t>Moving Average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Car Rental: Increase/Decrease/No change</a:t>
            </a:r>
            <a:endParaRPr/>
          </a:p>
        </p:txBody>
      </p:sp>
      <p:sp>
        <p:nvSpPr>
          <p:cNvPr id="347" name="Google Shape;347;p47"/>
          <p:cNvSpPr txBox="1">
            <a:spLocks noGrp="1"/>
          </p:cNvSpPr>
          <p:nvPr>
            <p:ph type="body" idx="1"/>
          </p:nvPr>
        </p:nvSpPr>
        <p:spPr>
          <a:xfrm>
            <a:off x="400050" y="1140620"/>
            <a:ext cx="7886700" cy="68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Multiclass classification labels: </a:t>
            </a:r>
            <a:r>
              <a:rPr lang="en">
                <a:solidFill>
                  <a:schemeClr val="dk2"/>
                </a:solidFill>
              </a:rPr>
              <a:t>increase/decrease/no change</a:t>
            </a:r>
            <a:endParaRPr/>
          </a:p>
        </p:txBody>
      </p:sp>
      <p:sp>
        <p:nvSpPr>
          <p:cNvPr id="348" name="Google Shape;348;p47"/>
          <p:cNvSpPr txBox="1"/>
          <p:nvPr/>
        </p:nvSpPr>
        <p:spPr>
          <a:xfrm>
            <a:off x="6244726" y="1723825"/>
            <a:ext cx="25515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Histogram of Change Percent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7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50" name="Google Shape;3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13" y="2041825"/>
            <a:ext cx="36290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/>
        </p:nvSpPr>
        <p:spPr>
          <a:xfrm>
            <a:off x="400050" y="19656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urier New"/>
              <a:buChar char="●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Threshold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(change percent):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± </a:t>
            </a: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0.25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Standard Deviation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400050" y="30372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urier New"/>
              <a:buChar char="●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Percentage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three labels: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Increase: 29%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Decrease: 31%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Change: 40%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356950" y="273850"/>
            <a:ext cx="86970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- Random Forest on Car Data Only</a:t>
            </a:r>
            <a:endParaRPr/>
          </a:p>
        </p:txBody>
      </p:sp>
      <p:sp>
        <p:nvSpPr>
          <p:cNvPr id="358" name="Google Shape;358;p48"/>
          <p:cNvSpPr txBox="1">
            <a:spLocks noGrp="1"/>
          </p:cNvSpPr>
          <p:nvPr>
            <p:ph type="body" idx="1"/>
          </p:nvPr>
        </p:nvSpPr>
        <p:spPr>
          <a:xfrm>
            <a:off x="205050" y="1515850"/>
            <a:ext cx="3670200" cy="279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>
                <a:solidFill>
                  <a:schemeClr val="dk2"/>
                </a:solidFill>
              </a:rPr>
              <a:t>Percentage </a:t>
            </a:r>
            <a:r>
              <a:rPr lang="en"/>
              <a:t>in testing data: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Increase: 24%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Decrease: 32%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No Change: 44%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Accuracy on testing data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41.47%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9" name="Google Shape;359;p48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360" name="Google Shape;360;p48"/>
          <p:cNvGraphicFramePr/>
          <p:nvPr/>
        </p:nvGraphicFramePr>
        <p:xfrm>
          <a:off x="4047225" y="15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{2B4DDEFA-D964-4B37-9F54-CA669966DA0E}</a:tableStyleId>
              </a:tblPr>
              <a:tblGrid>
                <a:gridCol w="12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Precision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Recall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F1-score </a:t>
                      </a:r>
                      <a:endParaRPr sz="15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Decrease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0.53 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0.29 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0.38 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Increase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0.28 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0.58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0.38 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No change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0.55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0.41 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0.47</a:t>
                      </a:r>
                      <a:endParaRPr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1" name="Google Shape;361;p48"/>
          <p:cNvSpPr txBox="1"/>
          <p:nvPr/>
        </p:nvSpPr>
        <p:spPr>
          <a:xfrm>
            <a:off x="5210250" y="3246650"/>
            <a:ext cx="239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Test Classification report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00" y="1106900"/>
            <a:ext cx="5070493" cy="35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9"/>
          <p:cNvSpPr txBox="1">
            <a:spLocks noGrp="1"/>
          </p:cNvSpPr>
          <p:nvPr>
            <p:ph type="title"/>
          </p:nvPr>
        </p:nvSpPr>
        <p:spPr>
          <a:xfrm>
            <a:off x="356950" y="273850"/>
            <a:ext cx="86970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- Random Forest on Car Data Only</a:t>
            </a:r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body" idx="1"/>
          </p:nvPr>
        </p:nvSpPr>
        <p:spPr>
          <a:xfrm>
            <a:off x="5869350" y="1671450"/>
            <a:ext cx="3194700" cy="1397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Important Features:</a:t>
            </a:r>
            <a:endParaRPr/>
          </a:p>
          <a:p>
            <a:pPr marL="457200" lvl="0" indent="-301625" algn="l" rtl="0">
              <a:spcBef>
                <a:spcPts val="800"/>
              </a:spcBef>
              <a:spcAft>
                <a:spcPts val="0"/>
              </a:spcAft>
              <a:buSzPts val="1150"/>
              <a:buFont typeface="Arial"/>
              <a:buChar char="o"/>
            </a:pPr>
            <a:r>
              <a:rPr lang="en" sz="1800"/>
              <a:t>AVG_BEFORE_DAYS (Moving Avg)</a:t>
            </a:r>
            <a:endParaRPr sz="180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Arial"/>
              <a:buChar char="o"/>
            </a:pPr>
            <a:r>
              <a:rPr lang="en" sz="1800"/>
              <a:t>PICKUP_DATE_DATE</a:t>
            </a:r>
            <a:endParaRPr sz="180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Font typeface="Arial"/>
              <a:buChar char="o"/>
            </a:pPr>
            <a:r>
              <a:rPr lang="en" sz="1800"/>
              <a:t>PICKUP_DATE_MONTH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70" name="Google Shape;370;p49"/>
          <p:cNvSpPr/>
          <p:nvPr/>
        </p:nvSpPr>
        <p:spPr>
          <a:xfrm>
            <a:off x="872925" y="3639400"/>
            <a:ext cx="295500" cy="1038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371" name="Google Shape;371;p49"/>
          <p:cNvSpPr/>
          <p:nvPr/>
        </p:nvSpPr>
        <p:spPr>
          <a:xfrm>
            <a:off x="3066625" y="3639400"/>
            <a:ext cx="295500" cy="1038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72" name="Google Shape;372;p49"/>
          <p:cNvSpPr/>
          <p:nvPr/>
        </p:nvSpPr>
        <p:spPr>
          <a:xfrm>
            <a:off x="3474175" y="3639400"/>
            <a:ext cx="295500" cy="1038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far..</a:t>
            </a:r>
            <a:endParaRPr/>
          </a:p>
        </p:txBody>
      </p:sp>
      <p:pic>
        <p:nvPicPr>
          <p:cNvPr id="378" name="Google Shape;3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75" y="110575"/>
            <a:ext cx="4253908" cy="567187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/>
          <p:nvPr/>
        </p:nvSpPr>
        <p:spPr>
          <a:xfrm>
            <a:off x="4282575" y="331675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5406225" y="732825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0"/>
          <p:cNvSpPr/>
          <p:nvPr/>
        </p:nvSpPr>
        <p:spPr>
          <a:xfrm>
            <a:off x="5783675" y="1797250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/>
          <p:nvPr/>
        </p:nvSpPr>
        <p:spPr>
          <a:xfrm>
            <a:off x="5486000" y="3063025"/>
            <a:ext cx="995100" cy="994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0"/>
          <p:cNvSpPr/>
          <p:nvPr/>
        </p:nvSpPr>
        <p:spPr>
          <a:xfrm>
            <a:off x="4205175" y="3565225"/>
            <a:ext cx="1072500" cy="1047300"/>
          </a:xfrm>
          <a:prstGeom prst="flowChartConnector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0"/>
          <p:cNvSpPr/>
          <p:nvPr/>
        </p:nvSpPr>
        <p:spPr>
          <a:xfrm>
            <a:off x="3054675" y="3009925"/>
            <a:ext cx="1072500" cy="1047300"/>
          </a:xfrm>
          <a:prstGeom prst="flowChartConnector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86" name="Google Shape;386;p50"/>
          <p:cNvSpPr txBox="1"/>
          <p:nvPr/>
        </p:nvSpPr>
        <p:spPr>
          <a:xfrm>
            <a:off x="6576050" y="3651950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6th March,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3990525" y="4536325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25th March,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1603200" y="3651950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15th April,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title"/>
          </p:nvPr>
        </p:nvSpPr>
        <p:spPr>
          <a:xfrm>
            <a:off x="628650" y="273848"/>
            <a:ext cx="7886700" cy="692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of Data: Airfare</a:t>
            </a:r>
            <a:endParaRPr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628650" y="1066669"/>
            <a:ext cx="7886700" cy="3263400"/>
          </a:xfrm>
          <a:prstGeom prst="rect">
            <a:avLst/>
          </a:prstGeom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Original: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Date Features			: COLLECT_DATE, QL2_QTS, DDATE, DTIME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Demographic Features	: FROM_AIRPORT, TO_AIRPORT , SITE , CXR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Flight Features	</a:t>
            </a:r>
            <a:r>
              <a:rPr lang="en" sz="1800"/>
              <a:t>		: DSTP, CURRENCY, DFLIGHT, DROUTE , FARE</a:t>
            </a:r>
            <a:endParaRPr sz="2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Aggregations:</a:t>
            </a:r>
            <a:endParaRPr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Single day</a:t>
            </a:r>
            <a:r>
              <a:rPr lang="en" sz="1800"/>
              <a:t> granularity and not time - Removed COLLECT_DATE,DTIME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Market level</a:t>
            </a:r>
            <a:r>
              <a:rPr lang="en" sz="1800"/>
              <a:t> data - Removed CXR, SITE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Price per mile</a:t>
            </a:r>
            <a:r>
              <a:rPr lang="en" sz="1800"/>
              <a:t> - Removed the bias for distance, FROM_AIRPORT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Aggregated 9,149,465 records to </a:t>
            </a:r>
            <a:r>
              <a:rPr lang="en" sz="1800"/>
              <a:t>69,094 records</a:t>
            </a:r>
            <a:endParaRPr sz="1800"/>
          </a:p>
        </p:txBody>
      </p:sp>
      <p:sp>
        <p:nvSpPr>
          <p:cNvPr id="395" name="Google Shape;395;p51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>
            <a:spLocks noGrp="1"/>
          </p:cNvSpPr>
          <p:nvPr>
            <p:ph type="body" idx="1"/>
          </p:nvPr>
        </p:nvSpPr>
        <p:spPr>
          <a:xfrm>
            <a:off x="628650" y="1124294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Data Augmentation: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Time Before Flight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Fluctuation tags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term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Mid Term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term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Rolling average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% change</a:t>
            </a:r>
            <a:endParaRPr/>
          </a:p>
        </p:txBody>
      </p:sp>
      <p:pic>
        <p:nvPicPr>
          <p:cNvPr id="401" name="Google Shape;401;p52"/>
          <p:cNvPicPr preferRelativeResize="0"/>
          <p:nvPr/>
        </p:nvPicPr>
        <p:blipFill rotWithShape="1">
          <a:blip r:embed="rId3">
            <a:alphaModFix/>
          </a:blip>
          <a:srcRect l="18436" t="36519" r="52886" b="31346"/>
          <a:stretch/>
        </p:blipFill>
        <p:spPr>
          <a:xfrm>
            <a:off x="4937100" y="1733675"/>
            <a:ext cx="3490950" cy="219927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2"/>
          <p:cNvSpPr txBox="1">
            <a:spLocks noGrp="1"/>
          </p:cNvSpPr>
          <p:nvPr>
            <p:ph type="title"/>
          </p:nvPr>
        </p:nvSpPr>
        <p:spPr>
          <a:xfrm>
            <a:off x="628650" y="273848"/>
            <a:ext cx="7886700" cy="692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of Data: Airfare</a:t>
            </a:r>
            <a:endParaRPr/>
          </a:p>
        </p:txBody>
      </p:sp>
      <p:sp>
        <p:nvSpPr>
          <p:cNvPr id="403" name="Google Shape;403;p52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04" name="Google Shape;404;p52"/>
          <p:cNvSpPr txBox="1"/>
          <p:nvPr/>
        </p:nvSpPr>
        <p:spPr>
          <a:xfrm>
            <a:off x="5206400" y="1357900"/>
            <a:ext cx="28023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Distribution of  percentage change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438742" y="50505"/>
            <a:ext cx="8023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700"/>
              <a:buFont typeface="Calibri"/>
              <a:buNone/>
            </a:pPr>
            <a:r>
              <a:rPr lang="en" sz="2700" b="1" i="0" u="none" strike="noStrike" cap="non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1100"/>
          </a:p>
        </p:txBody>
      </p:sp>
      <p:sp>
        <p:nvSpPr>
          <p:cNvPr id="120" name="Google Shape;120;p26"/>
          <p:cNvSpPr/>
          <p:nvPr/>
        </p:nvSpPr>
        <p:spPr>
          <a:xfrm>
            <a:off x="4625700" y="2116425"/>
            <a:ext cx="16167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Raghav Sood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2483600" y="2138575"/>
            <a:ext cx="1671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Shruti Karandikar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 Manager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530800" y="2090250"/>
            <a:ext cx="1424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Sukriti</a:t>
            </a:r>
            <a:r>
              <a:rPr lang="en" b="1"/>
              <a:t>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Bharti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579700" y="4245500"/>
            <a:ext cx="1326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Yuhan He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4345775" y="4245500"/>
            <a:ext cx="2083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Bramantyo Danur Jati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</a:t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2512250" y="4239675"/>
            <a:ext cx="1501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Jiabin Chen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</a:t>
            </a:r>
            <a:endParaRPr sz="1100"/>
          </a:p>
        </p:txBody>
      </p:sp>
      <p:sp>
        <p:nvSpPr>
          <p:cNvPr id="126" name="Google Shape;126;p26"/>
          <p:cNvSpPr/>
          <p:nvPr/>
        </p:nvSpPr>
        <p:spPr>
          <a:xfrm>
            <a:off x="6740000" y="3039400"/>
            <a:ext cx="14244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Beibei Li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Advisor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6" descr="A person wearing glasses and smiling at the camera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6050" y="2768787"/>
            <a:ext cx="1424370" cy="142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 descr="A person standing next to a body of wa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796" y="713058"/>
            <a:ext cx="1326455" cy="132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 descr="A person standing in front of a body of wa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7800" y="650888"/>
            <a:ext cx="1424363" cy="142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 descr="A person posing for the camera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9982" y="1586116"/>
            <a:ext cx="1424369" cy="142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 descr="A person standing in front of a body of water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 l="28379" t="26239" r="30202" b="32202"/>
          <a:stretch/>
        </p:blipFill>
        <p:spPr>
          <a:xfrm>
            <a:off x="578096" y="2813952"/>
            <a:ext cx="1323153" cy="13810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  <p:pic>
        <p:nvPicPr>
          <p:cNvPr id="132" name="Google Shape;132;p26" descr="A picture containing person, indoor, playing, vide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l="27358" t="14623" r="28358" b="45820"/>
          <a:stretch/>
        </p:blipFill>
        <p:spPr>
          <a:xfrm>
            <a:off x="4638706" y="702634"/>
            <a:ext cx="1501371" cy="13368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  <p:pic>
        <p:nvPicPr>
          <p:cNvPr id="133" name="Google Shape;13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52143" y="2801909"/>
            <a:ext cx="1424360" cy="14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>
            <a:spLocks noGrp="1"/>
          </p:cNvSpPr>
          <p:nvPr>
            <p:ph type="title"/>
          </p:nvPr>
        </p:nvSpPr>
        <p:spPr>
          <a:xfrm>
            <a:off x="628650" y="273848"/>
            <a:ext cx="7886700" cy="70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the datasets : Airfare and Car-rental</a:t>
            </a:r>
            <a:endParaRPr/>
          </a:p>
        </p:txBody>
      </p:sp>
      <p:sp>
        <p:nvSpPr>
          <p:cNvPr id="410" name="Google Shape;410;p53"/>
          <p:cNvSpPr txBox="1">
            <a:spLocks noGrp="1"/>
          </p:cNvSpPr>
          <p:nvPr>
            <p:ph type="body" idx="1"/>
          </p:nvPr>
        </p:nvSpPr>
        <p:spPr>
          <a:xfrm>
            <a:off x="734950" y="1103800"/>
            <a:ext cx="80790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Joined on : </a:t>
            </a:r>
            <a:endParaRPr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Date on which flight landed in LAX to date on which car is picked up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Combined features on which machine learning model is trained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              </a:t>
            </a: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</a:endParaRPr>
          </a:p>
        </p:txBody>
      </p:sp>
      <p:sp>
        <p:nvSpPr>
          <p:cNvPr id="411" name="Google Shape;411;p53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412" name="Google Shape;412;p53"/>
          <p:cNvGraphicFramePr/>
          <p:nvPr/>
        </p:nvGraphicFramePr>
        <p:xfrm>
          <a:off x="879025" y="267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{2B4DDEFA-D964-4B37-9F54-CA669966DA0E}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Car rental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Airfare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 Rental Pickup Date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Price over last 15 days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Fluctuation Scores,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 Change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Holiday , Weekend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OUTSIPP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 Per Mile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>
            <a:spLocks noGrp="1"/>
          </p:cNvSpPr>
          <p:nvPr>
            <p:ph type="title"/>
          </p:nvPr>
        </p:nvSpPr>
        <p:spPr>
          <a:xfrm>
            <a:off x="356950" y="273850"/>
            <a:ext cx="8697000" cy="542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Model - Random Forest</a:t>
            </a:r>
            <a:endParaRPr/>
          </a:p>
        </p:txBody>
      </p:sp>
      <p:sp>
        <p:nvSpPr>
          <p:cNvPr id="418" name="Google Shape;418;p54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419" name="Google Shape;419;p54"/>
          <p:cNvGraphicFramePr/>
          <p:nvPr/>
        </p:nvGraphicFramePr>
        <p:xfrm>
          <a:off x="4317500" y="179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{2B4DDEFA-D964-4B37-9F54-CA669966DA0E}</a:tableStyleId>
              </a:tblPr>
              <a:tblGrid>
                <a:gridCol w="12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Precision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Recall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F1-score </a:t>
                      </a:r>
                      <a:endParaRPr sz="15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Decrease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0.53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0.25 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Increase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0.47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0.29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0.36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No change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0.52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0.90  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0.66</a:t>
                      </a:r>
                      <a:endParaRPr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" name="Google Shape;420;p54"/>
          <p:cNvSpPr txBox="1"/>
          <p:nvPr/>
        </p:nvSpPr>
        <p:spPr>
          <a:xfrm>
            <a:off x="5381275" y="1170550"/>
            <a:ext cx="239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Test Classification report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4"/>
          <p:cNvSpPr txBox="1">
            <a:spLocks noGrp="1"/>
          </p:cNvSpPr>
          <p:nvPr>
            <p:ph type="body" idx="1"/>
          </p:nvPr>
        </p:nvSpPr>
        <p:spPr>
          <a:xfrm>
            <a:off x="485975" y="1420200"/>
            <a:ext cx="3389400" cy="23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Percentage split </a:t>
            </a:r>
            <a:r>
              <a:rPr lang="en"/>
              <a:t>of  testing data:</a:t>
            </a:r>
            <a:endParaRPr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Increase: 24%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Decrease: 32%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No Change: 44%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Accuracy on testing data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51.6%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>
            <a:spLocks noGrp="1"/>
          </p:cNvSpPr>
          <p:nvPr>
            <p:ph type="title"/>
          </p:nvPr>
        </p:nvSpPr>
        <p:spPr>
          <a:xfrm>
            <a:off x="356950" y="273850"/>
            <a:ext cx="8697000" cy="542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Model - Random Forest</a:t>
            </a:r>
            <a:endParaRPr/>
          </a:p>
        </p:txBody>
      </p:sp>
      <p:sp>
        <p:nvSpPr>
          <p:cNvPr id="427" name="Google Shape;427;p55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428" name="Google Shape;428;p55"/>
          <p:cNvGraphicFramePr/>
          <p:nvPr/>
        </p:nvGraphicFramePr>
        <p:xfrm>
          <a:off x="4317500" y="179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{2B4DDEFA-D964-4B37-9F54-CA669966DA0E}</a:tableStyleId>
              </a:tblPr>
              <a:tblGrid>
                <a:gridCol w="12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Precision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Recall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F1-score </a:t>
                      </a:r>
                      <a:endParaRPr sz="15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Decrease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0.53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0.25 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Increase 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0.47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0.29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0.36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</a:rPr>
                        <a:t>No change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0.52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0.90  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0.66</a:t>
                      </a:r>
                      <a:endParaRPr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55"/>
          <p:cNvSpPr txBox="1"/>
          <p:nvPr/>
        </p:nvSpPr>
        <p:spPr>
          <a:xfrm>
            <a:off x="5381275" y="1170550"/>
            <a:ext cx="239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Test Classification report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0" name="Google Shape;430;p55"/>
          <p:cNvCxnSpPr/>
          <p:nvPr/>
        </p:nvCxnSpPr>
        <p:spPr>
          <a:xfrm rot="10800000">
            <a:off x="6156575" y="2316225"/>
            <a:ext cx="0" cy="223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55"/>
          <p:cNvCxnSpPr/>
          <p:nvPr/>
        </p:nvCxnSpPr>
        <p:spPr>
          <a:xfrm rot="10800000">
            <a:off x="6156575" y="2815175"/>
            <a:ext cx="0" cy="223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55"/>
          <p:cNvCxnSpPr/>
          <p:nvPr/>
        </p:nvCxnSpPr>
        <p:spPr>
          <a:xfrm flipH="1">
            <a:off x="6155375" y="3239175"/>
            <a:ext cx="24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55"/>
          <p:cNvCxnSpPr/>
          <p:nvPr/>
        </p:nvCxnSpPr>
        <p:spPr>
          <a:xfrm rot="10800000">
            <a:off x="7335050" y="3244725"/>
            <a:ext cx="0" cy="223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p55"/>
          <p:cNvCxnSpPr/>
          <p:nvPr/>
        </p:nvCxnSpPr>
        <p:spPr>
          <a:xfrm flipH="1">
            <a:off x="7333850" y="2345525"/>
            <a:ext cx="24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55"/>
          <p:cNvCxnSpPr/>
          <p:nvPr/>
        </p:nvCxnSpPr>
        <p:spPr>
          <a:xfrm flipH="1">
            <a:off x="7333850" y="2809625"/>
            <a:ext cx="24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Google Shape;436;p55"/>
          <p:cNvCxnSpPr/>
          <p:nvPr/>
        </p:nvCxnSpPr>
        <p:spPr>
          <a:xfrm flipH="1">
            <a:off x="8275525" y="2310675"/>
            <a:ext cx="24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Google Shape;437;p55"/>
          <p:cNvCxnSpPr/>
          <p:nvPr/>
        </p:nvCxnSpPr>
        <p:spPr>
          <a:xfrm rot="10800000">
            <a:off x="8276725" y="3244725"/>
            <a:ext cx="0" cy="223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55"/>
          <p:cNvCxnSpPr/>
          <p:nvPr/>
        </p:nvCxnSpPr>
        <p:spPr>
          <a:xfrm flipH="1">
            <a:off x="8275525" y="2809625"/>
            <a:ext cx="24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485975" y="1420200"/>
            <a:ext cx="3389400" cy="23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Percentage split </a:t>
            </a:r>
            <a:r>
              <a:rPr lang="en"/>
              <a:t>of  testing data:</a:t>
            </a:r>
            <a:endParaRPr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Increase: 24%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Decrease: 32%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No Change: 44%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Accuracy on testing data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51.6%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"/>
          <p:cNvSpPr txBox="1">
            <a:spLocks noGrp="1"/>
          </p:cNvSpPr>
          <p:nvPr>
            <p:ph type="title"/>
          </p:nvPr>
        </p:nvSpPr>
        <p:spPr>
          <a:xfrm>
            <a:off x="356950" y="273850"/>
            <a:ext cx="8697000" cy="542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Model - Feature Importance</a:t>
            </a:r>
            <a:endParaRPr/>
          </a:p>
        </p:txBody>
      </p:sp>
      <p:sp>
        <p:nvSpPr>
          <p:cNvPr id="445" name="Google Shape;445;p56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46" name="Google Shape;446;p56"/>
          <p:cNvSpPr txBox="1"/>
          <p:nvPr/>
        </p:nvSpPr>
        <p:spPr>
          <a:xfrm>
            <a:off x="5059538" y="2811138"/>
            <a:ext cx="239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6"/>
          <p:cNvSpPr/>
          <p:nvPr/>
        </p:nvSpPr>
        <p:spPr>
          <a:xfrm>
            <a:off x="1114813" y="1258088"/>
            <a:ext cx="3598800" cy="14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8" name="Google Shape;44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63" y="816250"/>
            <a:ext cx="55340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6"/>
          <p:cNvSpPr/>
          <p:nvPr/>
        </p:nvSpPr>
        <p:spPr>
          <a:xfrm>
            <a:off x="1114813" y="1608313"/>
            <a:ext cx="1530600" cy="14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6"/>
          <p:cNvSpPr/>
          <p:nvPr/>
        </p:nvSpPr>
        <p:spPr>
          <a:xfrm>
            <a:off x="1114813" y="1958538"/>
            <a:ext cx="2393100" cy="14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225" y="14500"/>
            <a:ext cx="4383098" cy="584414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7"/>
          <p:cNvSpPr/>
          <p:nvPr/>
        </p:nvSpPr>
        <p:spPr>
          <a:xfrm>
            <a:off x="4052976" y="1651800"/>
            <a:ext cx="1539600" cy="1490700"/>
          </a:xfrm>
          <a:prstGeom prst="flowChartConnector">
            <a:avLst/>
          </a:prstGeom>
          <a:noFill/>
          <a:ln w="28575" cap="flat" cmpd="sng">
            <a:solidFill>
              <a:srgbClr val="017E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7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58" name="Google Shape;458;p57"/>
          <p:cNvSpPr txBox="1"/>
          <p:nvPr/>
        </p:nvSpPr>
        <p:spPr>
          <a:xfrm>
            <a:off x="6576050" y="3651950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6th March,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57"/>
          <p:cNvSpPr txBox="1"/>
          <p:nvPr/>
        </p:nvSpPr>
        <p:spPr>
          <a:xfrm>
            <a:off x="3990525" y="4536325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25th March,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7"/>
          <p:cNvSpPr txBox="1"/>
          <p:nvPr/>
        </p:nvSpPr>
        <p:spPr>
          <a:xfrm>
            <a:off x="1603200" y="3651950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15th April,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7"/>
          <p:cNvSpPr txBox="1"/>
          <p:nvPr/>
        </p:nvSpPr>
        <p:spPr>
          <a:xfrm>
            <a:off x="4100925" y="3142500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26th April,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7"/>
          <p:cNvSpPr txBox="1"/>
          <p:nvPr/>
        </p:nvSpPr>
        <p:spPr>
          <a:xfrm>
            <a:off x="1168150" y="2029325"/>
            <a:ext cx="15792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24th April,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7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tried</a:t>
            </a:r>
            <a:endParaRPr/>
          </a:p>
        </p:txBody>
      </p:sp>
      <p:sp>
        <p:nvSpPr>
          <p:cNvPr id="468" name="Google Shape;468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o"/>
            </a:pPr>
            <a:r>
              <a:rPr lang="en" sz="2400" b="1">
                <a:solidFill>
                  <a:srgbClr val="000000"/>
                </a:solidFill>
              </a:rPr>
              <a:t>Random Forest</a:t>
            </a:r>
            <a:endParaRPr sz="2400"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 sz="2400"/>
              <a:t>KNN</a:t>
            </a:r>
            <a:endParaRPr sz="24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</a:pPr>
            <a:r>
              <a:rPr lang="en" sz="2400"/>
              <a:t>SVM</a:t>
            </a:r>
            <a:endParaRPr sz="24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</a:pPr>
            <a:r>
              <a:rPr lang="en" sz="2400"/>
              <a:t>Logistic Regression</a:t>
            </a:r>
            <a:endParaRPr sz="24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</a:pPr>
            <a:r>
              <a:rPr lang="en" sz="2400"/>
              <a:t>Neural Networks</a:t>
            </a:r>
            <a:endParaRPr sz="2400"/>
          </a:p>
        </p:txBody>
      </p:sp>
      <p:sp>
        <p:nvSpPr>
          <p:cNvPr id="469" name="Google Shape;469;p58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475" name="Google Shape;475;p5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Model Accuracy improves by adding airfare features</a:t>
            </a:r>
            <a:endParaRPr sz="240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Depends on airfare fluctuations (short, mid, long)</a:t>
            </a:r>
            <a:endParaRPr sz="240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Further enriched features will help improve accuracy</a:t>
            </a:r>
            <a:endParaRPr sz="24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59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Prospective Future Work</a:t>
            </a:r>
            <a:endParaRPr/>
          </a:p>
        </p:txBody>
      </p:sp>
      <p:sp>
        <p:nvSpPr>
          <p:cNvPr id="482" name="Google Shape;482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Aggregate by Regions/Cities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Different time before rental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Enhanced Feature Engineering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Vector Autoregression Model (VAR)</a:t>
            </a:r>
            <a:endParaRPr/>
          </a:p>
        </p:txBody>
      </p:sp>
      <p:sp>
        <p:nvSpPr>
          <p:cNvPr id="483" name="Google Shape;483;p60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489" name="Google Shape;489;p61"/>
          <p:cNvSpPr txBox="1">
            <a:spLocks noGrp="1"/>
          </p:cNvSpPr>
          <p:nvPr>
            <p:ph type="body" idx="1"/>
          </p:nvPr>
        </p:nvSpPr>
        <p:spPr>
          <a:xfrm>
            <a:off x="628650" y="1268050"/>
            <a:ext cx="5003400" cy="306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igh volume data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Exploration of domain specific knowledge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Solutions: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Aggregations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Jupyter to snowflake connector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Consult the QL2 team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0" name="Google Shape;490;p61"/>
          <p:cNvGraphicFramePr/>
          <p:nvPr/>
        </p:nvGraphicFramePr>
        <p:xfrm>
          <a:off x="5632050" y="126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{2B4DDEFA-D964-4B37-9F54-CA669966DA0E}</a:tableStyleId>
              </a:tblPr>
              <a:tblGrid>
                <a:gridCol w="17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chemeClr val="dk1"/>
                          </a:solidFill>
                        </a:rPr>
                        <a:t>Airfare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chemeClr val="dk1"/>
                          </a:solidFill>
                        </a:rPr>
                        <a:t>Car Rental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92 million rows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</a:rPr>
                        <a:t>8.5 billion rows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1" name="Google Shape;4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046" y="2444308"/>
            <a:ext cx="1899867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8650" y="2415537"/>
            <a:ext cx="911500" cy="10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1"/>
          <p:cNvSpPr/>
          <p:nvPr/>
        </p:nvSpPr>
        <p:spPr>
          <a:xfrm>
            <a:off x="7448950" y="2800238"/>
            <a:ext cx="509700" cy="282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494" name="Google Shape;494;p61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/>
        </p:nvSpPr>
        <p:spPr>
          <a:xfrm>
            <a:off x="1028701" y="265167"/>
            <a:ext cx="7083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6192E"/>
                </a:solidFill>
                <a:latin typeface="Arial"/>
                <a:ea typeface="Arial"/>
                <a:cs typeface="Arial"/>
                <a:sym typeface="Arial"/>
              </a:rPr>
              <a:t>Meeting Schedules</a:t>
            </a:r>
            <a:endParaRPr sz="2400">
              <a:solidFill>
                <a:srgbClr val="A6192E"/>
              </a:solidFill>
            </a:endParaRPr>
          </a:p>
        </p:txBody>
      </p:sp>
      <p:sp>
        <p:nvSpPr>
          <p:cNvPr id="501" name="Google Shape;501;p62"/>
          <p:cNvSpPr txBox="1"/>
          <p:nvPr/>
        </p:nvSpPr>
        <p:spPr>
          <a:xfrm>
            <a:off x="1143546" y="1202330"/>
            <a:ext cx="3042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Interaction 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Advisor sync up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Meeting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check, Feedback, Working session</a:t>
            </a:r>
            <a:endParaRPr sz="1800"/>
          </a:p>
        </p:txBody>
      </p:sp>
      <p:sp>
        <p:nvSpPr>
          <p:cNvPr id="502" name="Google Shape;502;p62"/>
          <p:cNvSpPr txBox="1"/>
          <p:nvPr/>
        </p:nvSpPr>
        <p:spPr>
          <a:xfrm>
            <a:off x="5036459" y="1202329"/>
            <a:ext cx="34320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Zoom Call : Weekly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Emails : AdHoc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In-Person/Zoom : Weekly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Emails : AdHoc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person/Zoom Call: Alternate days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p62"/>
          <p:cNvCxnSpPr/>
          <p:nvPr/>
        </p:nvCxnSpPr>
        <p:spPr>
          <a:xfrm flipH="1">
            <a:off x="4568453" y="1202321"/>
            <a:ext cx="2100" cy="316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62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687800" y="82425"/>
            <a:ext cx="8023800" cy="47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" sz="3000" b="1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br>
              <a:rPr lang="en" sz="3000" b="1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Context Setting and Approach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and Exploratory Analysis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Regression and Results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Transformations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Baseline Classification 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Classification on Merged Data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Inferences and Prospective Future Work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Meeting Schedules &amp; Interactions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Q/A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3"/>
          <p:cNvSpPr txBox="1"/>
          <p:nvPr/>
        </p:nvSpPr>
        <p:spPr>
          <a:xfrm>
            <a:off x="1494878" y="1565625"/>
            <a:ext cx="2272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300"/>
              <a:buFont typeface="Calibri"/>
              <a:buNone/>
            </a:pPr>
            <a:r>
              <a:rPr lang="en" sz="33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Questions and Feedback</a:t>
            </a:r>
            <a:endParaRPr sz="1100"/>
          </a:p>
        </p:txBody>
      </p:sp>
      <p:grpSp>
        <p:nvGrpSpPr>
          <p:cNvPr id="510" name="Google Shape;510;p63"/>
          <p:cNvGrpSpPr/>
          <p:nvPr/>
        </p:nvGrpSpPr>
        <p:grpSpPr>
          <a:xfrm>
            <a:off x="6656160" y="2261475"/>
            <a:ext cx="595738" cy="961766"/>
            <a:chOff x="8556512" y="2367556"/>
            <a:chExt cx="367989" cy="594086"/>
          </a:xfrm>
        </p:grpSpPr>
        <p:sp>
          <p:nvSpPr>
            <p:cNvPr id="511" name="Google Shape;511;p63"/>
            <p:cNvSpPr/>
            <p:nvPr/>
          </p:nvSpPr>
          <p:spPr>
            <a:xfrm>
              <a:off x="8556512" y="2367556"/>
              <a:ext cx="367989" cy="243993"/>
            </a:xfrm>
            <a:custGeom>
              <a:avLst/>
              <a:gdLst/>
              <a:ahLst/>
              <a:cxnLst/>
              <a:rect l="l" t="t" r="r" b="b"/>
              <a:pathLst>
                <a:path w="156" h="103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92"/>
                    <a:pt x="11" y="103"/>
                    <a:pt x="25" y="103"/>
                  </a:cubicBezTo>
                  <a:cubicBezTo>
                    <a:pt x="39" y="103"/>
                    <a:pt x="51" y="92"/>
                    <a:pt x="51" y="78"/>
                  </a:cubicBezTo>
                  <a:cubicBezTo>
                    <a:pt x="51" y="63"/>
                    <a:pt x="63" y="51"/>
                    <a:pt x="78" y="51"/>
                  </a:cubicBezTo>
                  <a:cubicBezTo>
                    <a:pt x="93" y="51"/>
                    <a:pt x="105" y="63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5" y="64"/>
                    <a:pt x="116" y="52"/>
                    <a:pt x="130" y="52"/>
                  </a:cubicBezTo>
                  <a:cubicBezTo>
                    <a:pt x="144" y="52"/>
                    <a:pt x="156" y="6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3"/>
            <p:cNvSpPr/>
            <p:nvPr/>
          </p:nvSpPr>
          <p:spPr>
            <a:xfrm>
              <a:off x="8681508" y="2845542"/>
              <a:ext cx="116100" cy="116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3"/>
            <p:cNvSpPr/>
            <p:nvPr/>
          </p:nvSpPr>
          <p:spPr>
            <a:xfrm>
              <a:off x="8678508" y="2551551"/>
              <a:ext cx="245992" cy="245992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104" y="0"/>
                  </a:moveTo>
                  <a:cubicBezTo>
                    <a:pt x="104" y="14"/>
                    <a:pt x="92" y="25"/>
                    <a:pt x="78" y="25"/>
                  </a:cubicBezTo>
                  <a:cubicBezTo>
                    <a:pt x="64" y="25"/>
                    <a:pt x="53" y="14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0"/>
                    <a:pt x="47" y="20"/>
                    <a:pt x="37" y="24"/>
                  </a:cubicBezTo>
                  <a:cubicBezTo>
                    <a:pt x="15" y="35"/>
                    <a:pt x="0" y="56"/>
                    <a:pt x="0" y="78"/>
                  </a:cubicBezTo>
                  <a:cubicBezTo>
                    <a:pt x="0" y="92"/>
                    <a:pt x="12" y="104"/>
                    <a:pt x="26" y="104"/>
                  </a:cubicBezTo>
                  <a:cubicBezTo>
                    <a:pt x="40" y="104"/>
                    <a:pt x="51" y="93"/>
                    <a:pt x="51" y="78"/>
                  </a:cubicBezTo>
                  <a:cubicBezTo>
                    <a:pt x="52" y="77"/>
                    <a:pt x="54" y="73"/>
                    <a:pt x="59" y="70"/>
                  </a:cubicBezTo>
                  <a:cubicBezTo>
                    <a:pt x="86" y="57"/>
                    <a:pt x="104" y="30"/>
                    <a:pt x="104" y="0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3"/>
            <p:cNvSpPr/>
            <p:nvPr/>
          </p:nvSpPr>
          <p:spPr>
            <a:xfrm>
              <a:off x="8804505" y="2490552"/>
              <a:ext cx="119996" cy="120996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1" y="40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17E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63"/>
          <p:cNvGrpSpPr/>
          <p:nvPr/>
        </p:nvGrpSpPr>
        <p:grpSpPr>
          <a:xfrm>
            <a:off x="6802155" y="1086145"/>
            <a:ext cx="744915" cy="1199341"/>
            <a:chOff x="8085527" y="2367556"/>
            <a:chExt cx="368989" cy="594086"/>
          </a:xfrm>
        </p:grpSpPr>
        <p:sp>
          <p:nvSpPr>
            <p:cNvPr id="516" name="Google Shape;516;p63"/>
            <p:cNvSpPr/>
            <p:nvPr/>
          </p:nvSpPr>
          <p:spPr>
            <a:xfrm>
              <a:off x="8085527" y="2367556"/>
              <a:ext cx="368989" cy="243993"/>
            </a:xfrm>
            <a:custGeom>
              <a:avLst/>
              <a:gdLst/>
              <a:ahLst/>
              <a:cxnLst/>
              <a:rect l="l" t="t" r="r" b="b"/>
              <a:pathLst>
                <a:path w="156" h="103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92"/>
                    <a:pt x="11" y="103"/>
                    <a:pt x="25" y="103"/>
                  </a:cubicBezTo>
                  <a:cubicBezTo>
                    <a:pt x="39" y="103"/>
                    <a:pt x="51" y="92"/>
                    <a:pt x="51" y="78"/>
                  </a:cubicBezTo>
                  <a:cubicBezTo>
                    <a:pt x="51" y="63"/>
                    <a:pt x="63" y="51"/>
                    <a:pt x="78" y="51"/>
                  </a:cubicBezTo>
                  <a:cubicBezTo>
                    <a:pt x="93" y="51"/>
                    <a:pt x="105" y="63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5" y="64"/>
                    <a:pt x="116" y="52"/>
                    <a:pt x="130" y="52"/>
                  </a:cubicBezTo>
                  <a:cubicBezTo>
                    <a:pt x="144" y="52"/>
                    <a:pt x="156" y="6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3"/>
            <p:cNvSpPr/>
            <p:nvPr/>
          </p:nvSpPr>
          <p:spPr>
            <a:xfrm>
              <a:off x="8210523" y="2845542"/>
              <a:ext cx="116100" cy="1161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3"/>
            <p:cNvSpPr/>
            <p:nvPr/>
          </p:nvSpPr>
          <p:spPr>
            <a:xfrm>
              <a:off x="8208523" y="2551551"/>
              <a:ext cx="245992" cy="245992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104" y="0"/>
                  </a:moveTo>
                  <a:cubicBezTo>
                    <a:pt x="104" y="14"/>
                    <a:pt x="92" y="25"/>
                    <a:pt x="78" y="25"/>
                  </a:cubicBezTo>
                  <a:cubicBezTo>
                    <a:pt x="64" y="25"/>
                    <a:pt x="53" y="14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0"/>
                    <a:pt x="47" y="20"/>
                    <a:pt x="37" y="24"/>
                  </a:cubicBezTo>
                  <a:cubicBezTo>
                    <a:pt x="15" y="35"/>
                    <a:pt x="0" y="56"/>
                    <a:pt x="0" y="78"/>
                  </a:cubicBezTo>
                  <a:cubicBezTo>
                    <a:pt x="0" y="92"/>
                    <a:pt x="12" y="104"/>
                    <a:pt x="26" y="104"/>
                  </a:cubicBezTo>
                  <a:cubicBezTo>
                    <a:pt x="40" y="104"/>
                    <a:pt x="51" y="93"/>
                    <a:pt x="51" y="78"/>
                  </a:cubicBezTo>
                  <a:cubicBezTo>
                    <a:pt x="52" y="77"/>
                    <a:pt x="54" y="73"/>
                    <a:pt x="59" y="70"/>
                  </a:cubicBezTo>
                  <a:cubicBezTo>
                    <a:pt x="86" y="57"/>
                    <a:pt x="104" y="30"/>
                    <a:pt x="104" y="0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3"/>
            <p:cNvSpPr/>
            <p:nvPr/>
          </p:nvSpPr>
          <p:spPr>
            <a:xfrm>
              <a:off x="8333519" y="2490552"/>
              <a:ext cx="120996" cy="120996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1" y="40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</a:path>
              </a:pathLst>
            </a:custGeom>
            <a:solidFill>
              <a:srgbClr val="49DAFF"/>
            </a:solidFill>
            <a:ln w="9525" cap="flat" cmpd="sng">
              <a:solidFill>
                <a:srgbClr val="49D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63"/>
          <p:cNvGrpSpPr/>
          <p:nvPr/>
        </p:nvGrpSpPr>
        <p:grpSpPr>
          <a:xfrm>
            <a:off x="5607946" y="1034883"/>
            <a:ext cx="1369097" cy="2204296"/>
            <a:chOff x="8085527" y="2367556"/>
            <a:chExt cx="368989" cy="594086"/>
          </a:xfrm>
        </p:grpSpPr>
        <p:sp>
          <p:nvSpPr>
            <p:cNvPr id="521" name="Google Shape;521;p63"/>
            <p:cNvSpPr/>
            <p:nvPr/>
          </p:nvSpPr>
          <p:spPr>
            <a:xfrm>
              <a:off x="8085527" y="2367556"/>
              <a:ext cx="368989" cy="243993"/>
            </a:xfrm>
            <a:custGeom>
              <a:avLst/>
              <a:gdLst/>
              <a:ahLst/>
              <a:cxnLst/>
              <a:rect l="l" t="t" r="r" b="b"/>
              <a:pathLst>
                <a:path w="156" h="103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92"/>
                    <a:pt x="11" y="103"/>
                    <a:pt x="25" y="103"/>
                  </a:cubicBezTo>
                  <a:cubicBezTo>
                    <a:pt x="39" y="103"/>
                    <a:pt x="51" y="92"/>
                    <a:pt x="51" y="78"/>
                  </a:cubicBezTo>
                  <a:cubicBezTo>
                    <a:pt x="51" y="63"/>
                    <a:pt x="63" y="51"/>
                    <a:pt x="78" y="51"/>
                  </a:cubicBezTo>
                  <a:cubicBezTo>
                    <a:pt x="93" y="51"/>
                    <a:pt x="105" y="63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5" y="64"/>
                    <a:pt x="116" y="52"/>
                    <a:pt x="130" y="52"/>
                  </a:cubicBezTo>
                  <a:cubicBezTo>
                    <a:pt x="144" y="52"/>
                    <a:pt x="156" y="6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3"/>
            <p:cNvSpPr/>
            <p:nvPr/>
          </p:nvSpPr>
          <p:spPr>
            <a:xfrm>
              <a:off x="8210523" y="2845542"/>
              <a:ext cx="116100" cy="1161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3"/>
            <p:cNvSpPr/>
            <p:nvPr/>
          </p:nvSpPr>
          <p:spPr>
            <a:xfrm>
              <a:off x="8208523" y="2551551"/>
              <a:ext cx="245992" cy="245992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104" y="0"/>
                  </a:moveTo>
                  <a:cubicBezTo>
                    <a:pt x="104" y="14"/>
                    <a:pt x="92" y="25"/>
                    <a:pt x="78" y="25"/>
                  </a:cubicBezTo>
                  <a:cubicBezTo>
                    <a:pt x="64" y="25"/>
                    <a:pt x="53" y="14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0"/>
                    <a:pt x="47" y="20"/>
                    <a:pt x="37" y="24"/>
                  </a:cubicBezTo>
                  <a:cubicBezTo>
                    <a:pt x="15" y="35"/>
                    <a:pt x="0" y="56"/>
                    <a:pt x="0" y="78"/>
                  </a:cubicBezTo>
                  <a:cubicBezTo>
                    <a:pt x="0" y="92"/>
                    <a:pt x="12" y="104"/>
                    <a:pt x="26" y="104"/>
                  </a:cubicBezTo>
                  <a:cubicBezTo>
                    <a:pt x="40" y="104"/>
                    <a:pt x="51" y="93"/>
                    <a:pt x="51" y="78"/>
                  </a:cubicBezTo>
                  <a:cubicBezTo>
                    <a:pt x="52" y="77"/>
                    <a:pt x="54" y="73"/>
                    <a:pt x="59" y="70"/>
                  </a:cubicBezTo>
                  <a:cubicBezTo>
                    <a:pt x="86" y="57"/>
                    <a:pt x="104" y="30"/>
                    <a:pt x="104" y="0"/>
                  </a:cubicBezTo>
                </a:path>
              </a:pathLst>
            </a:custGeom>
            <a:solidFill>
              <a:srgbClr val="1E4E79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3"/>
            <p:cNvSpPr/>
            <p:nvPr/>
          </p:nvSpPr>
          <p:spPr>
            <a:xfrm>
              <a:off x="8333519" y="2490552"/>
              <a:ext cx="120996" cy="120996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1" y="40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</a:path>
              </a:pathLst>
            </a:custGeom>
            <a:solidFill>
              <a:srgbClr val="0070C0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63"/>
          <p:cNvSpPr txBox="1">
            <a:spLocks noGrp="1"/>
          </p:cNvSpPr>
          <p:nvPr>
            <p:ph type="sldNum" idx="12"/>
          </p:nvPr>
        </p:nvSpPr>
        <p:spPr>
          <a:xfrm>
            <a:off x="8595221" y="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A picture containing clock, me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8662" y="1093463"/>
            <a:ext cx="3448463" cy="79887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560070" y="356710"/>
            <a:ext cx="8023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Our Client</a:t>
            </a:r>
            <a:endParaRPr sz="3000" b="1" i="0" u="none" strike="noStrike" cap="none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545672" y="2098088"/>
            <a:ext cx="81345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Harvests, curates, analyzes and sells the best travel related industry data</a:t>
            </a:r>
            <a:b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Maintains a large data repository with advanced request analytics</a:t>
            </a:r>
            <a:b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clients improve market position with quick comprehensive and competitive insights</a:t>
            </a:r>
            <a:endParaRPr sz="1900"/>
          </a:p>
          <a:p>
            <a:pPr marL="254000" marR="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651076" y="1462962"/>
            <a:ext cx="82209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client hypothesizes that the price trends in airline and car rental industries are interconnected. </a:t>
            </a:r>
            <a:r>
              <a:rPr lang="en" sz="1900">
                <a:solidFill>
                  <a:schemeClr val="dk1"/>
                </a:solidFill>
              </a:rPr>
              <a:t>Without substantiating this, their analysis is limited to within a given industry.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691943" y="762428"/>
            <a:ext cx="7436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 b="1" i="0" u="none" strike="noStrike" cap="none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931879" y="2895153"/>
            <a:ext cx="7272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3000" b="1" i="0" u="none" strike="noStrike" cap="none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651076" y="3426067"/>
            <a:ext cx="7834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 client’s hypothesis and quantify any relationship between the two industries, justified with data</a:t>
            </a:r>
            <a:endParaRPr sz="19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381338" y="2672550"/>
            <a:ext cx="278119" cy="265087"/>
          </a:xfrm>
          <a:custGeom>
            <a:avLst/>
            <a:gdLst/>
            <a:ahLst/>
            <a:cxnLst/>
            <a:rect l="l" t="t" r="r" b="b"/>
            <a:pathLst>
              <a:path w="90" h="86" extrusionOk="0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560070" y="399230"/>
            <a:ext cx="8023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000"/>
              <a:buFont typeface="Calibri"/>
              <a:buNone/>
            </a:pPr>
            <a:r>
              <a:rPr lang="en" sz="3000" b="1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3000" b="1" i="0" u="none" strike="noStrike" cap="none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035206" y="1978463"/>
            <a:ext cx="76641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relationship between Airfare data and Car Rental Data</a:t>
            </a:r>
            <a:endParaRPr sz="1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classification model so that we can predict the increase or decrease in car rental price based on the airline price.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i="1">
              <a:solidFill>
                <a:schemeClr val="dk1"/>
              </a:solidFill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381331" y="1978470"/>
            <a:ext cx="278129" cy="265072"/>
          </a:xfrm>
          <a:custGeom>
            <a:avLst/>
            <a:gdLst/>
            <a:ahLst/>
            <a:cxnLst/>
            <a:rect l="l" t="t" r="r" b="b"/>
            <a:pathLst>
              <a:path w="90" h="86" extrusionOk="0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1150631" y="3571594"/>
            <a:ext cx="74334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69" name="Google Shape;169;p30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Business Impact</a:t>
            </a:r>
            <a:endParaRPr sz="3000" b="1"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will this benefit QL2 and their clients?</a:t>
            </a:r>
            <a:b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2794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Beginning of establishing broader travel trends across multiple verticals</a:t>
            </a:r>
            <a:b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Enable clients to identify potential changes in travel demand far earlier</a:t>
            </a:r>
            <a:b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Potentially allow clients to adjust their pricing and inventory decisions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130275" y="110575"/>
            <a:ext cx="2416200" cy="675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Approach</a:t>
            </a:r>
            <a:endParaRPr sz="3000" b="1"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75" y="110575"/>
            <a:ext cx="4253908" cy="567187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515346" y="82413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2019 Heinz College">
      <a:dk1>
        <a:srgbClr val="000000"/>
      </a:dk1>
      <a:lt1>
        <a:srgbClr val="FFFFFF"/>
      </a:lt1>
      <a:dk2>
        <a:srgbClr val="A6192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1300</Words>
  <Application>Microsoft Office PowerPoint</Application>
  <PresentationFormat>On-screen Show (16:9)</PresentationFormat>
  <Paragraphs>367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Noto Sans Symbols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Impact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far..</vt:lpstr>
      <vt:lpstr>Linear Regression </vt:lpstr>
      <vt:lpstr>Regression vs Classification</vt:lpstr>
      <vt:lpstr>So far..</vt:lpstr>
      <vt:lpstr>Car Rental: Distribute Fare on LOR</vt:lpstr>
      <vt:lpstr>Car Rental: Outsipp and Holiday</vt:lpstr>
      <vt:lpstr>Car Rental: Moving Average and Change Percent</vt:lpstr>
      <vt:lpstr>Car Rental: Increase/Decrease/No change</vt:lpstr>
      <vt:lpstr>Baseline Model - Random Forest on Car Data Only</vt:lpstr>
      <vt:lpstr>Baseline Model - Random Forest on Car Data Only</vt:lpstr>
      <vt:lpstr>So far..</vt:lpstr>
      <vt:lpstr>Transformation of Data: Airfare</vt:lpstr>
      <vt:lpstr>Transformation of Data: Airfare</vt:lpstr>
      <vt:lpstr>Merging the datasets : Airfare and Car-rental</vt:lpstr>
      <vt:lpstr>Merged Model - Random Forest</vt:lpstr>
      <vt:lpstr>Merged Model - Random Forest</vt:lpstr>
      <vt:lpstr>Merged Model - Feature Importance</vt:lpstr>
      <vt:lpstr>PowerPoint Presentation</vt:lpstr>
      <vt:lpstr>Models tried</vt:lpstr>
      <vt:lpstr>Inferences</vt:lpstr>
      <vt:lpstr>Prospective Future Work</vt:lpstr>
      <vt:lpstr>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sukriti bharti</cp:lastModifiedBy>
  <cp:revision>2</cp:revision>
  <dcterms:modified xsi:type="dcterms:W3CDTF">2020-05-15T18:30:00Z</dcterms:modified>
</cp:coreProperties>
</file>