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72" r:id="rId2"/>
    <p:sldId id="273" r:id="rId3"/>
    <p:sldId id="259" r:id="rId4"/>
    <p:sldId id="283" r:id="rId5"/>
    <p:sldId id="261" r:id="rId6"/>
    <p:sldId id="262" r:id="rId7"/>
    <p:sldId id="284" r:id="rId8"/>
    <p:sldId id="285" r:id="rId9"/>
    <p:sldId id="286" r:id="rId10"/>
    <p:sldId id="287" r:id="rId11"/>
    <p:sldId id="288" r:id="rId12"/>
    <p:sldId id="289" r:id="rId13"/>
    <p:sldId id="290" r:id="rId14"/>
    <p:sldId id="291"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92" d="100"/>
          <a:sy n="92" d="100"/>
        </p:scale>
        <p:origin x="44" y="9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6/30/2023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6/30/2023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morioh.com/p/ca37f2f66fe6" TargetMode="External"/><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hyperlink" Target="https://en.wikipedia.org/wiki/React_(software)" TargetMode="Externa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HIRR.IN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Design and Structure of a Job Portal based in MERN stack</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21B9-C25D-0AA5-238F-EC99C3FDDDCF}"/>
              </a:ext>
            </a:extLst>
          </p:cNvPr>
          <p:cNvSpPr>
            <a:spLocks noGrp="1"/>
          </p:cNvSpPr>
          <p:nvPr>
            <p:ph type="title"/>
          </p:nvPr>
        </p:nvSpPr>
        <p:spPr/>
        <p:txBody>
          <a:bodyPr/>
          <a:lstStyle/>
          <a:p>
            <a:r>
              <a:rPr lang="en-IN" dirty="0"/>
              <a:t>Connections</a:t>
            </a:r>
          </a:p>
        </p:txBody>
      </p:sp>
      <p:sp>
        <p:nvSpPr>
          <p:cNvPr id="6" name="Slide Number Placeholder 5">
            <a:extLst>
              <a:ext uri="{FF2B5EF4-FFF2-40B4-BE49-F238E27FC236}">
                <a16:creationId xmlns:a16="http://schemas.microsoft.com/office/drawing/2014/main" id="{7A3625B1-90A5-2BE0-E74C-E703DF18F0EC}"/>
              </a:ext>
            </a:extLst>
          </p:cNvPr>
          <p:cNvSpPr>
            <a:spLocks noGrp="1"/>
          </p:cNvSpPr>
          <p:nvPr>
            <p:ph type="sldNum" sz="quarter" idx="12"/>
          </p:nvPr>
        </p:nvSpPr>
        <p:spPr/>
        <p:txBody>
          <a:bodyPr/>
          <a:lstStyle/>
          <a:p>
            <a:fld id="{58FB4751-880F-D840-AAA9-3A15815CC996}" type="slidenum">
              <a:rPr lang="en-US" smtClean="0"/>
              <a:t>10</a:t>
            </a:fld>
            <a:endParaRPr lang="en-US" dirty="0"/>
          </a:p>
        </p:txBody>
      </p:sp>
      <p:pic>
        <p:nvPicPr>
          <p:cNvPr id="7" name="Picture 6">
            <a:extLst>
              <a:ext uri="{FF2B5EF4-FFF2-40B4-BE49-F238E27FC236}">
                <a16:creationId xmlns:a16="http://schemas.microsoft.com/office/drawing/2014/main" id="{4E17EFA5-6665-503E-0C93-A83E12EBB4D1}"/>
              </a:ext>
            </a:extLst>
          </p:cNvPr>
          <p:cNvPicPr>
            <a:picLocks/>
          </p:cNvPicPr>
          <p:nvPr/>
        </p:nvPicPr>
        <p:blipFill>
          <a:blip r:embed="rId2"/>
          <a:stretch>
            <a:fillRect/>
          </a:stretch>
        </p:blipFill>
        <p:spPr>
          <a:xfrm>
            <a:off x="657225" y="1921341"/>
            <a:ext cx="5438775" cy="2676525"/>
          </a:xfrm>
          <a:prstGeom prst="rect">
            <a:avLst/>
          </a:prstGeom>
        </p:spPr>
      </p:pic>
      <p:sp>
        <p:nvSpPr>
          <p:cNvPr id="9" name="TextBox 8">
            <a:extLst>
              <a:ext uri="{FF2B5EF4-FFF2-40B4-BE49-F238E27FC236}">
                <a16:creationId xmlns:a16="http://schemas.microsoft.com/office/drawing/2014/main" id="{FC91F643-759D-742D-5A02-5E084A18B88E}"/>
              </a:ext>
            </a:extLst>
          </p:cNvPr>
          <p:cNvSpPr txBox="1"/>
          <p:nvPr/>
        </p:nvSpPr>
        <p:spPr>
          <a:xfrm>
            <a:off x="6733310" y="1870364"/>
            <a:ext cx="4572000" cy="2677656"/>
          </a:xfrm>
          <a:prstGeom prst="rect">
            <a:avLst/>
          </a:prstGeom>
          <a:noFill/>
        </p:spPr>
        <p:txBody>
          <a:bodyPr wrap="square" rtlCol="0">
            <a:spAutoFit/>
          </a:bodyPr>
          <a:lstStyle/>
          <a:p>
            <a:r>
              <a:rPr lang="en-IN" sz="2400" dirty="0"/>
              <a:t>Each successful apply will add a new entry with post details in user’s application array.</a:t>
            </a:r>
          </a:p>
          <a:p>
            <a:endParaRPr lang="en-IN" sz="2400" dirty="0"/>
          </a:p>
          <a:p>
            <a:r>
              <a:rPr lang="en-IN" sz="2400" dirty="0"/>
              <a:t>Also each successful apply will add that user to company’s post’s applicants array.</a:t>
            </a:r>
          </a:p>
        </p:txBody>
      </p:sp>
    </p:spTree>
    <p:extLst>
      <p:ext uri="{BB962C8B-B14F-4D97-AF65-F5344CB8AC3E}">
        <p14:creationId xmlns:p14="http://schemas.microsoft.com/office/powerpoint/2010/main" val="347974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EB29-BDF6-2E9F-009C-8117FD5E9DB6}"/>
              </a:ext>
            </a:extLst>
          </p:cNvPr>
          <p:cNvSpPr>
            <a:spLocks noGrp="1"/>
          </p:cNvSpPr>
          <p:nvPr>
            <p:ph type="title"/>
          </p:nvPr>
        </p:nvSpPr>
        <p:spPr/>
        <p:txBody>
          <a:bodyPr/>
          <a:lstStyle/>
          <a:p>
            <a:r>
              <a:rPr lang="en-IN" dirty="0"/>
              <a:t>Searching and Filtering</a:t>
            </a:r>
          </a:p>
        </p:txBody>
      </p:sp>
      <p:sp>
        <p:nvSpPr>
          <p:cNvPr id="3" name="Content Placeholder 2">
            <a:extLst>
              <a:ext uri="{FF2B5EF4-FFF2-40B4-BE49-F238E27FC236}">
                <a16:creationId xmlns:a16="http://schemas.microsoft.com/office/drawing/2014/main" id="{36C266AC-8C00-5FCC-B176-560DCDD04471}"/>
              </a:ext>
            </a:extLst>
          </p:cNvPr>
          <p:cNvSpPr>
            <a:spLocks noGrp="1"/>
          </p:cNvSpPr>
          <p:nvPr>
            <p:ph idx="1"/>
          </p:nvPr>
        </p:nvSpPr>
        <p:spPr>
          <a:xfrm>
            <a:off x="576072" y="1524000"/>
            <a:ext cx="9363456" cy="4255008"/>
          </a:xfrm>
        </p:spPr>
        <p:txBody>
          <a:bodyPr>
            <a:normAutofit lnSpcReduction="10000"/>
          </a:bodyPr>
          <a:lstStyle/>
          <a:p>
            <a:pPr marL="0" indent="0">
              <a:buNone/>
            </a:pPr>
            <a:r>
              <a:rPr lang="en-IN" dirty="0"/>
              <a:t>Searching of jobs can be done user by inputting required text in the search box. Search results will be based on the data companies have added in their Posts.</a:t>
            </a:r>
          </a:p>
          <a:p>
            <a:pPr marL="0" indent="0">
              <a:buNone/>
            </a:pPr>
            <a:r>
              <a:rPr lang="en-IN" dirty="0"/>
              <a:t>Examples </a:t>
            </a:r>
          </a:p>
          <a:p>
            <a:pPr marL="0" indent="0">
              <a:buNone/>
            </a:pPr>
            <a:r>
              <a:rPr lang="en-IN" dirty="0"/>
              <a:t>– user can search for “JavaScript” and all the posts containing “JavaScript” in their skills required section will be shown to the user.</a:t>
            </a:r>
          </a:p>
          <a:p>
            <a:pPr marL="0" indent="0">
              <a:buNone/>
            </a:pPr>
            <a:r>
              <a:rPr lang="en-IN" dirty="0"/>
              <a:t>– user can search for “frontend developer” and all the posts containing “frontend developer” in their job title section will be shown to the user.</a:t>
            </a:r>
          </a:p>
          <a:p>
            <a:pPr marL="0" indent="0">
              <a:buNone/>
            </a:pPr>
            <a:endParaRPr lang="en-IN" dirty="0"/>
          </a:p>
        </p:txBody>
      </p:sp>
      <p:sp>
        <p:nvSpPr>
          <p:cNvPr id="6" name="Slide Number Placeholder 5">
            <a:extLst>
              <a:ext uri="{FF2B5EF4-FFF2-40B4-BE49-F238E27FC236}">
                <a16:creationId xmlns:a16="http://schemas.microsoft.com/office/drawing/2014/main" id="{10E48CA4-0CF8-B3DB-EBA2-AD89CBEB9932}"/>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224551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914B-CE6D-B098-97A7-9BB85CB6BD64}"/>
              </a:ext>
            </a:extLst>
          </p:cNvPr>
          <p:cNvSpPr>
            <a:spLocks noGrp="1"/>
          </p:cNvSpPr>
          <p:nvPr>
            <p:ph type="title"/>
          </p:nvPr>
        </p:nvSpPr>
        <p:spPr/>
        <p:txBody>
          <a:bodyPr/>
          <a:lstStyle/>
          <a:p>
            <a:r>
              <a:rPr lang="en-IN" dirty="0"/>
              <a:t>Filtering and Sorting</a:t>
            </a:r>
          </a:p>
        </p:txBody>
      </p:sp>
      <p:sp>
        <p:nvSpPr>
          <p:cNvPr id="3" name="Content Placeholder 2">
            <a:extLst>
              <a:ext uri="{FF2B5EF4-FFF2-40B4-BE49-F238E27FC236}">
                <a16:creationId xmlns:a16="http://schemas.microsoft.com/office/drawing/2014/main" id="{2C93D8DB-769C-3CEC-5CC5-FFF239D8D722}"/>
              </a:ext>
            </a:extLst>
          </p:cNvPr>
          <p:cNvSpPr>
            <a:spLocks noGrp="1"/>
          </p:cNvSpPr>
          <p:nvPr>
            <p:ph idx="1"/>
          </p:nvPr>
        </p:nvSpPr>
        <p:spPr/>
        <p:txBody>
          <a:bodyPr/>
          <a:lstStyle/>
          <a:p>
            <a:pPr marL="0" indent="0">
              <a:buNone/>
            </a:pPr>
            <a:r>
              <a:rPr lang="en-IN" dirty="0"/>
              <a:t>Users when searching for jobs can select filters and apply sorting.</a:t>
            </a:r>
          </a:p>
          <a:p>
            <a:pPr marL="0" indent="0">
              <a:buNone/>
            </a:pPr>
            <a:r>
              <a:rPr lang="en-IN" dirty="0"/>
              <a:t>Example – </a:t>
            </a:r>
          </a:p>
          <a:p>
            <a:pPr marL="0" indent="0">
              <a:buNone/>
            </a:pPr>
            <a:r>
              <a:rPr lang="en-IN" dirty="0"/>
              <a:t>User applying for “Senior DevOps Engineer” can select experience level in ascending order to get job posts that require the least experience</a:t>
            </a:r>
          </a:p>
          <a:p>
            <a:pPr marL="0" indent="0">
              <a:buNone/>
            </a:pPr>
            <a:r>
              <a:rPr lang="en-IN" dirty="0"/>
              <a:t>User can filter through the jobs my simply selecting “Delhi” in location and will only be shown job posts in which job location is “Delhi”</a:t>
            </a:r>
          </a:p>
        </p:txBody>
      </p:sp>
      <p:sp>
        <p:nvSpPr>
          <p:cNvPr id="6" name="Slide Number Placeholder 5">
            <a:extLst>
              <a:ext uri="{FF2B5EF4-FFF2-40B4-BE49-F238E27FC236}">
                <a16:creationId xmlns:a16="http://schemas.microsoft.com/office/drawing/2014/main" id="{5CA0A019-CB1C-30E5-1D2E-2CE9AD830797}"/>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364480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16C0-D632-B988-18DB-8CD8739569FD}"/>
              </a:ext>
            </a:extLst>
          </p:cNvPr>
          <p:cNvSpPr>
            <a:spLocks noGrp="1"/>
          </p:cNvSpPr>
          <p:nvPr>
            <p:ph type="title"/>
          </p:nvPr>
        </p:nvSpPr>
        <p:spPr>
          <a:xfrm>
            <a:off x="576072" y="249383"/>
            <a:ext cx="10515600" cy="829609"/>
          </a:xfrm>
        </p:spPr>
        <p:txBody>
          <a:bodyPr/>
          <a:lstStyle/>
          <a:p>
            <a:r>
              <a:rPr lang="en-IN" dirty="0"/>
              <a:t>Authentication</a:t>
            </a:r>
          </a:p>
        </p:txBody>
      </p:sp>
      <p:sp>
        <p:nvSpPr>
          <p:cNvPr id="3" name="Content Placeholder 2">
            <a:extLst>
              <a:ext uri="{FF2B5EF4-FFF2-40B4-BE49-F238E27FC236}">
                <a16:creationId xmlns:a16="http://schemas.microsoft.com/office/drawing/2014/main" id="{C416C632-2076-59A7-AF8A-8EE6AC23F094}"/>
              </a:ext>
            </a:extLst>
          </p:cNvPr>
          <p:cNvSpPr>
            <a:spLocks noGrp="1"/>
          </p:cNvSpPr>
          <p:nvPr>
            <p:ph idx="1"/>
          </p:nvPr>
        </p:nvSpPr>
        <p:spPr>
          <a:xfrm>
            <a:off x="576072" y="1170709"/>
            <a:ext cx="9363456" cy="4608299"/>
          </a:xfrm>
        </p:spPr>
        <p:txBody>
          <a:bodyPr>
            <a:normAutofit lnSpcReduction="10000"/>
          </a:bodyPr>
          <a:lstStyle/>
          <a:p>
            <a:pPr marL="0" indent="0">
              <a:buNone/>
            </a:pPr>
            <a:r>
              <a:rPr lang="en-US" sz="4000" b="1" u="sng" dirty="0"/>
              <a:t>auth.js </a:t>
            </a:r>
            <a:r>
              <a:rPr lang="en-US" dirty="0"/>
              <a:t>is a commonly used JavaScript file or module that handles authentication and user authorization within web applications. It typically contains functions, classes, or methods that facilitate the authentication process and enforce access controls based on user roles and permissions.</a:t>
            </a:r>
          </a:p>
          <a:p>
            <a:pPr marL="0" indent="0">
              <a:buNone/>
            </a:pPr>
            <a:r>
              <a:rPr lang="en-US" u="sng" dirty="0"/>
              <a:t>Capabilities</a:t>
            </a:r>
            <a:r>
              <a:rPr lang="en-US" dirty="0"/>
              <a:t> –</a:t>
            </a:r>
          </a:p>
          <a:p>
            <a:r>
              <a:rPr lang="en-IN" dirty="0"/>
              <a:t>User Registration</a:t>
            </a:r>
          </a:p>
          <a:p>
            <a:r>
              <a:rPr lang="en-IN" dirty="0"/>
              <a:t>User Login</a:t>
            </a:r>
          </a:p>
          <a:p>
            <a:r>
              <a:rPr lang="en-IN" dirty="0"/>
              <a:t>Token-based Authentication</a:t>
            </a:r>
          </a:p>
          <a:p>
            <a:r>
              <a:rPr lang="en-IN" dirty="0"/>
              <a:t>Access Control and Authorization</a:t>
            </a:r>
          </a:p>
        </p:txBody>
      </p:sp>
      <p:sp>
        <p:nvSpPr>
          <p:cNvPr id="6" name="Slide Number Placeholder 5">
            <a:extLst>
              <a:ext uri="{FF2B5EF4-FFF2-40B4-BE49-F238E27FC236}">
                <a16:creationId xmlns:a16="http://schemas.microsoft.com/office/drawing/2014/main" id="{375EA392-B3C3-8FF9-ACC2-6D430328DF47}"/>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8" name="Picture 7">
            <a:extLst>
              <a:ext uri="{FF2B5EF4-FFF2-40B4-BE49-F238E27FC236}">
                <a16:creationId xmlns:a16="http://schemas.microsoft.com/office/drawing/2014/main" id="{03EA6537-601A-0812-8A51-53977A2F56F7}"/>
              </a:ext>
            </a:extLst>
          </p:cNvPr>
          <p:cNvPicPr>
            <a:picLocks noChangeAspect="1"/>
          </p:cNvPicPr>
          <p:nvPr/>
        </p:nvPicPr>
        <p:blipFill>
          <a:blip r:embed="rId2">
            <a:alphaModFix amt="70000"/>
          </a:blip>
          <a:stretch>
            <a:fillRect/>
          </a:stretch>
        </p:blipFill>
        <p:spPr>
          <a:xfrm>
            <a:off x="5852501" y="3459876"/>
            <a:ext cx="5691734" cy="1925145"/>
          </a:xfrm>
          <a:prstGeom prst="rect">
            <a:avLst/>
          </a:prstGeom>
        </p:spPr>
      </p:pic>
    </p:spTree>
    <p:extLst>
      <p:ext uri="{BB962C8B-B14F-4D97-AF65-F5344CB8AC3E}">
        <p14:creationId xmlns:p14="http://schemas.microsoft.com/office/powerpoint/2010/main" val="717887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9C18-2490-8100-48E6-DE6DE9A5547A}"/>
              </a:ext>
            </a:extLst>
          </p:cNvPr>
          <p:cNvSpPr>
            <a:spLocks noGrp="1"/>
          </p:cNvSpPr>
          <p:nvPr>
            <p:ph type="title"/>
          </p:nvPr>
        </p:nvSpPr>
        <p:spPr>
          <a:xfrm>
            <a:off x="576072" y="207818"/>
            <a:ext cx="10515600" cy="616527"/>
          </a:xfrm>
        </p:spPr>
        <p:txBody>
          <a:bodyPr/>
          <a:lstStyle/>
          <a:p>
            <a:r>
              <a:rPr lang="en-IN" dirty="0"/>
              <a:t>Frontend &amp; APIs</a:t>
            </a:r>
          </a:p>
        </p:txBody>
      </p:sp>
      <p:sp>
        <p:nvSpPr>
          <p:cNvPr id="3" name="Content Placeholder 2">
            <a:extLst>
              <a:ext uri="{FF2B5EF4-FFF2-40B4-BE49-F238E27FC236}">
                <a16:creationId xmlns:a16="http://schemas.microsoft.com/office/drawing/2014/main" id="{A8562EED-C2E6-E029-4408-DDCAEA23B412}"/>
              </a:ext>
            </a:extLst>
          </p:cNvPr>
          <p:cNvSpPr>
            <a:spLocks noGrp="1"/>
          </p:cNvSpPr>
          <p:nvPr>
            <p:ph idx="1"/>
          </p:nvPr>
        </p:nvSpPr>
        <p:spPr>
          <a:xfrm>
            <a:off x="576072" y="879764"/>
            <a:ext cx="9363456" cy="4899244"/>
          </a:xfrm>
        </p:spPr>
        <p:txBody>
          <a:bodyPr>
            <a:normAutofit/>
          </a:bodyPr>
          <a:lstStyle/>
          <a:p>
            <a:pPr marL="0" indent="0">
              <a:buNone/>
            </a:pPr>
            <a:r>
              <a:rPr lang="en-US" sz="2000" dirty="0"/>
              <a:t>The frontend and APIs of a project play a crucial role in delivering a seamless and interactive user experience while facilitating communication between the user interface and the backend services. Here's an overview of the frontend and APIs of your project:</a:t>
            </a:r>
          </a:p>
          <a:p>
            <a:pPr marL="0" indent="0">
              <a:buNone/>
            </a:pPr>
            <a:endParaRPr lang="en-US" sz="2000" dirty="0"/>
          </a:p>
          <a:p>
            <a:pPr marL="0" indent="0">
              <a:buNone/>
            </a:pPr>
            <a:r>
              <a:rPr lang="en-US" sz="2000" dirty="0"/>
              <a:t>Frontend:</a:t>
            </a:r>
          </a:p>
          <a:p>
            <a:r>
              <a:rPr lang="en-IN" sz="2000" dirty="0"/>
              <a:t>User Interface Design – Modern design language, responsive for every screen size and accessible for people with impaired vision.</a:t>
            </a:r>
          </a:p>
          <a:p>
            <a:r>
              <a:rPr lang="en-IN" sz="2000" dirty="0"/>
              <a:t>Frontend Framework/Library - </a:t>
            </a:r>
            <a:r>
              <a:rPr lang="en-IN" sz="2000" kern="1200" dirty="0">
                <a:solidFill>
                  <a:srgbClr val="543E34"/>
                </a:solidFill>
                <a:effectLst/>
                <a:latin typeface="Gill Sans Nova Light" panose="020B0302020104020203" pitchFamily="34" charset="0"/>
                <a:ea typeface="+mn-ea"/>
                <a:cs typeface="+mn-cs"/>
              </a:rPr>
              <a:t>Based on ReactJS, Material UI and many other industry standard JS frameworks.</a:t>
            </a:r>
            <a:endParaRPr lang="en-IN" sz="2000" dirty="0"/>
          </a:p>
          <a:p>
            <a:r>
              <a:rPr lang="en-IN" sz="2000" dirty="0"/>
              <a:t>State Management -  Redux is used for state management of the whole website which takes care of all the elements and their arguments of the frontend.</a:t>
            </a:r>
          </a:p>
          <a:p>
            <a:r>
              <a:rPr lang="en-IN" sz="2000" dirty="0"/>
              <a:t>API Integration - </a:t>
            </a:r>
            <a:r>
              <a:rPr lang="en-US" sz="2000" dirty="0"/>
              <a:t>The frontend interacts with the backend APIs to fetch and send data. It utilizes techniques like RESTful API calls to communicate with the backend  to update the UI accordingly.</a:t>
            </a:r>
            <a:endParaRPr lang="en-IN" sz="2000" dirty="0"/>
          </a:p>
        </p:txBody>
      </p:sp>
      <p:sp>
        <p:nvSpPr>
          <p:cNvPr id="6" name="Slide Number Placeholder 5">
            <a:extLst>
              <a:ext uri="{FF2B5EF4-FFF2-40B4-BE49-F238E27FC236}">
                <a16:creationId xmlns:a16="http://schemas.microsoft.com/office/drawing/2014/main" id="{FA1B17C8-6A8F-7B46-AF58-A4376B36E648}"/>
              </a:ext>
            </a:extLst>
          </p:cNvPr>
          <p:cNvSpPr>
            <a:spLocks noGrp="1"/>
          </p:cNvSpPr>
          <p:nvPr>
            <p:ph type="sldNum" sz="quarter" idx="12"/>
          </p:nvPr>
        </p:nvSpPr>
        <p:spPr/>
        <p:txBody>
          <a:bodyPr/>
          <a:lstStyle/>
          <a:p>
            <a:fld id="{58FB4751-880F-D840-AAA9-3A15815CC996}" type="slidenum">
              <a:rPr lang="en-US" smtClean="0"/>
              <a:t>14</a:t>
            </a:fld>
            <a:endParaRPr lang="en-US" dirty="0"/>
          </a:p>
        </p:txBody>
      </p:sp>
      <p:pic>
        <p:nvPicPr>
          <p:cNvPr id="8" name="Picture 7">
            <a:extLst>
              <a:ext uri="{FF2B5EF4-FFF2-40B4-BE49-F238E27FC236}">
                <a16:creationId xmlns:a16="http://schemas.microsoft.com/office/drawing/2014/main" id="{9C07458E-3597-4975-96F2-1F8A1860D35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068514" y="4010891"/>
            <a:ext cx="1862542" cy="1683327"/>
          </a:xfrm>
          <a:prstGeom prst="rect">
            <a:avLst/>
          </a:prstGeom>
        </p:spPr>
      </p:pic>
      <p:pic>
        <p:nvPicPr>
          <p:cNvPr id="10" name="Picture 9">
            <a:extLst>
              <a:ext uri="{FF2B5EF4-FFF2-40B4-BE49-F238E27FC236}">
                <a16:creationId xmlns:a16="http://schemas.microsoft.com/office/drawing/2014/main" id="{569B9301-F1EF-6BF5-CEE9-F038682BFBD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068514" y="651374"/>
            <a:ext cx="1918300" cy="1667322"/>
          </a:xfrm>
          <a:prstGeom prst="rect">
            <a:avLst/>
          </a:prstGeom>
        </p:spPr>
      </p:pic>
    </p:spTree>
    <p:extLst>
      <p:ext uri="{BB962C8B-B14F-4D97-AF65-F5344CB8AC3E}">
        <p14:creationId xmlns:p14="http://schemas.microsoft.com/office/powerpoint/2010/main" val="382009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Raghav Tandon</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021100624"/>
              </p:ext>
            </p:extLst>
          </p:nvPr>
        </p:nvGraphicFramePr>
        <p:xfrm>
          <a:off x="7791450" y="1169989"/>
          <a:ext cx="4132263" cy="482210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300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05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2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ARCHITECTURE OVERVIEW</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291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DATABASE</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1733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USER FACING FEATURES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fontScale="85000" lnSpcReduction="10000"/>
          </a:bodyPr>
          <a:lstStyle/>
          <a:p>
            <a:r>
              <a:rPr lang="en-US" dirty="0"/>
              <a:t>JOB PORTALS :</a:t>
            </a:r>
          </a:p>
          <a:p>
            <a:r>
              <a:rPr lang="en-US" dirty="0"/>
              <a:t>The job market today is highly competitive and rapidly evolving. Job portals have become indispensable tools for both job seekers and employers, providing a streamlined and efficient way to connect talent with opportunities.</a:t>
            </a:r>
          </a:p>
          <a:p>
            <a:endParaRPr lang="en-US" dirty="0"/>
          </a:p>
          <a:p>
            <a:r>
              <a:rPr lang="en-US" dirty="0"/>
              <a:t>MERN STACK :</a:t>
            </a:r>
          </a:p>
          <a:p>
            <a:r>
              <a:rPr lang="en-US" dirty="0"/>
              <a:t>The MERN stack is a powerful combination of technologies that enables the development of robust and scalable web applications. MongoDB, a flexible and scalable NoSQL database, serves as the foundation for storing and retrieving data. Express.js, a lightweight web application framework, handles the server-side logic and routing. React.js, a popular JavaScript library, provides a dynamic and responsive user interface on the client-side. And lastly, Node.js, a server-side JavaScript runtime, brings it all together by facilitating seamless communication between the front-end and back-end components.</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A11E-A9A5-3E56-E28D-8AC4B3D29C42}"/>
              </a:ext>
            </a:extLst>
          </p:cNvPr>
          <p:cNvSpPr>
            <a:spLocks noGrp="1"/>
          </p:cNvSpPr>
          <p:nvPr>
            <p:ph type="title"/>
          </p:nvPr>
        </p:nvSpPr>
        <p:spPr/>
        <p:txBody>
          <a:bodyPr/>
          <a:lstStyle/>
          <a:p>
            <a:r>
              <a:rPr lang="en-IN" dirty="0"/>
              <a:t>Primary Goals</a:t>
            </a:r>
          </a:p>
        </p:txBody>
      </p:sp>
      <p:sp>
        <p:nvSpPr>
          <p:cNvPr id="3" name="Text Placeholder 2">
            <a:extLst>
              <a:ext uri="{FF2B5EF4-FFF2-40B4-BE49-F238E27FC236}">
                <a16:creationId xmlns:a16="http://schemas.microsoft.com/office/drawing/2014/main" id="{4D52F05A-F4D6-57C3-E828-73945C918168}"/>
              </a:ext>
            </a:extLst>
          </p:cNvPr>
          <p:cNvSpPr>
            <a:spLocks noGrp="1"/>
          </p:cNvSpPr>
          <p:nvPr>
            <p:ph type="body" sz="half" idx="2"/>
          </p:nvPr>
        </p:nvSpPr>
        <p:spPr>
          <a:xfrm>
            <a:off x="576071" y="1759527"/>
            <a:ext cx="6843037" cy="4258873"/>
          </a:xfrm>
        </p:spPr>
        <p:txBody>
          <a:bodyPr>
            <a:normAutofit/>
          </a:bodyPr>
          <a:lstStyle/>
          <a:p>
            <a:pPr marL="342900" indent="-342900">
              <a:buFont typeface="+mj-lt"/>
              <a:buAutoNum type="arabicPeriod"/>
            </a:pPr>
            <a:r>
              <a:rPr lang="en-US" dirty="0"/>
              <a:t>Connecting Job Seekers and Employers: Our job portal aims to provide a seamless platform for job seekers and employers to connect, facilitating the hiring process and fostering meaningful career opportunities.</a:t>
            </a:r>
          </a:p>
          <a:p>
            <a:pPr marL="342900" indent="-342900">
              <a:buFont typeface="+mj-lt"/>
              <a:buAutoNum type="arabicPeriod"/>
            </a:pPr>
            <a:endParaRPr lang="en-US" dirty="0"/>
          </a:p>
          <a:p>
            <a:pPr marL="342900" indent="-342900">
              <a:buFont typeface="+mj-lt"/>
              <a:buAutoNum type="arabicPeriod"/>
            </a:pPr>
            <a:r>
              <a:rPr lang="en-US" dirty="0"/>
              <a:t>User-Friendly Interface: We have prioritized creating a user-friendly interface that offers a smooth and intuitive experience for all users. This ensures ease of navigation and efficient interaction with the job portal's features.</a:t>
            </a:r>
          </a:p>
          <a:p>
            <a:pPr marL="342900" indent="-342900">
              <a:buFont typeface="+mj-lt"/>
              <a:buAutoNum type="arabicPeriod"/>
            </a:pPr>
            <a:endParaRPr lang="en-US" dirty="0"/>
          </a:p>
          <a:p>
            <a:pPr marL="342900" indent="-342900">
              <a:buFont typeface="+mj-lt"/>
              <a:buAutoNum type="arabicPeriod"/>
            </a:pPr>
            <a:r>
              <a:rPr lang="en-US" dirty="0"/>
              <a:t>Advanced Search and Filtering Options: We understand the importance of tailored job searches. By implementing advanced search and filtering options, users can refine their search based on specific criteria such as location, industry, experience level, and more.</a:t>
            </a:r>
            <a:endParaRPr lang="en-IN" dirty="0"/>
          </a:p>
        </p:txBody>
      </p:sp>
      <p:sp>
        <p:nvSpPr>
          <p:cNvPr id="7" name="Slide Number Placeholder 6">
            <a:extLst>
              <a:ext uri="{FF2B5EF4-FFF2-40B4-BE49-F238E27FC236}">
                <a16:creationId xmlns:a16="http://schemas.microsoft.com/office/drawing/2014/main" id="{B88B42A2-228C-2757-65D3-EFC6AC120110}"/>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168550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76072" y="297873"/>
            <a:ext cx="10515600" cy="879763"/>
          </a:xfrm>
        </p:spPr>
        <p:txBody>
          <a:bodyPr/>
          <a:lstStyle/>
          <a:p>
            <a:r>
              <a:rPr lang="en-US" sz="4800" dirty="0">
                <a:latin typeface="Sagona Book" panose="020F0502020204030204" pitchFamily="34" charset="0"/>
                <a:cs typeface="Sagona Book" panose="020F0502020204030204" pitchFamily="34" charset="0"/>
              </a:rPr>
              <a:t>Architecture Overview</a:t>
            </a:r>
            <a:endParaRPr lang="en-US" dirty="0"/>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3" name="Content Placeholder 2">
            <a:extLst>
              <a:ext uri="{FF2B5EF4-FFF2-40B4-BE49-F238E27FC236}">
                <a16:creationId xmlns:a16="http://schemas.microsoft.com/office/drawing/2014/main" id="{9B96D9AF-A763-FBDC-5B5A-CE926CB70B4A}"/>
              </a:ext>
            </a:extLst>
          </p:cNvPr>
          <p:cNvSpPr>
            <a:spLocks noGrp="1"/>
          </p:cNvSpPr>
          <p:nvPr>
            <p:ph idx="1"/>
          </p:nvPr>
        </p:nvSpPr>
        <p:spPr>
          <a:xfrm>
            <a:off x="576072" y="1565563"/>
            <a:ext cx="9363456" cy="4461163"/>
          </a:xfrm>
        </p:spPr>
        <p:txBody>
          <a:bodyPr>
            <a:normAutofit fontScale="85000" lnSpcReduction="20000"/>
          </a:bodyPr>
          <a:lstStyle/>
          <a:p>
            <a:r>
              <a:rPr lang="en-US" sz="3700" b="1" dirty="0"/>
              <a:t>MongoDB:</a:t>
            </a:r>
            <a:r>
              <a:rPr lang="en-US" dirty="0"/>
              <a:t> MongoDB is the database component of the MERN stack. It is used for storing and retrieving data, it is flexible and scalable for handling large amounts of job-related information.</a:t>
            </a:r>
          </a:p>
          <a:p>
            <a:r>
              <a:rPr lang="en-US" sz="3800" b="1" dirty="0"/>
              <a:t>Express.js:</a:t>
            </a:r>
            <a:r>
              <a:rPr lang="en-US" dirty="0"/>
              <a:t> Express.js is the web application framework used for server-side development. It is used for handling routing, middleware, and managing HTTP requests and responses.</a:t>
            </a:r>
          </a:p>
          <a:p>
            <a:r>
              <a:rPr lang="en-US" sz="3800" b="1" dirty="0"/>
              <a:t>React.js:</a:t>
            </a:r>
            <a:r>
              <a:rPr lang="en-US" dirty="0"/>
              <a:t> React.js is the JavaScript library responsible for building the user interface of the job portal. It has component-based architecture, virtual DOM, and efficient rendering capabilities.</a:t>
            </a:r>
          </a:p>
          <a:p>
            <a:r>
              <a:rPr lang="en-US" sz="3800" b="1" dirty="0"/>
              <a:t>Node.js:</a:t>
            </a:r>
            <a:r>
              <a:rPr lang="en-US" dirty="0"/>
              <a:t> Node.js is the server-side JavaScript runtime environment that enables the execution of server-side code. It is crucial in facilitating seamless communication between the front-end and back-end components of the job portal.</a:t>
            </a:r>
            <a:endParaRPr lang="en-IN" dirty="0"/>
          </a:p>
        </p:txBody>
      </p:sp>
      <p:pic>
        <p:nvPicPr>
          <p:cNvPr id="1028" name="Picture 4">
            <a:extLst>
              <a:ext uri="{FF2B5EF4-FFF2-40B4-BE49-F238E27FC236}">
                <a16:creationId xmlns:a16="http://schemas.microsoft.com/office/drawing/2014/main" id="{58C113C9-0F36-08AB-8C08-AE03A2446027}"/>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8211868" y="279688"/>
            <a:ext cx="3562350" cy="1285875"/>
          </a:xfrm>
          <a:prstGeom prst="rect">
            <a:avLst/>
          </a:prstGeom>
          <a:solidFill>
            <a:schemeClr val="tx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p:spPr>
      </p:pic>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Database Design</a:t>
            </a:r>
            <a:endParaRPr lang="en-US"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Content Placeholder 4">
            <a:extLst>
              <a:ext uri="{FF2B5EF4-FFF2-40B4-BE49-F238E27FC236}">
                <a16:creationId xmlns:a16="http://schemas.microsoft.com/office/drawing/2014/main" id="{C932941B-F4C7-D3E8-F6F6-8D2728EF47FD}"/>
              </a:ext>
            </a:extLst>
          </p:cNvPr>
          <p:cNvSpPr>
            <a:spLocks noGrp="1"/>
          </p:cNvSpPr>
          <p:nvPr>
            <p:ph idx="1"/>
          </p:nvPr>
        </p:nvSpPr>
        <p:spPr>
          <a:xfrm>
            <a:off x="576072" y="1489364"/>
            <a:ext cx="9363456" cy="4289644"/>
          </a:xfrm>
        </p:spPr>
        <p:txBody>
          <a:bodyPr>
            <a:normAutofit lnSpcReduction="10000"/>
          </a:bodyPr>
          <a:lstStyle/>
          <a:p>
            <a:pPr marL="0" indent="0">
              <a:buNone/>
            </a:pPr>
            <a:r>
              <a:rPr lang="en-IN" dirty="0"/>
              <a:t>Our database will be based around 3 core models :</a:t>
            </a:r>
          </a:p>
          <a:p>
            <a:pPr marL="0" indent="0">
              <a:buNone/>
            </a:pPr>
            <a:endParaRPr lang="en-IN" dirty="0"/>
          </a:p>
          <a:p>
            <a:r>
              <a:rPr lang="en-IN" sz="3600" u="sng" dirty="0"/>
              <a:t>User Model or Candidate Model</a:t>
            </a:r>
          </a:p>
          <a:p>
            <a:r>
              <a:rPr lang="en-IN" sz="3600" u="sng" dirty="0"/>
              <a:t>Company Model or Employer Model</a:t>
            </a:r>
          </a:p>
          <a:p>
            <a:r>
              <a:rPr lang="en-IN" sz="3600" u="sng" dirty="0"/>
              <a:t>Job Post Model or Application Model</a:t>
            </a:r>
          </a:p>
          <a:p>
            <a:endParaRPr lang="en-IN" sz="3600" u="sng" dirty="0"/>
          </a:p>
          <a:p>
            <a:endParaRPr lang="en-IN" sz="3600" u="sng" dirty="0"/>
          </a:p>
          <a:p>
            <a:pPr marL="0" indent="0">
              <a:buNone/>
            </a:pPr>
            <a:r>
              <a:rPr lang="en-IN" sz="1400" dirty="0"/>
              <a:t>	All these model are available in JSON format for you to download.</a:t>
            </a:r>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89431A5-A82D-B7AE-2B6E-199707B43978}"/>
              </a:ext>
            </a:extLst>
          </p:cNvPr>
          <p:cNvPicPr>
            <a:picLocks noChangeAspect="1"/>
          </p:cNvPicPr>
          <p:nvPr/>
        </p:nvPicPr>
        <p:blipFill>
          <a:blip r:embed="rId2"/>
          <a:stretch>
            <a:fillRect/>
          </a:stretch>
        </p:blipFill>
        <p:spPr>
          <a:xfrm>
            <a:off x="6039515" y="1106386"/>
            <a:ext cx="3258561" cy="4781796"/>
          </a:xfrm>
          <a:prstGeom prst="rect">
            <a:avLst/>
          </a:prstGeom>
        </p:spPr>
      </p:pic>
      <p:sp>
        <p:nvSpPr>
          <p:cNvPr id="2" name="Title 1">
            <a:extLst>
              <a:ext uri="{FF2B5EF4-FFF2-40B4-BE49-F238E27FC236}">
                <a16:creationId xmlns:a16="http://schemas.microsoft.com/office/drawing/2014/main" id="{17345056-12D4-BE87-D487-E365B84736C9}"/>
              </a:ext>
            </a:extLst>
          </p:cNvPr>
          <p:cNvSpPr>
            <a:spLocks noGrp="1"/>
          </p:cNvSpPr>
          <p:nvPr>
            <p:ph type="title"/>
          </p:nvPr>
        </p:nvSpPr>
        <p:spPr>
          <a:xfrm>
            <a:off x="576072" y="152400"/>
            <a:ext cx="10515600" cy="865909"/>
          </a:xfrm>
        </p:spPr>
        <p:txBody>
          <a:bodyPr/>
          <a:lstStyle/>
          <a:p>
            <a:pPr algn="just"/>
            <a:r>
              <a:rPr lang="en-IN" u="sng" dirty="0"/>
              <a:t>User Model</a:t>
            </a:r>
          </a:p>
        </p:txBody>
      </p:sp>
      <p:sp>
        <p:nvSpPr>
          <p:cNvPr id="6" name="Slide Number Placeholder 5">
            <a:extLst>
              <a:ext uri="{FF2B5EF4-FFF2-40B4-BE49-F238E27FC236}">
                <a16:creationId xmlns:a16="http://schemas.microsoft.com/office/drawing/2014/main" id="{50CFC714-98AF-57A4-36DA-9AB47DAE872E}"/>
              </a:ext>
            </a:extLst>
          </p:cNvPr>
          <p:cNvSpPr>
            <a:spLocks noGrp="1"/>
          </p:cNvSpPr>
          <p:nvPr>
            <p:ph type="sldNum" sz="quarter" idx="12"/>
          </p:nvPr>
        </p:nvSpPr>
        <p:spPr/>
        <p:txBody>
          <a:bodyPr/>
          <a:lstStyle/>
          <a:p>
            <a:fld id="{58FB4751-880F-D840-AAA9-3A15815CC996}" type="slidenum">
              <a:rPr lang="en-US" smtClean="0"/>
              <a:t>7</a:t>
            </a:fld>
            <a:endParaRPr lang="en-US" dirty="0"/>
          </a:p>
        </p:txBody>
      </p:sp>
      <p:graphicFrame>
        <p:nvGraphicFramePr>
          <p:cNvPr id="9" name="Object 8">
            <a:extLst>
              <a:ext uri="{FF2B5EF4-FFF2-40B4-BE49-F238E27FC236}">
                <a16:creationId xmlns:a16="http://schemas.microsoft.com/office/drawing/2014/main" id="{83C07346-EBF6-49FD-A814-F0CF15C9111D}"/>
              </a:ext>
            </a:extLst>
          </p:cNvPr>
          <p:cNvGraphicFramePr>
            <a:graphicFrameLocks noChangeAspect="1"/>
          </p:cNvGraphicFramePr>
          <p:nvPr>
            <p:extLst>
              <p:ext uri="{D42A27DB-BD31-4B8C-83A1-F6EECF244321}">
                <p14:modId xmlns:p14="http://schemas.microsoft.com/office/powerpoint/2010/main" val="3838329720"/>
              </p:ext>
            </p:extLst>
          </p:nvPr>
        </p:nvGraphicFramePr>
        <p:xfrm>
          <a:off x="6213766" y="0"/>
          <a:ext cx="2066603" cy="1125249"/>
        </p:xfrm>
        <a:graphic>
          <a:graphicData uri="http://schemas.openxmlformats.org/presentationml/2006/ole">
            <mc:AlternateContent xmlns:mc="http://schemas.openxmlformats.org/markup-compatibility/2006">
              <mc:Choice xmlns:v="urn:schemas-microsoft-com:vml" Requires="v">
                <p:oleObj name="Packager Shell Object" showAsIcon="1" r:id="rId3" imgW="749880" imgH="408600" progId="Package">
                  <p:embed/>
                </p:oleObj>
              </mc:Choice>
              <mc:Fallback>
                <p:oleObj name="Packager Shell Object" showAsIcon="1" r:id="rId3" imgW="749880" imgH="408600" progId="Package">
                  <p:embed/>
                  <p:pic>
                    <p:nvPicPr>
                      <p:cNvPr id="0" name=""/>
                      <p:cNvPicPr/>
                      <p:nvPr/>
                    </p:nvPicPr>
                    <p:blipFill>
                      <a:blip r:embed="rId4"/>
                      <a:stretch>
                        <a:fillRect/>
                      </a:stretch>
                    </p:blipFill>
                    <p:spPr>
                      <a:xfrm>
                        <a:off x="6213766" y="0"/>
                        <a:ext cx="2066603" cy="1125249"/>
                      </a:xfrm>
                      <a:prstGeom prst="rect">
                        <a:avLst/>
                      </a:prstGeom>
                    </p:spPr>
                  </p:pic>
                </p:oleObj>
              </mc:Fallback>
            </mc:AlternateContent>
          </a:graphicData>
        </a:graphic>
      </p:graphicFrame>
      <p:pic>
        <p:nvPicPr>
          <p:cNvPr id="7" name="Content Placeholder 6">
            <a:extLst>
              <a:ext uri="{FF2B5EF4-FFF2-40B4-BE49-F238E27FC236}">
                <a16:creationId xmlns:a16="http://schemas.microsoft.com/office/drawing/2014/main" id="{7F8ED778-D2E4-11A4-261B-040F95D320D2}"/>
              </a:ext>
            </a:extLst>
          </p:cNvPr>
          <p:cNvPicPr>
            <a:picLocks noGrp="1" noChangeAspect="1"/>
          </p:cNvPicPr>
          <p:nvPr>
            <p:ph idx="1"/>
          </p:nvPr>
        </p:nvPicPr>
        <p:blipFill>
          <a:blip r:embed="rId5"/>
          <a:stretch>
            <a:fillRect/>
          </a:stretch>
        </p:blipFill>
        <p:spPr>
          <a:xfrm>
            <a:off x="198625" y="1106386"/>
            <a:ext cx="2507666" cy="4781796"/>
          </a:xfrm>
        </p:spPr>
      </p:pic>
      <p:pic>
        <p:nvPicPr>
          <p:cNvPr id="11" name="Picture 10">
            <a:extLst>
              <a:ext uri="{FF2B5EF4-FFF2-40B4-BE49-F238E27FC236}">
                <a16:creationId xmlns:a16="http://schemas.microsoft.com/office/drawing/2014/main" id="{A2581326-3F90-0DB2-5F64-BC933A3A0685}"/>
              </a:ext>
            </a:extLst>
          </p:cNvPr>
          <p:cNvPicPr>
            <a:picLocks noChangeAspect="1"/>
          </p:cNvPicPr>
          <p:nvPr/>
        </p:nvPicPr>
        <p:blipFill>
          <a:blip r:embed="rId6"/>
          <a:stretch>
            <a:fillRect/>
          </a:stretch>
        </p:blipFill>
        <p:spPr>
          <a:xfrm>
            <a:off x="2760176" y="1106386"/>
            <a:ext cx="3218060" cy="4781796"/>
          </a:xfrm>
          <a:prstGeom prst="rect">
            <a:avLst/>
          </a:prstGeom>
        </p:spPr>
      </p:pic>
      <p:pic>
        <p:nvPicPr>
          <p:cNvPr id="15" name="Picture 14">
            <a:extLst>
              <a:ext uri="{FF2B5EF4-FFF2-40B4-BE49-F238E27FC236}">
                <a16:creationId xmlns:a16="http://schemas.microsoft.com/office/drawing/2014/main" id="{4BD3F9BF-6F2F-FD3A-9B6E-5B6B78C4C185}"/>
              </a:ext>
            </a:extLst>
          </p:cNvPr>
          <p:cNvPicPr>
            <a:picLocks noChangeAspect="1"/>
          </p:cNvPicPr>
          <p:nvPr/>
        </p:nvPicPr>
        <p:blipFill>
          <a:blip r:embed="rId7"/>
          <a:stretch>
            <a:fillRect/>
          </a:stretch>
        </p:blipFill>
        <p:spPr>
          <a:xfrm>
            <a:off x="9370108" y="1106385"/>
            <a:ext cx="2712345" cy="4781795"/>
          </a:xfrm>
          <a:prstGeom prst="rect">
            <a:avLst/>
          </a:prstGeom>
        </p:spPr>
      </p:pic>
      <p:sp>
        <p:nvSpPr>
          <p:cNvPr id="16" name="TextBox 15">
            <a:extLst>
              <a:ext uri="{FF2B5EF4-FFF2-40B4-BE49-F238E27FC236}">
                <a16:creationId xmlns:a16="http://schemas.microsoft.com/office/drawing/2014/main" id="{56EE0218-6F10-1382-77A8-2A87C8A84BE0}"/>
              </a:ext>
            </a:extLst>
          </p:cNvPr>
          <p:cNvSpPr txBox="1"/>
          <p:nvPr/>
        </p:nvSpPr>
        <p:spPr>
          <a:xfrm>
            <a:off x="1317292" y="5888180"/>
            <a:ext cx="11269564" cy="369332"/>
          </a:xfrm>
          <a:prstGeom prst="rect">
            <a:avLst/>
          </a:prstGeom>
          <a:noFill/>
        </p:spPr>
        <p:txBody>
          <a:bodyPr wrap="square" rtlCol="0">
            <a:spAutoFit/>
          </a:bodyPr>
          <a:lstStyle/>
          <a:p>
            <a:r>
              <a:rPr lang="en-IN" dirty="0"/>
              <a:t>These are all the details a user can provide it is JSON tree like structure which as multiple sub-section.</a:t>
            </a:r>
          </a:p>
        </p:txBody>
      </p:sp>
    </p:spTree>
    <p:extLst>
      <p:ext uri="{BB962C8B-B14F-4D97-AF65-F5344CB8AC3E}">
        <p14:creationId xmlns:p14="http://schemas.microsoft.com/office/powerpoint/2010/main" val="26180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AB80-1C2A-09E8-32E1-0123C71EEF4D}"/>
              </a:ext>
            </a:extLst>
          </p:cNvPr>
          <p:cNvSpPr>
            <a:spLocks noGrp="1"/>
          </p:cNvSpPr>
          <p:nvPr>
            <p:ph type="title"/>
          </p:nvPr>
        </p:nvSpPr>
        <p:spPr/>
        <p:txBody>
          <a:bodyPr/>
          <a:lstStyle/>
          <a:p>
            <a:r>
              <a:rPr lang="en-IN" u="sng" dirty="0"/>
              <a:t>Employer Model</a:t>
            </a:r>
            <a:br>
              <a:rPr lang="en-IN" u="sng" dirty="0"/>
            </a:br>
            <a:endParaRPr lang="en-IN" dirty="0"/>
          </a:p>
        </p:txBody>
      </p:sp>
      <p:pic>
        <p:nvPicPr>
          <p:cNvPr id="8" name="Content Placeholder 7">
            <a:extLst>
              <a:ext uri="{FF2B5EF4-FFF2-40B4-BE49-F238E27FC236}">
                <a16:creationId xmlns:a16="http://schemas.microsoft.com/office/drawing/2014/main" id="{E86CA58A-5197-87A8-F8C6-2CFB8EF0960E}"/>
              </a:ext>
            </a:extLst>
          </p:cNvPr>
          <p:cNvPicPr>
            <a:picLocks noGrp="1" noChangeAspect="1"/>
          </p:cNvPicPr>
          <p:nvPr>
            <p:ph idx="1"/>
          </p:nvPr>
        </p:nvPicPr>
        <p:blipFill>
          <a:blip r:embed="rId2"/>
          <a:stretch>
            <a:fillRect/>
          </a:stretch>
        </p:blipFill>
        <p:spPr>
          <a:xfrm>
            <a:off x="365759" y="1380744"/>
            <a:ext cx="8563495" cy="3486329"/>
          </a:xfrm>
        </p:spPr>
      </p:pic>
      <p:sp>
        <p:nvSpPr>
          <p:cNvPr id="6" name="Slide Number Placeholder 5">
            <a:extLst>
              <a:ext uri="{FF2B5EF4-FFF2-40B4-BE49-F238E27FC236}">
                <a16:creationId xmlns:a16="http://schemas.microsoft.com/office/drawing/2014/main" id="{042A0D8E-CF6E-44D9-91FC-7A25602B3CBC}"/>
              </a:ext>
            </a:extLst>
          </p:cNvPr>
          <p:cNvSpPr>
            <a:spLocks noGrp="1"/>
          </p:cNvSpPr>
          <p:nvPr>
            <p:ph type="sldNum" sz="quarter" idx="12"/>
          </p:nvPr>
        </p:nvSpPr>
        <p:spPr/>
        <p:txBody>
          <a:bodyPr/>
          <a:lstStyle/>
          <a:p>
            <a:fld id="{58FB4751-880F-D840-AAA9-3A15815CC996}" type="slidenum">
              <a:rPr lang="en-US" smtClean="0"/>
              <a:t>8</a:t>
            </a:fld>
            <a:endParaRPr lang="en-US" dirty="0"/>
          </a:p>
        </p:txBody>
      </p:sp>
      <p:graphicFrame>
        <p:nvGraphicFramePr>
          <p:cNvPr id="10" name="Object 9">
            <a:extLst>
              <a:ext uri="{FF2B5EF4-FFF2-40B4-BE49-F238E27FC236}">
                <a16:creationId xmlns:a16="http://schemas.microsoft.com/office/drawing/2014/main" id="{D7719B58-4AD7-82F7-79DB-289D92B33914}"/>
              </a:ext>
            </a:extLst>
          </p:cNvPr>
          <p:cNvGraphicFramePr>
            <a:graphicFrameLocks noChangeAspect="1"/>
          </p:cNvGraphicFramePr>
          <p:nvPr>
            <p:extLst>
              <p:ext uri="{D42A27DB-BD31-4B8C-83A1-F6EECF244321}">
                <p14:modId xmlns:p14="http://schemas.microsoft.com/office/powerpoint/2010/main" val="1191493553"/>
              </p:ext>
            </p:extLst>
          </p:nvPr>
        </p:nvGraphicFramePr>
        <p:xfrm>
          <a:off x="9354447" y="3048496"/>
          <a:ext cx="2166993" cy="874280"/>
        </p:xfrm>
        <a:graphic>
          <a:graphicData uri="http://schemas.openxmlformats.org/presentationml/2006/ole">
            <mc:AlternateContent xmlns:mc="http://schemas.openxmlformats.org/markup-compatibility/2006">
              <mc:Choice xmlns:v="urn:schemas-microsoft-com:vml" Requires="v">
                <p:oleObj name="Packager Shell Object" showAsIcon="1" r:id="rId3" imgW="1011240" imgH="408600" progId="Package">
                  <p:embed/>
                </p:oleObj>
              </mc:Choice>
              <mc:Fallback>
                <p:oleObj name="Packager Shell Object" showAsIcon="1" r:id="rId3" imgW="1011240" imgH="408600" progId="Package">
                  <p:embed/>
                  <p:pic>
                    <p:nvPicPr>
                      <p:cNvPr id="0" name=""/>
                      <p:cNvPicPr/>
                      <p:nvPr/>
                    </p:nvPicPr>
                    <p:blipFill>
                      <a:blip r:embed="rId4"/>
                      <a:stretch>
                        <a:fillRect/>
                      </a:stretch>
                    </p:blipFill>
                    <p:spPr>
                      <a:xfrm>
                        <a:off x="9354447" y="3048496"/>
                        <a:ext cx="2166993" cy="874280"/>
                      </a:xfrm>
                      <a:prstGeom prst="rect">
                        <a:avLst/>
                      </a:prstGeom>
                    </p:spPr>
                  </p:pic>
                </p:oleObj>
              </mc:Fallback>
            </mc:AlternateContent>
          </a:graphicData>
        </a:graphic>
      </p:graphicFrame>
    </p:spTree>
    <p:extLst>
      <p:ext uri="{BB962C8B-B14F-4D97-AF65-F5344CB8AC3E}">
        <p14:creationId xmlns:p14="http://schemas.microsoft.com/office/powerpoint/2010/main" val="161153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763A-E367-2FCD-2369-82B727BF9F1E}"/>
              </a:ext>
            </a:extLst>
          </p:cNvPr>
          <p:cNvSpPr>
            <a:spLocks noGrp="1"/>
          </p:cNvSpPr>
          <p:nvPr>
            <p:ph type="title"/>
          </p:nvPr>
        </p:nvSpPr>
        <p:spPr/>
        <p:txBody>
          <a:bodyPr/>
          <a:lstStyle/>
          <a:p>
            <a:r>
              <a:rPr lang="en-IN" u="sng" dirty="0"/>
              <a:t>Post Model</a:t>
            </a:r>
          </a:p>
        </p:txBody>
      </p:sp>
      <p:pic>
        <p:nvPicPr>
          <p:cNvPr id="8" name="Content Placeholder 7">
            <a:extLst>
              <a:ext uri="{FF2B5EF4-FFF2-40B4-BE49-F238E27FC236}">
                <a16:creationId xmlns:a16="http://schemas.microsoft.com/office/drawing/2014/main" id="{C57255AE-187D-8DAD-1B11-8537A031CC89}"/>
              </a:ext>
            </a:extLst>
          </p:cNvPr>
          <p:cNvPicPr>
            <a:picLocks noGrp="1" noChangeAspect="1"/>
          </p:cNvPicPr>
          <p:nvPr>
            <p:ph idx="1"/>
          </p:nvPr>
        </p:nvPicPr>
        <p:blipFill>
          <a:blip r:embed="rId2"/>
          <a:stretch>
            <a:fillRect/>
          </a:stretch>
        </p:blipFill>
        <p:spPr>
          <a:xfrm>
            <a:off x="576072" y="1728114"/>
            <a:ext cx="8623743" cy="3753043"/>
          </a:xfrm>
        </p:spPr>
      </p:pic>
      <p:sp>
        <p:nvSpPr>
          <p:cNvPr id="6" name="Slide Number Placeholder 5">
            <a:extLst>
              <a:ext uri="{FF2B5EF4-FFF2-40B4-BE49-F238E27FC236}">
                <a16:creationId xmlns:a16="http://schemas.microsoft.com/office/drawing/2014/main" id="{E7670B2E-8990-34ED-B96D-1B9B0F34EC07}"/>
              </a:ext>
            </a:extLst>
          </p:cNvPr>
          <p:cNvSpPr>
            <a:spLocks noGrp="1"/>
          </p:cNvSpPr>
          <p:nvPr>
            <p:ph type="sldNum" sz="quarter" idx="12"/>
          </p:nvPr>
        </p:nvSpPr>
        <p:spPr/>
        <p:txBody>
          <a:bodyPr/>
          <a:lstStyle/>
          <a:p>
            <a:fld id="{58FB4751-880F-D840-AAA9-3A15815CC996}" type="slidenum">
              <a:rPr lang="en-US" smtClean="0"/>
              <a:t>9</a:t>
            </a:fld>
            <a:endParaRPr lang="en-US" dirty="0"/>
          </a:p>
        </p:txBody>
      </p:sp>
      <p:graphicFrame>
        <p:nvGraphicFramePr>
          <p:cNvPr id="9" name="Object 8">
            <a:extLst>
              <a:ext uri="{FF2B5EF4-FFF2-40B4-BE49-F238E27FC236}">
                <a16:creationId xmlns:a16="http://schemas.microsoft.com/office/drawing/2014/main" id="{DEC10D83-11FA-2F1B-6C5C-EA5A249ED13A}"/>
              </a:ext>
            </a:extLst>
          </p:cNvPr>
          <p:cNvGraphicFramePr>
            <a:graphicFrameLocks noChangeAspect="1"/>
          </p:cNvGraphicFramePr>
          <p:nvPr>
            <p:extLst>
              <p:ext uri="{D42A27DB-BD31-4B8C-83A1-F6EECF244321}">
                <p14:modId xmlns:p14="http://schemas.microsoft.com/office/powerpoint/2010/main" val="2265238146"/>
              </p:ext>
            </p:extLst>
          </p:nvPr>
        </p:nvGraphicFramePr>
        <p:xfrm>
          <a:off x="9434647" y="2908516"/>
          <a:ext cx="1964469" cy="1040968"/>
        </p:xfrm>
        <a:graphic>
          <a:graphicData uri="http://schemas.openxmlformats.org/presentationml/2006/ole">
            <mc:AlternateContent xmlns:mc="http://schemas.openxmlformats.org/markup-compatibility/2006">
              <mc:Choice xmlns:v="urn:schemas-microsoft-com:vml" Requires="v">
                <p:oleObj name="Packager Shell Object" showAsIcon="1" r:id="rId3" imgW="769680" imgH="408600" progId="Package">
                  <p:embed/>
                </p:oleObj>
              </mc:Choice>
              <mc:Fallback>
                <p:oleObj name="Packager Shell Object" showAsIcon="1" r:id="rId3" imgW="769680" imgH="408600" progId="Package">
                  <p:embed/>
                  <p:pic>
                    <p:nvPicPr>
                      <p:cNvPr id="9" name="Object 8">
                        <a:extLst>
                          <a:ext uri="{FF2B5EF4-FFF2-40B4-BE49-F238E27FC236}">
                            <a16:creationId xmlns:a16="http://schemas.microsoft.com/office/drawing/2014/main" id="{9405A2B5-FFBB-9533-3F41-F9AA52B61FA7}"/>
                          </a:ext>
                        </a:extLst>
                      </p:cNvPr>
                      <p:cNvPicPr/>
                      <p:nvPr/>
                    </p:nvPicPr>
                    <p:blipFill>
                      <a:blip r:embed="rId4"/>
                      <a:stretch>
                        <a:fillRect/>
                      </a:stretch>
                    </p:blipFill>
                    <p:spPr>
                      <a:xfrm>
                        <a:off x="9434647" y="2908516"/>
                        <a:ext cx="1964469" cy="1040968"/>
                      </a:xfrm>
                      <a:prstGeom prst="rect">
                        <a:avLst/>
                      </a:prstGeom>
                    </p:spPr>
                  </p:pic>
                </p:oleObj>
              </mc:Fallback>
            </mc:AlternateContent>
          </a:graphicData>
        </a:graphic>
      </p:graphicFrame>
    </p:spTree>
    <p:extLst>
      <p:ext uri="{BB962C8B-B14F-4D97-AF65-F5344CB8AC3E}">
        <p14:creationId xmlns:p14="http://schemas.microsoft.com/office/powerpoint/2010/main" val="120982518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0E815DA-C2EB-40F0-9B34-6805E0653D48}">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{649A248C-D82B-4974-962C-8F9C2791D0BC}tf11964407_win32</Template>
  <TotalTime>229</TotalTime>
  <Words>915</Words>
  <Application>Microsoft Office PowerPoint</Application>
  <PresentationFormat>Widescreen</PresentationFormat>
  <Paragraphs>82</Paragraphs>
  <Slides>15</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Courier New</vt:lpstr>
      <vt:lpstr>Gill Sans Nova</vt:lpstr>
      <vt:lpstr>Gill Sans Nova Light</vt:lpstr>
      <vt:lpstr>Sagona Book</vt:lpstr>
      <vt:lpstr>Office Theme</vt:lpstr>
      <vt:lpstr>Packager Shell Object</vt:lpstr>
      <vt:lpstr>HIRR.IN</vt:lpstr>
      <vt:lpstr>agenda</vt:lpstr>
      <vt:lpstr>Introduction</vt:lpstr>
      <vt:lpstr>Primary Goals</vt:lpstr>
      <vt:lpstr>Architecture Overview</vt:lpstr>
      <vt:lpstr>Database Design</vt:lpstr>
      <vt:lpstr>User Model</vt:lpstr>
      <vt:lpstr>Employer Model </vt:lpstr>
      <vt:lpstr>Post Model</vt:lpstr>
      <vt:lpstr>Connections</vt:lpstr>
      <vt:lpstr>Searching and Filtering</vt:lpstr>
      <vt:lpstr>Filtering and Sorting</vt:lpstr>
      <vt:lpstr>Authentication</vt:lpstr>
      <vt:lpstr>Frontend &amp; APIs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HIRR.IN</dc:title>
  <dc:creator>Raghav Tandon</dc:creator>
  <cp:lastModifiedBy>Raghav Tandon</cp:lastModifiedBy>
  <cp:revision>2</cp:revision>
  <dcterms:created xsi:type="dcterms:W3CDTF">2023-06-30T03:44:51Z</dcterms:created>
  <dcterms:modified xsi:type="dcterms:W3CDTF">2023-06-30T07:42:34Z</dcterms:modified>
</cp:coreProperties>
</file>