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7" autoAdjust="0"/>
    <p:restoredTop sz="94660"/>
  </p:normalViewPr>
  <p:slideViewPr>
    <p:cSldViewPr snapToGrid="0">
      <p:cViewPr varScale="1">
        <p:scale>
          <a:sx n="78" d="100"/>
          <a:sy n="78"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FE91-302E-D34A-FA3E-658CBA485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1F9505-F6EF-3109-9E6A-6B934CF8A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30CF2E-707D-4541-B0A0-CD603A0E5676}"/>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5" name="Footer Placeholder 4">
            <a:extLst>
              <a:ext uri="{FF2B5EF4-FFF2-40B4-BE49-F238E27FC236}">
                <a16:creationId xmlns:a16="http://schemas.microsoft.com/office/drawing/2014/main" id="{49B79A85-7BDC-A8D4-8BDB-17D8F5E30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576C4-F14D-FF11-ED81-F70DB4F622D3}"/>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80273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2F8F-CCB5-78EA-2710-4836D29888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FFA386-00FE-FFB7-5375-5CB11AD3A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673BA-21F2-F57C-C186-875FEFFBA041}"/>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5" name="Footer Placeholder 4">
            <a:extLst>
              <a:ext uri="{FF2B5EF4-FFF2-40B4-BE49-F238E27FC236}">
                <a16:creationId xmlns:a16="http://schemas.microsoft.com/office/drawing/2014/main" id="{709BF2DA-A2A3-ABFC-6766-78B5B231EA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FB842-EA8A-2584-3DF7-ACE7253FF999}"/>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340309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72962-8E4A-0FDF-1159-FE6D24D7A7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D7FA41-3C2E-003E-B4BF-A8BA42879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352F11-7A4E-4FCF-4C0A-8E06FF0D5D38}"/>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5" name="Footer Placeholder 4">
            <a:extLst>
              <a:ext uri="{FF2B5EF4-FFF2-40B4-BE49-F238E27FC236}">
                <a16:creationId xmlns:a16="http://schemas.microsoft.com/office/drawing/2014/main" id="{9C4BA492-D1DE-8E10-D801-24A0DEDC17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3FD05-F632-503D-8722-AEA3AA4001B4}"/>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420554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D76E-9B64-24ED-A53C-3223351EFA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3BD511-8AC2-5403-B554-F24502F46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1DAAFE-D4CA-FFC3-2322-73831A3363B1}"/>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5" name="Footer Placeholder 4">
            <a:extLst>
              <a:ext uri="{FF2B5EF4-FFF2-40B4-BE49-F238E27FC236}">
                <a16:creationId xmlns:a16="http://schemas.microsoft.com/office/drawing/2014/main" id="{8C64248E-1DA3-2EB2-C24B-CCA343C57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13F5A-8A89-8778-FDD7-DF6CBAAD725E}"/>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228453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E2F5-1251-5DC4-996F-EF3097BAF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87E306-9CF4-3A32-BC5A-A5A7DC948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ED48B-A622-783D-C062-9506C75B64F3}"/>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5" name="Footer Placeholder 4">
            <a:extLst>
              <a:ext uri="{FF2B5EF4-FFF2-40B4-BE49-F238E27FC236}">
                <a16:creationId xmlns:a16="http://schemas.microsoft.com/office/drawing/2014/main" id="{0A48637F-1FE5-2EF5-44AD-A55F7D3BE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37B0E-2863-6482-A5B6-AC32409C5ED7}"/>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338561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7707-AABD-C04A-460A-A71C90AF4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5E1FE1-C8E4-93BC-8196-9ED067839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8AAD1C-4D07-B01A-A001-D4236FD1E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06A30B-848F-A0E7-38BB-F83C4BBAD2E7}"/>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6" name="Footer Placeholder 5">
            <a:extLst>
              <a:ext uri="{FF2B5EF4-FFF2-40B4-BE49-F238E27FC236}">
                <a16:creationId xmlns:a16="http://schemas.microsoft.com/office/drawing/2014/main" id="{3C90C2D4-3755-A41E-70BB-F4034AE862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5E55D6-2CB5-9034-3628-BE083210AA3E}"/>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258240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D8F3-45CD-CED2-A697-6F8A4B3CFF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4DC1E-214F-7E3F-DC9D-BB5F6D377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C48451-5C04-2179-75BC-E0193DA4E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5974BD-7397-7C19-99ED-AE83073E6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71D1F8-3788-DF95-B326-40BAE0764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F0EC5F-B157-08E3-F911-92879834F8A8}"/>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8" name="Footer Placeholder 7">
            <a:extLst>
              <a:ext uri="{FF2B5EF4-FFF2-40B4-BE49-F238E27FC236}">
                <a16:creationId xmlns:a16="http://schemas.microsoft.com/office/drawing/2014/main" id="{849FC703-64C6-D182-E331-63DCE94E99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B18507-6D9F-E1C4-F595-47C520128F92}"/>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147870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EEB5-D37D-164B-B60B-2D4A302E6D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C3F297-2FA3-7313-84E2-D2E761632F10}"/>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4" name="Footer Placeholder 3">
            <a:extLst>
              <a:ext uri="{FF2B5EF4-FFF2-40B4-BE49-F238E27FC236}">
                <a16:creationId xmlns:a16="http://schemas.microsoft.com/office/drawing/2014/main" id="{88946849-8A82-0438-F533-4FC6696864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9DF570-C814-188C-23A0-9B34D7A8ED88}"/>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96856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09B14-AEE2-DC4E-DE9D-1A1B1B8ADA8C}"/>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3" name="Footer Placeholder 2">
            <a:extLst>
              <a:ext uri="{FF2B5EF4-FFF2-40B4-BE49-F238E27FC236}">
                <a16:creationId xmlns:a16="http://schemas.microsoft.com/office/drawing/2014/main" id="{58DBA325-93BD-B069-F255-CA045D0F81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06E2DB-B1AA-91E5-BBFB-C91EEAAD79CC}"/>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75615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1C50-90FC-AB47-3969-8CC7177EC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83BD7D-8D07-733A-4A2F-CF3AD4709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483AEA-5DA3-C301-FA43-521466B20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06B21-3C00-8530-E963-34793437894F}"/>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6" name="Footer Placeholder 5">
            <a:extLst>
              <a:ext uri="{FF2B5EF4-FFF2-40B4-BE49-F238E27FC236}">
                <a16:creationId xmlns:a16="http://schemas.microsoft.com/office/drawing/2014/main" id="{4264DC03-84D9-1DDF-CAD5-A76A02045B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452E24-3E81-6C14-3E38-F0F19E64C506}"/>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351099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B3F9-8D77-FBB1-F0B6-01C61A0BE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BDF7E6-103F-FC33-3647-734D41D96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3C5F53-99B6-3E86-F1F3-FDE7DB671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B22B4-707E-EC68-9ED7-E20F642DFFFA}"/>
              </a:ext>
            </a:extLst>
          </p:cNvPr>
          <p:cNvSpPr>
            <a:spLocks noGrp="1"/>
          </p:cNvSpPr>
          <p:nvPr>
            <p:ph type="dt" sz="half" idx="10"/>
          </p:nvPr>
        </p:nvSpPr>
        <p:spPr/>
        <p:txBody>
          <a:bodyPr/>
          <a:lstStyle/>
          <a:p>
            <a:fld id="{24D59E0A-5E81-4C9E-907E-A2365F99A91B}" type="datetimeFigureOut">
              <a:rPr lang="en-IN" smtClean="0"/>
              <a:t>13-09-2024</a:t>
            </a:fld>
            <a:endParaRPr lang="en-IN"/>
          </a:p>
        </p:txBody>
      </p:sp>
      <p:sp>
        <p:nvSpPr>
          <p:cNvPr id="6" name="Footer Placeholder 5">
            <a:extLst>
              <a:ext uri="{FF2B5EF4-FFF2-40B4-BE49-F238E27FC236}">
                <a16:creationId xmlns:a16="http://schemas.microsoft.com/office/drawing/2014/main" id="{322FBED9-D55B-8731-80F3-8E7E408DD3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0B1863-67C8-D71E-FE85-614BE832040E}"/>
              </a:ext>
            </a:extLst>
          </p:cNvPr>
          <p:cNvSpPr>
            <a:spLocks noGrp="1"/>
          </p:cNvSpPr>
          <p:nvPr>
            <p:ph type="sldNum" sz="quarter" idx="12"/>
          </p:nvPr>
        </p:nvSpPr>
        <p:spPr/>
        <p:txBody>
          <a:bodyPr/>
          <a:lstStyle/>
          <a:p>
            <a:fld id="{4C290030-8B1B-41B0-BD0B-14666AEEC2DD}" type="slidenum">
              <a:rPr lang="en-IN" smtClean="0"/>
              <a:t>‹#›</a:t>
            </a:fld>
            <a:endParaRPr lang="en-IN"/>
          </a:p>
        </p:txBody>
      </p:sp>
    </p:spTree>
    <p:extLst>
      <p:ext uri="{BB962C8B-B14F-4D97-AF65-F5344CB8AC3E}">
        <p14:creationId xmlns:p14="http://schemas.microsoft.com/office/powerpoint/2010/main" val="319115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6FBBE-52F5-45F2-1BC4-61F3B493E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91787-1B28-75ED-8F24-3E008E5CB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185744-1085-AE43-BEF9-26B8D1CDE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59E0A-5E81-4C9E-907E-A2365F99A91B}" type="datetimeFigureOut">
              <a:rPr lang="en-IN" smtClean="0"/>
              <a:t>13-09-2024</a:t>
            </a:fld>
            <a:endParaRPr lang="en-IN"/>
          </a:p>
        </p:txBody>
      </p:sp>
      <p:sp>
        <p:nvSpPr>
          <p:cNvPr id="5" name="Footer Placeholder 4">
            <a:extLst>
              <a:ext uri="{FF2B5EF4-FFF2-40B4-BE49-F238E27FC236}">
                <a16:creationId xmlns:a16="http://schemas.microsoft.com/office/drawing/2014/main" id="{4F8DCAD3-7303-1DB1-D4D2-BCB5123F1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DF41A8-D98B-FE9E-056E-FADB01E77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90030-8B1B-41B0-BD0B-14666AEEC2DD}" type="slidenum">
              <a:rPr lang="en-IN" smtClean="0"/>
              <a:t>‹#›</a:t>
            </a:fld>
            <a:endParaRPr lang="en-IN"/>
          </a:p>
        </p:txBody>
      </p:sp>
    </p:spTree>
    <p:extLst>
      <p:ext uri="{BB962C8B-B14F-4D97-AF65-F5344CB8AC3E}">
        <p14:creationId xmlns:p14="http://schemas.microsoft.com/office/powerpoint/2010/main" val="1161368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E178-A5AD-9B9E-F589-8B3DB3C4378A}"/>
              </a:ext>
            </a:extLst>
          </p:cNvPr>
          <p:cNvSpPr>
            <a:spLocks noGrp="1"/>
          </p:cNvSpPr>
          <p:nvPr>
            <p:ph type="ctrTitle"/>
          </p:nvPr>
        </p:nvSpPr>
        <p:spPr/>
        <p:txBody>
          <a:bodyPr>
            <a:normAutofit/>
          </a:bodyPr>
          <a:lstStyle/>
          <a:p>
            <a:r>
              <a:rPr lang="en-US" sz="7200" dirty="0">
                <a:latin typeface="Aharoni" panose="02010803020104030203" pitchFamily="2" charset="-79"/>
                <a:cs typeface="Aharoni" panose="02010803020104030203" pitchFamily="2" charset="-79"/>
              </a:rPr>
              <a:t>Univariate Analysis</a:t>
            </a:r>
            <a:endParaRPr lang="en-IN" sz="72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C24B56C2-2D1E-8B5D-BF63-9497BCDBBD82}"/>
              </a:ext>
            </a:extLst>
          </p:cNvPr>
          <p:cNvSpPr>
            <a:spLocks noGrp="1"/>
          </p:cNvSpPr>
          <p:nvPr>
            <p:ph type="subTitle" idx="1"/>
          </p:nvPr>
        </p:nvSpPr>
        <p:spPr/>
        <p:txBody>
          <a:bodyPr/>
          <a:lstStyle/>
          <a:p>
            <a:r>
              <a:rPr lang="en-US" dirty="0"/>
              <a:t>By Raghav Tyagi</a:t>
            </a:r>
            <a:endParaRPr lang="en-IN" dirty="0"/>
          </a:p>
        </p:txBody>
      </p:sp>
    </p:spTree>
    <p:extLst>
      <p:ext uri="{BB962C8B-B14F-4D97-AF65-F5344CB8AC3E}">
        <p14:creationId xmlns:p14="http://schemas.microsoft.com/office/powerpoint/2010/main" val="29567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33BE-BA18-B6FB-A25C-3EDEE506D1B7}"/>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Warranty</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B3ED6FE2-F720-607E-8D08-B465BBA1E90A}"/>
              </a:ext>
            </a:extLst>
          </p:cNvPr>
          <p:cNvSpPr>
            <a:spLocks noGrp="1"/>
          </p:cNvSpPr>
          <p:nvPr>
            <p:ph idx="1"/>
          </p:nvPr>
        </p:nvSpPr>
        <p:spPr>
          <a:xfrm>
            <a:off x="6096000" y="3067665"/>
            <a:ext cx="5257800" cy="3109298"/>
          </a:xfrm>
        </p:spPr>
        <p:txBody>
          <a:bodyPr/>
          <a:lstStyle/>
          <a:p>
            <a:r>
              <a:rPr lang="en-US" dirty="0"/>
              <a:t>Most of the devices had warranties available be it for an accessory or the whole device.</a:t>
            </a:r>
            <a:endParaRPr lang="en-IN" dirty="0"/>
          </a:p>
        </p:txBody>
      </p:sp>
      <p:pic>
        <p:nvPicPr>
          <p:cNvPr id="5" name="Picture 4">
            <a:extLst>
              <a:ext uri="{FF2B5EF4-FFF2-40B4-BE49-F238E27FC236}">
                <a16:creationId xmlns:a16="http://schemas.microsoft.com/office/drawing/2014/main" id="{769B9321-228E-AB59-5E99-B1FF279F84F1}"/>
              </a:ext>
            </a:extLst>
          </p:cNvPr>
          <p:cNvPicPr>
            <a:picLocks noChangeAspect="1"/>
          </p:cNvPicPr>
          <p:nvPr/>
        </p:nvPicPr>
        <p:blipFill>
          <a:blip r:embed="rId2"/>
          <a:stretch>
            <a:fillRect/>
          </a:stretch>
        </p:blipFill>
        <p:spPr>
          <a:xfrm>
            <a:off x="666384" y="2522222"/>
            <a:ext cx="5429616" cy="3337804"/>
          </a:xfrm>
          <a:prstGeom prst="rect">
            <a:avLst/>
          </a:prstGeom>
        </p:spPr>
      </p:pic>
    </p:spTree>
    <p:extLst>
      <p:ext uri="{BB962C8B-B14F-4D97-AF65-F5344CB8AC3E}">
        <p14:creationId xmlns:p14="http://schemas.microsoft.com/office/powerpoint/2010/main" val="128817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A5DD-0DE0-C5CE-CE68-BDFDCF27C7D4}"/>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ROM </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33A33F3-AB6D-30D7-DC9B-4DCB95DEE2C6}"/>
              </a:ext>
            </a:extLst>
          </p:cNvPr>
          <p:cNvSpPr>
            <a:spLocks noGrp="1"/>
          </p:cNvSpPr>
          <p:nvPr>
            <p:ph idx="1"/>
          </p:nvPr>
        </p:nvSpPr>
        <p:spPr>
          <a:xfrm>
            <a:off x="5810864" y="2965751"/>
            <a:ext cx="5542935" cy="3211212"/>
          </a:xfrm>
        </p:spPr>
        <p:txBody>
          <a:bodyPr/>
          <a:lstStyle/>
          <a:p>
            <a:r>
              <a:rPr lang="en-US" dirty="0"/>
              <a:t>Smart Phones with ROM Around 64 GB were most commonly seen.</a:t>
            </a:r>
          </a:p>
          <a:p>
            <a:r>
              <a:rPr lang="en-US" dirty="0"/>
              <a:t>128 GB &amp; 32 GB were also common among devices </a:t>
            </a:r>
            <a:endParaRPr lang="en-IN" dirty="0"/>
          </a:p>
        </p:txBody>
      </p:sp>
      <p:pic>
        <p:nvPicPr>
          <p:cNvPr id="5" name="Picture 4">
            <a:extLst>
              <a:ext uri="{FF2B5EF4-FFF2-40B4-BE49-F238E27FC236}">
                <a16:creationId xmlns:a16="http://schemas.microsoft.com/office/drawing/2014/main" id="{FE5368C8-9B49-2A5E-A3B6-64A1250DC6A0}"/>
              </a:ext>
            </a:extLst>
          </p:cNvPr>
          <p:cNvPicPr>
            <a:picLocks noChangeAspect="1"/>
          </p:cNvPicPr>
          <p:nvPr/>
        </p:nvPicPr>
        <p:blipFill>
          <a:blip r:embed="rId2"/>
          <a:stretch>
            <a:fillRect/>
          </a:stretch>
        </p:blipFill>
        <p:spPr>
          <a:xfrm>
            <a:off x="675789" y="2395688"/>
            <a:ext cx="4857294" cy="3211211"/>
          </a:xfrm>
          <a:prstGeom prst="rect">
            <a:avLst/>
          </a:prstGeom>
        </p:spPr>
      </p:pic>
    </p:spTree>
    <p:extLst>
      <p:ext uri="{BB962C8B-B14F-4D97-AF65-F5344CB8AC3E}">
        <p14:creationId xmlns:p14="http://schemas.microsoft.com/office/powerpoint/2010/main" val="143409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BF78-370D-0C0F-B0FF-E47417BA4DC9}"/>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RAM Storage</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49010062-60A9-B8E8-BF9B-C5D8EB7EBB46}"/>
              </a:ext>
            </a:extLst>
          </p:cNvPr>
          <p:cNvSpPr>
            <a:spLocks noGrp="1"/>
          </p:cNvSpPr>
          <p:nvPr>
            <p:ph idx="1"/>
          </p:nvPr>
        </p:nvSpPr>
        <p:spPr>
          <a:xfrm>
            <a:off x="5732206" y="3549445"/>
            <a:ext cx="5621594" cy="2627518"/>
          </a:xfrm>
        </p:spPr>
        <p:txBody>
          <a:bodyPr/>
          <a:lstStyle/>
          <a:p>
            <a:r>
              <a:rPr lang="en-US" dirty="0"/>
              <a:t>RAM with 4GB was commonly seen in devices followed by 3GB &amp; 6GB</a:t>
            </a:r>
            <a:endParaRPr lang="en-IN" dirty="0"/>
          </a:p>
        </p:txBody>
      </p:sp>
      <p:pic>
        <p:nvPicPr>
          <p:cNvPr id="5" name="Picture 4">
            <a:extLst>
              <a:ext uri="{FF2B5EF4-FFF2-40B4-BE49-F238E27FC236}">
                <a16:creationId xmlns:a16="http://schemas.microsoft.com/office/drawing/2014/main" id="{8F483FFD-F398-D9BF-621C-C4EDF2CBFFDD}"/>
              </a:ext>
            </a:extLst>
          </p:cNvPr>
          <p:cNvPicPr>
            <a:picLocks noChangeAspect="1"/>
          </p:cNvPicPr>
          <p:nvPr/>
        </p:nvPicPr>
        <p:blipFill>
          <a:blip r:embed="rId2"/>
          <a:stretch>
            <a:fillRect/>
          </a:stretch>
        </p:blipFill>
        <p:spPr>
          <a:xfrm>
            <a:off x="838200" y="2605675"/>
            <a:ext cx="4833540" cy="3146195"/>
          </a:xfrm>
          <a:prstGeom prst="rect">
            <a:avLst/>
          </a:prstGeom>
        </p:spPr>
      </p:pic>
    </p:spTree>
    <p:extLst>
      <p:ext uri="{BB962C8B-B14F-4D97-AF65-F5344CB8AC3E}">
        <p14:creationId xmlns:p14="http://schemas.microsoft.com/office/powerpoint/2010/main" val="271301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B13E-7648-AE8B-BA51-C9123E4EF230}"/>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Expandable Memory</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B50926C-2BAB-13D1-CAE4-99A5EAC510F1}"/>
              </a:ext>
            </a:extLst>
          </p:cNvPr>
          <p:cNvSpPr>
            <a:spLocks noGrp="1"/>
          </p:cNvSpPr>
          <p:nvPr>
            <p:ph idx="1"/>
          </p:nvPr>
        </p:nvSpPr>
        <p:spPr>
          <a:xfrm>
            <a:off x="6096000" y="2418735"/>
            <a:ext cx="5257800" cy="3758228"/>
          </a:xfrm>
        </p:spPr>
        <p:txBody>
          <a:bodyPr/>
          <a:lstStyle/>
          <a:p>
            <a:r>
              <a:rPr lang="en-US" dirty="0"/>
              <a:t>Devices with Expandable memory up to 256 GB were found to be more common among devices.</a:t>
            </a:r>
          </a:p>
          <a:p>
            <a:r>
              <a:rPr lang="en-US" dirty="0"/>
              <a:t>Where as good number of devices also had Un Expandable memory.</a:t>
            </a:r>
            <a:endParaRPr lang="en-IN" dirty="0"/>
          </a:p>
        </p:txBody>
      </p:sp>
      <p:pic>
        <p:nvPicPr>
          <p:cNvPr id="5" name="Picture 4">
            <a:extLst>
              <a:ext uri="{FF2B5EF4-FFF2-40B4-BE49-F238E27FC236}">
                <a16:creationId xmlns:a16="http://schemas.microsoft.com/office/drawing/2014/main" id="{7F4FA7DF-07AF-77C8-9A96-DBC4C922CE0F}"/>
              </a:ext>
            </a:extLst>
          </p:cNvPr>
          <p:cNvPicPr>
            <a:picLocks noChangeAspect="1"/>
          </p:cNvPicPr>
          <p:nvPr/>
        </p:nvPicPr>
        <p:blipFill>
          <a:blip r:embed="rId2"/>
          <a:stretch>
            <a:fillRect/>
          </a:stretch>
        </p:blipFill>
        <p:spPr>
          <a:xfrm>
            <a:off x="838200" y="2597443"/>
            <a:ext cx="5102730" cy="3223254"/>
          </a:xfrm>
          <a:prstGeom prst="rect">
            <a:avLst/>
          </a:prstGeom>
        </p:spPr>
      </p:pic>
    </p:spTree>
    <p:extLst>
      <p:ext uri="{BB962C8B-B14F-4D97-AF65-F5344CB8AC3E}">
        <p14:creationId xmlns:p14="http://schemas.microsoft.com/office/powerpoint/2010/main" val="38613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6ED-C262-E9CB-F32E-180CE0E472F7}"/>
              </a:ext>
            </a:extLst>
          </p:cNvPr>
          <p:cNvSpPr>
            <a:spLocks noGrp="1"/>
          </p:cNvSpPr>
          <p:nvPr>
            <p:ph type="ctrTitle"/>
          </p:nvPr>
        </p:nvSpPr>
        <p:spPr/>
        <p:txBody>
          <a:bodyPr/>
          <a:lstStyle/>
          <a:p>
            <a:r>
              <a:rPr lang="en-US" dirty="0">
                <a:latin typeface="Aharoni" panose="02010803020104030203" pitchFamily="2" charset="-79"/>
                <a:cs typeface="Aharoni" panose="02010803020104030203" pitchFamily="2" charset="-79"/>
              </a:rPr>
              <a:t>Bivariate Analysis</a:t>
            </a:r>
            <a:endParaRPr lang="en-IN"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5C95C97E-8C21-C50F-7A68-006003DD52C2}"/>
              </a:ext>
            </a:extLst>
          </p:cNvPr>
          <p:cNvSpPr>
            <a:spLocks noGrp="1"/>
          </p:cNvSpPr>
          <p:nvPr>
            <p:ph type="subTitle" idx="1"/>
          </p:nvPr>
        </p:nvSpPr>
        <p:spPr/>
        <p:txBody>
          <a:bodyPr/>
          <a:lstStyle/>
          <a:p>
            <a:r>
              <a:rPr lang="en-US" dirty="0"/>
              <a:t>By Raghav Tyagi</a:t>
            </a:r>
            <a:endParaRPr lang="en-IN" dirty="0"/>
          </a:p>
        </p:txBody>
      </p:sp>
    </p:spTree>
    <p:extLst>
      <p:ext uri="{BB962C8B-B14F-4D97-AF65-F5344CB8AC3E}">
        <p14:creationId xmlns:p14="http://schemas.microsoft.com/office/powerpoint/2010/main" val="399304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0F38-5770-6A16-D537-BF02F495814A}"/>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Prominent Factors Affecting the Prices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9434CA9-26FC-BA9A-6DDD-198D8DEC12EC}"/>
              </a:ext>
            </a:extLst>
          </p:cNvPr>
          <p:cNvSpPr>
            <a:spLocks noGrp="1"/>
          </p:cNvSpPr>
          <p:nvPr>
            <p:ph idx="1"/>
          </p:nvPr>
        </p:nvSpPr>
        <p:spPr>
          <a:xfrm>
            <a:off x="5889522" y="1736674"/>
            <a:ext cx="5464277" cy="4351338"/>
          </a:xfrm>
        </p:spPr>
        <p:txBody>
          <a:bodyPr/>
          <a:lstStyle/>
          <a:p>
            <a:pPr algn="just"/>
            <a:r>
              <a:rPr lang="en-US" dirty="0"/>
              <a:t>The most influential factors on device pricing are RAM and ROM. The strong correlations between these features and price suggest that higher RAM and ROM typically lead to higher prices. Battery power and expandable storage have less impact on the price and are less interrelated with other features.</a:t>
            </a:r>
            <a:endParaRPr lang="en-IN" dirty="0"/>
          </a:p>
        </p:txBody>
      </p:sp>
      <p:pic>
        <p:nvPicPr>
          <p:cNvPr id="5" name="Picture 4">
            <a:extLst>
              <a:ext uri="{FF2B5EF4-FFF2-40B4-BE49-F238E27FC236}">
                <a16:creationId xmlns:a16="http://schemas.microsoft.com/office/drawing/2014/main" id="{04A908C4-0A86-F287-F964-001BCC2C5E04}"/>
              </a:ext>
            </a:extLst>
          </p:cNvPr>
          <p:cNvPicPr>
            <a:picLocks noChangeAspect="1"/>
          </p:cNvPicPr>
          <p:nvPr/>
        </p:nvPicPr>
        <p:blipFill>
          <a:blip r:embed="rId2"/>
          <a:stretch>
            <a:fillRect/>
          </a:stretch>
        </p:blipFill>
        <p:spPr>
          <a:xfrm>
            <a:off x="926259" y="1864493"/>
            <a:ext cx="4773333" cy="4093855"/>
          </a:xfrm>
          <a:prstGeom prst="rect">
            <a:avLst/>
          </a:prstGeom>
        </p:spPr>
      </p:pic>
    </p:spTree>
    <p:extLst>
      <p:ext uri="{BB962C8B-B14F-4D97-AF65-F5344CB8AC3E}">
        <p14:creationId xmlns:p14="http://schemas.microsoft.com/office/powerpoint/2010/main" val="218007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0F38-5770-6A16-D537-BF02F495814A}"/>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Prominent Factors Affecting the Ratings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9434CA9-26FC-BA9A-6DDD-198D8DEC12EC}"/>
              </a:ext>
            </a:extLst>
          </p:cNvPr>
          <p:cNvSpPr>
            <a:spLocks noGrp="1"/>
          </p:cNvSpPr>
          <p:nvPr>
            <p:ph idx="1"/>
          </p:nvPr>
        </p:nvSpPr>
        <p:spPr>
          <a:xfrm>
            <a:off x="5437240" y="2140816"/>
            <a:ext cx="5916560" cy="3947196"/>
          </a:xfrm>
        </p:spPr>
        <p:txBody>
          <a:bodyPr>
            <a:normAutofit fontScale="70000" lnSpcReduction="20000"/>
          </a:bodyPr>
          <a:lstStyle/>
          <a:p>
            <a:pPr>
              <a:buFont typeface="Arial" panose="020B0604020202020204" pitchFamily="34" charset="0"/>
              <a:buChar char="•"/>
            </a:pPr>
            <a:r>
              <a:rPr lang="en-US" b="1" dirty="0"/>
              <a:t>Battery Power (</a:t>
            </a:r>
            <a:r>
              <a:rPr lang="en-US" b="1" dirty="0" err="1"/>
              <a:t>mAh</a:t>
            </a:r>
            <a:r>
              <a:rPr lang="en-US" b="1" dirty="0"/>
              <a:t>)</a:t>
            </a:r>
            <a:r>
              <a:rPr lang="en-US" dirty="0"/>
              <a:t> has the most notable positive impact on ratings compared to other parameters, though the correlation is still moderate.</a:t>
            </a:r>
          </a:p>
          <a:p>
            <a:pPr>
              <a:buFont typeface="Arial" panose="020B0604020202020204" pitchFamily="34" charset="0"/>
              <a:buChar char="•"/>
            </a:pPr>
            <a:r>
              <a:rPr lang="en-US" b="1" dirty="0"/>
              <a:t>RAM (GB)</a:t>
            </a:r>
            <a:r>
              <a:rPr lang="en-US" dirty="0"/>
              <a:t>, </a:t>
            </a:r>
            <a:r>
              <a:rPr lang="en-US" b="1" dirty="0"/>
              <a:t>ROM (GB)</a:t>
            </a:r>
            <a:r>
              <a:rPr lang="en-US" dirty="0"/>
              <a:t>, and </a:t>
            </a:r>
            <a:r>
              <a:rPr lang="en-US" b="1" dirty="0"/>
              <a:t>Expandable </a:t>
            </a:r>
            <a:r>
              <a:rPr lang="en-US" b="1" dirty="0" err="1"/>
              <a:t>Upto</a:t>
            </a:r>
            <a:r>
              <a:rPr lang="en-US" b="1" dirty="0"/>
              <a:t> (GB)</a:t>
            </a:r>
            <a:r>
              <a:rPr lang="en-US" dirty="0"/>
              <a:t> have weak positive correlations with ratings, indicating their influence is less significant.</a:t>
            </a:r>
          </a:p>
          <a:p>
            <a:pPr>
              <a:buFont typeface="Arial" panose="020B0604020202020204" pitchFamily="34" charset="0"/>
              <a:buChar char="•"/>
            </a:pPr>
            <a:r>
              <a:rPr lang="en-US" b="1" dirty="0"/>
              <a:t>Reviews</a:t>
            </a:r>
            <a:r>
              <a:rPr lang="en-US" dirty="0"/>
              <a:t> also show a weak positive correlation with ratings, suggesting that more reviews can lead to better ratings, though the relationship is not strong.</a:t>
            </a:r>
          </a:p>
          <a:p>
            <a:pPr marL="0" indent="0">
              <a:buNone/>
            </a:pPr>
            <a:r>
              <a:rPr lang="en-US" b="1" dirty="0"/>
              <a:t>Battery Power</a:t>
            </a:r>
            <a:r>
              <a:rPr lang="en-US" dirty="0"/>
              <a:t> seems to have the most significant impact on ratings among the parameters analyzed, but the correlations are relatively low, indicating that many other factors likely influence ratings.</a:t>
            </a:r>
          </a:p>
        </p:txBody>
      </p:sp>
      <p:pic>
        <p:nvPicPr>
          <p:cNvPr id="6" name="Picture 5">
            <a:extLst>
              <a:ext uri="{FF2B5EF4-FFF2-40B4-BE49-F238E27FC236}">
                <a16:creationId xmlns:a16="http://schemas.microsoft.com/office/drawing/2014/main" id="{A9C96649-D551-248A-B0EC-20C3FF2FE794}"/>
              </a:ext>
            </a:extLst>
          </p:cNvPr>
          <p:cNvPicPr>
            <a:picLocks noChangeAspect="1"/>
          </p:cNvPicPr>
          <p:nvPr/>
        </p:nvPicPr>
        <p:blipFill>
          <a:blip r:embed="rId2"/>
          <a:stretch>
            <a:fillRect/>
          </a:stretch>
        </p:blipFill>
        <p:spPr>
          <a:xfrm>
            <a:off x="838200" y="2140815"/>
            <a:ext cx="4320914" cy="3657917"/>
          </a:xfrm>
          <a:prstGeom prst="rect">
            <a:avLst/>
          </a:prstGeom>
        </p:spPr>
      </p:pic>
    </p:spTree>
    <p:extLst>
      <p:ext uri="{BB962C8B-B14F-4D97-AF65-F5344CB8AC3E}">
        <p14:creationId xmlns:p14="http://schemas.microsoft.com/office/powerpoint/2010/main" val="2989130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6ED-C262-E9CB-F32E-180CE0E472F7}"/>
              </a:ext>
            </a:extLst>
          </p:cNvPr>
          <p:cNvSpPr>
            <a:spLocks noGrp="1"/>
          </p:cNvSpPr>
          <p:nvPr>
            <p:ph type="ctrTitle"/>
          </p:nvPr>
        </p:nvSpPr>
        <p:spPr/>
        <p:txBody>
          <a:bodyPr/>
          <a:lstStyle/>
          <a:p>
            <a:r>
              <a:rPr lang="en-US" dirty="0">
                <a:latin typeface="Aharoni" panose="02010803020104030203" pitchFamily="2" charset="-79"/>
                <a:cs typeface="Aharoni" panose="02010803020104030203" pitchFamily="2" charset="-79"/>
              </a:rPr>
              <a:t>Other Insights</a:t>
            </a:r>
            <a:endParaRPr lang="en-IN"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5C95C97E-8C21-C50F-7A68-006003DD52C2}"/>
              </a:ext>
            </a:extLst>
          </p:cNvPr>
          <p:cNvSpPr>
            <a:spLocks noGrp="1"/>
          </p:cNvSpPr>
          <p:nvPr>
            <p:ph type="subTitle" idx="1"/>
          </p:nvPr>
        </p:nvSpPr>
        <p:spPr/>
        <p:txBody>
          <a:bodyPr/>
          <a:lstStyle/>
          <a:p>
            <a:r>
              <a:rPr lang="en-US" dirty="0"/>
              <a:t>By Raghav Tyagi</a:t>
            </a:r>
            <a:endParaRPr lang="en-IN" dirty="0"/>
          </a:p>
        </p:txBody>
      </p:sp>
    </p:spTree>
    <p:extLst>
      <p:ext uri="{BB962C8B-B14F-4D97-AF65-F5344CB8AC3E}">
        <p14:creationId xmlns:p14="http://schemas.microsoft.com/office/powerpoint/2010/main" val="6355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A31A-926B-EF5D-9E12-53432DCBDDF4}"/>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Average Price Company Wise</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93A9E4E-AD8D-3452-AB38-F2CE5B74BEF6}"/>
              </a:ext>
            </a:extLst>
          </p:cNvPr>
          <p:cNvSpPr>
            <a:spLocks noGrp="1"/>
          </p:cNvSpPr>
          <p:nvPr>
            <p:ph idx="1"/>
          </p:nvPr>
        </p:nvSpPr>
        <p:spPr>
          <a:xfrm>
            <a:off x="8721212" y="1825625"/>
            <a:ext cx="2632587" cy="4351338"/>
          </a:xfrm>
        </p:spPr>
        <p:txBody>
          <a:bodyPr>
            <a:normAutofit/>
          </a:bodyPr>
          <a:lstStyle/>
          <a:p>
            <a:pPr algn="just"/>
            <a:r>
              <a:rPr lang="en-US" sz="1800" dirty="0"/>
              <a:t>Oneplus, Iqoo, Black, Google &amp; Samsung have high average smartphone prices.</a:t>
            </a:r>
          </a:p>
          <a:p>
            <a:pPr algn="just"/>
            <a:r>
              <a:rPr lang="en-US" sz="1800" dirty="0"/>
              <a:t>Whereas companies like Huawei, Lenovo, Gionee, N0kia, Mi, and Redmi have average prices around between 15000 to 10000.</a:t>
            </a:r>
          </a:p>
          <a:p>
            <a:pPr algn="just"/>
            <a:r>
              <a:rPr lang="en-US" sz="1800" dirty="0"/>
              <a:t>Companies like </a:t>
            </a:r>
            <a:r>
              <a:rPr lang="en-US" sz="1800" dirty="0" err="1"/>
              <a:t>Zopo</a:t>
            </a:r>
            <a:r>
              <a:rPr lang="en-US" sz="1800" dirty="0"/>
              <a:t>, </a:t>
            </a:r>
            <a:r>
              <a:rPr lang="en-US" sz="1800" dirty="0" err="1"/>
              <a:t>Ziox</a:t>
            </a:r>
            <a:r>
              <a:rPr lang="en-US" sz="1800" dirty="0"/>
              <a:t>, Zen, and Blackbear have average prices under 5000.</a:t>
            </a:r>
            <a:endParaRPr lang="en-IN" sz="1800" dirty="0"/>
          </a:p>
        </p:txBody>
      </p:sp>
      <p:pic>
        <p:nvPicPr>
          <p:cNvPr id="4" name="Picture 3">
            <a:extLst>
              <a:ext uri="{FF2B5EF4-FFF2-40B4-BE49-F238E27FC236}">
                <a16:creationId xmlns:a16="http://schemas.microsoft.com/office/drawing/2014/main" id="{52EE2BFD-0C7F-A38A-71C7-167FC7B70006}"/>
              </a:ext>
            </a:extLst>
          </p:cNvPr>
          <p:cNvPicPr>
            <a:picLocks noChangeAspect="1"/>
          </p:cNvPicPr>
          <p:nvPr/>
        </p:nvPicPr>
        <p:blipFill>
          <a:blip r:embed="rId2"/>
          <a:srcRect l="4433" t="34635"/>
          <a:stretch/>
        </p:blipFill>
        <p:spPr>
          <a:xfrm>
            <a:off x="838200" y="1940283"/>
            <a:ext cx="7656466" cy="4122021"/>
          </a:xfrm>
          <a:prstGeom prst="rect">
            <a:avLst/>
          </a:prstGeom>
          <a:ln>
            <a:solidFill>
              <a:srgbClr val="FF0000"/>
            </a:solidFill>
          </a:ln>
        </p:spPr>
      </p:pic>
    </p:spTree>
    <p:extLst>
      <p:ext uri="{BB962C8B-B14F-4D97-AF65-F5344CB8AC3E}">
        <p14:creationId xmlns:p14="http://schemas.microsoft.com/office/powerpoint/2010/main" val="378413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3A90-AAFC-BE6F-A70C-5B77A4729671}"/>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Average Rating Company Wise</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DA226D85-B6D7-FF8E-84A6-E2B7BC43C363}"/>
              </a:ext>
            </a:extLst>
          </p:cNvPr>
          <p:cNvSpPr>
            <a:spLocks noGrp="1"/>
          </p:cNvSpPr>
          <p:nvPr>
            <p:ph idx="1"/>
          </p:nvPr>
        </p:nvSpPr>
        <p:spPr>
          <a:xfrm>
            <a:off x="8593393" y="1825625"/>
            <a:ext cx="2760405" cy="4351338"/>
          </a:xfrm>
        </p:spPr>
        <p:txBody>
          <a:bodyPr>
            <a:normAutofit/>
          </a:bodyPr>
          <a:lstStyle/>
          <a:p>
            <a:pPr algn="just"/>
            <a:r>
              <a:rPr lang="en-US" sz="2000" dirty="0"/>
              <a:t>Almost every Company has an average rating of around 3 to 4.</a:t>
            </a:r>
          </a:p>
          <a:p>
            <a:pPr algn="just"/>
            <a:r>
              <a:rPr lang="en-US" sz="2000" dirty="0"/>
              <a:t>While certain companies have been found to have average ratings below 3.</a:t>
            </a:r>
            <a:endParaRPr lang="en-IN" sz="2000" dirty="0"/>
          </a:p>
        </p:txBody>
      </p:sp>
      <p:pic>
        <p:nvPicPr>
          <p:cNvPr id="4" name="Picture 3">
            <a:extLst>
              <a:ext uri="{FF2B5EF4-FFF2-40B4-BE49-F238E27FC236}">
                <a16:creationId xmlns:a16="http://schemas.microsoft.com/office/drawing/2014/main" id="{68421FEB-F0EC-B4A4-1279-7FF5439C7300}"/>
              </a:ext>
            </a:extLst>
          </p:cNvPr>
          <p:cNvPicPr>
            <a:picLocks noChangeAspect="1"/>
          </p:cNvPicPr>
          <p:nvPr/>
        </p:nvPicPr>
        <p:blipFill>
          <a:blip r:embed="rId2"/>
          <a:srcRect l="5469" t="28940"/>
          <a:stretch/>
        </p:blipFill>
        <p:spPr>
          <a:xfrm>
            <a:off x="838200" y="1927121"/>
            <a:ext cx="7538884" cy="4249842"/>
          </a:xfrm>
          <a:prstGeom prst="rect">
            <a:avLst/>
          </a:prstGeom>
          <a:ln>
            <a:solidFill>
              <a:srgbClr val="FF0000"/>
            </a:solidFill>
          </a:ln>
        </p:spPr>
      </p:pic>
    </p:spTree>
    <p:extLst>
      <p:ext uri="{BB962C8B-B14F-4D97-AF65-F5344CB8AC3E}">
        <p14:creationId xmlns:p14="http://schemas.microsoft.com/office/powerpoint/2010/main" val="78129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F6EC-844E-8510-C3ED-231ECAB9EEC3}"/>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Univariate Analysis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0CEC7BBF-FDD4-153D-F4AD-B8FF1FAE55DC}"/>
              </a:ext>
            </a:extLst>
          </p:cNvPr>
          <p:cNvSpPr>
            <a:spLocks noGrp="1"/>
          </p:cNvSpPr>
          <p:nvPr>
            <p:ph idx="1"/>
          </p:nvPr>
        </p:nvSpPr>
        <p:spPr>
          <a:xfrm>
            <a:off x="7020232" y="1825625"/>
            <a:ext cx="4333568" cy="4351337"/>
          </a:xfrm>
        </p:spPr>
        <p:txBody>
          <a:bodyPr>
            <a:normAutofit/>
          </a:bodyPr>
          <a:lstStyle/>
          <a:p>
            <a:r>
              <a:rPr lang="en-US" dirty="0"/>
              <a:t>Samsung, Redmi &amp; Realme have been the most prominent brands among brands </a:t>
            </a:r>
          </a:p>
          <a:p>
            <a:r>
              <a:rPr lang="en-US" dirty="0"/>
              <a:t>Oppo &amp; Vivo can also be seen as growing players in the Market</a:t>
            </a:r>
            <a:endParaRPr lang="en-IN" dirty="0"/>
          </a:p>
        </p:txBody>
      </p:sp>
      <p:pic>
        <p:nvPicPr>
          <p:cNvPr id="7" name="Picture 6">
            <a:extLst>
              <a:ext uri="{FF2B5EF4-FFF2-40B4-BE49-F238E27FC236}">
                <a16:creationId xmlns:a16="http://schemas.microsoft.com/office/drawing/2014/main" id="{5893F0F1-16C9-2356-6B40-E7FE844ACDA5}"/>
              </a:ext>
            </a:extLst>
          </p:cNvPr>
          <p:cNvPicPr>
            <a:picLocks noChangeAspect="1"/>
          </p:cNvPicPr>
          <p:nvPr/>
        </p:nvPicPr>
        <p:blipFill>
          <a:blip r:embed="rId2"/>
          <a:stretch>
            <a:fillRect/>
          </a:stretch>
        </p:blipFill>
        <p:spPr>
          <a:xfrm>
            <a:off x="442240" y="1825625"/>
            <a:ext cx="6184702" cy="4421267"/>
          </a:xfrm>
          <a:prstGeom prst="rect">
            <a:avLst/>
          </a:prstGeom>
        </p:spPr>
      </p:pic>
    </p:spTree>
    <p:extLst>
      <p:ext uri="{BB962C8B-B14F-4D97-AF65-F5344CB8AC3E}">
        <p14:creationId xmlns:p14="http://schemas.microsoft.com/office/powerpoint/2010/main" val="657018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39FB-82DF-552D-D23E-0F95D3777D51}"/>
              </a:ext>
            </a:extLst>
          </p:cNvPr>
          <p:cNvSpPr>
            <a:spLocks noGrp="1"/>
          </p:cNvSpPr>
          <p:nvPr>
            <p:ph type="title"/>
          </p:nvPr>
        </p:nvSpPr>
        <p:spPr/>
        <p:txBody>
          <a:bodyPr>
            <a:normAutofit/>
          </a:bodyPr>
          <a:lstStyle/>
          <a:p>
            <a:pPr algn="ctr"/>
            <a:r>
              <a:rPr lang="en-US" sz="4000" dirty="0">
                <a:latin typeface="Aharoni" panose="02010803020104030203" pitchFamily="2" charset="-79"/>
                <a:cs typeface="Aharoni" panose="02010803020104030203" pitchFamily="2" charset="-79"/>
              </a:rPr>
              <a:t>Average Battery Power Company Wise</a:t>
            </a:r>
            <a:endParaRPr lang="en-IN"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ABE17E94-2D67-7DFE-DB2B-8CAB5F61E1AA}"/>
              </a:ext>
            </a:extLst>
          </p:cNvPr>
          <p:cNvSpPr>
            <a:spLocks noGrp="1"/>
          </p:cNvSpPr>
          <p:nvPr>
            <p:ph idx="1"/>
          </p:nvPr>
        </p:nvSpPr>
        <p:spPr>
          <a:xfrm>
            <a:off x="8799870" y="1825625"/>
            <a:ext cx="2553929" cy="4351338"/>
          </a:xfrm>
        </p:spPr>
        <p:txBody>
          <a:bodyPr>
            <a:normAutofit/>
          </a:bodyPr>
          <a:lstStyle/>
          <a:p>
            <a:pPr algn="just"/>
            <a:r>
              <a:rPr lang="en-US" sz="1800" dirty="0"/>
              <a:t>Smart Phone Companies like </a:t>
            </a:r>
            <a:r>
              <a:rPr lang="en-US" sz="1800" b="1" dirty="0"/>
              <a:t>Asus, Motorola, Tecno, Samsung, Panasonic, Vivo, Huawei, Kenxinda, Iqoo, Poco, Realme, and Redmi </a:t>
            </a:r>
            <a:r>
              <a:rPr lang="en-US" sz="1800" dirty="0"/>
              <a:t>offer high battery power across all devices.</a:t>
            </a:r>
            <a:endParaRPr lang="en-IN" sz="1800" dirty="0"/>
          </a:p>
        </p:txBody>
      </p:sp>
      <p:pic>
        <p:nvPicPr>
          <p:cNvPr id="4" name="Picture 3">
            <a:extLst>
              <a:ext uri="{FF2B5EF4-FFF2-40B4-BE49-F238E27FC236}">
                <a16:creationId xmlns:a16="http://schemas.microsoft.com/office/drawing/2014/main" id="{E5DD8CBC-6406-03F2-88E8-D045B1B20AB6}"/>
              </a:ext>
            </a:extLst>
          </p:cNvPr>
          <p:cNvPicPr>
            <a:picLocks noChangeAspect="1"/>
          </p:cNvPicPr>
          <p:nvPr/>
        </p:nvPicPr>
        <p:blipFill>
          <a:blip r:embed="rId2"/>
          <a:srcRect l="5172" t="29367"/>
          <a:stretch/>
        </p:blipFill>
        <p:spPr>
          <a:xfrm>
            <a:off x="838200" y="1986116"/>
            <a:ext cx="7627374" cy="4207380"/>
          </a:xfrm>
          <a:prstGeom prst="rect">
            <a:avLst/>
          </a:prstGeom>
          <a:ln>
            <a:solidFill>
              <a:srgbClr val="FF0000"/>
            </a:solidFill>
          </a:ln>
        </p:spPr>
      </p:pic>
    </p:spTree>
    <p:extLst>
      <p:ext uri="{BB962C8B-B14F-4D97-AF65-F5344CB8AC3E}">
        <p14:creationId xmlns:p14="http://schemas.microsoft.com/office/powerpoint/2010/main" val="273386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27BD-FFF8-8BDE-8512-30DDF08C5257}"/>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Average RAM by Company</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57F24EDA-0705-FA14-4304-B8C846063CAF}"/>
              </a:ext>
            </a:extLst>
          </p:cNvPr>
          <p:cNvSpPr>
            <a:spLocks noGrp="1"/>
          </p:cNvSpPr>
          <p:nvPr>
            <p:ph idx="1"/>
          </p:nvPr>
        </p:nvSpPr>
        <p:spPr>
          <a:xfrm>
            <a:off x="8504903" y="1825625"/>
            <a:ext cx="2848897" cy="4351338"/>
          </a:xfrm>
        </p:spPr>
        <p:txBody>
          <a:bodyPr>
            <a:normAutofit/>
          </a:bodyPr>
          <a:lstStyle/>
          <a:p>
            <a:pPr algn="just"/>
            <a:r>
              <a:rPr lang="en-US" sz="2000" dirty="0"/>
              <a:t>Iqoo and Oneplus have offered comparatively higher RAM in smartphone devices catering to heavy multitasking and fast processors. </a:t>
            </a:r>
            <a:endParaRPr lang="en-IN" sz="2000" dirty="0"/>
          </a:p>
        </p:txBody>
      </p:sp>
      <p:pic>
        <p:nvPicPr>
          <p:cNvPr id="4" name="Picture 3">
            <a:extLst>
              <a:ext uri="{FF2B5EF4-FFF2-40B4-BE49-F238E27FC236}">
                <a16:creationId xmlns:a16="http://schemas.microsoft.com/office/drawing/2014/main" id="{D723E8CC-39C6-A2F4-3CFD-4E5BF607417D}"/>
              </a:ext>
            </a:extLst>
          </p:cNvPr>
          <p:cNvPicPr>
            <a:picLocks noChangeAspect="1"/>
          </p:cNvPicPr>
          <p:nvPr/>
        </p:nvPicPr>
        <p:blipFill>
          <a:blip r:embed="rId2"/>
          <a:srcRect l="4546" t="29081"/>
          <a:stretch/>
        </p:blipFill>
        <p:spPr>
          <a:xfrm>
            <a:off x="838200" y="1897538"/>
            <a:ext cx="7371735" cy="4292153"/>
          </a:xfrm>
          <a:prstGeom prst="rect">
            <a:avLst/>
          </a:prstGeom>
          <a:ln>
            <a:solidFill>
              <a:srgbClr val="FF0000"/>
            </a:solidFill>
          </a:ln>
        </p:spPr>
      </p:pic>
    </p:spTree>
    <p:extLst>
      <p:ext uri="{BB962C8B-B14F-4D97-AF65-F5344CB8AC3E}">
        <p14:creationId xmlns:p14="http://schemas.microsoft.com/office/powerpoint/2010/main" val="7960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8E84-3076-64AF-B083-783759BC11C4}"/>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Battery Power</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4EEF2BD0-AF0F-5381-C6A1-E9D5BFA629CF}"/>
              </a:ext>
            </a:extLst>
          </p:cNvPr>
          <p:cNvSpPr>
            <a:spLocks noGrp="1"/>
          </p:cNvSpPr>
          <p:nvPr>
            <p:ph idx="1"/>
          </p:nvPr>
        </p:nvSpPr>
        <p:spPr>
          <a:xfrm>
            <a:off x="6931742" y="1825625"/>
            <a:ext cx="4422057" cy="4351338"/>
          </a:xfrm>
        </p:spPr>
        <p:txBody>
          <a:bodyPr/>
          <a:lstStyle/>
          <a:p>
            <a:r>
              <a:rPr lang="en-US" dirty="0"/>
              <a:t>Smart Phones with Battery power 3000 to 5000 Mah are more popular among others and were seen as more popular among devices</a:t>
            </a:r>
            <a:endParaRPr lang="en-IN" dirty="0"/>
          </a:p>
        </p:txBody>
      </p:sp>
      <p:pic>
        <p:nvPicPr>
          <p:cNvPr id="5" name="Picture 4">
            <a:extLst>
              <a:ext uri="{FF2B5EF4-FFF2-40B4-BE49-F238E27FC236}">
                <a16:creationId xmlns:a16="http://schemas.microsoft.com/office/drawing/2014/main" id="{7319A39F-C0D9-6E09-C15B-84DD5112F2F0}"/>
              </a:ext>
            </a:extLst>
          </p:cNvPr>
          <p:cNvPicPr>
            <a:picLocks noChangeAspect="1"/>
          </p:cNvPicPr>
          <p:nvPr/>
        </p:nvPicPr>
        <p:blipFill>
          <a:blip r:embed="rId2"/>
          <a:stretch>
            <a:fillRect/>
          </a:stretch>
        </p:blipFill>
        <p:spPr>
          <a:xfrm>
            <a:off x="983440" y="1825625"/>
            <a:ext cx="5654534" cy="4201549"/>
          </a:xfrm>
          <a:prstGeom prst="rect">
            <a:avLst/>
          </a:prstGeom>
        </p:spPr>
      </p:pic>
    </p:spTree>
    <p:extLst>
      <p:ext uri="{BB962C8B-B14F-4D97-AF65-F5344CB8AC3E}">
        <p14:creationId xmlns:p14="http://schemas.microsoft.com/office/powerpoint/2010/main" val="112471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F813-4918-6C52-AEA8-9E8EE4A19287}"/>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Battery Performance</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C0A6D8A-13C2-76AD-267A-0EC97551B29C}"/>
              </a:ext>
            </a:extLst>
          </p:cNvPr>
          <p:cNvSpPr>
            <a:spLocks noGrp="1"/>
          </p:cNvSpPr>
          <p:nvPr>
            <p:ph idx="1"/>
          </p:nvPr>
        </p:nvSpPr>
        <p:spPr>
          <a:xfrm>
            <a:off x="6499122" y="1825625"/>
            <a:ext cx="4854677" cy="4351338"/>
          </a:xfrm>
        </p:spPr>
        <p:txBody>
          <a:bodyPr/>
          <a:lstStyle/>
          <a:p>
            <a:r>
              <a:rPr lang="en-US" dirty="0"/>
              <a:t>High &amp; Very High-Performance Batteries are more popular among devices.</a:t>
            </a:r>
          </a:p>
          <a:p>
            <a:r>
              <a:rPr lang="en-US" dirty="0"/>
              <a:t> The reason for Extremely High-Performance batteries not preferred Could be Risk and Hazard from Heating Devices</a:t>
            </a:r>
            <a:endParaRPr lang="en-IN" dirty="0"/>
          </a:p>
        </p:txBody>
      </p:sp>
      <p:pic>
        <p:nvPicPr>
          <p:cNvPr id="5" name="Picture 4">
            <a:extLst>
              <a:ext uri="{FF2B5EF4-FFF2-40B4-BE49-F238E27FC236}">
                <a16:creationId xmlns:a16="http://schemas.microsoft.com/office/drawing/2014/main" id="{9ACDC449-36B7-BA6E-F3E5-20441D39EA70}"/>
              </a:ext>
            </a:extLst>
          </p:cNvPr>
          <p:cNvPicPr>
            <a:picLocks noChangeAspect="1"/>
          </p:cNvPicPr>
          <p:nvPr/>
        </p:nvPicPr>
        <p:blipFill>
          <a:blip r:embed="rId2"/>
          <a:stretch>
            <a:fillRect/>
          </a:stretch>
        </p:blipFill>
        <p:spPr>
          <a:xfrm>
            <a:off x="1057064" y="2518285"/>
            <a:ext cx="4854677" cy="2966017"/>
          </a:xfrm>
          <a:prstGeom prst="rect">
            <a:avLst/>
          </a:prstGeom>
        </p:spPr>
      </p:pic>
    </p:spTree>
    <p:extLst>
      <p:ext uri="{BB962C8B-B14F-4D97-AF65-F5344CB8AC3E}">
        <p14:creationId xmlns:p14="http://schemas.microsoft.com/office/powerpoint/2010/main" val="294434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57EF-3735-FF11-B009-614161C39DC6}"/>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Battery Types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D9352C95-ED81-E7F3-3A37-7AB744BD69F7}"/>
              </a:ext>
            </a:extLst>
          </p:cNvPr>
          <p:cNvSpPr>
            <a:spLocks noGrp="1"/>
          </p:cNvSpPr>
          <p:nvPr>
            <p:ph idx="1"/>
          </p:nvPr>
        </p:nvSpPr>
        <p:spPr>
          <a:xfrm>
            <a:off x="6253316" y="2890683"/>
            <a:ext cx="5100484" cy="3286279"/>
          </a:xfrm>
        </p:spPr>
        <p:txBody>
          <a:bodyPr/>
          <a:lstStyle/>
          <a:p>
            <a:r>
              <a:rPr lang="en-US" dirty="0"/>
              <a:t>Normal Batteries are found in most of the devices.</a:t>
            </a:r>
          </a:p>
          <a:p>
            <a:r>
              <a:rPr lang="en-US" dirty="0"/>
              <a:t> Polymer batteries were found to be the least used in devices.</a:t>
            </a:r>
            <a:endParaRPr lang="en-IN" dirty="0"/>
          </a:p>
        </p:txBody>
      </p:sp>
      <p:pic>
        <p:nvPicPr>
          <p:cNvPr id="5" name="Picture 4">
            <a:extLst>
              <a:ext uri="{FF2B5EF4-FFF2-40B4-BE49-F238E27FC236}">
                <a16:creationId xmlns:a16="http://schemas.microsoft.com/office/drawing/2014/main" id="{AD72846A-F93F-07D2-C3F2-972359C17864}"/>
              </a:ext>
            </a:extLst>
          </p:cNvPr>
          <p:cNvPicPr>
            <a:picLocks noChangeAspect="1"/>
          </p:cNvPicPr>
          <p:nvPr/>
        </p:nvPicPr>
        <p:blipFill>
          <a:blip r:embed="rId2"/>
          <a:stretch>
            <a:fillRect/>
          </a:stretch>
        </p:blipFill>
        <p:spPr>
          <a:xfrm>
            <a:off x="993219" y="2395995"/>
            <a:ext cx="4945465" cy="3210598"/>
          </a:xfrm>
          <a:prstGeom prst="rect">
            <a:avLst/>
          </a:prstGeom>
        </p:spPr>
      </p:pic>
    </p:spTree>
    <p:extLst>
      <p:ext uri="{BB962C8B-B14F-4D97-AF65-F5344CB8AC3E}">
        <p14:creationId xmlns:p14="http://schemas.microsoft.com/office/powerpoint/2010/main" val="391956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C7DD-A598-031D-59CB-F5339FC9949A}"/>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Rear Camera Type</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5C83C333-E10F-A414-FED5-7AB628BF1096}"/>
              </a:ext>
            </a:extLst>
          </p:cNvPr>
          <p:cNvSpPr>
            <a:spLocks noGrp="1"/>
          </p:cNvSpPr>
          <p:nvPr>
            <p:ph idx="1"/>
          </p:nvPr>
        </p:nvSpPr>
        <p:spPr>
          <a:xfrm>
            <a:off x="6164826" y="3116825"/>
            <a:ext cx="5188974" cy="1752447"/>
          </a:xfrm>
        </p:spPr>
        <p:txBody>
          <a:bodyPr/>
          <a:lstStyle/>
          <a:p>
            <a:r>
              <a:rPr lang="en-US" dirty="0"/>
              <a:t>Phones with Multiple Rear Type Cameras are found to be more popular for Capturing Images &amp; Videos.</a:t>
            </a:r>
          </a:p>
          <a:p>
            <a:endParaRPr lang="en-IN" dirty="0"/>
          </a:p>
        </p:txBody>
      </p:sp>
      <p:pic>
        <p:nvPicPr>
          <p:cNvPr id="7" name="Picture 6">
            <a:extLst>
              <a:ext uri="{FF2B5EF4-FFF2-40B4-BE49-F238E27FC236}">
                <a16:creationId xmlns:a16="http://schemas.microsoft.com/office/drawing/2014/main" id="{C2EA3A02-1540-47DE-E0C4-66DB9E7BDB70}"/>
              </a:ext>
            </a:extLst>
          </p:cNvPr>
          <p:cNvPicPr>
            <a:picLocks noChangeAspect="1"/>
          </p:cNvPicPr>
          <p:nvPr/>
        </p:nvPicPr>
        <p:blipFill>
          <a:blip r:embed="rId2"/>
          <a:stretch>
            <a:fillRect/>
          </a:stretch>
        </p:blipFill>
        <p:spPr>
          <a:xfrm>
            <a:off x="838200" y="2373512"/>
            <a:ext cx="5091427" cy="3070337"/>
          </a:xfrm>
          <a:prstGeom prst="rect">
            <a:avLst/>
          </a:prstGeom>
        </p:spPr>
      </p:pic>
    </p:spTree>
    <p:extLst>
      <p:ext uri="{BB962C8B-B14F-4D97-AF65-F5344CB8AC3E}">
        <p14:creationId xmlns:p14="http://schemas.microsoft.com/office/powerpoint/2010/main" val="44962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356F-92A7-9D9F-F76D-5185A1BB8EBC}"/>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Front Camera Type</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4B41A2F5-D429-DE35-85A6-7B1A21FE931C}"/>
              </a:ext>
            </a:extLst>
          </p:cNvPr>
          <p:cNvSpPr>
            <a:spLocks noGrp="1"/>
          </p:cNvSpPr>
          <p:nvPr>
            <p:ph idx="1"/>
          </p:nvPr>
        </p:nvSpPr>
        <p:spPr>
          <a:xfrm>
            <a:off x="6980903" y="2714728"/>
            <a:ext cx="4372897" cy="2329220"/>
          </a:xfrm>
        </p:spPr>
        <p:txBody>
          <a:bodyPr>
            <a:normAutofit fontScale="92500" lnSpcReduction="10000"/>
          </a:bodyPr>
          <a:lstStyle/>
          <a:p>
            <a:r>
              <a:rPr lang="en-US" dirty="0"/>
              <a:t>Most of the devices were found to be equipped with a single front camera.</a:t>
            </a:r>
          </a:p>
          <a:p>
            <a:r>
              <a:rPr lang="en-US" dirty="0"/>
              <a:t>And Multiple front cameras were found to be in very less number of devices</a:t>
            </a:r>
          </a:p>
          <a:p>
            <a:endParaRPr lang="en-IN" dirty="0"/>
          </a:p>
        </p:txBody>
      </p:sp>
      <p:pic>
        <p:nvPicPr>
          <p:cNvPr id="5" name="Picture 4">
            <a:extLst>
              <a:ext uri="{FF2B5EF4-FFF2-40B4-BE49-F238E27FC236}">
                <a16:creationId xmlns:a16="http://schemas.microsoft.com/office/drawing/2014/main" id="{8A5599C0-F38C-5028-909F-C9AD7455CBA2}"/>
              </a:ext>
            </a:extLst>
          </p:cNvPr>
          <p:cNvPicPr>
            <a:picLocks noChangeAspect="1"/>
          </p:cNvPicPr>
          <p:nvPr/>
        </p:nvPicPr>
        <p:blipFill>
          <a:blip r:embed="rId2"/>
          <a:stretch>
            <a:fillRect/>
          </a:stretch>
        </p:blipFill>
        <p:spPr>
          <a:xfrm>
            <a:off x="1102817" y="2386064"/>
            <a:ext cx="5328393" cy="3532956"/>
          </a:xfrm>
          <a:prstGeom prst="rect">
            <a:avLst/>
          </a:prstGeom>
        </p:spPr>
      </p:pic>
    </p:spTree>
    <p:extLst>
      <p:ext uri="{BB962C8B-B14F-4D97-AF65-F5344CB8AC3E}">
        <p14:creationId xmlns:p14="http://schemas.microsoft.com/office/powerpoint/2010/main" val="402425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139D-88E3-2751-4DBF-FDC78E5148C3}"/>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Display Size</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27B14AE-3FB7-9218-5FDE-87635D768E48}"/>
              </a:ext>
            </a:extLst>
          </p:cNvPr>
          <p:cNvSpPr>
            <a:spLocks noGrp="1"/>
          </p:cNvSpPr>
          <p:nvPr>
            <p:ph idx="1"/>
          </p:nvPr>
        </p:nvSpPr>
        <p:spPr>
          <a:xfrm>
            <a:off x="6803922" y="2536723"/>
            <a:ext cx="4549877" cy="3640240"/>
          </a:xfrm>
        </p:spPr>
        <p:txBody>
          <a:bodyPr/>
          <a:lstStyle/>
          <a:p>
            <a:r>
              <a:rPr lang="en-US" dirty="0"/>
              <a:t>Generally Devices with Display sizes around 15 to 16.5 inches were found to be more common in devices</a:t>
            </a:r>
          </a:p>
          <a:p>
            <a:r>
              <a:rPr lang="en-US" dirty="0"/>
              <a:t> Whereas large sizes and very low display sizes were uncommon.</a:t>
            </a:r>
            <a:endParaRPr lang="en-IN" dirty="0"/>
          </a:p>
        </p:txBody>
      </p:sp>
      <p:pic>
        <p:nvPicPr>
          <p:cNvPr id="5" name="Picture 4">
            <a:extLst>
              <a:ext uri="{FF2B5EF4-FFF2-40B4-BE49-F238E27FC236}">
                <a16:creationId xmlns:a16="http://schemas.microsoft.com/office/drawing/2014/main" id="{0C1E9B2A-2F60-EAA4-57D9-2088D5931C49}"/>
              </a:ext>
            </a:extLst>
          </p:cNvPr>
          <p:cNvPicPr>
            <a:picLocks noChangeAspect="1"/>
          </p:cNvPicPr>
          <p:nvPr/>
        </p:nvPicPr>
        <p:blipFill>
          <a:blip r:embed="rId2"/>
          <a:stretch>
            <a:fillRect/>
          </a:stretch>
        </p:blipFill>
        <p:spPr>
          <a:xfrm>
            <a:off x="1228633" y="2054276"/>
            <a:ext cx="5199550" cy="3894035"/>
          </a:xfrm>
          <a:prstGeom prst="rect">
            <a:avLst/>
          </a:prstGeom>
        </p:spPr>
      </p:pic>
    </p:spTree>
    <p:extLst>
      <p:ext uri="{BB962C8B-B14F-4D97-AF65-F5344CB8AC3E}">
        <p14:creationId xmlns:p14="http://schemas.microsoft.com/office/powerpoint/2010/main" val="414116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90B5-87CF-B69C-885E-F649A7553A2D}"/>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Prices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30338490-D058-798F-5132-A30749798A72}"/>
              </a:ext>
            </a:extLst>
          </p:cNvPr>
          <p:cNvSpPr>
            <a:spLocks noGrp="1"/>
          </p:cNvSpPr>
          <p:nvPr>
            <p:ph idx="1"/>
          </p:nvPr>
        </p:nvSpPr>
        <p:spPr>
          <a:xfrm>
            <a:off x="6253316" y="3244645"/>
            <a:ext cx="5100484" cy="2932318"/>
          </a:xfrm>
        </p:spPr>
        <p:txBody>
          <a:bodyPr/>
          <a:lstStyle/>
          <a:p>
            <a:r>
              <a:rPr lang="en-US" dirty="0"/>
              <a:t>Generally phones priced between 5000 to 15000 were most common as they are affordable. </a:t>
            </a:r>
          </a:p>
          <a:p>
            <a:pPr marL="0" indent="0">
              <a:buNone/>
            </a:pPr>
            <a:endParaRPr lang="en-IN" dirty="0"/>
          </a:p>
        </p:txBody>
      </p:sp>
      <p:pic>
        <p:nvPicPr>
          <p:cNvPr id="5" name="Picture 4">
            <a:extLst>
              <a:ext uri="{FF2B5EF4-FFF2-40B4-BE49-F238E27FC236}">
                <a16:creationId xmlns:a16="http://schemas.microsoft.com/office/drawing/2014/main" id="{B8A03E1B-71EC-A486-3617-AD2398B0DD5C}"/>
              </a:ext>
            </a:extLst>
          </p:cNvPr>
          <p:cNvPicPr>
            <a:picLocks noChangeAspect="1"/>
          </p:cNvPicPr>
          <p:nvPr/>
        </p:nvPicPr>
        <p:blipFill>
          <a:blip r:embed="rId2"/>
          <a:stretch>
            <a:fillRect/>
          </a:stretch>
        </p:blipFill>
        <p:spPr>
          <a:xfrm>
            <a:off x="754692" y="2284408"/>
            <a:ext cx="5341308" cy="3821423"/>
          </a:xfrm>
          <a:prstGeom prst="rect">
            <a:avLst/>
          </a:prstGeom>
        </p:spPr>
      </p:pic>
    </p:spTree>
    <p:extLst>
      <p:ext uri="{BB962C8B-B14F-4D97-AF65-F5344CB8AC3E}">
        <p14:creationId xmlns:p14="http://schemas.microsoft.com/office/powerpoint/2010/main" val="34188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636</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Aharoni</vt:lpstr>
      <vt:lpstr>Arial</vt:lpstr>
      <vt:lpstr>Calibri</vt:lpstr>
      <vt:lpstr>Calibri Light</vt:lpstr>
      <vt:lpstr>Office Theme</vt:lpstr>
      <vt:lpstr>Univariate Analysis</vt:lpstr>
      <vt:lpstr>Univariate Analysis</vt:lpstr>
      <vt:lpstr>Battery Power</vt:lpstr>
      <vt:lpstr>Battery Performance</vt:lpstr>
      <vt:lpstr>Battery Types</vt:lpstr>
      <vt:lpstr>Rear Camera Type</vt:lpstr>
      <vt:lpstr>Front Camera Type</vt:lpstr>
      <vt:lpstr>Display Size</vt:lpstr>
      <vt:lpstr>Prices</vt:lpstr>
      <vt:lpstr>Warranty</vt:lpstr>
      <vt:lpstr>ROM </vt:lpstr>
      <vt:lpstr>RAM Storage</vt:lpstr>
      <vt:lpstr>Expandable Memory</vt:lpstr>
      <vt:lpstr>Bivariate Analysis</vt:lpstr>
      <vt:lpstr>Prominent Factors Affecting the Prices</vt:lpstr>
      <vt:lpstr>Prominent Factors Affecting the Ratings</vt:lpstr>
      <vt:lpstr>Other Insights</vt:lpstr>
      <vt:lpstr>Average Price Company Wise</vt:lpstr>
      <vt:lpstr>Average Rating Company Wise</vt:lpstr>
      <vt:lpstr>Average Battery Power Company Wise</vt:lpstr>
      <vt:lpstr>Average RAM by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Somya Tyagi</dc:creator>
  <cp:lastModifiedBy>Somya Tyagi</cp:lastModifiedBy>
  <cp:revision>2</cp:revision>
  <dcterms:created xsi:type="dcterms:W3CDTF">2024-09-13T13:43:05Z</dcterms:created>
  <dcterms:modified xsi:type="dcterms:W3CDTF">2024-09-13T16:46:50Z</dcterms:modified>
</cp:coreProperties>
</file>