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Indian Crime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2019 -2024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AA77-8235-CA3B-65D6-2AA4D6DD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9208-C621-E191-4E91-D87E6274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1" y="2074308"/>
            <a:ext cx="4454014" cy="3558511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50% of the Reported Cases have been close i.e. the judgment has been made or the procedure of law and order has been completed.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Whereas 50% of the cases have still been pending.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68B30-BD06-A46A-166A-2EFB6141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53" y="2074308"/>
            <a:ext cx="3595301" cy="3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47A5-414E-A54D-EB6F-9185672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1C04-83CD-CFDB-4C1D-121F48C8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189" y="2321863"/>
            <a:ext cx="2601884" cy="247419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Other Crimes including Homicide, </a:t>
            </a:r>
            <a:r>
              <a:rPr lang="en-US" b="1" dirty="0"/>
              <a:t>Burglary, Vandalism,</a:t>
            </a:r>
            <a:r>
              <a:rPr lang="en-IN" b="1" dirty="0"/>
              <a:t> Kidnapping, Public intoxication, Cyber Crime, Illegal possession,</a:t>
            </a:r>
            <a:r>
              <a:rPr lang="en-IN" dirty="0"/>
              <a:t> etc are most common and also found to be reported most in metro cities like </a:t>
            </a:r>
            <a:r>
              <a:rPr lang="en-IN" b="1" dirty="0">
                <a:solidFill>
                  <a:srgbClr val="FF0000"/>
                </a:solidFill>
              </a:rPr>
              <a:t>Delhi, Bangalore, Mumbai, Pune,</a:t>
            </a:r>
            <a:r>
              <a:rPr lang="en-IN" dirty="0"/>
              <a:t> etc.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3F001-CA72-A913-1729-2DCDA1A0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9" y="2145510"/>
            <a:ext cx="7377545" cy="35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47A5-414E-A54D-EB6F-9185672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1C04-83CD-CFDB-4C1D-121F48C8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189" y="2321863"/>
            <a:ext cx="2601884" cy="24741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Age Group </a:t>
            </a:r>
            <a:r>
              <a:rPr lang="en-US" b="1" dirty="0">
                <a:solidFill>
                  <a:srgbClr val="FF0000"/>
                </a:solidFill>
              </a:rPr>
              <a:t>10 – 20 </a:t>
            </a:r>
            <a:r>
              <a:rPr lang="en-US" dirty="0"/>
              <a:t>is significantly more affected, especially in metro cities like Delhi, Mumbai &amp; Hyderabad.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C019C-4ED4-89B3-3209-84164B87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71" y="2254971"/>
            <a:ext cx="7067319" cy="37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44EF-92F2-8C37-0EFA-47B0B1FF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B54D-C8E6-1552-4DB8-FB08BB9B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2497975" cy="3760891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Females</a:t>
            </a:r>
            <a:r>
              <a:rPr lang="en-US" dirty="0"/>
              <a:t> are found to be more affected in every city.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0B9B-B20D-0966-2077-8A4A50F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2108201"/>
            <a:ext cx="7563492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F9C4-300B-67D9-CEE0-7B6A8E06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1F89-2ED2-8425-6194-E6364EF3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4129347" cy="3760891"/>
          </a:xfrm>
        </p:spPr>
        <p:txBody>
          <a:bodyPr/>
          <a:lstStyle/>
          <a:p>
            <a:r>
              <a:rPr lang="en-US" dirty="0"/>
              <a:t>In Every Crime Domain </a:t>
            </a:r>
            <a:r>
              <a:rPr lang="en-US" dirty="0">
                <a:solidFill>
                  <a:srgbClr val="FF0000"/>
                </a:solidFill>
              </a:rPr>
              <a:t>Females </a:t>
            </a:r>
            <a:r>
              <a:rPr lang="en-US" dirty="0"/>
              <a:t>are Found to be Mostly Affected.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40848-1C3F-D89C-2FD2-1C110813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60" y="2108201"/>
            <a:ext cx="5258760" cy="38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F9C4-300B-67D9-CEE0-7B6A8E06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1F89-2ED2-8425-6194-E6364EF3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640976" cy="3760891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Younger age groups (10-40 years)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more affected across most crime domains, especially in Other Crime and Violent Crime.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Elderly people (60-80 years)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less frequently victims in all crime domains, especially in Other Crime.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consistent pattern of lower victim counts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Fatality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 accidents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all age groups.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C6A49-01D7-120C-5BCA-61FBBEC4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12" y="2108201"/>
            <a:ext cx="5763068" cy="38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F9C4-300B-67D9-CEE0-7B6A8E06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1F89-2ED2-8425-6194-E6364EF3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350030" cy="3760891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Other Crime dominates the 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regarding total case count, suggesting this category has the most incidents, but closure rates are also high.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Violent Crime and Fire Accidents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similar trends in terms of case closure, with a balance between closed and open cases.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Traffic Fatalities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a smaller proportion of overall cases, with a slight gap between open and closed cases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C2866-B5A5-9ACC-F68C-DF983826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73" y="2384571"/>
            <a:ext cx="6645451" cy="32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36BD-998D-DB9B-D27A-CCCD1B4A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0AF2-2F12-B916-7B39-A655003F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4966"/>
            <a:ext cx="3809017" cy="3427360"/>
          </a:xfrm>
        </p:spPr>
        <p:txBody>
          <a:bodyPr>
            <a:normAutofit lnSpcReduction="10000"/>
          </a:bodyPr>
          <a:lstStyle/>
          <a:p>
            <a:pPr marL="457200" indent="-457200" algn="just">
              <a:buSzPct val="107000"/>
              <a:buFont typeface="+mj-lt"/>
              <a:buAutoNum type="arabicPeriod"/>
            </a:pPr>
            <a:r>
              <a:rPr lang="en-US" dirty="0"/>
              <a:t>Total Case Reports – </a:t>
            </a:r>
            <a:r>
              <a:rPr lang="en-US" dirty="0">
                <a:solidFill>
                  <a:srgbClr val="FF0000"/>
                </a:solidFill>
              </a:rPr>
              <a:t>40160 </a:t>
            </a:r>
          </a:p>
          <a:p>
            <a:pPr marL="457200" indent="-457200" algn="just">
              <a:buSzPct val="107000"/>
              <a:buFont typeface="+mj-lt"/>
              <a:buAutoNum type="arabicPeriod"/>
            </a:pPr>
            <a:r>
              <a:rPr lang="en-US" dirty="0"/>
              <a:t>Average Victim’s age is around </a:t>
            </a:r>
            <a:r>
              <a:rPr lang="en-US" dirty="0">
                <a:solidFill>
                  <a:srgbClr val="FF0000"/>
                </a:solidFill>
              </a:rPr>
              <a:t>44-45</a:t>
            </a:r>
            <a:r>
              <a:rPr lang="en-US" dirty="0"/>
              <a:t>.</a:t>
            </a:r>
          </a:p>
          <a:p>
            <a:pPr marL="457200" indent="-457200" algn="just">
              <a:buSzPct val="107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25% </a:t>
            </a:r>
            <a:r>
              <a:rPr lang="en-US" dirty="0"/>
              <a:t>of Crimes were registered with Senior Citizens </a:t>
            </a:r>
          </a:p>
          <a:p>
            <a:pPr marL="457200" indent="-457200" algn="just">
              <a:buSzPct val="107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25% </a:t>
            </a:r>
            <a:r>
              <a:rPr lang="en-US" dirty="0"/>
              <a:t>of Cases required a large number of Police Forces.</a:t>
            </a:r>
          </a:p>
          <a:p>
            <a:pPr marL="457200" indent="-457200" algn="just">
              <a:buSzPct val="107000"/>
              <a:buFont typeface="+mj-lt"/>
              <a:buAutoNum type="arabicPeriod"/>
            </a:pPr>
            <a:r>
              <a:rPr lang="en-US" dirty="0"/>
              <a:t>And the Average of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Police Deployed in each case.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83C6E-FDC3-3F47-9317-C051C0D2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660" y="2274966"/>
            <a:ext cx="5517020" cy="34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A2C-74A6-75E0-2345-DE45B425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2B0F-832C-DF79-E52E-62306B85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300748"/>
            <a:ext cx="4615262" cy="356834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Number of Crimes Reports Remained the same throughout the years.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Since 2024 is an ongoing year, the lower crime count 2024 might be due to incomplete data, as the year is still in progress.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92651-D4C5-0E3C-1653-8EAFBAF9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90" y="2022515"/>
            <a:ext cx="5121084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B366-09A3-1F56-D2F3-3504BD8C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7E76-AB3E-57B8-DC7C-7785CB89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47530"/>
            <a:ext cx="4011561" cy="3594509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number of crimes seems fairly consistent across all hours, with no single hour showing an extreme peak or dip.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There is no clear spike in crime rates during particular hours, meaning there are no specific "peak hours" where crime is drastically higher than at other times.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17D8D-D5DC-FE86-5B8E-E14A74CB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7" y="2385020"/>
            <a:ext cx="6174865" cy="29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61DE-5260-3E27-D74B-FECA5D6B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C179F-1842-1426-0084-1D30A405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74"/>
          <a:stretch/>
        </p:blipFill>
        <p:spPr>
          <a:xfrm>
            <a:off x="5083278" y="2378773"/>
            <a:ext cx="6072402" cy="321964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EB3557E-700B-FB6D-902A-0C2920770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2334295"/>
            <a:ext cx="3740508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</a:pPr>
            <a:r>
              <a:rPr lang="en-US" altLang="en-US" dirty="0"/>
              <a:t>Delhi has the highest crime rate, while Lucknow reports the least.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</a:pPr>
            <a:r>
              <a:rPr lang="en-US" altLang="en-US" dirty="0"/>
              <a:t>There is a gradual decline in crime counts from Delhi to Lucknow.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</a:pPr>
            <a:r>
              <a:rPr lang="en-US" altLang="en-US" dirty="0"/>
              <a:t>Major metropolitan cities like Mumbai, Bangalore, and Hyderabad also experience high crime counts, though much less than Delhi. </a:t>
            </a:r>
          </a:p>
        </p:txBody>
      </p:sp>
    </p:spTree>
    <p:extLst>
      <p:ext uri="{BB962C8B-B14F-4D97-AF65-F5344CB8AC3E}">
        <p14:creationId xmlns:p14="http://schemas.microsoft.com/office/powerpoint/2010/main" val="131261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0A5D-853A-4CBD-2821-1BE399AF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D232E-55B4-975E-7B2E-559A1731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10" y="2081624"/>
            <a:ext cx="5894594" cy="354242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2A947D-AF96-A8A0-4379-A8187DE1A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12043"/>
            <a:ext cx="3946668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The youngest age group (10-20) is the most involved in or affected by crimes, possibly due to higher risk factors or vulnerability.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All other age groups (except 70-80) show almost uniform crime distribution, indicating that crime impacts a wide range of age groups consistently. </a:t>
            </a:r>
          </a:p>
        </p:txBody>
      </p:sp>
    </p:spTree>
    <p:extLst>
      <p:ext uri="{BB962C8B-B14F-4D97-AF65-F5344CB8AC3E}">
        <p14:creationId xmlns:p14="http://schemas.microsoft.com/office/powerpoint/2010/main" val="140346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853B-0326-397F-ECAE-59493907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C9B6-1317-D4C0-C277-6FB14359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2529"/>
            <a:ext cx="3936836" cy="30865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Females being more affected by crime suggests underlying social and systemic factors that expose women to higher risks.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Significant numbers of X Genders have also been found affected.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33DC-CA8F-203C-0A0F-51B43781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40" y="2782529"/>
            <a:ext cx="5829880" cy="25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0DE7-56C8-577F-11C3-2370FAEF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F2F2-093F-3C96-E454-E1C281A9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8735"/>
            <a:ext cx="2697972" cy="3450357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1. The knife has been found the most used weapon in crime incidents.</a:t>
            </a:r>
          </a:p>
          <a:p>
            <a:pPr marL="0" indent="0" algn="ctr">
              <a:buNone/>
            </a:pPr>
            <a:r>
              <a:rPr lang="en-US" dirty="0"/>
              <a:t>Indicating the easy availability.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C0297-919D-731F-291E-52297705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07" y="2263770"/>
            <a:ext cx="7758501" cy="33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6C62-D23E-6EFB-E8C2-110840A8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7933-C7BF-E069-7244-128058B0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33550"/>
            <a:ext cx="3501741" cy="343554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Other Crimes have been reported in large numbers such as burglary, theft, Impersonification, Kidnapping, Cyber Crime, etc.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Whereas Violent Crimes have been the Second Highest.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FD45-496D-1E98-74F3-EF3DBB42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81" y="2433550"/>
            <a:ext cx="6040939" cy="30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67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{6B7241D3-FFD5-403C-9B09-C4633FB9A8B8}tf22712842_win32</Template>
  <TotalTime>151</TotalTime>
  <Words>613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Custom</vt:lpstr>
      <vt:lpstr>Indian Crime Incidents</vt:lpstr>
      <vt:lpstr>Numerical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Somya Tyagi</dc:creator>
  <cp:lastModifiedBy>Somya Tyagi</cp:lastModifiedBy>
  <cp:revision>2</cp:revision>
  <dcterms:created xsi:type="dcterms:W3CDTF">2024-09-30T08:39:46Z</dcterms:created>
  <dcterms:modified xsi:type="dcterms:W3CDTF">2024-10-01T09:23:28Z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