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cbb0f5a2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cbb0f5a2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cbb0f5a2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cbb0f5a2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cbb0f5a2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cbb0f5a2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cbb0f5a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cbb0f5a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cbb0f5a2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cbb0f5a2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cbb0f5a2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cbb0f5a2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cbb0f5a2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cbb0f5a2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cbb0f5a2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cbb0f5a2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cbb0f5a2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cbb0f5a2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r.wikipedia.org/wiki/John_Dewey" TargetMode="External"/><Relationship Id="rId4" Type="http://schemas.openxmlformats.org/officeDocument/2006/relationships/hyperlink" Target="https://fr.wikipedia.org/wiki/John_Dewey" TargetMode="External"/><Relationship Id="rId5" Type="http://schemas.openxmlformats.org/officeDocument/2006/relationships/hyperlink" Target="http://scholar.lib.vt.edu/ejournals/JITE/v34n3/Knoll.html?re" TargetMode="External"/><Relationship Id="rId6" Type="http://schemas.openxmlformats.org/officeDocument/2006/relationships/hyperlink" Target="http://scholar.lib.vt.edu/ejournals/JITE/v34n3/Knoll.html?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edutechwiki.unige.ch/fmediawiki/images/b/b6/APP-Video1-KO.web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L’approche par Projet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solidFill>
                  <a:schemeClr val="lt1"/>
                </a:solidFill>
              </a:rPr>
              <a:t>‹#›</a:t>
            </a:fld>
            <a:endParaRPr sz="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Conclusion</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L’intérêt d’un projet est donc immense, le véritable enseignement ne réside plus dans le fait d’apprendre, mais plutôt d’apprendre à apprendre. Il s’articule autour de plusieurs points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sa capacité à apprendre, à déterminer des objectifs, à analyser une situation et de mettre en œuvre de manière coordonnée une série d’actions de nature à atteindre un résultat donné.</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La pédagogie de projet présente de nombreux avantages. On note la richesse de différenciation des itinéraires d'apprentissage ou encore l'expérimentation puissante de l'autonomie ainsi que l'essor d'une forte motivation.</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Accepter de travailler  en équipe permet d’atteindre des niveaux de production qu’il serait impossible d’honorer seul.sa sfait partie du facteur des  plus important dans  une </a:t>
            </a:r>
            <a:r>
              <a:rPr lang="fr" sz="1400">
                <a:solidFill>
                  <a:srgbClr val="000000"/>
                </a:solidFill>
                <a:latin typeface="Times New Roman"/>
                <a:ea typeface="Times New Roman"/>
                <a:cs typeface="Times New Roman"/>
                <a:sym typeface="Times New Roman"/>
              </a:rPr>
              <a:t>approche</a:t>
            </a:r>
            <a:r>
              <a:rPr lang="fr" sz="1400">
                <a:solidFill>
                  <a:srgbClr val="000000"/>
                </a:solidFill>
                <a:latin typeface="Times New Roman"/>
                <a:ea typeface="Times New Roman"/>
                <a:cs typeface="Times New Roman"/>
                <a:sym typeface="Times New Roman"/>
              </a:rPr>
              <a:t> de projet </a:t>
            </a:r>
            <a:br>
              <a:rPr lang="fr"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342" name="Google Shape;342;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Plan </a:t>
            </a:r>
            <a:endParaRPr/>
          </a:p>
        </p:txBody>
      </p:sp>
      <p:sp>
        <p:nvSpPr>
          <p:cNvPr id="285" name="Google Shape;285;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fr"/>
              <a:t>Introduction</a:t>
            </a:r>
            <a:endParaRPr/>
          </a:p>
          <a:p>
            <a:pPr indent="-311150" lvl="0" marL="457200" rtl="0" algn="l">
              <a:spcBef>
                <a:spcPts val="0"/>
              </a:spcBef>
              <a:spcAft>
                <a:spcPts val="0"/>
              </a:spcAft>
              <a:buSzPts val="1300"/>
              <a:buChar char="●"/>
            </a:pPr>
            <a:r>
              <a:rPr lang="fr"/>
              <a:t>Définition</a:t>
            </a:r>
            <a:endParaRPr/>
          </a:p>
          <a:p>
            <a:pPr indent="-311150" lvl="0" marL="457200" rtl="0" algn="l">
              <a:spcBef>
                <a:spcPts val="0"/>
              </a:spcBef>
              <a:spcAft>
                <a:spcPts val="0"/>
              </a:spcAft>
              <a:buSzPts val="1300"/>
              <a:buChar char="●"/>
            </a:pPr>
            <a:r>
              <a:rPr lang="fr"/>
              <a:t>Historique</a:t>
            </a:r>
            <a:endParaRPr/>
          </a:p>
          <a:p>
            <a:pPr indent="-311150" lvl="0" marL="457200" rtl="0" algn="l">
              <a:spcBef>
                <a:spcPts val="0"/>
              </a:spcBef>
              <a:spcAft>
                <a:spcPts val="0"/>
              </a:spcAft>
              <a:buSzPts val="1300"/>
              <a:buChar char="●"/>
            </a:pPr>
            <a:r>
              <a:rPr lang="fr"/>
              <a:t>Caractéristique</a:t>
            </a:r>
            <a:endParaRPr/>
          </a:p>
          <a:p>
            <a:pPr indent="-311150" lvl="0" marL="457200" rtl="0" algn="l">
              <a:spcBef>
                <a:spcPts val="0"/>
              </a:spcBef>
              <a:spcAft>
                <a:spcPts val="0"/>
              </a:spcAft>
              <a:buSzPts val="1300"/>
              <a:buChar char="●"/>
            </a:pPr>
            <a:r>
              <a:rPr lang="fr"/>
              <a:t>Les principe de la pédagogie</a:t>
            </a:r>
            <a:endParaRPr/>
          </a:p>
          <a:p>
            <a:pPr indent="-311150" lvl="0" marL="457200" rtl="0" algn="l">
              <a:spcBef>
                <a:spcPts val="0"/>
              </a:spcBef>
              <a:spcAft>
                <a:spcPts val="0"/>
              </a:spcAft>
              <a:buSzPts val="1300"/>
              <a:buChar char="●"/>
            </a:pPr>
            <a:r>
              <a:rPr lang="fr"/>
              <a:t>Les </a:t>
            </a:r>
            <a:r>
              <a:rPr lang="fr"/>
              <a:t>pionniers</a:t>
            </a:r>
            <a:endParaRPr/>
          </a:p>
          <a:p>
            <a:pPr indent="-311150" lvl="0" marL="457200" rtl="0" algn="l">
              <a:spcBef>
                <a:spcPts val="0"/>
              </a:spcBef>
              <a:spcAft>
                <a:spcPts val="0"/>
              </a:spcAft>
              <a:buSzPts val="1300"/>
              <a:buChar char="●"/>
            </a:pPr>
            <a:r>
              <a:rPr lang="fr"/>
              <a:t>Schéma</a:t>
            </a:r>
            <a:r>
              <a:rPr lang="fr"/>
              <a:t> </a:t>
            </a:r>
            <a:r>
              <a:rPr lang="fr"/>
              <a:t>descriptive</a:t>
            </a:r>
            <a:endParaRPr/>
          </a:p>
          <a:p>
            <a:pPr indent="-311150" lvl="0" marL="457200" rtl="0" algn="l">
              <a:spcBef>
                <a:spcPts val="0"/>
              </a:spcBef>
              <a:spcAft>
                <a:spcPts val="0"/>
              </a:spcAft>
              <a:buSzPts val="1300"/>
              <a:buChar char="●"/>
            </a:pPr>
            <a:r>
              <a:rPr lang="fr"/>
              <a:t>Conclusion</a:t>
            </a:r>
            <a:endParaRPr/>
          </a:p>
          <a:p>
            <a:pPr indent="0" lvl="0" marL="457200" rtl="0" algn="l">
              <a:spcBef>
                <a:spcPts val="1600"/>
              </a:spcBef>
              <a:spcAft>
                <a:spcPts val="1600"/>
              </a:spcAft>
              <a:buNone/>
            </a:pPr>
            <a:r>
              <a:t/>
            </a:r>
            <a:endParaRPr/>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Introduction </a:t>
            </a:r>
            <a:endParaRPr/>
          </a:p>
        </p:txBody>
      </p:sp>
      <p:sp>
        <p:nvSpPr>
          <p:cNvPr id="292" name="Google Shape;292;p15"/>
          <p:cNvSpPr txBox="1"/>
          <p:nvPr>
            <p:ph idx="1" type="body"/>
          </p:nvPr>
        </p:nvSpPr>
        <p:spPr>
          <a:xfrm>
            <a:off x="311700" y="11654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Depuis quelques années, des intervenants du monde scolaire se sont intéressés à l'approche par projet et l'ont intégrée à leur démarche d'enseignement.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Cette technique d’apprentissage est la manière la plus adaptée d’appréhender les technologies de l’information qui évoluent sans cesse, où l’appréhension d’un concept se fait obligatoirement sur la base d’autres concepts qui eux-mêmes évoluent.</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1200"/>
              </a:spcAft>
              <a:buNone/>
            </a:pPr>
            <a:r>
              <a:rPr lang="fr" sz="1400">
                <a:solidFill>
                  <a:srgbClr val="000000"/>
                </a:solidFill>
                <a:latin typeface="Times New Roman"/>
                <a:ea typeface="Times New Roman"/>
                <a:cs typeface="Times New Roman"/>
                <a:sym typeface="Times New Roman"/>
              </a:rPr>
              <a:t>Il s’agit de soumettre un projet/cas pratique autour duquel on s’interrogera sur le contexte/besoins et auxquels on apportera des pistes de réponses structurées à la problématique, en réalisant un travail d’investigation qui soit le plus complet possible à travers des petits groupes de travail </a:t>
            </a:r>
            <a:endParaRPr sz="1400">
              <a:solidFill>
                <a:srgbClr val="000000"/>
              </a:solidFill>
              <a:latin typeface="Arial"/>
              <a:ea typeface="Arial"/>
              <a:cs typeface="Arial"/>
              <a:sym typeface="Arial"/>
            </a:endParaRPr>
          </a:p>
        </p:txBody>
      </p:sp>
      <p:sp>
        <p:nvSpPr>
          <p:cNvPr id="293" name="Google Shape;293;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Définition </a:t>
            </a:r>
            <a:endParaRPr/>
          </a:p>
        </p:txBody>
      </p:sp>
      <p:sp>
        <p:nvSpPr>
          <p:cNvPr id="299" name="Google Shape;299;p16"/>
          <p:cNvSpPr txBox="1"/>
          <p:nvPr>
            <p:ph idx="1" type="body"/>
          </p:nvPr>
        </p:nvSpPr>
        <p:spPr>
          <a:xfrm>
            <a:off x="1303800" y="1300950"/>
            <a:ext cx="7147200" cy="38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Qu'est-ce que l'apprentissage par projet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L’apprentissage par projet ne doit pas être confondu avec les autres types d’apprentissage fondés sur l’investigation, appartenant à la famille de l’inquiry-based learning, dont la démarche d’investigation mise en place dans l’enseignement scientifique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’est une méthode développée surtout en sciences, puisqu’elle s’inspire de la démarche scien-tifique, déjà plus ou moins utilisée lors des séances de travaux pratiques. La généralisation de ce type de démarche vient aussi du constat que les sciences paraissent difficiles d’accès aux élèves et qu’il faut les motiver davantage,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Il est difficile de trouver une définition unique de cette approche Nous expliciterons les caractéristiques communes notées par différents chercheurs qui, pour la plupart, souhaitent mettre l’accent sur l’acte d’apprendre en parlant d’« appren-tissage par projet » (project-based learning).</a:t>
            </a:r>
            <a:endParaRPr sz="1400">
              <a:solidFill>
                <a:srgbClr val="000000"/>
              </a:solidFill>
              <a:latin typeface="Times New Roman"/>
              <a:ea typeface="Times New Roman"/>
              <a:cs typeface="Times New Roman"/>
              <a:sym typeface="Times New Roman"/>
            </a:endParaRPr>
          </a:p>
        </p:txBody>
      </p:sp>
      <p:sp>
        <p:nvSpPr>
          <p:cNvPr id="300" name="Google Shape;300;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Historique </a:t>
            </a:r>
            <a:endParaRPr/>
          </a:p>
        </p:txBody>
      </p:sp>
      <p:sp>
        <p:nvSpPr>
          <p:cNvPr id="306" name="Google Shape;306;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 sz="1250">
                <a:solidFill>
                  <a:srgbClr val="000000"/>
                </a:solidFill>
                <a:latin typeface="Times New Roman"/>
                <a:ea typeface="Times New Roman"/>
                <a:cs typeface="Times New Roman"/>
                <a:sym typeface="Times New Roman"/>
              </a:rPr>
              <a:t>l</a:t>
            </a:r>
            <a:r>
              <a:rPr lang="fr" sz="1400">
                <a:solidFill>
                  <a:srgbClr val="000000"/>
                </a:solidFill>
                <a:latin typeface="Times New Roman"/>
                <a:ea typeface="Times New Roman"/>
                <a:cs typeface="Times New Roman"/>
                <a:sym typeface="Times New Roman"/>
              </a:rPr>
              <a:t>e début de la pédagogie par projets est située aux Etats-Unis (E.U.), au début du 20e siècle, alors qu'en réalité, c'est probablement plus ancien selon le philosophe</a:t>
            </a:r>
            <a:r>
              <a:rPr lang="fr" sz="14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fr"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John Dewey</a:t>
            </a:r>
            <a:r>
              <a:rPr lang="fr"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D'après</a:t>
            </a:r>
            <a:r>
              <a:rPr lang="fr" sz="14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fr"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Michael Knoll (1997)</a:t>
            </a:r>
            <a:r>
              <a:rPr lang="fr" sz="1400">
                <a:solidFill>
                  <a:srgbClr val="000000"/>
                </a:solidFill>
                <a:latin typeface="Times New Roman"/>
                <a:ea typeface="Times New Roman"/>
                <a:cs typeface="Times New Roman"/>
                <a:sym typeface="Times New Roman"/>
              </a:rPr>
              <a:t> on peut distinguer cinq phases: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fr" sz="1400">
                <a:solidFill>
                  <a:srgbClr val="000000"/>
                </a:solidFill>
                <a:latin typeface="Times New Roman"/>
                <a:ea typeface="Times New Roman"/>
                <a:cs typeface="Times New Roman"/>
                <a:sym typeface="Times New Roman"/>
              </a:rPr>
              <a:t>1590-1765: Début de travaux sur projets dans des écoles d'architecture en Europe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1765-1880: Le projet devient une méthode pédagogique reconnue en Europe et l'idée est ensuite transplanté aux EU.</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1880-1915: Emergence d'une approche projets pour la formation manuelle et dans les écoles publiques aux E.U.</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1915-1965: Redéfinition de la méthode et transplantation des E.U. vers l'Europe.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1965-: Redécouverte et troisième vague de dissémination internationale.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p>
        </p:txBody>
      </p:sp>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311700" y="3523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Caractéristique </a:t>
            </a:r>
            <a:endParaRPr/>
          </a:p>
        </p:txBody>
      </p:sp>
      <p:sp>
        <p:nvSpPr>
          <p:cNvPr id="313" name="Google Shape;313;p18"/>
          <p:cNvSpPr txBox="1"/>
          <p:nvPr>
            <p:ph idx="1" type="body"/>
          </p:nvPr>
        </p:nvSpPr>
        <p:spPr>
          <a:xfrm>
            <a:off x="1290300" y="1072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Voici trois caractéristiques des activités d'apprentissage basées sur des projets significatives qui mènent à une compréhension plus approfondie des élèves: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fr" sz="1400">
                <a:solidFill>
                  <a:srgbClr val="000000"/>
                </a:solidFill>
                <a:latin typeface="Times New Roman"/>
                <a:ea typeface="Times New Roman"/>
                <a:cs typeface="Times New Roman"/>
                <a:sym typeface="Times New Roman"/>
              </a:rPr>
              <a:t>1.) Interdisciplinaire</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 Les projets exigent que les étudiants s'engagent dans une enquête, la création de solutions et la construction de produits pour aider à résoudre le problème ou le défi présenté.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fr" sz="1400">
                <a:solidFill>
                  <a:srgbClr val="000000"/>
                </a:solidFill>
                <a:latin typeface="Times New Roman"/>
                <a:ea typeface="Times New Roman"/>
                <a:cs typeface="Times New Roman"/>
                <a:sym typeface="Times New Roman"/>
              </a:rPr>
              <a:t>2.) Rigoureux</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L'éducation basée sur des projets nécessite l'application de connaissances et de compétences, pas seulement de rappel ou de reconnaissance. Contrairement à l'apprentissage par cœur pour évaluer un seul fait,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fr" sz="1400">
                <a:solidFill>
                  <a:srgbClr val="000000"/>
                </a:solidFill>
                <a:latin typeface="Times New Roman"/>
                <a:ea typeface="Times New Roman"/>
                <a:cs typeface="Times New Roman"/>
                <a:sym typeface="Times New Roman"/>
              </a:rPr>
              <a:t>3.) Centré sur l'étudiant</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fr" sz="1400">
                <a:solidFill>
                  <a:srgbClr val="000000"/>
                </a:solidFill>
                <a:latin typeface="Times New Roman"/>
                <a:ea typeface="Times New Roman"/>
                <a:cs typeface="Times New Roman"/>
                <a:sym typeface="Times New Roman"/>
              </a:rPr>
              <a:t> le rôle de l'enseignant passe de celui de fournisseur de contenu à celui d'animateur / chef de projet. Les élèves travaillent de manière plus indépendante tout au long du processus PBL</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Les principe de la pédagogie</a:t>
            </a:r>
            <a:endParaRPr/>
          </a:p>
        </p:txBody>
      </p:sp>
      <p:sp>
        <p:nvSpPr>
          <p:cNvPr id="320" name="Google Shape;320;p19"/>
          <p:cNvSpPr txBox="1"/>
          <p:nvPr>
            <p:ph idx="1" type="body"/>
          </p:nvPr>
        </p:nvSpPr>
        <p:spPr>
          <a:xfrm>
            <a:off x="1303800" y="1543925"/>
            <a:ext cx="7030500" cy="33786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fr" sz="1400">
                <a:solidFill>
                  <a:srgbClr val="000000"/>
                </a:solidFill>
                <a:latin typeface="Times New Roman"/>
                <a:ea typeface="Times New Roman"/>
                <a:cs typeface="Times New Roman"/>
                <a:sym typeface="Times New Roman"/>
              </a:rPr>
              <a:t>Les principes de la pédagogie de projet</a:t>
            </a:r>
            <a:endParaRPr b="1" sz="1400">
              <a:solidFill>
                <a:srgbClr val="000000"/>
              </a:solidFill>
              <a:latin typeface="Times New Roman"/>
              <a:ea typeface="Times New Roman"/>
              <a:cs typeface="Times New Roman"/>
              <a:sym typeface="Times New Roman"/>
            </a:endParaRPr>
          </a:p>
          <a:p>
            <a:pPr indent="0" lvl="0" marL="0" rtl="0" algn="l">
              <a:spcBef>
                <a:spcPts val="4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40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Participation et </a:t>
            </a:r>
            <a:r>
              <a:rPr b="1" lang="fr" sz="1400">
                <a:solidFill>
                  <a:srgbClr val="000000"/>
                </a:solidFill>
                <a:latin typeface="Arial"/>
                <a:ea typeface="Arial"/>
                <a:cs typeface="Arial"/>
                <a:sym typeface="Arial"/>
              </a:rPr>
              <a:t>responsabilité</a:t>
            </a:r>
            <a:r>
              <a:rPr b="1" lang="fr" sz="1400">
                <a:solidFill>
                  <a:srgbClr val="000000"/>
                </a:solidFill>
                <a:latin typeface="Arial"/>
                <a:ea typeface="Arial"/>
                <a:cs typeface="Arial"/>
                <a:sym typeface="Arial"/>
              </a:rPr>
              <a:t> de l’élève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Signifiance pour l’élève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Démarche ouverte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Collaboration et coopération de l’élève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Réalisation concrète</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fr" sz="1400">
                <a:solidFill>
                  <a:srgbClr val="000000"/>
                </a:solidFill>
                <a:latin typeface="Arial"/>
                <a:ea typeface="Arial"/>
                <a:cs typeface="Arial"/>
                <a:sym typeface="Arial"/>
              </a:rPr>
              <a:t>Développement intégral</a:t>
            </a:r>
            <a:endParaRPr b="1" sz="1400">
              <a:solidFill>
                <a:srgbClr val="000000"/>
              </a:solidFill>
              <a:latin typeface="Arial"/>
              <a:ea typeface="Arial"/>
              <a:cs typeface="Arial"/>
              <a:sym typeface="Arial"/>
            </a:endParaRPr>
          </a:p>
          <a:p>
            <a:pPr indent="0" lvl="0" marL="0" rtl="0" algn="l">
              <a:spcBef>
                <a:spcPts val="40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
        <p:nvSpPr>
          <p:cNvPr id="321" name="Google Shape;321;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Les </a:t>
            </a:r>
            <a:r>
              <a:rPr lang="fr"/>
              <a:t>pionniers</a:t>
            </a:r>
            <a:r>
              <a:rPr lang="fr"/>
              <a:t> </a:t>
            </a:r>
            <a:endParaRPr/>
          </a:p>
        </p:txBody>
      </p:sp>
      <p:sp>
        <p:nvSpPr>
          <p:cNvPr id="327" name="Google Shape;327;p20"/>
          <p:cNvSpPr txBox="1"/>
          <p:nvPr>
            <p:ph idx="1" type="body"/>
          </p:nvPr>
        </p:nvSpPr>
        <p:spPr>
          <a:xfrm>
            <a:off x="480550" y="1181975"/>
            <a:ext cx="8520600" cy="376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 sz="1400">
                <a:solidFill>
                  <a:srgbClr val="000000"/>
                </a:solidFill>
                <a:latin typeface="Arial"/>
                <a:ea typeface="Arial"/>
                <a:cs typeface="Arial"/>
                <a:sym typeface="Arial"/>
              </a:rPr>
              <a:t>John Dewey (1859-1952) et rattachée à l'Université de Chicago. Rappelons que, à l'intérieur de cette école primaire, les élèves étaient subdivisés en équipes et s'activaient autour de projets concrets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fr" sz="1400">
                <a:solidFill>
                  <a:srgbClr val="000000"/>
                </a:solidFill>
                <a:latin typeface="Arial"/>
                <a:ea typeface="Arial"/>
                <a:cs typeface="Arial"/>
                <a:sym typeface="Arial"/>
              </a:rPr>
              <a:t>William H. Kilpatrick (1871-1965)Ce professeur et chercheur au </a:t>
            </a:r>
            <a:r>
              <a:rPr i="1" lang="fr" sz="1400">
                <a:solidFill>
                  <a:srgbClr val="000000"/>
                </a:solidFill>
                <a:latin typeface="Arial"/>
                <a:ea typeface="Arial"/>
                <a:cs typeface="Arial"/>
                <a:sym typeface="Arial"/>
              </a:rPr>
              <a:t>Teachers College</a:t>
            </a:r>
            <a:r>
              <a:rPr lang="fr" sz="1400">
                <a:solidFill>
                  <a:srgbClr val="000000"/>
                </a:solidFill>
                <a:latin typeface="Arial"/>
                <a:ea typeface="Arial"/>
                <a:cs typeface="Arial"/>
                <a:sym typeface="Arial"/>
              </a:rPr>
              <a:t> de l'Université Columbia un projet est une activité qui possède un but précis, engage dans sa totalité la personne qui l'accomplit et se déroule dans un environnement social. </a:t>
            </a:r>
            <a:endParaRPr sz="1400">
              <a:solidFill>
                <a:srgbClr val="000000"/>
              </a:solidFill>
              <a:latin typeface="Arial"/>
              <a:ea typeface="Arial"/>
              <a:cs typeface="Arial"/>
              <a:sym typeface="Arial"/>
            </a:endParaRPr>
          </a:p>
          <a:p>
            <a:pPr indent="0" lvl="0" marL="0" rtl="0" algn="l">
              <a:spcBef>
                <a:spcPts val="1200"/>
              </a:spcBef>
              <a:spcAft>
                <a:spcPts val="1200"/>
              </a:spcAft>
              <a:buNone/>
            </a:pPr>
            <a:r>
              <a:rPr lang="fr" sz="1400">
                <a:solidFill>
                  <a:srgbClr val="000000"/>
                </a:solidFill>
                <a:latin typeface="Arial"/>
                <a:ea typeface="Arial"/>
                <a:cs typeface="Arial"/>
                <a:sym typeface="Arial"/>
              </a:rPr>
              <a:t>'Ukrainien A.S. Makarenko (1888-1939).Il a été instituteur, puis directeur, dans des écoles ordinaires, mais ce sont surtout les principes et les pratiques qu'il a mis de l'avant alors qu'il dirigeait des communautés de travail -communément appelées des "colonies"- qui accueillaient des enfants abandonnés et de jeunes délinquants (et, à l'occasion, de jeunes délinquantes) qui l'ont fait connaître et ont inspiré, dans divers pays,</a:t>
            </a:r>
            <a:endParaRPr sz="1400">
              <a:solidFill>
                <a:srgbClr val="000000"/>
              </a:solidFill>
              <a:latin typeface="Arial"/>
              <a:ea typeface="Arial"/>
              <a:cs typeface="Arial"/>
              <a:sym typeface="Arial"/>
            </a:endParaRPr>
          </a:p>
        </p:txBody>
      </p:sp>
      <p:sp>
        <p:nvSpPr>
          <p:cNvPr id="328" name="Google Shape;328;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Schéma</a:t>
            </a:r>
            <a:r>
              <a:rPr lang="fr"/>
              <a:t> </a:t>
            </a:r>
            <a:r>
              <a:rPr lang="fr"/>
              <a:t>descriptive</a:t>
            </a:r>
            <a:r>
              <a:rPr lang="fr"/>
              <a:t> </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3"/>
              </a:rPr>
              <a:t>http://edutechwiki.unige.ch/fmediawiki/images/b/b6/APP-Video1-KO.webm</a:t>
            </a:r>
            <a:endParaRPr/>
          </a:p>
          <a:p>
            <a:pPr indent="0" lvl="0" marL="0" rtl="0" algn="l">
              <a:spcBef>
                <a:spcPts val="1600"/>
              </a:spcBef>
              <a:spcAft>
                <a:spcPts val="1600"/>
              </a:spcAft>
              <a:buNone/>
            </a:pPr>
            <a:r>
              <a:t/>
            </a:r>
            <a:endParaRPr/>
          </a:p>
        </p:txBody>
      </p:sp>
      <p:sp>
        <p:nvSpPr>
          <p:cNvPr id="335" name="Google Shape;335;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sz="900"/>
              <a:t>‹#›</a:t>
            </a:fld>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