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5A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A84A-8C9B-473C-B66E-4E7DC41D4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8657E-4595-4AAB-97D3-66649E246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C1B14-BC53-4663-A2E7-4AA13B55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AD-CE63-413B-88ED-869075AC62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B661-ABA3-436C-97CB-9604A2A2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F397-8311-464D-8A06-3678406B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C31F-DC81-469A-8B69-73E16C7F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3BF1-3E5C-4E55-AAD0-1CE88F3A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028A8-F39B-4651-A7F3-D6B10A269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8AA8-8AEE-4B66-8C6B-F15B9B7E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AD-CE63-413B-88ED-869075AC62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3DF2-DBEB-4679-AA76-A0FCFAB2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7D05-F3EB-4DDE-BBAB-0B6EDD5C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C31F-DC81-469A-8B69-73E16C7F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E1BBA-6D6F-41D0-87F2-0FE7058AD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774C0-927E-4386-9B96-90A8AB8B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019FD-6F56-41A8-9670-814C96A0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AD-CE63-413B-88ED-869075AC62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34CD0-B1F6-45EB-8942-92823EE2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D5D8E-6069-4CCE-9B72-5CB308ED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C31F-DC81-469A-8B69-73E16C7F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22F7-1976-4470-9422-7C4B7607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B8C0-B9C2-4161-8E81-8C4C04E4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24019-394F-4CA3-AF5F-CAF6977C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AD-CE63-413B-88ED-869075AC62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CEBB3-2D06-459D-A1C0-99EB780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BCF3F-2209-432F-B23F-D493AF31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C31F-DC81-469A-8B69-73E16C7F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9D6F-E0E7-4B79-B8A4-1C77A060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E002-9FF1-43FE-AFCB-D3FB6D3ED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3D7B7-33BC-475C-9741-B14549B0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AD-CE63-413B-88ED-869075AC62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4F6D-09B9-444D-B7C4-6E133B69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1D60-3A5F-4ED3-BF06-32B00EFE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C31F-DC81-469A-8B69-73E16C7F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3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6022-F0F4-42F7-8889-AD656EBA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6FB0-440B-496D-A4F8-6E350A78B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A7CD0-DA3E-4C1A-AF4B-72562013F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74A43-863F-4B20-B90C-DFD63DA1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AD-CE63-413B-88ED-869075AC62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C5613-106D-4041-A253-0648F99A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9FBA5-369A-43F3-9184-E1CED265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C31F-DC81-469A-8B69-73E16C7F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44EB-1B58-4391-A0AF-1774DAF6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1B31A-CF59-43C5-B6B5-2FEB8B23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F9514-F5E0-44A1-8DF9-BDFA2603D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168F4-4203-429F-9964-635C58A56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28074-871B-4A84-85AD-D6966E057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FF620-EEA6-42B6-AFBC-BC1A7C9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AD-CE63-413B-88ED-869075AC62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68C85-D170-4AAD-B295-E7E6E0C4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56018-C6AB-40F0-81B5-6E88A654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C31F-DC81-469A-8B69-73E16C7F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5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8E4D-902E-4F24-BC37-C4441938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3032D-2945-4CA6-9709-9AC253B9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AD-CE63-413B-88ED-869075AC62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80205-EF45-46FC-B954-09469364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E6AC4-8BF7-41CF-9DDB-434EF87B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C31F-DC81-469A-8B69-73E16C7F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0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AE8C6-C0C3-435C-B475-94B6026E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AD-CE63-413B-88ED-869075AC62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26B4A-2828-466B-8A50-E4714474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6341-0810-46EF-8725-F9FEAF88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C31F-DC81-469A-8B69-73E16C7F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8AB1-5595-4B43-81C9-E2D5DF27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040CA-F332-416F-8AB6-04B3184D4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546A9-F3C8-4CD4-857F-2E273ECAF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4C0EC-CBD2-4100-93DA-B000386E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AD-CE63-413B-88ED-869075AC62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0343C-4134-4C8D-BD6B-57828786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E34F-A804-496C-A595-6B58ED01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C31F-DC81-469A-8B69-73E16C7F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DA29-FC92-4DE5-BD7A-40DB863D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F7D20-6199-4BEF-AC08-73D41479F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0FE6-5ED6-4061-BAD9-74B52F2CF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D0FCA-58A0-4014-87BE-018AE96E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3AAD-CE63-413B-88ED-869075AC62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D1F33-0BDF-4606-B393-C7D603EC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2423B-F0A6-4350-83CB-0677C0F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C31F-DC81-469A-8B69-73E16C7F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7FB08-EFD7-46AC-8AE6-E0564C03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22F95-F55B-4721-B670-D61513530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E152-62C8-4E77-963E-DF8541F77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E3AAD-CE63-413B-88ED-869075AC621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D684-A848-4277-A0D8-762603362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DD332-6D12-405F-ABB2-5432986A4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C31F-DC81-469A-8B69-73E16C7FB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9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F86363-913A-4658-84A7-B482E9714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2" t="-281" r="-653" b="-2008"/>
          <a:stretch/>
        </p:blipFill>
        <p:spPr>
          <a:xfrm>
            <a:off x="4890162" y="1374486"/>
            <a:ext cx="6643674" cy="4625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B05E94-10E4-4C80-A9B1-A235555F88FF}"/>
              </a:ext>
            </a:extLst>
          </p:cNvPr>
          <p:cNvSpPr/>
          <p:nvPr/>
        </p:nvSpPr>
        <p:spPr>
          <a:xfrm>
            <a:off x="658164" y="850900"/>
            <a:ext cx="3543300" cy="5359399"/>
          </a:xfrm>
          <a:prstGeom prst="rect">
            <a:avLst/>
          </a:prstGeom>
          <a:solidFill>
            <a:srgbClr val="4685A6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n w="12700">
                  <a:noFill/>
                </a:ln>
                <a:solidFill>
                  <a:srgbClr val="FFC000"/>
                </a:solidFill>
                <a:latin typeface="Bahnschrift SemiCondensed" panose="020B0502040204020203" pitchFamily="34" charset="0"/>
                <a:cs typeface="Courier New" panose="02070309020205020404" pitchFamily="49" charset="0"/>
              </a:rPr>
              <a:t>CRNN</a:t>
            </a:r>
          </a:p>
          <a:p>
            <a:endParaRPr lang="en-US" sz="2800" b="1" dirty="0">
              <a:ln w="12700">
                <a:noFill/>
              </a:ln>
              <a:solidFill>
                <a:srgbClr val="FFC000"/>
              </a:solidFill>
              <a:latin typeface="Bahnschrift SemiCondensed" panose="020B0502040204020203" pitchFamily="34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n w="12700">
                  <a:noFill/>
                </a:ln>
                <a:solidFill>
                  <a:srgbClr val="FFC000"/>
                </a:solidFill>
                <a:latin typeface="Bahnschrift SemiCondensed" panose="020B0502040204020203" pitchFamily="34" charset="0"/>
                <a:cs typeface="Courier New" panose="02070309020205020404" pitchFamily="49" charset="0"/>
              </a:rPr>
              <a:t>ENCODER DECODER BASED MODELS WITH MULTI HEADED SELF ATTENTION MODULES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n w="12700">
                <a:noFill/>
              </a:ln>
              <a:solidFill>
                <a:srgbClr val="FFC000"/>
              </a:solidFill>
              <a:latin typeface="Bahnschrift SemiCondensed" panose="020B0502040204020203" pitchFamily="34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n w="12700">
                  <a:noFill/>
                </a:ln>
                <a:solidFill>
                  <a:srgbClr val="FFC000"/>
                </a:solidFill>
                <a:latin typeface="Bahnschrift SemiCondensed" panose="020B0502040204020203" pitchFamily="34" charset="0"/>
                <a:cs typeface="Courier New" panose="02070309020205020404" pitchFamily="49" charset="0"/>
              </a:rPr>
              <a:t>VISION-LANGUAGE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n w="12700">
                <a:noFill/>
              </a:ln>
              <a:solidFill>
                <a:srgbClr val="FFC000"/>
              </a:solidFill>
              <a:latin typeface="Bahnschrift SemiCondensed" panose="020B0502040204020203" pitchFamily="34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n w="12700">
                  <a:noFill/>
                </a:ln>
                <a:solidFill>
                  <a:srgbClr val="FFC000"/>
                </a:solidFill>
                <a:latin typeface="Bahnschrift SemiCondensed" panose="020B0502040204020203" pitchFamily="34" charset="0"/>
                <a:cs typeface="Courier New" panose="02070309020205020404" pitchFamily="49" charset="0"/>
              </a:rPr>
              <a:t>SVTR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DA0600-038D-47E6-BBB8-4E9019113FAE}"/>
              </a:ext>
            </a:extLst>
          </p:cNvPr>
          <p:cNvSpPr txBox="1"/>
          <p:nvPr/>
        </p:nvSpPr>
        <p:spPr>
          <a:xfrm>
            <a:off x="5814364" y="0"/>
            <a:ext cx="6377636" cy="113877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400" b="1" dirty="0">
                <a:solidFill>
                  <a:srgbClr val="4685A6"/>
                </a:solidFill>
                <a:latin typeface="Bahnschrift SemiCondensed" panose="020B0502040204020203" pitchFamily="34" charset="0"/>
              </a:rPr>
              <a:t>Deep Learning models used in the </a:t>
            </a:r>
          </a:p>
          <a:p>
            <a:pPr algn="r"/>
            <a:r>
              <a:rPr lang="en-US" sz="3400" b="1" dirty="0">
                <a:solidFill>
                  <a:srgbClr val="4685A6"/>
                </a:solidFill>
                <a:latin typeface="Bahnschrift SemiCondensed" panose="020B0502040204020203" pitchFamily="34" charset="0"/>
              </a:rPr>
              <a:t>Scene-Text Recognition Domain</a:t>
            </a:r>
          </a:p>
        </p:txBody>
      </p:sp>
    </p:spTree>
    <p:extLst>
      <p:ext uri="{BB962C8B-B14F-4D97-AF65-F5344CB8AC3E}">
        <p14:creationId xmlns:p14="http://schemas.microsoft.com/office/powerpoint/2010/main" val="310084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66">
            <a:extLst>
              <a:ext uri="{FF2B5EF4-FFF2-40B4-BE49-F238E27FC236}">
                <a16:creationId xmlns:a16="http://schemas.microsoft.com/office/drawing/2014/main" id="{7F0D3383-B4D9-4AF3-BE99-33402D6AB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0" y="4466602"/>
            <a:ext cx="1572905" cy="1274745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FA05556D-4DF6-46AC-8603-057648679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2" y="1889642"/>
            <a:ext cx="1572905" cy="1304233"/>
          </a:xfrm>
          <a:prstGeom prst="rect">
            <a:avLst/>
          </a:prstGeom>
        </p:spPr>
      </p:pic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F4F380B-24CC-4B18-A16A-7B55DF1DE3D6}"/>
              </a:ext>
            </a:extLst>
          </p:cNvPr>
          <p:cNvCxnSpPr>
            <a:cxnSpLocks/>
          </p:cNvCxnSpPr>
          <p:nvPr/>
        </p:nvCxnSpPr>
        <p:spPr>
          <a:xfrm>
            <a:off x="1412850" y="3442282"/>
            <a:ext cx="0" cy="775913"/>
          </a:xfrm>
          <a:prstGeom prst="straightConnector1">
            <a:avLst/>
          </a:prstGeom>
          <a:ln w="47625">
            <a:solidFill>
              <a:srgbClr val="FF0000">
                <a:alpha val="99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E8AD4726-4AB5-4FD6-89BE-9E63D62CA050}"/>
              </a:ext>
            </a:extLst>
          </p:cNvPr>
          <p:cNvSpPr/>
          <p:nvPr/>
        </p:nvSpPr>
        <p:spPr>
          <a:xfrm>
            <a:off x="3610453" y="4466602"/>
            <a:ext cx="1427583" cy="12816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𝜎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B5F5A89-6CC6-4FD8-B2D0-235D90EB69D5}"/>
              </a:ext>
            </a:extLst>
          </p:cNvPr>
          <p:cNvCxnSpPr>
            <a:cxnSpLocks/>
          </p:cNvCxnSpPr>
          <p:nvPr/>
        </p:nvCxnSpPr>
        <p:spPr>
          <a:xfrm>
            <a:off x="2484447" y="5093671"/>
            <a:ext cx="861198" cy="0"/>
          </a:xfrm>
          <a:prstGeom prst="straightConnector1">
            <a:avLst/>
          </a:prstGeom>
          <a:ln w="47625">
            <a:solidFill>
              <a:srgbClr val="FF0000">
                <a:alpha val="99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EE77420-66A0-427C-9B83-F14B212BCDD2}"/>
              </a:ext>
            </a:extLst>
          </p:cNvPr>
          <p:cNvCxnSpPr>
            <a:cxnSpLocks/>
          </p:cNvCxnSpPr>
          <p:nvPr/>
        </p:nvCxnSpPr>
        <p:spPr>
          <a:xfrm flipH="1">
            <a:off x="6022384" y="947676"/>
            <a:ext cx="28441" cy="5910324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Picture 186">
            <a:extLst>
              <a:ext uri="{FF2B5EF4-FFF2-40B4-BE49-F238E27FC236}">
                <a16:creationId xmlns:a16="http://schemas.microsoft.com/office/drawing/2014/main" id="{30316C21-3FAE-43EB-977B-38327DD25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135" y="1156485"/>
            <a:ext cx="5555692" cy="5299799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5C48C55B-808F-4ED3-941A-C71AA8F8C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42" y="1794202"/>
            <a:ext cx="1281694" cy="1281694"/>
          </a:xfrm>
          <a:prstGeom prst="rect">
            <a:avLst/>
          </a:prstGeom>
        </p:spPr>
      </p:pic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43B41FB-A7C6-4685-B709-1698454013F0}"/>
              </a:ext>
            </a:extLst>
          </p:cNvPr>
          <p:cNvCxnSpPr>
            <a:cxnSpLocks/>
          </p:cNvCxnSpPr>
          <p:nvPr/>
        </p:nvCxnSpPr>
        <p:spPr>
          <a:xfrm flipH="1">
            <a:off x="2412757" y="2446318"/>
            <a:ext cx="855066" cy="0"/>
          </a:xfrm>
          <a:prstGeom prst="straightConnector1">
            <a:avLst/>
          </a:prstGeom>
          <a:ln w="47625">
            <a:solidFill>
              <a:srgbClr val="FF0000">
                <a:alpha val="99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9C9A34A5-6F3C-4FCC-9644-AC9818335A7A}"/>
              </a:ext>
            </a:extLst>
          </p:cNvPr>
          <p:cNvSpPr txBox="1"/>
          <p:nvPr/>
        </p:nvSpPr>
        <p:spPr>
          <a:xfrm>
            <a:off x="6368135" y="6040242"/>
            <a:ext cx="4263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Bold" panose="020B0502040204020203" pitchFamily="34" charset="0"/>
              </a:rPr>
              <a:t>Embedding from raw patches of input image with two cycles of one 3x3 convolution along with batch normalization and activation function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3D3D299-06CF-46AE-9661-25AFEA35243A}"/>
              </a:ext>
            </a:extLst>
          </p:cNvPr>
          <p:cNvSpPr txBox="1"/>
          <p:nvPr/>
        </p:nvSpPr>
        <p:spPr>
          <a:xfrm>
            <a:off x="904017" y="1541138"/>
            <a:ext cx="90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Bold" panose="020B0502040204020203" pitchFamily="34" charset="0"/>
              </a:rPr>
              <a:t>Encoder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FC90220-9321-496C-866F-640C1BCA8FFF}"/>
              </a:ext>
            </a:extLst>
          </p:cNvPr>
          <p:cNvSpPr txBox="1"/>
          <p:nvPr/>
        </p:nvSpPr>
        <p:spPr>
          <a:xfrm>
            <a:off x="620827" y="5782074"/>
            <a:ext cx="178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Bold" panose="020B0502040204020203" pitchFamily="34" charset="0"/>
              </a:rPr>
              <a:t>Feature encoded embedding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C14650A-55E8-4474-B95C-4AC7E5886443}"/>
              </a:ext>
            </a:extLst>
          </p:cNvPr>
          <p:cNvSpPr txBox="1"/>
          <p:nvPr/>
        </p:nvSpPr>
        <p:spPr>
          <a:xfrm>
            <a:off x="3943710" y="5782074"/>
            <a:ext cx="90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Bold" panose="020B0502040204020203" pitchFamily="34" charset="0"/>
              </a:rPr>
              <a:t>Decoder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6D048D3-C7AB-4178-9626-A4AAC3A58F17}"/>
              </a:ext>
            </a:extLst>
          </p:cNvPr>
          <p:cNvSpPr txBox="1"/>
          <p:nvPr/>
        </p:nvSpPr>
        <p:spPr>
          <a:xfrm>
            <a:off x="4073650" y="1500382"/>
            <a:ext cx="64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Bold" panose="020B0502040204020203" pitchFamily="34" charset="0"/>
              </a:rPr>
              <a:t>Input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B527ADF-9916-4FB5-9934-EFD07DFE51E8}"/>
              </a:ext>
            </a:extLst>
          </p:cNvPr>
          <p:cNvSpPr txBox="1"/>
          <p:nvPr/>
        </p:nvSpPr>
        <p:spPr>
          <a:xfrm>
            <a:off x="9907597" y="1848915"/>
            <a:ext cx="64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Bold" panose="020B0502040204020203" pitchFamily="34" charset="0"/>
              </a:rPr>
              <a:t>Input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DD02660-7FA6-40F3-83CF-6307C9DF6B66}"/>
              </a:ext>
            </a:extLst>
          </p:cNvPr>
          <p:cNvSpPr txBox="1"/>
          <p:nvPr/>
        </p:nvSpPr>
        <p:spPr>
          <a:xfrm>
            <a:off x="2249433" y="3609960"/>
            <a:ext cx="3013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Bold" panose="020B0502040204020203" pitchFamily="34" charset="0"/>
              </a:rPr>
              <a:t>Loss of information from encoder’s transformation of image to feature embedded vector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DA0600-038D-47E6-BBB8-4E9019113FAE}"/>
              </a:ext>
            </a:extLst>
          </p:cNvPr>
          <p:cNvSpPr txBox="1"/>
          <p:nvPr/>
        </p:nvSpPr>
        <p:spPr>
          <a:xfrm>
            <a:off x="4556223" y="-6431"/>
            <a:ext cx="3213408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685A6"/>
                </a:solidFill>
                <a:latin typeface="Bahnschrift SemiCondensed" panose="020B0502040204020203" pitchFamily="34" charset="0"/>
              </a:rPr>
              <a:t>Progressive Patch Embedding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7D38166-559F-4B90-95F8-4D1908B26E3D}"/>
              </a:ext>
            </a:extLst>
          </p:cNvPr>
          <p:cNvSpPr txBox="1"/>
          <p:nvPr/>
        </p:nvSpPr>
        <p:spPr>
          <a:xfrm>
            <a:off x="376153" y="278816"/>
            <a:ext cx="3894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Two Stage Scene Text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Recognition model inputs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9186AA4-AC67-477C-A351-9F9D1DD2C61B}"/>
              </a:ext>
            </a:extLst>
          </p:cNvPr>
          <p:cNvSpPr txBox="1"/>
          <p:nvPr/>
        </p:nvSpPr>
        <p:spPr>
          <a:xfrm>
            <a:off x="8724493" y="118864"/>
            <a:ext cx="3013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SVTR </a:t>
            </a:r>
            <a:br>
              <a:rPr lang="en-US" sz="2400" b="1" dirty="0">
                <a:solidFill>
                  <a:srgbClr val="FF0000"/>
                </a:solidFill>
                <a:latin typeface="Bahnschrift SemiBold" panose="020B0502040204020203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37549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52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SemiBold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Raghib Noor</dc:creator>
  <cp:lastModifiedBy>Mohammad Raghib Noor</cp:lastModifiedBy>
  <cp:revision>22</cp:revision>
  <dcterms:created xsi:type="dcterms:W3CDTF">2022-10-05T09:22:23Z</dcterms:created>
  <dcterms:modified xsi:type="dcterms:W3CDTF">2022-10-05T18:40:26Z</dcterms:modified>
</cp:coreProperties>
</file>