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35768DD-256F-4159-9A17-5907B5F9019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D9382F5-47C6-42C5-9BDA-9DCB33E778C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Knowledge Sharing Session: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AI in Legal Contracts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8360" y="355032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Presented by: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Mohammad Raghib Noor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673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0" y="2283480"/>
            <a:ext cx="1004364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6000" spc="-1" strike="noStrike">
                <a:solidFill>
                  <a:srgbClr val="c9211e"/>
                </a:solidFill>
                <a:latin typeface="Arial"/>
              </a:rPr>
              <a:t>Tha</a:t>
            </a:r>
            <a:r>
              <a:rPr b="0" lang="en-US" sz="6000" spc="-1" strike="noStrike">
                <a:solidFill>
                  <a:srgbClr val="c9211e"/>
                </a:solidFill>
                <a:latin typeface="Arial"/>
              </a:rPr>
              <a:t>nk </a:t>
            </a:r>
            <a:r>
              <a:rPr b="0" lang="en-US" sz="6000" spc="-1" strike="noStrike">
                <a:solidFill>
                  <a:srgbClr val="c9211e"/>
                </a:solidFill>
                <a:latin typeface="Arial"/>
              </a:rPr>
              <a:t>You</a:t>
            </a:r>
            <a:endParaRPr b="0" lang="en-US" sz="60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68480"/>
            <a:ext cx="1005840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</a:rPr>
              <a:t>Legal Contracts and AI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378680" y="1099440"/>
            <a:ext cx="1231200" cy="12312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771280" y="2546640"/>
            <a:ext cx="901800" cy="8193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441480" y="2650320"/>
            <a:ext cx="758880" cy="6901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4654800" y="2536200"/>
            <a:ext cx="962640" cy="87516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5576760" y="2993760"/>
            <a:ext cx="76788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3"/>
          <p:cNvSpPr/>
          <p:nvPr/>
        </p:nvSpPr>
        <p:spPr>
          <a:xfrm flipH="1">
            <a:off x="3792600" y="2993760"/>
            <a:ext cx="76788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4"/>
          <p:cNvSpPr/>
          <p:nvPr/>
        </p:nvSpPr>
        <p:spPr>
          <a:xfrm flipV="1">
            <a:off x="5056920" y="2219040"/>
            <a:ext cx="0" cy="17856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5"/>
          <p:cNvSpPr/>
          <p:nvPr/>
        </p:nvSpPr>
        <p:spPr>
          <a:xfrm>
            <a:off x="5056920" y="3547080"/>
            <a:ext cx="0" cy="15156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4709880" y="3787200"/>
            <a:ext cx="808560" cy="80856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4823280" y="4567680"/>
            <a:ext cx="637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NLP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6"/>
          <a:stretch/>
        </p:blipFill>
        <p:spPr>
          <a:xfrm>
            <a:off x="7527600" y="3818880"/>
            <a:ext cx="957240" cy="957240"/>
          </a:xfrm>
          <a:prstGeom prst="rect">
            <a:avLst/>
          </a:prstGeom>
          <a:ln>
            <a:noFill/>
          </a:ln>
        </p:spPr>
      </p:pic>
      <p:sp>
        <p:nvSpPr>
          <p:cNvPr id="134" name="Line 7"/>
          <p:cNvSpPr/>
          <p:nvPr/>
        </p:nvSpPr>
        <p:spPr>
          <a:xfrm flipV="1">
            <a:off x="5639400" y="4391280"/>
            <a:ext cx="1799640" cy="648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"/>
          <p:cNvSpPr/>
          <p:nvPr/>
        </p:nvSpPr>
        <p:spPr>
          <a:xfrm flipH="1">
            <a:off x="2713680" y="4428000"/>
            <a:ext cx="179964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6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7"/>
          <a:stretch/>
        </p:blipFill>
        <p:spPr>
          <a:xfrm>
            <a:off x="1531440" y="3855600"/>
            <a:ext cx="901080" cy="901080"/>
          </a:xfrm>
          <a:prstGeom prst="rect">
            <a:avLst/>
          </a:prstGeom>
          <a:ln>
            <a:noFill/>
          </a:ln>
        </p:spPr>
      </p:pic>
      <p:sp>
        <p:nvSpPr>
          <p:cNvPr id="137" name="CustomShape 9"/>
          <p:cNvSpPr/>
          <p:nvPr/>
        </p:nvSpPr>
        <p:spPr>
          <a:xfrm>
            <a:off x="2689920" y="3240360"/>
            <a:ext cx="1085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Agreement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6110280" y="3312720"/>
            <a:ext cx="1560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Enforced By Law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6686640" y="4753080"/>
            <a:ext cx="28231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Insights on components of paper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711000" y="4753440"/>
            <a:ext cx="247536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Archiving, knowledge graphs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&amp; semantic searches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348480"/>
            <a:ext cx="1005840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c7243a"/>
                </a:solidFill>
                <a:latin typeface="Arial"/>
              </a:rPr>
              <a:t>Papers Listed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437120"/>
            <a:ext cx="8960760" cy="30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FreeSans"/>
              </a:rPr>
              <a:t>BERT Goes to Law School: </a:t>
            </a:r>
            <a:r>
              <a:rPr b="0" lang="en-US" sz="1300" spc="-1" strike="noStrike">
                <a:solidFill>
                  <a:srgbClr val="000000"/>
                </a:solidFill>
                <a:latin typeface="FreeSans"/>
              </a:rPr>
              <a:t>Quantifying the Competitive Advantage of Access to Large Legal Corpora in Contract Understanding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FreeSans"/>
              </a:rPr>
              <a:t>Lawformer:</a:t>
            </a:r>
            <a:r>
              <a:rPr b="0" lang="en-US" sz="1300" spc="-1" strike="noStrike">
                <a:solidFill>
                  <a:srgbClr val="000000"/>
                </a:solidFill>
                <a:latin typeface="FreeSans"/>
              </a:rPr>
              <a:t> A Pre-trained Language Model for Chinese Legal Long Documents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LeSICiN: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 A Heterogeneous Graph-based Approach for Automatic Legal Statute Identification from Indian Legal Documents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Noto Sans CJK SC"/>
              </a:rPr>
              <a:t>Unsupervised Simplification of Legal Texts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FreeSans"/>
                <a:ea typeface="Noto Sans CJK SC"/>
              </a:rPr>
              <a:t>Iteratively Questioning and Answering for Interpretable Legal Judgment Prediction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FreeSans"/>
                <a:ea typeface="Noto Sans CJK SC"/>
              </a:rPr>
              <a:t>CUAD:</a:t>
            </a:r>
            <a:r>
              <a:rPr b="0" lang="en-US" sz="1300" spc="-1" strike="noStrike">
                <a:solidFill>
                  <a:srgbClr val="000000"/>
                </a:solidFill>
                <a:latin typeface="FreeSans"/>
                <a:ea typeface="Noto Sans CJK SC"/>
              </a:rPr>
              <a:t> An Expert-Annotated NLP Dataset for Legal Contract Review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135800" y="1275840"/>
            <a:ext cx="5070240" cy="142020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6000" y="110880"/>
            <a:ext cx="10043640" cy="9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7243a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c7243a"/>
                </a:solidFill>
                <a:latin typeface="Arial"/>
              </a:rPr>
              <a:t>CUAD: An Expert-Annotated NLP Dataset for Legal Contract Review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5520" y="2964960"/>
            <a:ext cx="1953360" cy="23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51"/>
              </a:spcBef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Models evaluated with:</a:t>
            </a:r>
            <a:endParaRPr b="0" lang="en-US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BERT</a:t>
            </a:r>
            <a:endParaRPr b="0" lang="en-US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RoBERTa</a:t>
            </a:r>
            <a:endParaRPr b="0" lang="en-US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ALBERT</a:t>
            </a:r>
            <a:endParaRPr b="0" lang="en-US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DeBERTa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922800" y="1338480"/>
            <a:ext cx="2979360" cy="4095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58680" y="2834640"/>
            <a:ext cx="406548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" y="130680"/>
            <a:ext cx="100436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7243a"/>
                </a:solidFill>
                <a:latin typeface="Arial"/>
              </a:rPr>
              <a:t>LeSICiN: A Heterogeneous Graph-based Approach for Automatic Legal Statute Identification from Indian Legal Documents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31760" y="1536120"/>
            <a:ext cx="5529960" cy="2398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34160" y="4202640"/>
            <a:ext cx="9180720" cy="10623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5777280" y="1521360"/>
            <a:ext cx="3768120" cy="23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57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Contribution:</a:t>
            </a:r>
            <a:endParaRPr b="0" lang="en-US" sz="13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Provides large-scale LSI dataset from Indian court case documents, where the task is to identify Sections of the Indian Penal Code.</a:t>
            </a:r>
            <a:endParaRPr b="0" lang="en-US" sz="13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First of its kind in using the statute citation network in conjunction with textual descriptions for the task of Legal Statute Identification.</a:t>
            </a:r>
            <a:endParaRPr b="0" lang="en-US" sz="13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Reached SOTA accuracies for many benchmarks on LSI prediction tasks.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5440" y="58320"/>
            <a:ext cx="995220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7243a"/>
                </a:solidFill>
                <a:latin typeface="Arial"/>
              </a:rPr>
              <a:t>Unsupervised Simplification of Legal Texts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772400" y="3380760"/>
            <a:ext cx="230724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5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Contribution: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Provides unsupervised method for lexicion simplification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Increases readability of legal text for people who are not from the domain.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9440" y="1041840"/>
            <a:ext cx="3765600" cy="41702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745800" y="3507840"/>
            <a:ext cx="3990240" cy="188964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3985920" y="920160"/>
            <a:ext cx="558756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57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Datasets:</a:t>
            </a:r>
            <a:endParaRPr b="0" lang="en-US" sz="13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Case-Law Project: A repository of legal cases by the Harvard Law School. This paper produced two datasets from data based on this repository: </a:t>
            </a:r>
            <a:endParaRPr b="0" lang="en-US" sz="13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A legal corpus of 27,000 US Supreme Court cases</a:t>
            </a:r>
            <a:endParaRPr b="0" lang="en-US" sz="1300" spc="-1" strike="noStrike">
              <a:latin typeface="Arial"/>
            </a:endParaRPr>
          </a:p>
          <a:p>
            <a:pPr lvl="1" marL="432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A legal corpus of 1,000 sentences from diverse case categories within the Case-Law Project.</a:t>
            </a:r>
            <a:endParaRPr b="0" lang="en-US" sz="13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SUBTLEX-UK: A corpus containing English subtitles for movies in foreign languages, representing regular English in daily use.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rcRect l="0" t="0" r="0" b="19622"/>
          <a:stretch/>
        </p:blipFill>
        <p:spPr>
          <a:xfrm>
            <a:off x="1465200" y="1185840"/>
            <a:ext cx="7589520" cy="181692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36000" y="7024680"/>
            <a:ext cx="1004364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7243a"/>
                </a:solidFill>
                <a:latin typeface="Arial"/>
              </a:rPr>
              <a:t>Iteratively Questioning and Answering for Interpretable Legal Judgment Prediction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10320" y="3059280"/>
            <a:ext cx="3846600" cy="1917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rcRect l="0" t="0" r="0" b="12089"/>
          <a:stretch/>
        </p:blipFill>
        <p:spPr>
          <a:xfrm>
            <a:off x="4206240" y="3003120"/>
            <a:ext cx="5486040" cy="206460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36000" y="110880"/>
            <a:ext cx="10043640" cy="9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Noto Sans CJK SC"/>
              </a:rPr>
              <a:t>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Noto Sans CJK SC"/>
              </a:rPr>
              <a:t>Iteratively Questioning and Answering for Interpretable Legal Judgment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Noto Sans CJK SC"/>
              </a:rPr>
              <a:t>Prediction</a:t>
            </a:r>
            <a:endParaRPr b="0" lang="en-US" sz="24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640" y="77400"/>
            <a:ext cx="100720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 algn="ctr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9211e"/>
                </a:solidFill>
                <a:latin typeface="Arial"/>
              </a:rPr>
              <a:t>BERT Goes to Law School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931920" y="4023360"/>
            <a:ext cx="5960520" cy="15235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rcRect l="0" t="0" r="0" b="21236"/>
          <a:stretch/>
        </p:blipFill>
        <p:spPr>
          <a:xfrm>
            <a:off x="1697760" y="808920"/>
            <a:ext cx="6614640" cy="30315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365760" y="4105800"/>
            <a:ext cx="321912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40" y="149400"/>
            <a:ext cx="100720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2600" spc="-1" strike="noStrike">
                <a:solidFill>
                  <a:srgbClr val="c9211e"/>
                </a:solidFill>
                <a:latin typeface="Arial"/>
              </a:rPr>
              <a:t>Lawformer: A Pre-trained Language Model for Chinese Legal Long Documents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720" y="1005840"/>
            <a:ext cx="3934440" cy="25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Contribution: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Lawformer is the first </a:t>
            </a:r>
            <a:r>
              <a:rPr b="1" lang="en-US" sz="1000" spc="-1" strike="noStrike">
                <a:latin typeface="Arial"/>
              </a:rPr>
              <a:t>pre-trained language </a:t>
            </a:r>
            <a:r>
              <a:rPr b="1" lang="en-US" sz="1000" spc="-1" strike="noStrike">
                <a:latin typeface="Arial"/>
              </a:rPr>
              <a:t>model for legal long </a:t>
            </a:r>
            <a:r>
              <a:rPr b="1" lang="en-US" sz="1000" spc="-1" strike="noStrike">
                <a:latin typeface="Arial"/>
              </a:rPr>
              <a:t>documents which is </a:t>
            </a:r>
            <a:r>
              <a:rPr b="1" lang="en-US" sz="1000" spc="-1" strike="noStrike">
                <a:latin typeface="Arial"/>
              </a:rPr>
              <a:t>trained on Chinese </a:t>
            </a:r>
            <a:r>
              <a:rPr b="1" lang="en-US" sz="1000" spc="-1" strike="noStrike">
                <a:latin typeface="Arial"/>
              </a:rPr>
              <a:t>legal documents. 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Lawformer is evaluated </a:t>
            </a:r>
            <a:r>
              <a:rPr b="1" lang="en-US" sz="1000" spc="-1" strike="noStrike">
                <a:latin typeface="Arial"/>
              </a:rPr>
              <a:t>on legal document </a:t>
            </a:r>
            <a:r>
              <a:rPr b="1" lang="en-US" sz="1000" spc="-1" strike="noStrike">
                <a:latin typeface="Arial"/>
              </a:rPr>
              <a:t>understanding with a </a:t>
            </a:r>
            <a:r>
              <a:rPr b="1" lang="en-US" sz="1000" spc="-1" strike="noStrike">
                <a:latin typeface="Arial"/>
              </a:rPr>
              <a:t>high degree of </a:t>
            </a:r>
            <a:r>
              <a:rPr b="1" lang="en-US" sz="1000" spc="-1" strike="noStrike">
                <a:latin typeface="Arial"/>
              </a:rPr>
              <a:t>convergence on </a:t>
            </a:r>
            <a:r>
              <a:rPr b="1" lang="en-US" sz="1000" spc="-1" strike="noStrike">
                <a:latin typeface="Arial"/>
              </a:rPr>
              <a:t>existing typical LegalAI </a:t>
            </a:r>
            <a:r>
              <a:rPr b="1" lang="en-US" sz="1000" spc="-1" strike="noStrike">
                <a:latin typeface="Arial"/>
              </a:rPr>
              <a:t>tasks. In this </a:t>
            </a:r>
            <a:r>
              <a:rPr b="1" lang="en-US" sz="1000" spc="-1" strike="noStrike">
                <a:latin typeface="Arial"/>
              </a:rPr>
              <a:t>benchmark, a new legal </a:t>
            </a:r>
            <a:r>
              <a:rPr b="1" lang="en-US" sz="1000" spc="-1" strike="noStrike">
                <a:latin typeface="Arial"/>
              </a:rPr>
              <a:t>judgment prediction </a:t>
            </a:r>
            <a:r>
              <a:rPr b="1" lang="en-US" sz="1000" spc="-1" strike="noStrike">
                <a:latin typeface="Arial"/>
              </a:rPr>
              <a:t>dataset for both </a:t>
            </a:r>
            <a:r>
              <a:rPr b="1" lang="en-US" sz="1000" spc="-1" strike="noStrike">
                <a:latin typeface="Arial"/>
              </a:rPr>
              <a:t>criminal and civil cases </a:t>
            </a:r>
            <a:r>
              <a:rPr b="1" lang="en-US" sz="1000" spc="-1" strike="noStrike">
                <a:latin typeface="Arial"/>
              </a:rPr>
              <a:t>is proposed. 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Lawformer can achieve </a:t>
            </a:r>
            <a:r>
              <a:rPr b="1" lang="en-US" sz="1000" spc="-1" strike="noStrike">
                <a:latin typeface="Arial"/>
              </a:rPr>
              <a:t>strong performance on </a:t>
            </a:r>
            <a:r>
              <a:rPr b="1" lang="en-US" sz="1000" spc="-1" strike="noStrike">
                <a:latin typeface="Arial"/>
              </a:rPr>
              <a:t>various LegalAI tasks </a:t>
            </a:r>
            <a:r>
              <a:rPr b="1" lang="en-US" sz="1000" spc="-1" strike="noStrike">
                <a:latin typeface="Arial"/>
              </a:rPr>
              <a:t>that require the models </a:t>
            </a:r>
            <a:r>
              <a:rPr b="1" lang="en-US" sz="1000" spc="-1" strike="noStrike">
                <a:latin typeface="Arial"/>
              </a:rPr>
              <a:t>to process long </a:t>
            </a:r>
            <a:r>
              <a:rPr b="1" lang="en-US" sz="1000" spc="-1" strike="noStrike">
                <a:latin typeface="Arial"/>
              </a:rPr>
              <a:t>documents. Lawformer </a:t>
            </a:r>
            <a:r>
              <a:rPr b="1" lang="en-US" sz="1000" spc="-1" strike="noStrike">
                <a:latin typeface="Arial"/>
              </a:rPr>
              <a:t>has achieved </a:t>
            </a:r>
            <a:r>
              <a:rPr b="1" lang="en-US" sz="1000" spc="-1" strike="noStrike">
                <a:latin typeface="Arial"/>
              </a:rPr>
              <a:t>comparable results </a:t>
            </a:r>
            <a:r>
              <a:rPr b="1" lang="en-US" sz="1000" spc="-1" strike="noStrike">
                <a:latin typeface="Arial"/>
              </a:rPr>
              <a:t>with RoBERTa in the </a:t>
            </a:r>
            <a:r>
              <a:rPr b="1" lang="en-US" sz="1000" spc="-1" strike="noStrike">
                <a:latin typeface="Arial"/>
              </a:rPr>
              <a:t>legal corpora.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1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rcRect l="0" t="27615" r="0" b="0"/>
          <a:stretch/>
        </p:blipFill>
        <p:spPr>
          <a:xfrm>
            <a:off x="182880" y="1280160"/>
            <a:ext cx="5266800" cy="1867680"/>
          </a:xfrm>
          <a:prstGeom prst="rect">
            <a:avLst/>
          </a:prstGeom>
          <a:ln>
            <a:noFill/>
          </a:ln>
        </p:spPr>
      </p:pic>
      <p:sp>
        <p:nvSpPr>
          <p:cNvPr id="169" name="TextShape 3"/>
          <p:cNvSpPr txBox="1"/>
          <p:nvPr/>
        </p:nvSpPr>
        <p:spPr>
          <a:xfrm>
            <a:off x="118440" y="3474720"/>
            <a:ext cx="2954520" cy="179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Task specific datasets used </a:t>
            </a:r>
            <a:r>
              <a:rPr b="1" lang="en-US" sz="1000" spc="-1" strike="noStrike">
                <a:latin typeface="Arial"/>
              </a:rPr>
              <a:t>to train Lawformer</a:t>
            </a:r>
            <a:endParaRPr b="1" lang="en-US" sz="1000" spc="-1" strike="noStrike">
              <a:latin typeface="Arial"/>
            </a:endParaRPr>
          </a:p>
          <a:p>
            <a:endParaRPr b="1" lang="en-US" sz="1000" spc="-1" strike="noStrike">
              <a:latin typeface="Arial"/>
            </a:endParaRPr>
          </a:p>
          <a:p>
            <a:pPr marL="216000" indent="-216000"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Legal Judgement </a:t>
            </a:r>
            <a:r>
              <a:rPr b="1" lang="en-US" sz="1000" spc="-1" strike="noStrike">
                <a:latin typeface="Arial"/>
              </a:rPr>
              <a:t>Prediction: </a:t>
            </a:r>
            <a:r>
              <a:rPr b="0" lang="en-US" sz="1000" spc="-1" strike="noStrike">
                <a:latin typeface="Arial"/>
              </a:rPr>
              <a:t>CAIL-Long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Legal Case Retrieval: </a:t>
            </a:r>
            <a:r>
              <a:rPr b="0" lang="en-US" sz="1000" spc="-1" strike="noStrike">
                <a:latin typeface="Arial"/>
              </a:rPr>
              <a:t>Legal Case Retrieval </a:t>
            </a:r>
            <a:r>
              <a:rPr b="0" lang="en-US" sz="1000" spc="-1" strike="noStrike">
                <a:latin typeface="Arial"/>
              </a:rPr>
              <a:t>Dataset (LeCaRD)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Legal Reading </a:t>
            </a:r>
            <a:r>
              <a:rPr b="1" lang="en-US" sz="1000" spc="-1" strike="noStrike">
                <a:latin typeface="Arial"/>
              </a:rPr>
              <a:t>Comprehension: </a:t>
            </a:r>
            <a:r>
              <a:rPr b="0" lang="en-US" sz="1000" spc="-1" strike="noStrike">
                <a:latin typeface="Arial"/>
              </a:rPr>
              <a:t>Chinese judicial reading </a:t>
            </a:r>
            <a:r>
              <a:rPr b="0" lang="en-US" sz="1000" spc="-1" strike="noStrike">
                <a:latin typeface="Arial"/>
              </a:rPr>
              <a:t>comprehension (CJRC)</a:t>
            </a:r>
            <a:r>
              <a:rPr b="1" lang="en-US" sz="1000" spc="-1" strike="noStrike">
                <a:latin typeface="Arial"/>
              </a:rPr>
              <a:t> </a:t>
            </a:r>
            <a:endParaRPr b="1" lang="en-US" sz="1000" spc="-1" strike="noStrike">
              <a:latin typeface="Arial"/>
            </a:endParaRPr>
          </a:p>
          <a:p>
            <a:pPr marL="216000" indent="-216000"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pc="-1" strike="noStrike">
                <a:latin typeface="Arial"/>
              </a:rPr>
              <a:t>Legal Question </a:t>
            </a:r>
            <a:r>
              <a:rPr b="1" lang="en-US" sz="1000" spc="-1" strike="noStrike">
                <a:latin typeface="Arial"/>
              </a:rPr>
              <a:t>Answering: </a:t>
            </a:r>
            <a:r>
              <a:rPr b="0" lang="en-US" sz="1000" spc="-1" strike="noStrike">
                <a:latin typeface="Arial"/>
              </a:rPr>
              <a:t>JEC-QA </a:t>
            </a:r>
            <a:r>
              <a:rPr b="0" lang="en-US" sz="1000" spc="-1" strike="noStrike">
                <a:latin typeface="Arial"/>
              </a:rPr>
              <a:t>dataset </a:t>
            </a:r>
            <a:endParaRPr b="1" lang="en-US" sz="1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rcRect l="1438" t="15628" r="1307" b="0"/>
          <a:stretch/>
        </p:blipFill>
        <p:spPr>
          <a:xfrm>
            <a:off x="3034080" y="3513240"/>
            <a:ext cx="6858000" cy="16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2022-12-08T14:20:10Z</dcterms:created>
  <dc:creator/>
  <dc:description/>
  <dc:language>en-US</dc:language>
  <cp:lastModifiedBy/>
  <dcterms:modified xsi:type="dcterms:W3CDTF">2022-12-09T17:42:39Z</dcterms:modified>
  <cp:revision>4</cp:revision>
  <dc:subject/>
  <dc:title>Classy Red</dc:title>
</cp:coreProperties>
</file>