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59.jpeg" ContentType="image/jpeg"/>
  <Override PartName="/ppt/media/image42.jpeg" ContentType="image/jpeg"/>
  <Override PartName="/ppt/media/image6.png" ContentType="image/png"/>
  <Override PartName="/ppt/media/image57.jpeg" ContentType="image/jpeg"/>
  <Override PartName="/ppt/media/image54.jpeg" ContentType="image/jpeg"/>
  <Override PartName="/ppt/media/image58.jpeg" ContentType="image/jpeg"/>
  <Override PartName="/ppt/media/image53.png" ContentType="image/png"/>
  <Override PartName="/ppt/media/image56.jpeg" ContentType="image/jpeg"/>
  <Override PartName="/ppt/media/image49.jpeg" ContentType="image/jpeg"/>
  <Override PartName="/ppt/media/image48.jpeg" ContentType="image/jpeg"/>
  <Override PartName="/ppt/media/image47.jpeg" ContentType="image/jpeg"/>
  <Override PartName="/ppt/media/image46.jpeg" ContentType="image/jpeg"/>
  <Override PartName="/ppt/media/image45.jpeg" ContentType="image/jpeg"/>
  <Override PartName="/ppt/media/image44.jpeg" ContentType="image/jpeg"/>
  <Override PartName="/ppt/media/image38.jpeg" ContentType="image/jpeg"/>
  <Override PartName="/ppt/media/image97.jpeg" ContentType="image/jpeg"/>
  <Override PartName="/ppt/media/image37.jpeg" ContentType="image/jpeg"/>
  <Override PartName="/ppt/media/image36.jpeg" ContentType="image/jpeg"/>
  <Override PartName="/ppt/media/image10.png" ContentType="image/png"/>
  <Override PartName="/ppt/media/image33.jpeg" ContentType="image/jpeg"/>
  <Override PartName="/ppt/media/image31.jpeg" ContentType="image/jpeg"/>
  <Override PartName="/ppt/media/image30.jpeg" ContentType="image/jpeg"/>
  <Override PartName="/ppt/media/image39.jpeg" ContentType="image/jpeg"/>
  <Override PartName="/ppt/media/image5.png" ContentType="image/png"/>
  <Override PartName="/ppt/media/image98.jpeg" ContentType="image/jpeg"/>
  <Override PartName="/ppt/media/image8.png" ContentType="image/png"/>
  <Override PartName="/ppt/media/image82.jpeg" ContentType="image/jpeg"/>
  <Override PartName="/ppt/media/image102.jpeg" ContentType="image/jpeg"/>
  <Override PartName="/ppt/media/image41.jpeg" ContentType="image/jpeg"/>
  <Override PartName="/ppt/media/image14.jpeg" ContentType="image/jpeg"/>
  <Override PartName="/ppt/media/image12.png" ContentType="image/png"/>
  <Override PartName="/ppt/media/image20.jpeg" ContentType="image/jpeg"/>
  <Override PartName="/ppt/media/image34.jpeg" ContentType="image/jpeg"/>
  <Override PartName="/ppt/media/image7.png" ContentType="image/png"/>
  <Override PartName="/ppt/media/image62.jpeg" ContentType="image/jpeg"/>
  <Override PartName="/ppt/media/image79.jpeg" ContentType="image/jpeg"/>
  <Override PartName="/ppt/media/image9.png" ContentType="image/png"/>
  <Override PartName="/ppt/media/image22.jpeg" ContentType="image/jpeg"/>
  <Override PartName="/ppt/media/image81.jpeg" ContentType="image/jpeg"/>
  <Override PartName="/ppt/media/image101.jpeg" ContentType="image/jpeg"/>
  <Override PartName="/ppt/media/image11.png" ContentType="image/png"/>
  <Override PartName="/ppt/media/image19.jpeg" ContentType="image/jpeg"/>
  <Override PartName="/ppt/media/image35.jpeg" ContentType="image/jpeg"/>
  <Override PartName="/ppt/media/image50.jpeg" ContentType="image/jpeg"/>
  <Override PartName="/ppt/media/image27.jpeg" ContentType="image/jpeg"/>
  <Override PartName="/ppt/media/image86.jpeg" ContentType="image/jpeg"/>
  <Override PartName="/ppt/media/image106.jpeg" ContentType="image/jpeg"/>
  <Override PartName="/ppt/media/image43.jpeg" ContentType="image/jpeg"/>
  <Override PartName="/ppt/media/image52.jpeg" ContentType="image/jpeg"/>
  <Override PartName="/ppt/media/image1.png" ContentType="image/png"/>
  <Override PartName="/ppt/media/image29.jpeg" ContentType="image/jpeg"/>
  <Override PartName="/ppt/media/image88.jpeg" ContentType="image/jpeg"/>
  <Override PartName="/ppt/media/image108.jpeg" ContentType="image/jpeg"/>
  <Override PartName="/ppt/media/image40.jpeg" ContentType="image/jpeg"/>
  <Override PartName="/ppt/media/image60.jpeg" ContentType="image/jpeg"/>
  <Override PartName="/ppt/media/image77.jpeg" ContentType="image/jpeg"/>
  <Override PartName="/ppt/media/image61.jpeg" ContentType="image/jpeg"/>
  <Override PartName="/ppt/media/image78.jpeg" ContentType="image/jpeg"/>
  <Override PartName="/ppt/media/image63.jpeg" ContentType="image/jpeg"/>
  <Override PartName="/ppt/media/image64.jpeg" ContentType="image/jpeg"/>
  <Override PartName="/ppt/media/image114.png" ContentType="image/png"/>
  <Override PartName="/ppt/media/image67.jpeg" ContentType="image/jpeg"/>
  <Override PartName="/ppt/media/image69.jpeg" ContentType="image/jpeg"/>
  <Override PartName="/ppt/media/image16.jpeg" ContentType="image/jpeg"/>
  <Override PartName="/ppt/media/image71.jpeg" ContentType="image/jpeg"/>
  <Override PartName="/ppt/media/image73.jpeg" ContentType="image/jpeg"/>
  <Override PartName="/ppt/media/image74.jpeg" ContentType="image/jpeg"/>
  <Override PartName="/ppt/media/image65.jpeg" ContentType="image/jpeg"/>
  <Override PartName="/ppt/media/image90.jpeg" ContentType="image/jpeg"/>
  <Override PartName="/ppt/media/image110.jpeg" ContentType="image/jpeg"/>
  <Override PartName="/ppt/media/image76.jpeg" ContentType="image/jpeg"/>
  <Override PartName="/ppt/media/image68.jpeg" ContentType="image/jpeg"/>
  <Override PartName="/ppt/media/image113.jpeg" ContentType="image/jpeg"/>
  <Override PartName="/ppt/media/image96.jpeg" ContentType="image/jpeg"/>
  <Override PartName="/ppt/media/image70.jpeg" ContentType="image/jpeg"/>
  <Override PartName="/ppt/media/image99.jpeg" ContentType="image/jpeg"/>
  <Override PartName="/ppt/media/image93.jpeg" ContentType="image/jpeg"/>
  <Override PartName="/ppt/media/image32.png" ContentType="image/png"/>
  <Override PartName="/ppt/media/image66.jpeg" ContentType="image/jpeg"/>
  <Override PartName="/ppt/media/image91.jpeg" ContentType="image/jpeg"/>
  <Override PartName="/ppt/media/image111.jpeg" ContentType="image/jpeg"/>
  <Override PartName="/ppt/media/image94.jpeg" ContentType="image/jpeg"/>
  <Override PartName="/ppt/media/image75.jpeg" ContentType="image/jpeg"/>
  <Override PartName="/ppt/media/image95.jpeg" ContentType="image/jpeg"/>
  <Override PartName="/ppt/media/image89.jpeg" ContentType="image/jpeg"/>
  <Override PartName="/ppt/media/image107.jpeg" ContentType="image/jpeg"/>
  <Override PartName="/ppt/media/image87.jpeg" ContentType="image/jpeg"/>
  <Override PartName="/ppt/media/image28.jpeg" ContentType="image/jpeg"/>
  <Override PartName="/ppt/media/image51.jpeg" ContentType="image/jpeg"/>
  <Override PartName="/ppt/media/image105.jpeg" ContentType="image/jpeg"/>
  <Override PartName="/ppt/media/image85.jpeg" ContentType="image/jpeg"/>
  <Override PartName="/ppt/media/image26.jpeg" ContentType="image/jpeg"/>
  <Override PartName="/ppt/media/image4.png" ContentType="image/png"/>
  <Override PartName="/ppt/media/image103.jpeg" ContentType="image/jpeg"/>
  <Override PartName="/ppt/media/image83.jpeg" ContentType="image/jpeg"/>
  <Override PartName="/ppt/media/image24.jpeg" ContentType="image/jpeg"/>
  <Override PartName="/ppt/media/image21.jpeg" ContentType="image/jpeg"/>
  <Override PartName="/ppt/media/image100.jpeg" ContentType="image/jpeg"/>
  <Override PartName="/ppt/media/image80.jpeg" ContentType="image/jpeg"/>
  <Override PartName="/ppt/media/image18.jpeg" ContentType="image/jpeg"/>
  <Override PartName="/ppt/media/image13.jpeg" ContentType="image/jpeg"/>
  <Override PartName="/ppt/media/image109.jpeg" ContentType="image/jpeg"/>
  <Override PartName="/ppt/media/image15.jpeg" ContentType="image/jpeg"/>
  <Override PartName="/ppt/media/image25.jpeg" ContentType="image/jpeg"/>
  <Override PartName="/ppt/media/image104.jpeg" ContentType="image/jpeg"/>
  <Override PartName="/ppt/media/image84.jpeg" ContentType="image/jpeg"/>
  <Override PartName="/ppt/media/image2.png" ContentType="image/png"/>
  <Override PartName="/ppt/media/image72.jpeg" ContentType="image/jpeg"/>
  <Override PartName="/ppt/media/image17.jpeg" ContentType="image/jpeg"/>
  <Override PartName="/ppt/media/image92.jpeg" ContentType="image/jpeg"/>
  <Override PartName="/ppt/media/image112.jpeg" ContentType="image/jpeg"/>
  <Override PartName="/ppt/media/image3.png" ContentType="image/png"/>
  <Override PartName="/ppt/media/image23.png" ContentType="image/png"/>
  <Override PartName="/ppt/media/image55.jpeg" ContentType="image/jpe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a:t>
            </a:r>
            <a:r>
              <a:rPr b="0" lang="en-US" sz="6000" spc="-1" strike="noStrike">
                <a:solidFill>
                  <a:srgbClr val="000000"/>
                </a:solidFill>
                <a:latin typeface="Calibri Light"/>
              </a:rPr>
              <a:t>l</a:t>
            </a:r>
            <a:r>
              <a:rPr b="0" lang="en-US" sz="6000" spc="-1" strike="noStrike">
                <a:solidFill>
                  <a:srgbClr val="000000"/>
                </a:solidFill>
                <a:latin typeface="Calibri Light"/>
              </a:rPr>
              <a:t>i</a:t>
            </a:r>
            <a:r>
              <a:rPr b="0" lang="en-US" sz="6000" spc="-1" strike="noStrike">
                <a:solidFill>
                  <a:srgbClr val="000000"/>
                </a:solidFill>
                <a:latin typeface="Calibri Light"/>
              </a:rPr>
              <a:t>c</a:t>
            </a:r>
            <a:r>
              <a:rPr b="0" lang="en-US" sz="6000" spc="-1" strike="noStrike">
                <a:solidFill>
                  <a:srgbClr val="000000"/>
                </a:solidFill>
                <a:latin typeface="Calibri Light"/>
              </a:rPr>
              <a:t>k</a:t>
            </a:r>
            <a:r>
              <a:rPr b="0" lang="en-US" sz="6000" spc="-1" strike="noStrike">
                <a:solidFill>
                  <a:srgbClr val="000000"/>
                </a:solidFill>
                <a:latin typeface="Calibri Light"/>
              </a:rPr>
              <a:t> </a:t>
            </a:r>
            <a:r>
              <a:rPr b="0" lang="en-US" sz="6000" spc="-1" strike="noStrike">
                <a:solidFill>
                  <a:srgbClr val="000000"/>
                </a:solidFill>
                <a:latin typeface="Calibri Light"/>
              </a:rPr>
              <a:t>t</a:t>
            </a:r>
            <a:r>
              <a:rPr b="0" lang="en-US" sz="6000" spc="-1" strike="noStrike">
                <a:solidFill>
                  <a:srgbClr val="000000"/>
                </a:solidFill>
                <a:latin typeface="Calibri Light"/>
              </a:rPr>
              <a:t>o</a:t>
            </a:r>
            <a:r>
              <a:rPr b="0" lang="en-US" sz="6000" spc="-1" strike="noStrike">
                <a:solidFill>
                  <a:srgbClr val="000000"/>
                </a:solidFill>
                <a:latin typeface="Calibri Light"/>
              </a:rPr>
              <a:t> </a:t>
            </a:r>
            <a:r>
              <a:rPr b="0" lang="en-US" sz="6000" spc="-1" strike="noStrike">
                <a:solidFill>
                  <a:srgbClr val="000000"/>
                </a:solidFill>
                <a:latin typeface="Calibri Light"/>
              </a:rPr>
              <a:t>e</a:t>
            </a:r>
            <a:r>
              <a:rPr b="0" lang="en-US" sz="6000" spc="-1" strike="noStrike">
                <a:solidFill>
                  <a:srgbClr val="000000"/>
                </a:solidFill>
                <a:latin typeface="Calibri Light"/>
              </a:rPr>
              <a:t>d</a:t>
            </a:r>
            <a:r>
              <a:rPr b="0" lang="en-US" sz="6000" spc="-1" strike="noStrike">
                <a:solidFill>
                  <a:srgbClr val="000000"/>
                </a:solidFill>
                <a:latin typeface="Calibri Light"/>
              </a:rPr>
              <a:t>i</a:t>
            </a:r>
            <a:r>
              <a:rPr b="0" lang="en-US" sz="6000" spc="-1" strike="noStrike">
                <a:solidFill>
                  <a:srgbClr val="000000"/>
                </a:solidFill>
                <a:latin typeface="Calibri Light"/>
              </a:rPr>
              <a:t>t</a:t>
            </a:r>
            <a:r>
              <a:rPr b="0" lang="en-US" sz="6000" spc="-1" strike="noStrike">
                <a:solidFill>
                  <a:srgbClr val="000000"/>
                </a:solidFill>
                <a:latin typeface="Calibri Light"/>
              </a:rPr>
              <a:t> </a:t>
            </a:r>
            <a:r>
              <a:rPr b="0" lang="en-US" sz="6000" spc="-1" strike="noStrike">
                <a:solidFill>
                  <a:srgbClr val="000000"/>
                </a:solidFill>
                <a:latin typeface="Calibri Light"/>
              </a:rPr>
              <a:t>M</a:t>
            </a:r>
            <a:r>
              <a:rPr b="0" lang="en-US" sz="6000" spc="-1" strike="noStrike">
                <a:solidFill>
                  <a:srgbClr val="000000"/>
                </a:solidFill>
                <a:latin typeface="Calibri Light"/>
              </a:rPr>
              <a:t>a</a:t>
            </a:r>
            <a:r>
              <a:rPr b="0" lang="en-US" sz="6000" spc="-1" strike="noStrike">
                <a:solidFill>
                  <a:srgbClr val="000000"/>
                </a:solidFill>
                <a:latin typeface="Calibri Light"/>
              </a:rPr>
              <a:t>s</a:t>
            </a:r>
            <a:r>
              <a:rPr b="0" lang="en-US" sz="6000" spc="-1" strike="noStrike">
                <a:solidFill>
                  <a:srgbClr val="000000"/>
                </a:solidFill>
                <a:latin typeface="Calibri Light"/>
              </a:rPr>
              <a:t>t</a:t>
            </a:r>
            <a:r>
              <a:rPr b="0" lang="en-US" sz="6000" spc="-1" strike="noStrike">
                <a:solidFill>
                  <a:srgbClr val="000000"/>
                </a:solidFill>
                <a:latin typeface="Calibri Light"/>
              </a:rPr>
              <a:t>e</a:t>
            </a:r>
            <a:r>
              <a:rPr b="0" lang="en-US" sz="6000" spc="-1" strike="noStrike">
                <a:solidFill>
                  <a:srgbClr val="000000"/>
                </a:solidFill>
                <a:latin typeface="Calibri Light"/>
              </a:rPr>
              <a:t>r</a:t>
            </a:r>
            <a:r>
              <a:rPr b="0" lang="en-US" sz="6000" spc="-1" strike="noStrike">
                <a:solidFill>
                  <a:srgbClr val="000000"/>
                </a:solidFill>
                <a:latin typeface="Calibri Light"/>
              </a:rPr>
              <a:t> </a:t>
            </a:r>
            <a:r>
              <a:rPr b="0" lang="en-US" sz="6000" spc="-1" strike="noStrike">
                <a:solidFill>
                  <a:srgbClr val="000000"/>
                </a:solidFill>
                <a:latin typeface="Calibri Light"/>
              </a:rPr>
              <a:t>t</a:t>
            </a:r>
            <a:r>
              <a:rPr b="0" lang="en-US" sz="6000" spc="-1" strike="noStrike">
                <a:solidFill>
                  <a:srgbClr val="000000"/>
                </a:solidFill>
                <a:latin typeface="Calibri Light"/>
              </a:rPr>
              <a:t>i</a:t>
            </a:r>
            <a:r>
              <a:rPr b="0" lang="en-US" sz="6000" spc="-1" strike="noStrike">
                <a:solidFill>
                  <a:srgbClr val="000000"/>
                </a:solidFill>
                <a:latin typeface="Calibri Light"/>
              </a:rPr>
              <a:t>t</a:t>
            </a:r>
            <a:r>
              <a:rPr b="0" lang="en-US" sz="6000" spc="-1" strike="noStrike">
                <a:solidFill>
                  <a:srgbClr val="000000"/>
                </a:solidFill>
                <a:latin typeface="Calibri Light"/>
              </a:rPr>
              <a:t>l</a:t>
            </a:r>
            <a:r>
              <a:rPr b="0" lang="en-US" sz="6000" spc="-1" strike="noStrike">
                <a:solidFill>
                  <a:srgbClr val="000000"/>
                </a:solidFill>
                <a:latin typeface="Calibri Light"/>
              </a:rPr>
              <a:t>e</a:t>
            </a:r>
            <a:r>
              <a:rPr b="0" lang="en-US" sz="6000" spc="-1" strike="noStrike">
                <a:solidFill>
                  <a:srgbClr val="000000"/>
                </a:solidFill>
                <a:latin typeface="Calibri Light"/>
              </a:rPr>
              <a:t> </a:t>
            </a:r>
            <a:r>
              <a:rPr b="0" lang="en-US" sz="6000" spc="-1" strike="noStrike">
                <a:solidFill>
                  <a:srgbClr val="000000"/>
                </a:solidFill>
                <a:latin typeface="Calibri Light"/>
              </a:rPr>
              <a:t>s</a:t>
            </a:r>
            <a:r>
              <a:rPr b="0" lang="en-US" sz="6000" spc="-1" strike="noStrike">
                <a:solidFill>
                  <a:srgbClr val="000000"/>
                </a:solidFill>
                <a:latin typeface="Calibri Light"/>
              </a:rPr>
              <a:t>t</a:t>
            </a:r>
            <a:r>
              <a:rPr b="0" lang="en-US" sz="6000" spc="-1" strike="noStrike">
                <a:solidFill>
                  <a:srgbClr val="000000"/>
                </a:solidFill>
                <a:latin typeface="Calibri Light"/>
              </a:rPr>
              <a:t>y</a:t>
            </a:r>
            <a:r>
              <a:rPr b="0" lang="en-US" sz="6000" spc="-1" strike="noStrike">
                <a:solidFill>
                  <a:srgbClr val="000000"/>
                </a:solidFill>
                <a:latin typeface="Calibri Light"/>
              </a:rPr>
              <a:t>l</a:t>
            </a:r>
            <a:r>
              <a:rPr b="0" lang="en-US" sz="6000" spc="-1" strike="noStrike">
                <a:solidFill>
                  <a:srgbClr val="000000"/>
                </a:solidFill>
                <a:latin typeface="Calibri Light"/>
              </a:rPr>
              <a:t>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8D052552-57F0-4DAB-BDF6-F41A52678713}" type="datetime">
              <a:rPr b="0" lang="en-US" sz="1200" spc="-1" strike="noStrike">
                <a:solidFill>
                  <a:srgbClr val="8b8b8b"/>
                </a:solidFill>
                <a:latin typeface="Calibri"/>
              </a:rPr>
              <a:t>10/6/22</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6BF1AACB-3757-4FFA-BB8F-69CC1347FDF4}"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a:t>
            </a:r>
            <a:r>
              <a:rPr b="0" lang="en-US" sz="4400" spc="-1" strike="noStrike">
                <a:solidFill>
                  <a:srgbClr val="000000"/>
                </a:solidFill>
                <a:latin typeface="Calibri Light"/>
              </a:rPr>
              <a:t>ck </a:t>
            </a:r>
            <a:r>
              <a:rPr b="0" lang="en-US" sz="4400" spc="-1" strike="noStrike">
                <a:solidFill>
                  <a:srgbClr val="000000"/>
                </a:solidFill>
                <a:latin typeface="Calibri Light"/>
              </a:rPr>
              <a:t>to </a:t>
            </a:r>
            <a:r>
              <a:rPr b="0" lang="en-US" sz="4400" spc="-1" strike="noStrike">
                <a:solidFill>
                  <a:srgbClr val="000000"/>
                </a:solidFill>
                <a:latin typeface="Calibri Light"/>
              </a:rPr>
              <a:t>edi</a:t>
            </a:r>
            <a:r>
              <a:rPr b="0" lang="en-US" sz="4400" spc="-1" strike="noStrike">
                <a:solidFill>
                  <a:srgbClr val="000000"/>
                </a:solidFill>
                <a:latin typeface="Calibri Light"/>
              </a:rPr>
              <a:t>t </a:t>
            </a:r>
            <a:r>
              <a:rPr b="0" lang="en-US" sz="4400" spc="-1" strike="noStrike">
                <a:solidFill>
                  <a:srgbClr val="000000"/>
                </a:solidFill>
                <a:latin typeface="Calibri Light"/>
              </a:rPr>
              <a:t>Ma</a:t>
            </a:r>
            <a:r>
              <a:rPr b="0" lang="en-US" sz="4400" spc="-1" strike="noStrike">
                <a:solidFill>
                  <a:srgbClr val="000000"/>
                </a:solidFill>
                <a:latin typeface="Calibri Light"/>
              </a:rPr>
              <a:t>ste</a:t>
            </a:r>
            <a:r>
              <a:rPr b="0" lang="en-US" sz="4400" spc="-1" strike="noStrike">
                <a:solidFill>
                  <a:srgbClr val="000000"/>
                </a:solidFill>
                <a:latin typeface="Calibri Light"/>
              </a:rPr>
              <a:t>r </a:t>
            </a:r>
            <a:r>
              <a:rPr b="0" lang="en-US" sz="4400" spc="-1" strike="noStrike">
                <a:solidFill>
                  <a:srgbClr val="000000"/>
                </a:solidFill>
                <a:latin typeface="Calibri Light"/>
              </a:rPr>
              <a:t>titl</a:t>
            </a:r>
            <a:r>
              <a:rPr b="0" lang="en-US" sz="4400" spc="-1" strike="noStrike">
                <a:solidFill>
                  <a:srgbClr val="000000"/>
                </a:solidFill>
                <a:latin typeface="Calibri Light"/>
              </a:rPr>
              <a:t>e </a:t>
            </a:r>
            <a:r>
              <a:rPr b="0" lang="en-US" sz="4400" spc="-1" strike="noStrike">
                <a:solidFill>
                  <a:srgbClr val="000000"/>
                </a:solidFill>
                <a:latin typeface="Calibri Light"/>
              </a:rPr>
              <a:t>sty</a:t>
            </a:r>
            <a:r>
              <a:rPr b="0" lang="en-US" sz="4400" spc="-1" strike="noStrike">
                <a:solidFill>
                  <a:srgbClr val="000000"/>
                </a:solidFill>
                <a:latin typeface="Calibri Light"/>
              </a:rPr>
              <a:t>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B1E180AC-D2F5-42F7-9419-B7240C8A1030}" type="datetime">
              <a:rPr b="0" lang="en-US" sz="1200" spc="-1" strike="noStrike">
                <a:solidFill>
                  <a:srgbClr val="8b8b8b"/>
                </a:solidFill>
                <a:latin typeface="Calibri"/>
              </a:rPr>
              <a:t>10/6/22</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83BEF266-6DAB-4613-8107-583415468234}"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image" Target="../media/image16.jpeg"/><Relationship Id="rId6" Type="http://schemas.openxmlformats.org/officeDocument/2006/relationships/image" Target="../media/image17.jpeg"/><Relationship Id="rId7" Type="http://schemas.openxmlformats.org/officeDocument/2006/relationships/image" Target="../media/image18.jpeg"/><Relationship Id="rId8" Type="http://schemas.openxmlformats.org/officeDocument/2006/relationships/image" Target="../media/image19.jpeg"/><Relationship Id="rId9" Type="http://schemas.openxmlformats.org/officeDocument/2006/relationships/image" Target="../media/image20.jpeg"/><Relationship Id="rId10" Type="http://schemas.openxmlformats.org/officeDocument/2006/relationships/image" Target="../media/image21.jpeg"/><Relationship Id="rId11" Type="http://schemas.openxmlformats.org/officeDocument/2006/relationships/image" Target="../media/image22.jpeg"/><Relationship Id="rId12" Type="http://schemas.openxmlformats.org/officeDocument/2006/relationships/image" Target="../media/image23.png"/><Relationship Id="rId13" Type="http://schemas.openxmlformats.org/officeDocument/2006/relationships/image" Target="../media/image24.jpeg"/><Relationship Id="rId14" Type="http://schemas.openxmlformats.org/officeDocument/2006/relationships/image" Target="../media/image25.jpeg"/><Relationship Id="rId15" Type="http://schemas.openxmlformats.org/officeDocument/2006/relationships/image" Target="../media/image26.jpeg"/><Relationship Id="rId16" Type="http://schemas.openxmlformats.org/officeDocument/2006/relationships/image" Target="../media/image27.jpeg"/><Relationship Id="rId17" Type="http://schemas.openxmlformats.org/officeDocument/2006/relationships/image" Target="../media/image28.jpeg"/><Relationship Id="rId18" Type="http://schemas.openxmlformats.org/officeDocument/2006/relationships/image" Target="../media/image29.jpeg"/><Relationship Id="rId19" Type="http://schemas.openxmlformats.org/officeDocument/2006/relationships/image" Target="../media/image30.jpeg"/><Relationship Id="rId20" Type="http://schemas.openxmlformats.org/officeDocument/2006/relationships/image" Target="../media/image31.jpeg"/><Relationship Id="rId2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jpeg"/><Relationship Id="rId3" Type="http://schemas.openxmlformats.org/officeDocument/2006/relationships/image" Target="../media/image34.jpeg"/><Relationship Id="rId4" Type="http://schemas.openxmlformats.org/officeDocument/2006/relationships/image" Target="../media/image35.jpeg"/><Relationship Id="rId5" Type="http://schemas.openxmlformats.org/officeDocument/2006/relationships/image" Target="../media/image36.jpeg"/><Relationship Id="rId6" Type="http://schemas.openxmlformats.org/officeDocument/2006/relationships/image" Target="../media/image37.jpeg"/><Relationship Id="rId7" Type="http://schemas.openxmlformats.org/officeDocument/2006/relationships/image" Target="../media/image38.jpeg"/><Relationship Id="rId8" Type="http://schemas.openxmlformats.org/officeDocument/2006/relationships/image" Target="../media/image39.jpeg"/><Relationship Id="rId9" Type="http://schemas.openxmlformats.org/officeDocument/2006/relationships/image" Target="../media/image40.jpeg"/><Relationship Id="rId10" Type="http://schemas.openxmlformats.org/officeDocument/2006/relationships/image" Target="../media/image41.jpeg"/><Relationship Id="rId11" Type="http://schemas.openxmlformats.org/officeDocument/2006/relationships/image" Target="../media/image42.jpeg"/><Relationship Id="rId12" Type="http://schemas.openxmlformats.org/officeDocument/2006/relationships/image" Target="../media/image43.jpeg"/><Relationship Id="rId13" Type="http://schemas.openxmlformats.org/officeDocument/2006/relationships/image" Target="../media/image44.jpeg"/><Relationship Id="rId14" Type="http://schemas.openxmlformats.org/officeDocument/2006/relationships/image" Target="../media/image45.jpeg"/><Relationship Id="rId15" Type="http://schemas.openxmlformats.org/officeDocument/2006/relationships/image" Target="../media/image46.jpeg"/><Relationship Id="rId16" Type="http://schemas.openxmlformats.org/officeDocument/2006/relationships/image" Target="../media/image47.jpeg"/><Relationship Id="rId17" Type="http://schemas.openxmlformats.org/officeDocument/2006/relationships/image" Target="../media/image48.jpeg"/><Relationship Id="rId18" Type="http://schemas.openxmlformats.org/officeDocument/2006/relationships/image" Target="../media/image49.jpeg"/><Relationship Id="rId19" Type="http://schemas.openxmlformats.org/officeDocument/2006/relationships/image" Target="../media/image50.jpeg"/><Relationship Id="rId20" Type="http://schemas.openxmlformats.org/officeDocument/2006/relationships/image" Target="../media/image51.jpeg"/><Relationship Id="rId21" Type="http://schemas.openxmlformats.org/officeDocument/2006/relationships/image" Target="../media/image52.jpeg"/><Relationship Id="rId2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image" Target="../media/image55.jpeg"/><Relationship Id="rId3" Type="http://schemas.openxmlformats.org/officeDocument/2006/relationships/image" Target="../media/image56.jpeg"/><Relationship Id="rId4" Type="http://schemas.openxmlformats.org/officeDocument/2006/relationships/image" Target="../media/image57.jpeg"/><Relationship Id="rId5" Type="http://schemas.openxmlformats.org/officeDocument/2006/relationships/image" Target="../media/image58.jpeg"/><Relationship Id="rId6" Type="http://schemas.openxmlformats.org/officeDocument/2006/relationships/image" Target="../media/image59.jpeg"/><Relationship Id="rId7" Type="http://schemas.openxmlformats.org/officeDocument/2006/relationships/image" Target="../media/image60.jpeg"/><Relationship Id="rId8" Type="http://schemas.openxmlformats.org/officeDocument/2006/relationships/image" Target="../media/image61.jpeg"/><Relationship Id="rId9" Type="http://schemas.openxmlformats.org/officeDocument/2006/relationships/image" Target="../media/image62.jpeg"/><Relationship Id="rId10" Type="http://schemas.openxmlformats.org/officeDocument/2006/relationships/image" Target="../media/image63.jpeg"/><Relationship Id="rId11" Type="http://schemas.openxmlformats.org/officeDocument/2006/relationships/image" Target="../media/image64.jpeg"/><Relationship Id="rId12" Type="http://schemas.openxmlformats.org/officeDocument/2006/relationships/image" Target="../media/image65.jpeg"/><Relationship Id="rId13" Type="http://schemas.openxmlformats.org/officeDocument/2006/relationships/image" Target="../media/image66.jpeg"/><Relationship Id="rId14" Type="http://schemas.openxmlformats.org/officeDocument/2006/relationships/image" Target="../media/image67.jpeg"/><Relationship Id="rId15" Type="http://schemas.openxmlformats.org/officeDocument/2006/relationships/image" Target="../media/image68.jpeg"/><Relationship Id="rId16" Type="http://schemas.openxmlformats.org/officeDocument/2006/relationships/image" Target="../media/image69.jpeg"/><Relationship Id="rId17" Type="http://schemas.openxmlformats.org/officeDocument/2006/relationships/image" Target="../media/image70.jpeg"/><Relationship Id="rId18" Type="http://schemas.openxmlformats.org/officeDocument/2006/relationships/image" Target="../media/image71.jpeg"/><Relationship Id="rId19" Type="http://schemas.openxmlformats.org/officeDocument/2006/relationships/image" Target="../media/image72.jpeg"/><Relationship Id="rId20" Type="http://schemas.openxmlformats.org/officeDocument/2006/relationships/image" Target="../media/image73.jpeg"/><Relationship Id="rId21" Type="http://schemas.openxmlformats.org/officeDocument/2006/relationships/image" Target="../media/image74.jpeg"/><Relationship Id="rId22" Type="http://schemas.openxmlformats.org/officeDocument/2006/relationships/image" Target="../media/image75.jpeg"/><Relationship Id="rId23" Type="http://schemas.openxmlformats.org/officeDocument/2006/relationships/image" Target="../media/image76.jpeg"/><Relationship Id="rId24" Type="http://schemas.openxmlformats.org/officeDocument/2006/relationships/image" Target="../media/image77.jpeg"/><Relationship Id="rId25" Type="http://schemas.openxmlformats.org/officeDocument/2006/relationships/image" Target="../media/image78.jpeg"/><Relationship Id="rId26" Type="http://schemas.openxmlformats.org/officeDocument/2006/relationships/image" Target="../media/image79.jpeg"/><Relationship Id="rId27" Type="http://schemas.openxmlformats.org/officeDocument/2006/relationships/image" Target="../media/image80.jpeg"/><Relationship Id="rId28" Type="http://schemas.openxmlformats.org/officeDocument/2006/relationships/image" Target="../media/image81.jpeg"/><Relationship Id="rId29" Type="http://schemas.openxmlformats.org/officeDocument/2006/relationships/image" Target="../media/image82.jpeg"/><Relationship Id="rId30" Type="http://schemas.openxmlformats.org/officeDocument/2006/relationships/image" Target="../media/image83.jpeg"/><Relationship Id="rId31" Type="http://schemas.openxmlformats.org/officeDocument/2006/relationships/image" Target="../media/image84.jpeg"/><Relationship Id="rId32" Type="http://schemas.openxmlformats.org/officeDocument/2006/relationships/image" Target="../media/image85.jpeg"/><Relationship Id="rId33" Type="http://schemas.openxmlformats.org/officeDocument/2006/relationships/image" Target="../media/image86.jpeg"/><Relationship Id="rId34" Type="http://schemas.openxmlformats.org/officeDocument/2006/relationships/image" Target="../media/image87.jpeg"/><Relationship Id="rId35" Type="http://schemas.openxmlformats.org/officeDocument/2006/relationships/image" Target="../media/image88.jpeg"/><Relationship Id="rId36" Type="http://schemas.openxmlformats.org/officeDocument/2006/relationships/image" Target="../media/image89.jpeg"/><Relationship Id="rId37" Type="http://schemas.openxmlformats.org/officeDocument/2006/relationships/image" Target="../media/image90.jpeg"/><Relationship Id="rId38" Type="http://schemas.openxmlformats.org/officeDocument/2006/relationships/image" Target="../media/image91.jpeg"/><Relationship Id="rId39" Type="http://schemas.openxmlformats.org/officeDocument/2006/relationships/image" Target="../media/image92.jpeg"/><Relationship Id="rId40" Type="http://schemas.openxmlformats.org/officeDocument/2006/relationships/image" Target="../media/image93.jpeg"/><Relationship Id="rId41" Type="http://schemas.openxmlformats.org/officeDocument/2006/relationships/image" Target="../media/image94.jpeg"/><Relationship Id="rId42" Type="http://schemas.openxmlformats.org/officeDocument/2006/relationships/image" Target="../media/image95.jpeg"/><Relationship Id="rId43" Type="http://schemas.openxmlformats.org/officeDocument/2006/relationships/image" Target="../media/image96.jpeg"/><Relationship Id="rId44" Type="http://schemas.openxmlformats.org/officeDocument/2006/relationships/image" Target="../media/image97.jpeg"/><Relationship Id="rId45" Type="http://schemas.openxmlformats.org/officeDocument/2006/relationships/image" Target="../media/image98.jpeg"/><Relationship Id="rId46" Type="http://schemas.openxmlformats.org/officeDocument/2006/relationships/image" Target="../media/image99.jpeg"/><Relationship Id="rId47" Type="http://schemas.openxmlformats.org/officeDocument/2006/relationships/image" Target="../media/image100.jpeg"/><Relationship Id="rId48" Type="http://schemas.openxmlformats.org/officeDocument/2006/relationships/image" Target="../media/image101.jpeg"/><Relationship Id="rId49" Type="http://schemas.openxmlformats.org/officeDocument/2006/relationships/image" Target="../media/image102.jpeg"/><Relationship Id="rId50" Type="http://schemas.openxmlformats.org/officeDocument/2006/relationships/image" Target="../media/image103.jpeg"/><Relationship Id="rId51" Type="http://schemas.openxmlformats.org/officeDocument/2006/relationships/image" Target="../media/image104.jpeg"/><Relationship Id="rId52" Type="http://schemas.openxmlformats.org/officeDocument/2006/relationships/image" Target="../media/image105.jpeg"/><Relationship Id="rId53" Type="http://schemas.openxmlformats.org/officeDocument/2006/relationships/image" Target="../media/image106.jpeg"/><Relationship Id="rId54" Type="http://schemas.openxmlformats.org/officeDocument/2006/relationships/image" Target="../media/image107.jpeg"/><Relationship Id="rId55" Type="http://schemas.openxmlformats.org/officeDocument/2006/relationships/image" Target="../media/image108.jpeg"/><Relationship Id="rId56" Type="http://schemas.openxmlformats.org/officeDocument/2006/relationships/image" Target="../media/image109.jpeg"/><Relationship Id="rId57" Type="http://schemas.openxmlformats.org/officeDocument/2006/relationships/image" Target="../media/image110.jpeg"/><Relationship Id="rId58" Type="http://schemas.openxmlformats.org/officeDocument/2006/relationships/image" Target="../media/image111.jpeg"/><Relationship Id="rId59" Type="http://schemas.openxmlformats.org/officeDocument/2006/relationships/image" Target="../media/image112.jpeg"/><Relationship Id="rId60" Type="http://schemas.openxmlformats.org/officeDocument/2006/relationships/image" Target="../media/image113.jpeg"/><Relationship Id="rId61" Type="http://schemas.openxmlformats.org/officeDocument/2006/relationships/image" Target="../media/image114.png"/><Relationship Id="rId6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Picture 4" descr=""/>
          <p:cNvPicPr/>
          <p:nvPr/>
        </p:nvPicPr>
        <p:blipFill>
          <a:blip r:embed="rId1"/>
          <a:srcRect l="10704" t="-282" r="-651" b="-2006"/>
          <a:stretch/>
        </p:blipFill>
        <p:spPr>
          <a:xfrm>
            <a:off x="4890240" y="1374480"/>
            <a:ext cx="6643440" cy="4624920"/>
          </a:xfrm>
          <a:prstGeom prst="rect">
            <a:avLst/>
          </a:prstGeom>
          <a:ln>
            <a:noFill/>
          </a:ln>
          <a:effectLst>
            <a:softEdge rad="112500"/>
          </a:effectLst>
        </p:spPr>
      </p:pic>
      <p:sp>
        <p:nvSpPr>
          <p:cNvPr id="83" name="CustomShape 1"/>
          <p:cNvSpPr/>
          <p:nvPr/>
        </p:nvSpPr>
        <p:spPr>
          <a:xfrm>
            <a:off x="658080" y="1280160"/>
            <a:ext cx="3543120" cy="4929840"/>
          </a:xfrm>
          <a:prstGeom prst="rect">
            <a:avLst/>
          </a:prstGeom>
          <a:solidFill>
            <a:srgbClr val="4685a6"/>
          </a:solidFill>
          <a:ln w="41400">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marL="343080" indent="-342720">
              <a:lnSpc>
                <a:spcPct val="100000"/>
              </a:lnSpc>
              <a:buClr>
                <a:srgbClr val="ffc000"/>
              </a:buClr>
              <a:buFont typeface="Arial"/>
              <a:buChar char="•"/>
            </a:pPr>
            <a:r>
              <a:rPr b="1" lang="en-US" sz="2200" spc="-1" strike="noStrike">
                <a:solidFill>
                  <a:srgbClr val="ffc000"/>
                </a:solidFill>
                <a:latin typeface="Nimbus Mono PS"/>
              </a:rPr>
              <a:t>CRNN</a:t>
            </a:r>
            <a:endParaRPr b="1" lang="en-US" sz="2200" spc="-1" strike="noStrike">
              <a:latin typeface="Nimbus Mono PS"/>
            </a:endParaRPr>
          </a:p>
          <a:p>
            <a:pPr>
              <a:lnSpc>
                <a:spcPct val="100000"/>
              </a:lnSpc>
            </a:pPr>
            <a:endParaRPr b="1" lang="en-US" sz="2200" spc="-1" strike="noStrike">
              <a:latin typeface="Nimbus Mono PS"/>
            </a:endParaRPr>
          </a:p>
          <a:p>
            <a:pPr marL="343080" indent="-342720">
              <a:lnSpc>
                <a:spcPct val="100000"/>
              </a:lnSpc>
              <a:buClr>
                <a:srgbClr val="ffc000"/>
              </a:buClr>
              <a:buFont typeface="Arial"/>
              <a:buChar char="•"/>
            </a:pPr>
            <a:r>
              <a:rPr b="1" lang="en-US" sz="2200" spc="-1" strike="noStrike">
                <a:solidFill>
                  <a:srgbClr val="ffc000"/>
                </a:solidFill>
                <a:latin typeface="Nimbus Mono PS"/>
              </a:rPr>
              <a:t>ENCODER DECODER BASED MODELS WITH MULTI HEADED SELF ATTENTION MODULES </a:t>
            </a:r>
            <a:endParaRPr b="1" lang="en-US" sz="2200" spc="-1" strike="noStrike">
              <a:latin typeface="Nimbus Mono PS"/>
            </a:endParaRPr>
          </a:p>
          <a:p>
            <a:pPr>
              <a:lnSpc>
                <a:spcPct val="100000"/>
              </a:lnSpc>
            </a:pPr>
            <a:endParaRPr b="1" lang="en-US" sz="2200" spc="-1" strike="noStrike">
              <a:latin typeface="Nimbus Mono PS"/>
            </a:endParaRPr>
          </a:p>
          <a:p>
            <a:pPr marL="343080" indent="-342720">
              <a:lnSpc>
                <a:spcPct val="100000"/>
              </a:lnSpc>
              <a:buClr>
                <a:srgbClr val="ffc000"/>
              </a:buClr>
              <a:buFont typeface="Arial"/>
              <a:buChar char="•"/>
            </a:pPr>
            <a:r>
              <a:rPr b="1" lang="en-US" sz="2200" spc="-1" strike="noStrike">
                <a:solidFill>
                  <a:srgbClr val="ffc000"/>
                </a:solidFill>
                <a:latin typeface="Nimbus Mono PS"/>
              </a:rPr>
              <a:t>VISION-LANGUAGE MODELS</a:t>
            </a:r>
            <a:endParaRPr b="1" lang="en-US" sz="2200" spc="-1" strike="noStrike">
              <a:latin typeface="Nimbus Mono PS"/>
            </a:endParaRPr>
          </a:p>
          <a:p>
            <a:pPr>
              <a:lnSpc>
                <a:spcPct val="100000"/>
              </a:lnSpc>
            </a:pPr>
            <a:endParaRPr b="1" lang="en-US" sz="2200" spc="-1" strike="noStrike">
              <a:latin typeface="Nimbus Mono PS"/>
            </a:endParaRPr>
          </a:p>
          <a:p>
            <a:pPr marL="343080" indent="-342720">
              <a:lnSpc>
                <a:spcPct val="100000"/>
              </a:lnSpc>
              <a:buClr>
                <a:srgbClr val="ffc000"/>
              </a:buClr>
              <a:buFont typeface="Arial"/>
              <a:buChar char="•"/>
            </a:pPr>
            <a:r>
              <a:rPr b="1" lang="en-US" sz="2200" spc="-1" strike="noStrike">
                <a:solidFill>
                  <a:srgbClr val="ffc000"/>
                </a:solidFill>
                <a:latin typeface="Nimbus Mono PS"/>
              </a:rPr>
              <a:t>SVTR</a:t>
            </a:r>
            <a:endParaRPr b="1" lang="en-US" sz="2200" spc="-1" strike="noStrike">
              <a:latin typeface="Nimbus Mono PS"/>
            </a:endParaRPr>
          </a:p>
        </p:txBody>
      </p:sp>
      <p:sp>
        <p:nvSpPr>
          <p:cNvPr id="84" name="CustomShape 2"/>
          <p:cNvSpPr/>
          <p:nvPr/>
        </p:nvSpPr>
        <p:spPr>
          <a:xfrm>
            <a:off x="2438280" y="0"/>
            <a:ext cx="7620120" cy="942840"/>
          </a:xfrm>
          <a:prstGeom prst="rect">
            <a:avLst/>
          </a:prstGeom>
          <a:solidFill>
            <a:schemeClr val="accent4"/>
          </a:solid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4685a6"/>
                </a:solidFill>
                <a:latin typeface="Nimbus Mono PS"/>
              </a:rPr>
              <a:t>Deep Learning models used in the </a:t>
            </a:r>
            <a:endParaRPr b="0" lang="en-US" sz="2800" spc="-1" strike="noStrike">
              <a:latin typeface="Nimbus Mono PS"/>
            </a:endParaRPr>
          </a:p>
          <a:p>
            <a:pPr algn="ctr">
              <a:lnSpc>
                <a:spcPct val="100000"/>
              </a:lnSpc>
            </a:pPr>
            <a:r>
              <a:rPr b="1" lang="en-US" sz="2800" spc="-1" strike="noStrike">
                <a:solidFill>
                  <a:srgbClr val="4685a6"/>
                </a:solidFill>
                <a:latin typeface="Nimbus Mono PS"/>
              </a:rPr>
              <a:t>Scene-Text Recognition Domain</a:t>
            </a:r>
            <a:endParaRPr b="0" lang="en-US" sz="2800" spc="-1" strike="noStrike">
              <a:latin typeface="Nimbus Mono PS"/>
            </a:endParaRPr>
          </a:p>
        </p:txBody>
      </p:sp>
    </p:spTree>
  </p:cSld>
  <mc:AlternateContent>
    <mc:Choice Requires="p14">
      <p:transition spd="slow" p14:dur="2000">
        <p:newsflash/>
      </p:transition>
    </mc:Choice>
    <mc:Fallback>
      <p:transition spd="slow">
        <p:newsflash/>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 descr=""/>
          <p:cNvPicPr/>
          <p:nvPr/>
        </p:nvPicPr>
        <p:blipFill>
          <a:blip r:embed="rId1"/>
          <a:stretch/>
        </p:blipFill>
        <p:spPr>
          <a:xfrm rot="15000">
            <a:off x="48240" y="2903400"/>
            <a:ext cx="12100680" cy="3151440"/>
          </a:xfrm>
          <a:prstGeom prst="rect">
            <a:avLst/>
          </a:prstGeom>
          <a:ln>
            <a:noFill/>
          </a:ln>
        </p:spPr>
      </p:pic>
      <p:sp>
        <p:nvSpPr>
          <p:cNvPr id="86" name="Line 1"/>
          <p:cNvSpPr/>
          <p:nvPr/>
        </p:nvSpPr>
        <p:spPr>
          <a:xfrm>
            <a:off x="4206240" y="2286000"/>
            <a:ext cx="0" cy="1163520"/>
          </a:xfrm>
          <a:prstGeom prst="line">
            <a:avLst/>
          </a:prstGeom>
          <a:ln w="29160">
            <a:solidFill>
              <a:srgbClr val="000000"/>
            </a:solidFill>
            <a:custDash>
              <a:ds d="600000" sp="300000"/>
            </a:custDash>
            <a:round/>
          </a:ln>
        </p:spPr>
        <p:style>
          <a:lnRef idx="0"/>
          <a:fillRef idx="0"/>
          <a:effectRef idx="0"/>
          <a:fontRef idx="minor"/>
        </p:style>
      </p:sp>
      <p:sp>
        <p:nvSpPr>
          <p:cNvPr id="87" name="CustomShape 2"/>
          <p:cNvSpPr/>
          <p:nvPr/>
        </p:nvSpPr>
        <p:spPr>
          <a:xfrm>
            <a:off x="4023360" y="0"/>
            <a:ext cx="4496400" cy="943560"/>
          </a:xfrm>
          <a:prstGeom prst="rect">
            <a:avLst/>
          </a:prstGeom>
          <a:solidFill>
            <a:schemeClr val="accent4"/>
          </a:solid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4685a6"/>
                </a:solidFill>
                <a:latin typeface="Nimbus Mono PS"/>
              </a:rPr>
              <a:t>Model Architecture </a:t>
            </a:r>
            <a:r>
              <a:rPr b="1" lang="en-US" sz="2800" spc="-1" strike="noStrike">
                <a:solidFill>
                  <a:srgbClr val="4685a6"/>
                </a:solidFill>
                <a:latin typeface="Nimbus Mono PS"/>
              </a:rPr>
              <a:t>Overview</a:t>
            </a:r>
            <a:endParaRPr b="0" lang="en-US" sz="2800" spc="-1" strike="noStrike">
              <a:latin typeface="Nimbus Mono PS"/>
            </a:endParaRPr>
          </a:p>
        </p:txBody>
      </p:sp>
      <p:sp>
        <p:nvSpPr>
          <p:cNvPr id="88" name="TextShape 3"/>
          <p:cNvSpPr txBox="1"/>
          <p:nvPr/>
        </p:nvSpPr>
        <p:spPr>
          <a:xfrm>
            <a:off x="601200" y="1055520"/>
            <a:ext cx="3751920" cy="914400"/>
          </a:xfrm>
          <a:prstGeom prst="rect">
            <a:avLst/>
          </a:prstGeom>
          <a:noFill/>
          <a:ln w="57240">
            <a:solidFill>
              <a:srgbClr val="ffbf00">
                <a:alpha val="50000"/>
              </a:srgbClr>
            </a:solidFill>
            <a:round/>
          </a:ln>
        </p:spPr>
        <p:txBody>
          <a:bodyPr lIns="118440" rIns="118440" tIns="73440" bIns="73440">
            <a:noAutofit/>
          </a:bodyPr>
          <a:p>
            <a:r>
              <a:rPr b="1" lang="en-US" sz="1400" spc="-1" strike="noStrike">
                <a:latin typeface="FreeSans"/>
              </a:rPr>
              <a:t>Global Mixing Blocks: Builds inter character relationship within input image</a:t>
            </a:r>
            <a:endParaRPr b="1" lang="en-US" sz="1400" spc="-1" strike="noStrike">
              <a:latin typeface="FreeSans"/>
            </a:endParaRPr>
          </a:p>
          <a:p>
            <a:r>
              <a:rPr b="1" lang="en-US" sz="1400" spc="-1" strike="noStrike">
                <a:latin typeface="FreeSans"/>
              </a:rPr>
              <a:t>Local Mixing Blocks: Builds intra character relationship within input image</a:t>
            </a:r>
            <a:endParaRPr b="1" lang="en-US" sz="1400" spc="-1" strike="noStrike">
              <a:latin typeface="FreeSans"/>
            </a:endParaRPr>
          </a:p>
        </p:txBody>
      </p:sp>
      <p:sp>
        <p:nvSpPr>
          <p:cNvPr id="89" name="Line 4"/>
          <p:cNvSpPr/>
          <p:nvPr/>
        </p:nvSpPr>
        <p:spPr>
          <a:xfrm flipH="1">
            <a:off x="274320" y="2651760"/>
            <a:ext cx="11338560" cy="0"/>
          </a:xfrm>
          <a:prstGeom prst="line">
            <a:avLst/>
          </a:prstGeom>
          <a:ln w="29160">
            <a:solidFill>
              <a:srgbClr val="000000"/>
            </a:solidFill>
            <a:custDash>
              <a:ds d="600000" sp="300000"/>
            </a:custDash>
            <a:round/>
            <a:headEnd len="med" type="triangle" w="med"/>
          </a:ln>
        </p:spPr>
        <p:style>
          <a:lnRef idx="0"/>
          <a:fillRef idx="0"/>
          <a:effectRef idx="0"/>
          <a:fontRef idx="minor"/>
        </p:style>
      </p:sp>
      <p:sp>
        <p:nvSpPr>
          <p:cNvPr id="90" name="Line 5"/>
          <p:cNvSpPr/>
          <p:nvPr/>
        </p:nvSpPr>
        <p:spPr>
          <a:xfrm>
            <a:off x="7223760" y="1920240"/>
            <a:ext cx="6480" cy="1536480"/>
          </a:xfrm>
          <a:prstGeom prst="line">
            <a:avLst/>
          </a:prstGeom>
          <a:ln w="29160">
            <a:solidFill>
              <a:srgbClr val="000000"/>
            </a:solidFill>
            <a:custDash>
              <a:ds d="600000" sp="300000"/>
            </a:custDash>
            <a:round/>
            <a:headEnd len="med" type="triangle" w="med"/>
          </a:ln>
        </p:spPr>
        <p:style>
          <a:lnRef idx="0"/>
          <a:fillRef idx="0"/>
          <a:effectRef idx="0"/>
          <a:fontRef idx="minor"/>
        </p:style>
      </p:sp>
      <p:sp>
        <p:nvSpPr>
          <p:cNvPr id="91" name="Line 6"/>
          <p:cNvSpPr/>
          <p:nvPr/>
        </p:nvSpPr>
        <p:spPr>
          <a:xfrm flipH="1">
            <a:off x="682560" y="2286000"/>
            <a:ext cx="3523680" cy="36000"/>
          </a:xfrm>
          <a:prstGeom prst="line">
            <a:avLst/>
          </a:prstGeom>
          <a:ln w="29160">
            <a:solidFill>
              <a:srgbClr val="000000"/>
            </a:solidFill>
            <a:custDash>
              <a:ds d="600000" sp="300000"/>
            </a:custDash>
            <a:round/>
          </a:ln>
        </p:spPr>
        <p:style>
          <a:lnRef idx="0"/>
          <a:fillRef idx="0"/>
          <a:effectRef idx="0"/>
          <a:fontRef idx="minor"/>
        </p:style>
      </p:sp>
      <p:sp>
        <p:nvSpPr>
          <p:cNvPr id="92" name="Line 7"/>
          <p:cNvSpPr/>
          <p:nvPr/>
        </p:nvSpPr>
        <p:spPr>
          <a:xfrm>
            <a:off x="682560" y="1998000"/>
            <a:ext cx="0" cy="360000"/>
          </a:xfrm>
          <a:prstGeom prst="line">
            <a:avLst/>
          </a:prstGeom>
          <a:ln w="29160">
            <a:solidFill>
              <a:srgbClr val="000000"/>
            </a:solidFill>
            <a:custDash>
              <a:ds d="600000" sp="300000"/>
            </a:custDash>
            <a:round/>
            <a:headEnd len="med" type="triangle" w="med"/>
          </a:ln>
        </p:spPr>
        <p:style>
          <a:lnRef idx="0"/>
          <a:fillRef idx="0"/>
          <a:effectRef idx="0"/>
          <a:fontRef idx="minor"/>
        </p:style>
      </p:sp>
      <p:sp>
        <p:nvSpPr>
          <p:cNvPr id="93" name="Line 8"/>
          <p:cNvSpPr/>
          <p:nvPr/>
        </p:nvSpPr>
        <p:spPr>
          <a:xfrm flipH="1">
            <a:off x="4937760" y="2286000"/>
            <a:ext cx="2292480" cy="0"/>
          </a:xfrm>
          <a:prstGeom prst="line">
            <a:avLst/>
          </a:prstGeom>
          <a:ln w="29160">
            <a:solidFill>
              <a:srgbClr val="000000"/>
            </a:solidFill>
            <a:custDash>
              <a:ds d="600000" sp="300000"/>
            </a:custDash>
            <a:round/>
          </a:ln>
        </p:spPr>
        <p:style>
          <a:lnRef idx="0"/>
          <a:fillRef idx="0"/>
          <a:effectRef idx="0"/>
          <a:fontRef idx="minor"/>
        </p:style>
      </p:sp>
      <p:sp>
        <p:nvSpPr>
          <p:cNvPr id="94" name="Line 9"/>
          <p:cNvSpPr/>
          <p:nvPr/>
        </p:nvSpPr>
        <p:spPr>
          <a:xfrm>
            <a:off x="4937760" y="2286000"/>
            <a:ext cx="0" cy="1163520"/>
          </a:xfrm>
          <a:prstGeom prst="line">
            <a:avLst/>
          </a:prstGeom>
          <a:ln w="29160">
            <a:solidFill>
              <a:srgbClr val="000000"/>
            </a:solidFill>
            <a:custDash>
              <a:ds d="600000" sp="300000"/>
            </a:custDash>
            <a:round/>
          </a:ln>
        </p:spPr>
        <p:style>
          <a:lnRef idx="0"/>
          <a:fillRef idx="0"/>
          <a:effectRef idx="0"/>
          <a:fontRef idx="minor"/>
        </p:style>
      </p:sp>
      <p:pic>
        <p:nvPicPr>
          <p:cNvPr id="95" name="" descr=""/>
          <p:cNvPicPr/>
          <p:nvPr/>
        </p:nvPicPr>
        <p:blipFill>
          <a:blip r:embed="rId2"/>
          <a:stretch/>
        </p:blipFill>
        <p:spPr>
          <a:xfrm>
            <a:off x="10837080" y="95760"/>
            <a:ext cx="1014120" cy="1896480"/>
          </a:xfrm>
          <a:prstGeom prst="rect">
            <a:avLst/>
          </a:prstGeom>
          <a:ln>
            <a:noFill/>
          </a:ln>
        </p:spPr>
      </p:pic>
      <p:pic>
        <p:nvPicPr>
          <p:cNvPr id="96" name="" descr=""/>
          <p:cNvPicPr/>
          <p:nvPr/>
        </p:nvPicPr>
        <p:blipFill>
          <a:blip r:embed="rId3"/>
          <a:stretch/>
        </p:blipFill>
        <p:spPr>
          <a:xfrm>
            <a:off x="72360" y="6036120"/>
            <a:ext cx="12125160" cy="583560"/>
          </a:xfrm>
          <a:prstGeom prst="rect">
            <a:avLst/>
          </a:prstGeom>
          <a:ln>
            <a:noFill/>
          </a:ln>
        </p:spPr>
      </p:pic>
      <p:sp>
        <p:nvSpPr>
          <p:cNvPr id="97" name="Line 10"/>
          <p:cNvSpPr/>
          <p:nvPr/>
        </p:nvSpPr>
        <p:spPr>
          <a:xfrm flipH="1">
            <a:off x="2926080" y="2648880"/>
            <a:ext cx="218880" cy="551520"/>
          </a:xfrm>
          <a:prstGeom prst="line">
            <a:avLst/>
          </a:prstGeom>
          <a:ln w="29160">
            <a:solidFill>
              <a:srgbClr val="000000"/>
            </a:solidFill>
            <a:custDash>
              <a:ds d="600000" sp="300000"/>
            </a:custDash>
            <a:round/>
          </a:ln>
        </p:spPr>
        <p:style>
          <a:lnRef idx="0"/>
          <a:fillRef idx="0"/>
          <a:effectRef idx="0"/>
          <a:fontRef idx="minor"/>
        </p:style>
      </p:sp>
      <p:sp>
        <p:nvSpPr>
          <p:cNvPr id="98" name="Line 11"/>
          <p:cNvSpPr/>
          <p:nvPr/>
        </p:nvSpPr>
        <p:spPr>
          <a:xfrm>
            <a:off x="5760720" y="2651760"/>
            <a:ext cx="0" cy="457200"/>
          </a:xfrm>
          <a:prstGeom prst="line">
            <a:avLst/>
          </a:prstGeom>
          <a:ln w="29160">
            <a:solidFill>
              <a:srgbClr val="000000"/>
            </a:solidFill>
            <a:custDash>
              <a:ds d="600000" sp="300000"/>
            </a:custDash>
            <a:round/>
          </a:ln>
        </p:spPr>
        <p:style>
          <a:lnRef idx="0"/>
          <a:fillRef idx="0"/>
          <a:effectRef idx="0"/>
          <a:fontRef idx="minor"/>
        </p:style>
      </p:sp>
      <p:sp>
        <p:nvSpPr>
          <p:cNvPr id="99" name="Line 12"/>
          <p:cNvSpPr/>
          <p:nvPr/>
        </p:nvSpPr>
        <p:spPr>
          <a:xfrm>
            <a:off x="8156160" y="2651760"/>
            <a:ext cx="0" cy="365760"/>
          </a:xfrm>
          <a:prstGeom prst="line">
            <a:avLst/>
          </a:prstGeom>
          <a:ln w="29160">
            <a:solidFill>
              <a:srgbClr val="000000"/>
            </a:solidFill>
            <a:custDash>
              <a:ds d="600000" sp="300000"/>
            </a:custDash>
            <a:round/>
          </a:ln>
        </p:spPr>
        <p:style>
          <a:lnRef idx="0"/>
          <a:fillRef idx="0"/>
          <a:effectRef idx="0"/>
          <a:fontRef idx="minor"/>
        </p:style>
      </p:sp>
      <p:sp>
        <p:nvSpPr>
          <p:cNvPr id="100" name="TextShape 13"/>
          <p:cNvSpPr txBox="1"/>
          <p:nvPr/>
        </p:nvSpPr>
        <p:spPr>
          <a:xfrm>
            <a:off x="7040880" y="1097280"/>
            <a:ext cx="3017520" cy="757800"/>
          </a:xfrm>
          <a:prstGeom prst="rect">
            <a:avLst/>
          </a:prstGeom>
          <a:noFill/>
          <a:ln w="57240">
            <a:solidFill>
              <a:srgbClr val="ffbf00">
                <a:alpha val="50000"/>
              </a:srgbClr>
            </a:solidFill>
            <a:round/>
          </a:ln>
        </p:spPr>
        <p:txBody>
          <a:bodyPr lIns="118440" rIns="118440" tIns="73440" bIns="73440">
            <a:noAutofit/>
          </a:bodyPr>
          <a:p>
            <a:r>
              <a:rPr b="1" lang="en-US" sz="1200" spc="-1" strike="noStrike">
                <a:latin typeface="FreeSans"/>
              </a:rPr>
              <a:t>The height dimension of the input is progressively compressed with every merging operation with the help of a 3x3 convolution with stride of (2,1)</a:t>
            </a:r>
            <a:endParaRPr b="0" lang="en-US" sz="1200" spc="-1" strike="noStrike">
              <a:latin typeface="Arial"/>
            </a:endParaRPr>
          </a:p>
        </p:txBody>
      </p:sp>
      <p:sp>
        <p:nvSpPr>
          <p:cNvPr id="101" name="Line 14"/>
          <p:cNvSpPr/>
          <p:nvPr/>
        </p:nvSpPr>
        <p:spPr>
          <a:xfrm flipH="1">
            <a:off x="9777600" y="2311200"/>
            <a:ext cx="1560960" cy="0"/>
          </a:xfrm>
          <a:prstGeom prst="line">
            <a:avLst/>
          </a:prstGeom>
          <a:ln w="29160">
            <a:solidFill>
              <a:srgbClr val="000000"/>
            </a:solidFill>
            <a:custDash>
              <a:ds d="600000" sp="300000"/>
            </a:custDash>
            <a:round/>
          </a:ln>
        </p:spPr>
        <p:style>
          <a:lnRef idx="0"/>
          <a:fillRef idx="0"/>
          <a:effectRef idx="0"/>
          <a:fontRef idx="minor"/>
        </p:style>
      </p:sp>
      <p:sp>
        <p:nvSpPr>
          <p:cNvPr id="102" name="Line 15"/>
          <p:cNvSpPr/>
          <p:nvPr/>
        </p:nvSpPr>
        <p:spPr>
          <a:xfrm>
            <a:off x="9777600" y="2311200"/>
            <a:ext cx="0" cy="1163520"/>
          </a:xfrm>
          <a:prstGeom prst="line">
            <a:avLst/>
          </a:prstGeom>
          <a:ln w="29160">
            <a:solidFill>
              <a:srgbClr val="000000"/>
            </a:solidFill>
            <a:custDash>
              <a:ds d="600000" sp="300000"/>
            </a:custDash>
            <a:round/>
          </a:ln>
        </p:spPr>
        <p:style>
          <a:lnRef idx="0"/>
          <a:fillRef idx="0"/>
          <a:effectRef idx="0"/>
          <a:fontRef idx="minor"/>
        </p:style>
      </p:sp>
      <p:sp>
        <p:nvSpPr>
          <p:cNvPr id="103" name="Line 16"/>
          <p:cNvSpPr/>
          <p:nvPr/>
        </p:nvSpPr>
        <p:spPr>
          <a:xfrm>
            <a:off x="11338560" y="1987200"/>
            <a:ext cx="0" cy="432000"/>
          </a:xfrm>
          <a:prstGeom prst="line">
            <a:avLst/>
          </a:prstGeom>
          <a:ln w="29160">
            <a:solidFill>
              <a:srgbClr val="000000"/>
            </a:solidFill>
            <a:custDash>
              <a:ds d="600000" sp="300000"/>
            </a:custDash>
            <a:round/>
            <a:headEnd len="med" type="triangle" w="med"/>
          </a:ln>
        </p:spPr>
        <p:style>
          <a:lnRef idx="0"/>
          <a:fillRef idx="0"/>
          <a:effectRef idx="0"/>
          <a:fontRef idx="minor"/>
        </p:style>
      </p:sp>
      <mc:AlternateContent>
        <mc:Choice xmlns:a14="http://schemas.microsoft.com/office/drawing/2010/main" Requires="a14">
          <p:sp>
            <p:nvSpPr>
              <p:cNvPr id="104" name="Formula 17"/>
              <p:cNvSpPr txBox="1"/>
              <p:nvPr/>
            </p:nvSpPr>
            <p:spPr>
              <a:xfrm>
                <a:off x="11612880" y="2526120"/>
                <a:ext cx="464760" cy="253080"/>
              </a:xfrm>
              <a:prstGeom prst="rect">
                <a:avLst/>
              </a:prstGeom>
            </p:spPr>
            <p:txBody>
              <a:bodyPr/>
              <a:p>
                <a14:m>
                  <m:oMath xmlns:m="http://schemas.openxmlformats.org/officeDocument/2006/math">
                    <m:r>
                      <m:t xml:space="preserve">H</m:t>
                    </m:r>
                    <m:r>
                      <m:t xml:space="preserve">↓</m:t>
                    </m:r>
                  </m:oMath>
                </a14:m>
              </a:p>
            </p:txBody>
          </p:sp>
        </mc:Choice>
        <mc:Fallback/>
      </mc:AlternateContent>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Picture 166" descr=""/>
          <p:cNvPicPr/>
          <p:nvPr/>
        </p:nvPicPr>
        <p:blipFill>
          <a:blip r:embed="rId1"/>
          <a:stretch/>
        </p:blipFill>
        <p:spPr>
          <a:xfrm>
            <a:off x="563400" y="4466520"/>
            <a:ext cx="1572480" cy="1274400"/>
          </a:xfrm>
          <a:prstGeom prst="rect">
            <a:avLst/>
          </a:prstGeom>
          <a:ln>
            <a:noFill/>
          </a:ln>
        </p:spPr>
      </p:pic>
      <p:pic>
        <p:nvPicPr>
          <p:cNvPr id="106" name="Picture 176" descr=""/>
          <p:cNvPicPr/>
          <p:nvPr/>
        </p:nvPicPr>
        <p:blipFill>
          <a:blip r:embed="rId2"/>
          <a:stretch/>
        </p:blipFill>
        <p:spPr>
          <a:xfrm>
            <a:off x="626760" y="1889640"/>
            <a:ext cx="1572480" cy="1303920"/>
          </a:xfrm>
          <a:prstGeom prst="rect">
            <a:avLst/>
          </a:prstGeom>
          <a:ln>
            <a:noFill/>
          </a:ln>
        </p:spPr>
      </p:pic>
      <p:sp>
        <p:nvSpPr>
          <p:cNvPr id="107" name="CustomShape 1"/>
          <p:cNvSpPr/>
          <p:nvPr/>
        </p:nvSpPr>
        <p:spPr>
          <a:xfrm>
            <a:off x="1413000" y="3442320"/>
            <a:ext cx="360" cy="775440"/>
          </a:xfrm>
          <a:custGeom>
            <a:avLst/>
            <a:gdLst/>
            <a:ahLst/>
            <a:rect l="l" t="t" r="r" b="b"/>
            <a:pathLst>
              <a:path w="21600" h="21600">
                <a:moveTo>
                  <a:pt x="0" y="0"/>
                </a:moveTo>
                <a:lnTo>
                  <a:pt x="21600" y="21600"/>
                </a:lnTo>
              </a:path>
            </a:pathLst>
          </a:custGeom>
          <a:noFill/>
          <a:ln w="47520">
            <a:solidFill>
              <a:srgbClr val="ff0000"/>
            </a:solidFill>
            <a:prstDash val="sysDash"/>
            <a:tailEnd len="med" type="triangle" w="med"/>
          </a:ln>
        </p:spPr>
        <p:style>
          <a:lnRef idx="1">
            <a:schemeClr val="accent1"/>
          </a:lnRef>
          <a:fillRef idx="0">
            <a:schemeClr val="accent1"/>
          </a:fillRef>
          <a:effectRef idx="0">
            <a:schemeClr val="accent1"/>
          </a:effectRef>
          <a:fontRef idx="minor"/>
        </p:style>
      </p:sp>
      <p:sp>
        <p:nvSpPr>
          <p:cNvPr id="108" name="CustomShape 2"/>
          <p:cNvSpPr/>
          <p:nvPr/>
        </p:nvSpPr>
        <p:spPr>
          <a:xfrm>
            <a:off x="2484360" y="5093640"/>
            <a:ext cx="860760" cy="360"/>
          </a:xfrm>
          <a:custGeom>
            <a:avLst/>
            <a:gdLst/>
            <a:ahLst/>
            <a:rect l="l" t="t" r="r" b="b"/>
            <a:pathLst>
              <a:path w="21600" h="21600">
                <a:moveTo>
                  <a:pt x="0" y="0"/>
                </a:moveTo>
                <a:lnTo>
                  <a:pt x="21600" y="21600"/>
                </a:lnTo>
              </a:path>
            </a:pathLst>
          </a:custGeom>
          <a:noFill/>
          <a:ln w="47520">
            <a:solidFill>
              <a:srgbClr val="ff0000"/>
            </a:solidFill>
            <a:prstDash val="sysDash"/>
            <a:tailEnd len="med" type="triangle" w="med"/>
          </a:ln>
        </p:spPr>
        <p:style>
          <a:lnRef idx="1">
            <a:schemeClr val="accent1"/>
          </a:lnRef>
          <a:fillRef idx="0">
            <a:schemeClr val="accent1"/>
          </a:fillRef>
          <a:effectRef idx="0">
            <a:schemeClr val="accent1"/>
          </a:effectRef>
          <a:fontRef idx="minor"/>
        </p:style>
      </p:sp>
      <p:sp>
        <p:nvSpPr>
          <p:cNvPr id="109" name="Line 3"/>
          <p:cNvSpPr/>
          <p:nvPr/>
        </p:nvSpPr>
        <p:spPr>
          <a:xfrm flipH="1">
            <a:off x="6022080" y="947520"/>
            <a:ext cx="28440" cy="5910480"/>
          </a:xfrm>
          <a:prstGeom prst="line">
            <a:avLst/>
          </a:prstGeom>
          <a:ln w="38160">
            <a:solidFill>
              <a:srgbClr val="ff0000"/>
            </a:solidFill>
            <a:prstDash val="dashDot"/>
          </a:ln>
        </p:spPr>
        <p:style>
          <a:lnRef idx="1">
            <a:schemeClr val="accent1"/>
          </a:lnRef>
          <a:fillRef idx="0">
            <a:schemeClr val="accent1"/>
          </a:fillRef>
          <a:effectRef idx="0">
            <a:schemeClr val="accent1"/>
          </a:effectRef>
          <a:fontRef idx="minor"/>
        </p:style>
      </p:sp>
      <p:pic>
        <p:nvPicPr>
          <p:cNvPr id="110" name="Picture 186" descr=""/>
          <p:cNvPicPr/>
          <p:nvPr/>
        </p:nvPicPr>
        <p:blipFill>
          <a:blip r:embed="rId3"/>
          <a:stretch/>
        </p:blipFill>
        <p:spPr>
          <a:xfrm>
            <a:off x="6368040" y="1156320"/>
            <a:ext cx="5555160" cy="5299560"/>
          </a:xfrm>
          <a:prstGeom prst="rect">
            <a:avLst/>
          </a:prstGeom>
          <a:ln>
            <a:noFill/>
          </a:ln>
        </p:spPr>
      </p:pic>
      <p:pic>
        <p:nvPicPr>
          <p:cNvPr id="111" name="Picture 188" descr=""/>
          <p:cNvPicPr/>
          <p:nvPr/>
        </p:nvPicPr>
        <p:blipFill>
          <a:blip r:embed="rId4"/>
          <a:stretch/>
        </p:blipFill>
        <p:spPr>
          <a:xfrm>
            <a:off x="3756240" y="1794240"/>
            <a:ext cx="1281240" cy="1281240"/>
          </a:xfrm>
          <a:prstGeom prst="rect">
            <a:avLst/>
          </a:prstGeom>
          <a:ln>
            <a:noFill/>
          </a:ln>
        </p:spPr>
      </p:pic>
      <p:sp>
        <p:nvSpPr>
          <p:cNvPr id="112" name="CustomShape 4"/>
          <p:cNvSpPr/>
          <p:nvPr/>
        </p:nvSpPr>
        <p:spPr>
          <a:xfrm flipH="1">
            <a:off x="2412720" y="2446200"/>
            <a:ext cx="854640" cy="360"/>
          </a:xfrm>
          <a:custGeom>
            <a:avLst/>
            <a:gdLst/>
            <a:ahLst/>
            <a:rect l="l" t="t" r="r" b="b"/>
            <a:pathLst>
              <a:path w="21600" h="21600">
                <a:moveTo>
                  <a:pt x="0" y="0"/>
                </a:moveTo>
                <a:lnTo>
                  <a:pt x="21600" y="21600"/>
                </a:lnTo>
              </a:path>
            </a:pathLst>
          </a:custGeom>
          <a:noFill/>
          <a:ln w="47520">
            <a:solidFill>
              <a:srgbClr val="ff0000"/>
            </a:solidFill>
            <a:prstDash val="sysDash"/>
            <a:tailEnd len="med" type="triangle" w="med"/>
          </a:ln>
        </p:spPr>
        <p:style>
          <a:lnRef idx="1">
            <a:schemeClr val="accent1"/>
          </a:lnRef>
          <a:fillRef idx="0">
            <a:schemeClr val="accent1"/>
          </a:fillRef>
          <a:effectRef idx="0">
            <a:schemeClr val="accent1"/>
          </a:effectRef>
          <a:fontRef idx="minor"/>
        </p:style>
      </p:sp>
      <p:sp>
        <p:nvSpPr>
          <p:cNvPr id="113" name="CustomShape 5"/>
          <p:cNvSpPr/>
          <p:nvPr/>
        </p:nvSpPr>
        <p:spPr>
          <a:xfrm>
            <a:off x="6368040" y="6040080"/>
            <a:ext cx="4263480" cy="637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0000"/>
                </a:solidFill>
                <a:latin typeface="FreeSans"/>
              </a:rPr>
              <a:t>Embedding </a:t>
            </a:r>
            <a:r>
              <a:rPr b="1" lang="en-US" sz="1100" spc="-1" strike="noStrike">
                <a:solidFill>
                  <a:srgbClr val="000000"/>
                </a:solidFill>
                <a:latin typeface="FreeSans"/>
              </a:rPr>
              <a:t>from</a:t>
            </a:r>
            <a:r>
              <a:rPr b="1" lang="en-US" sz="1200" spc="-1" strike="noStrike">
                <a:solidFill>
                  <a:srgbClr val="000000"/>
                </a:solidFill>
                <a:latin typeface="FreeSans"/>
              </a:rPr>
              <a:t> raw patches of input image with two cycles of one 3x3 convolution with a stride of 2 along with batch normalization and activation function</a:t>
            </a:r>
            <a:endParaRPr b="1" lang="en-US" sz="1200" spc="-1" strike="noStrike">
              <a:latin typeface="FreeSans"/>
            </a:endParaRPr>
          </a:p>
        </p:txBody>
      </p:sp>
      <p:sp>
        <p:nvSpPr>
          <p:cNvPr id="114" name="CustomShape 6"/>
          <p:cNvSpPr/>
          <p:nvPr/>
        </p:nvSpPr>
        <p:spPr>
          <a:xfrm>
            <a:off x="939960" y="1541160"/>
            <a:ext cx="110772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FreeSans"/>
              </a:rPr>
              <a:t>Encoder</a:t>
            </a:r>
            <a:endParaRPr b="1" lang="en-US" sz="1400" spc="-1" strike="noStrike">
              <a:latin typeface="FreeSans"/>
            </a:endParaRPr>
          </a:p>
        </p:txBody>
      </p:sp>
      <p:sp>
        <p:nvSpPr>
          <p:cNvPr id="115" name="CustomShape 7"/>
          <p:cNvSpPr/>
          <p:nvPr/>
        </p:nvSpPr>
        <p:spPr>
          <a:xfrm>
            <a:off x="621000" y="5781960"/>
            <a:ext cx="178272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FreeSans"/>
              </a:rPr>
              <a:t>Feature encoded embedding</a:t>
            </a:r>
            <a:endParaRPr b="1" lang="en-US" sz="1400" spc="-1" strike="noStrike">
              <a:latin typeface="FreeSans"/>
            </a:endParaRPr>
          </a:p>
        </p:txBody>
      </p:sp>
      <p:sp>
        <p:nvSpPr>
          <p:cNvPr id="116" name="CustomShape 8"/>
          <p:cNvSpPr/>
          <p:nvPr/>
        </p:nvSpPr>
        <p:spPr>
          <a:xfrm>
            <a:off x="3918600" y="5796720"/>
            <a:ext cx="108540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FreeSans"/>
              </a:rPr>
              <a:t>Decoder</a:t>
            </a:r>
            <a:endParaRPr b="1" lang="en-US" sz="1400" spc="-1" strike="noStrike">
              <a:latin typeface="FreeSans"/>
            </a:endParaRPr>
          </a:p>
        </p:txBody>
      </p:sp>
      <p:sp>
        <p:nvSpPr>
          <p:cNvPr id="117" name="CustomShape 9"/>
          <p:cNvSpPr/>
          <p:nvPr/>
        </p:nvSpPr>
        <p:spPr>
          <a:xfrm>
            <a:off x="4078800" y="1526760"/>
            <a:ext cx="646560" cy="288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300" spc="-1" strike="noStrike">
                <a:solidFill>
                  <a:srgbClr val="000000"/>
                </a:solidFill>
                <a:latin typeface="FreeSans"/>
              </a:rPr>
              <a:t>Input</a:t>
            </a:r>
            <a:endParaRPr b="1" lang="en-US" sz="1300" spc="-1" strike="noStrike">
              <a:latin typeface="FreeSans"/>
            </a:endParaRPr>
          </a:p>
        </p:txBody>
      </p:sp>
      <p:sp>
        <p:nvSpPr>
          <p:cNvPr id="118" name="CustomShape 10"/>
          <p:cNvSpPr/>
          <p:nvPr/>
        </p:nvSpPr>
        <p:spPr>
          <a:xfrm>
            <a:off x="9907560" y="1848960"/>
            <a:ext cx="64656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000000"/>
                </a:solidFill>
                <a:latin typeface="FreeSans"/>
              </a:rPr>
              <a:t>Input</a:t>
            </a:r>
            <a:endParaRPr b="1" lang="en-US" sz="1400" spc="-1" strike="noStrike">
              <a:latin typeface="FreeSans"/>
            </a:endParaRPr>
          </a:p>
        </p:txBody>
      </p:sp>
      <p:sp>
        <p:nvSpPr>
          <p:cNvPr id="119" name="CustomShape 11"/>
          <p:cNvSpPr/>
          <p:nvPr/>
        </p:nvSpPr>
        <p:spPr>
          <a:xfrm>
            <a:off x="2199240" y="3476880"/>
            <a:ext cx="3012840" cy="637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0000"/>
                </a:solidFill>
                <a:latin typeface="FreeSans"/>
              </a:rPr>
              <a:t>Loss of information from encoder’s transformation of image to feature embedded vector</a:t>
            </a:r>
            <a:endParaRPr b="1" lang="en-US" sz="1200" spc="-1" strike="noStrike">
              <a:latin typeface="FreeSans"/>
            </a:endParaRPr>
          </a:p>
        </p:txBody>
      </p:sp>
      <p:sp>
        <p:nvSpPr>
          <p:cNvPr id="120" name="CustomShape 12"/>
          <p:cNvSpPr/>
          <p:nvPr/>
        </p:nvSpPr>
        <p:spPr>
          <a:xfrm>
            <a:off x="4098960" y="0"/>
            <a:ext cx="3947760" cy="943560"/>
          </a:xfrm>
          <a:prstGeom prst="rect">
            <a:avLst/>
          </a:prstGeom>
          <a:solidFill>
            <a:schemeClr val="accent4"/>
          </a:solid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4685a6"/>
                </a:solidFill>
                <a:latin typeface="Nimbus Mono PS"/>
              </a:rPr>
              <a:t>Progressive Patch Embedding</a:t>
            </a:r>
            <a:endParaRPr b="0" lang="en-US" sz="2800" spc="-1" strike="noStrike">
              <a:latin typeface="Nimbus Mono PS"/>
            </a:endParaRPr>
          </a:p>
        </p:txBody>
      </p:sp>
      <p:sp>
        <p:nvSpPr>
          <p:cNvPr id="121" name="CustomShape 13"/>
          <p:cNvSpPr/>
          <p:nvPr/>
        </p:nvSpPr>
        <p:spPr>
          <a:xfrm>
            <a:off x="144000" y="326880"/>
            <a:ext cx="3921480" cy="639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1800" spc="-1" strike="noStrike">
                <a:solidFill>
                  <a:srgbClr val="ff0000"/>
                </a:solidFill>
                <a:latin typeface="Nimbus Mono PS"/>
              </a:rPr>
              <a:t>Two Stage Scene Text </a:t>
            </a:r>
            <a:endParaRPr b="1" lang="en-US" sz="1800" spc="-1" strike="noStrike">
              <a:latin typeface="Nimbus Mono PS"/>
            </a:endParaRPr>
          </a:p>
          <a:p>
            <a:pPr algn="ctr">
              <a:lnSpc>
                <a:spcPct val="100000"/>
              </a:lnSpc>
            </a:pPr>
            <a:r>
              <a:rPr b="1" lang="en-US" sz="1800" spc="-1" strike="noStrike">
                <a:solidFill>
                  <a:srgbClr val="ff0000"/>
                </a:solidFill>
                <a:latin typeface="Nimbus Mono PS"/>
              </a:rPr>
              <a:t>Recognition model inputs</a:t>
            </a:r>
            <a:endParaRPr b="1" lang="en-US" sz="1800" spc="-1" strike="noStrike">
              <a:latin typeface="Nimbus Mono PS"/>
            </a:endParaRPr>
          </a:p>
        </p:txBody>
      </p:sp>
      <p:sp>
        <p:nvSpPr>
          <p:cNvPr id="122" name="CustomShape 14"/>
          <p:cNvSpPr/>
          <p:nvPr/>
        </p:nvSpPr>
        <p:spPr>
          <a:xfrm>
            <a:off x="8758800" y="310320"/>
            <a:ext cx="3012840" cy="759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200" spc="-1" strike="noStrike">
                <a:solidFill>
                  <a:srgbClr val="ff0000"/>
                </a:solidFill>
                <a:latin typeface="Nimbus Mono PS"/>
              </a:rPr>
              <a:t>SVTR </a:t>
            </a:r>
            <a:br/>
            <a:r>
              <a:rPr b="1" lang="en-US" sz="2200" spc="-1" strike="noStrike">
                <a:solidFill>
                  <a:srgbClr val="ff0000"/>
                </a:solidFill>
                <a:latin typeface="Nimbus Mono PS"/>
              </a:rPr>
              <a:t>inputs</a:t>
            </a:r>
            <a:endParaRPr b="1" lang="en-US" sz="2200" spc="-1" strike="noStrike">
              <a:latin typeface="Nimbus Mono PS"/>
            </a:endParaRPr>
          </a:p>
        </p:txBody>
      </p:sp>
      <p:pic>
        <p:nvPicPr>
          <p:cNvPr id="123" name="Picture 176_0" descr=""/>
          <p:cNvPicPr/>
          <p:nvPr/>
        </p:nvPicPr>
        <p:blipFill>
          <a:blip r:embed="rId5"/>
          <a:stretch/>
        </p:blipFill>
        <p:spPr>
          <a:xfrm>
            <a:off x="626760" y="1889640"/>
            <a:ext cx="1572480" cy="1303920"/>
          </a:xfrm>
          <a:prstGeom prst="rect">
            <a:avLst/>
          </a:prstGeom>
          <a:ln>
            <a:noFill/>
          </a:ln>
        </p:spPr>
      </p:pic>
      <p:pic>
        <p:nvPicPr>
          <p:cNvPr id="124" name="Picture 176_1" descr=""/>
          <p:cNvPicPr/>
          <p:nvPr/>
        </p:nvPicPr>
        <p:blipFill>
          <a:blip r:embed="rId6"/>
          <a:stretch/>
        </p:blipFill>
        <p:spPr>
          <a:xfrm>
            <a:off x="3566160" y="4456800"/>
            <a:ext cx="1572480" cy="13039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098960" y="0"/>
            <a:ext cx="3947760" cy="942840"/>
          </a:xfrm>
          <a:prstGeom prst="rect">
            <a:avLst/>
          </a:prstGeom>
          <a:solidFill>
            <a:schemeClr val="accent4"/>
          </a:solid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4685a6"/>
                </a:solidFill>
                <a:latin typeface="Nimbus Mono PS"/>
              </a:rPr>
              <a:t>Mi</a:t>
            </a:r>
            <a:r>
              <a:rPr b="1" lang="en-US" sz="2800" spc="-1" strike="noStrike">
                <a:solidFill>
                  <a:srgbClr val="4685a6"/>
                </a:solidFill>
                <a:latin typeface="Nimbus Mono PS"/>
              </a:rPr>
              <a:t>xi</a:t>
            </a:r>
            <a:r>
              <a:rPr b="1" lang="en-US" sz="2800" spc="-1" strike="noStrike">
                <a:solidFill>
                  <a:srgbClr val="4685a6"/>
                </a:solidFill>
                <a:latin typeface="Nimbus Mono PS"/>
              </a:rPr>
              <a:t>ng </a:t>
            </a:r>
            <a:r>
              <a:rPr b="1" lang="en-US" sz="2800" spc="-1" strike="noStrike">
                <a:solidFill>
                  <a:srgbClr val="4685a6"/>
                </a:solidFill>
                <a:latin typeface="Nimbus Mono PS"/>
              </a:rPr>
              <a:t>St</a:t>
            </a:r>
            <a:r>
              <a:rPr b="1" lang="en-US" sz="2800" spc="-1" strike="noStrike">
                <a:solidFill>
                  <a:srgbClr val="4685a6"/>
                </a:solidFill>
                <a:latin typeface="Nimbus Mono PS"/>
              </a:rPr>
              <a:t>ag</a:t>
            </a:r>
            <a:r>
              <a:rPr b="1" lang="en-US" sz="2800" spc="-1" strike="noStrike">
                <a:solidFill>
                  <a:srgbClr val="4685a6"/>
                </a:solidFill>
                <a:latin typeface="Nimbus Mono PS"/>
              </a:rPr>
              <a:t>e </a:t>
            </a:r>
            <a:r>
              <a:rPr b="1" lang="en-US" sz="2800" spc="-1" strike="noStrike">
                <a:solidFill>
                  <a:srgbClr val="4685a6"/>
                </a:solidFill>
                <a:latin typeface="Nimbus Mono PS"/>
              </a:rPr>
              <a:t>Ov</a:t>
            </a:r>
            <a:r>
              <a:rPr b="1" lang="en-US" sz="2800" spc="-1" strike="noStrike">
                <a:solidFill>
                  <a:srgbClr val="4685a6"/>
                </a:solidFill>
                <a:latin typeface="Nimbus Mono PS"/>
              </a:rPr>
              <a:t>er</a:t>
            </a:r>
            <a:r>
              <a:rPr b="1" lang="en-US" sz="2800" spc="-1" strike="noStrike">
                <a:solidFill>
                  <a:srgbClr val="4685a6"/>
                </a:solidFill>
                <a:latin typeface="Nimbus Mono PS"/>
              </a:rPr>
              <a:t>vi</a:t>
            </a:r>
            <a:r>
              <a:rPr b="1" lang="en-US" sz="2800" spc="-1" strike="noStrike">
                <a:solidFill>
                  <a:srgbClr val="4685a6"/>
                </a:solidFill>
                <a:latin typeface="Nimbus Mono PS"/>
              </a:rPr>
              <a:t>ew</a:t>
            </a:r>
            <a:endParaRPr b="0" lang="en-US" sz="2800" spc="-1" strike="noStrike">
              <a:latin typeface="Nimbus Mono PS"/>
            </a:endParaRPr>
          </a:p>
        </p:txBody>
      </p:sp>
      <p:pic>
        <p:nvPicPr>
          <p:cNvPr id="126" name="" descr=""/>
          <p:cNvPicPr/>
          <p:nvPr/>
        </p:nvPicPr>
        <p:blipFill>
          <a:blip r:embed="rId1"/>
          <a:srcRect l="0" t="1834" r="0" b="0"/>
          <a:stretch/>
        </p:blipFill>
        <p:spPr>
          <a:xfrm>
            <a:off x="1501920" y="2377440"/>
            <a:ext cx="9404640" cy="26517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 descr=""/>
          <p:cNvPicPr/>
          <p:nvPr/>
        </p:nvPicPr>
        <p:blipFill>
          <a:blip r:embed="rId1"/>
          <a:stretch/>
        </p:blipFill>
        <p:spPr>
          <a:xfrm>
            <a:off x="1371600" y="1356480"/>
            <a:ext cx="5577840" cy="5318640"/>
          </a:xfrm>
          <a:prstGeom prst="rect">
            <a:avLst/>
          </a:prstGeom>
          <a:ln>
            <a:noFill/>
          </a:ln>
        </p:spPr>
      </p:pic>
      <p:pic>
        <p:nvPicPr>
          <p:cNvPr id="128" name="" descr=""/>
          <p:cNvPicPr/>
          <p:nvPr/>
        </p:nvPicPr>
        <p:blipFill>
          <a:blip r:embed="rId2"/>
          <a:stretch/>
        </p:blipFill>
        <p:spPr>
          <a:xfrm>
            <a:off x="8406000" y="1569960"/>
            <a:ext cx="738000" cy="222840"/>
          </a:xfrm>
          <a:prstGeom prst="rect">
            <a:avLst/>
          </a:prstGeom>
          <a:ln w="19080">
            <a:solidFill>
              <a:srgbClr val="ffffff"/>
            </a:solidFill>
            <a:round/>
          </a:ln>
        </p:spPr>
      </p:pic>
      <p:pic>
        <p:nvPicPr>
          <p:cNvPr id="129" name="" descr=""/>
          <p:cNvPicPr/>
          <p:nvPr/>
        </p:nvPicPr>
        <p:blipFill>
          <a:blip r:embed="rId3"/>
          <a:stretch/>
        </p:blipFill>
        <p:spPr>
          <a:xfrm>
            <a:off x="8406000" y="1786680"/>
            <a:ext cx="738000" cy="225000"/>
          </a:xfrm>
          <a:prstGeom prst="rect">
            <a:avLst/>
          </a:prstGeom>
          <a:ln w="19080">
            <a:solidFill>
              <a:srgbClr val="ffffff"/>
            </a:solidFill>
            <a:round/>
          </a:ln>
        </p:spPr>
      </p:pic>
      <p:pic>
        <p:nvPicPr>
          <p:cNvPr id="130" name="" descr=""/>
          <p:cNvPicPr/>
          <p:nvPr/>
        </p:nvPicPr>
        <p:blipFill>
          <a:blip r:embed="rId4"/>
          <a:stretch/>
        </p:blipFill>
        <p:spPr>
          <a:xfrm>
            <a:off x="8406000" y="1337040"/>
            <a:ext cx="738000" cy="224640"/>
          </a:xfrm>
          <a:prstGeom prst="rect">
            <a:avLst/>
          </a:prstGeom>
          <a:ln w="19080">
            <a:solidFill>
              <a:srgbClr val="ffffff"/>
            </a:solidFill>
            <a:round/>
          </a:ln>
        </p:spPr>
      </p:pic>
      <p:pic>
        <p:nvPicPr>
          <p:cNvPr id="131" name="" descr=""/>
          <p:cNvPicPr/>
          <p:nvPr/>
        </p:nvPicPr>
        <p:blipFill>
          <a:blip r:embed="rId5"/>
          <a:stretch/>
        </p:blipFill>
        <p:spPr>
          <a:xfrm>
            <a:off x="3278880" y="1649520"/>
            <a:ext cx="1320840" cy="270720"/>
          </a:xfrm>
          <a:prstGeom prst="rect">
            <a:avLst/>
          </a:prstGeom>
          <a:ln w="19080">
            <a:solidFill>
              <a:srgbClr val="ffffff"/>
            </a:solidFill>
            <a:round/>
          </a:ln>
        </p:spPr>
      </p:pic>
      <p:pic>
        <p:nvPicPr>
          <p:cNvPr id="132" name="" descr=""/>
          <p:cNvPicPr/>
          <p:nvPr/>
        </p:nvPicPr>
        <p:blipFill>
          <a:blip r:embed="rId6"/>
          <a:stretch/>
        </p:blipFill>
        <p:spPr>
          <a:xfrm>
            <a:off x="5075280" y="1649520"/>
            <a:ext cx="1320840" cy="251280"/>
          </a:xfrm>
          <a:prstGeom prst="rect">
            <a:avLst/>
          </a:prstGeom>
          <a:ln w="19080">
            <a:solidFill>
              <a:srgbClr val="ffffff"/>
            </a:solidFill>
            <a:round/>
          </a:ln>
        </p:spPr>
      </p:pic>
      <p:cxnSp>
        <p:nvCxnSpPr>
          <p:cNvPr id="133" name="Line 1"/>
          <p:cNvCxnSpPr/>
          <p:nvPr/>
        </p:nvCxnSpPr>
        <p:spPr>
          <a:xfrm>
            <a:off x="0" y="0"/>
            <a:ext cx="360" cy="360"/>
          </a:xfrm>
          <a:prstGeom prst="line">
            <a:avLst/>
          </a:prstGeom>
          <a:ln w="29160">
            <a:solidFill>
              <a:srgbClr val="000000"/>
            </a:solidFill>
            <a:custDash>
              <a:ds d="600000" sp="300000"/>
            </a:custDash>
            <a:round/>
          </a:ln>
        </p:spPr>
      </p:cxnSp>
      <p:sp>
        <p:nvSpPr>
          <p:cNvPr id="134" name="Line 2"/>
          <p:cNvSpPr/>
          <p:nvPr/>
        </p:nvSpPr>
        <p:spPr>
          <a:xfrm flipH="1">
            <a:off x="3628800" y="1082160"/>
            <a:ext cx="28800" cy="531360"/>
          </a:xfrm>
          <a:prstGeom prst="line">
            <a:avLst/>
          </a:prstGeom>
          <a:ln w="29160">
            <a:solidFill>
              <a:srgbClr val="000000"/>
            </a:solidFill>
            <a:custDash>
              <a:ds d="600000" sp="300000"/>
            </a:custDash>
            <a:round/>
            <a:tailEnd len="med" type="triangle" w="med"/>
          </a:ln>
        </p:spPr>
        <p:style>
          <a:lnRef idx="0"/>
          <a:fillRef idx="0"/>
          <a:effectRef idx="0"/>
          <a:fontRef idx="minor"/>
        </p:style>
      </p:sp>
      <p:sp>
        <p:nvSpPr>
          <p:cNvPr id="135" name="TextShape 3"/>
          <p:cNvSpPr txBox="1"/>
          <p:nvPr/>
        </p:nvSpPr>
        <p:spPr>
          <a:xfrm>
            <a:off x="8046720" y="3571200"/>
            <a:ext cx="2926080" cy="1366560"/>
          </a:xfrm>
          <a:prstGeom prst="rect">
            <a:avLst/>
          </a:prstGeom>
          <a:noFill/>
          <a:ln w="29160">
            <a:solidFill>
              <a:srgbClr val="ffbf00"/>
            </a:solidFill>
            <a:round/>
          </a:ln>
        </p:spPr>
        <p:txBody>
          <a:bodyPr lIns="104400" rIns="104400" tIns="59400" bIns="59400">
            <a:noAutofit/>
          </a:bodyPr>
          <a:p>
            <a:r>
              <a:rPr b="1" lang="en-US" sz="1400" spc="-1" strike="noStrike">
                <a:latin typeface="FreeSans"/>
              </a:rPr>
              <a:t>In self </a:t>
            </a:r>
            <a:r>
              <a:rPr b="1" lang="en-US" sz="1400" spc="-1" strike="noStrike">
                <a:latin typeface="FreeSans"/>
              </a:rPr>
              <a:t>attention </a:t>
            </a:r>
            <a:r>
              <a:rPr b="1" lang="en-US" sz="1400" spc="-1" strike="noStrike">
                <a:latin typeface="FreeSans"/>
              </a:rPr>
              <a:t>head, each </a:t>
            </a:r>
            <a:r>
              <a:rPr b="1" lang="en-US" sz="1400" spc="-1" strike="noStrike">
                <a:latin typeface="FreeSans"/>
              </a:rPr>
              <a:t>of the </a:t>
            </a:r>
            <a:r>
              <a:rPr b="1" lang="en-US" sz="1400" spc="-1" strike="noStrike">
                <a:latin typeface="FreeSans"/>
              </a:rPr>
              <a:t>flattened </a:t>
            </a:r>
            <a:r>
              <a:rPr b="1" lang="en-US" sz="1400" spc="-1" strike="noStrike">
                <a:latin typeface="FreeSans"/>
              </a:rPr>
              <a:t>patches of </a:t>
            </a:r>
            <a:r>
              <a:rPr b="1" lang="en-US" sz="1400" spc="-1" strike="noStrike">
                <a:latin typeface="FreeSans"/>
              </a:rPr>
              <a:t>the input </a:t>
            </a:r>
            <a:r>
              <a:rPr b="1" lang="en-US" sz="1400" spc="-1" strike="noStrike">
                <a:latin typeface="FreeSans"/>
              </a:rPr>
              <a:t>image is </a:t>
            </a:r>
            <a:r>
              <a:rPr b="1" lang="en-US" sz="1400" spc="-1" strike="noStrike">
                <a:latin typeface="FreeSans"/>
              </a:rPr>
              <a:t>mapped to </a:t>
            </a:r>
            <a:r>
              <a:rPr b="1" lang="en-US" sz="1400" spc="-1" strike="noStrike">
                <a:latin typeface="FreeSans"/>
              </a:rPr>
              <a:t>each other, </a:t>
            </a:r>
            <a:r>
              <a:rPr b="1" lang="en-US" sz="1400" spc="-1" strike="noStrike">
                <a:latin typeface="FreeSans"/>
              </a:rPr>
              <a:t>thus </a:t>
            </a:r>
            <a:r>
              <a:rPr b="1" lang="en-US" sz="1400" spc="-1" strike="noStrike">
                <a:latin typeface="FreeSans"/>
              </a:rPr>
              <a:t>mapping </a:t>
            </a:r>
            <a:r>
              <a:rPr b="1" lang="en-US" sz="1400" spc="-1" strike="noStrike">
                <a:latin typeface="FreeSans"/>
              </a:rPr>
              <a:t>co-linearity </a:t>
            </a:r>
            <a:r>
              <a:rPr b="1" lang="en-US" sz="1400" spc="-1" strike="noStrike">
                <a:latin typeface="FreeSans"/>
              </a:rPr>
              <a:t>between a </a:t>
            </a:r>
            <a:r>
              <a:rPr b="1" lang="en-US" sz="1400" spc="-1" strike="noStrike">
                <a:latin typeface="FreeSans"/>
              </a:rPr>
              <a:t>character </a:t>
            </a:r>
            <a:r>
              <a:rPr b="1" lang="en-US" sz="1400" spc="-1" strike="noStrike">
                <a:latin typeface="FreeSans"/>
              </a:rPr>
              <a:t>componen</a:t>
            </a:r>
            <a:r>
              <a:rPr b="1" lang="en-US" sz="1400" spc="-1" strike="noStrike">
                <a:latin typeface="FreeSans"/>
              </a:rPr>
              <a:t>t’s intra </a:t>
            </a:r>
            <a:r>
              <a:rPr b="1" lang="en-US" sz="1400" spc="-1" strike="noStrike">
                <a:latin typeface="FreeSans"/>
              </a:rPr>
              <a:t>granular </a:t>
            </a:r>
            <a:r>
              <a:rPr b="1" lang="en-US" sz="1400" spc="-1" strike="noStrike">
                <a:latin typeface="FreeSans"/>
              </a:rPr>
              <a:t>stroke </a:t>
            </a:r>
            <a:r>
              <a:rPr b="1" lang="en-US" sz="1400" spc="-1" strike="noStrike">
                <a:latin typeface="FreeSans"/>
              </a:rPr>
              <a:t>features </a:t>
            </a:r>
            <a:endParaRPr b="1" lang="en-US" sz="1400" spc="-1" strike="noStrike">
              <a:latin typeface="FreeSans"/>
            </a:endParaRPr>
          </a:p>
        </p:txBody>
      </p:sp>
      <p:sp>
        <p:nvSpPr>
          <p:cNvPr id="136" name="Line 4"/>
          <p:cNvSpPr/>
          <p:nvPr/>
        </p:nvSpPr>
        <p:spPr>
          <a:xfrm flipH="1">
            <a:off x="6396120" y="1645920"/>
            <a:ext cx="2009880" cy="146880"/>
          </a:xfrm>
          <a:prstGeom prst="line">
            <a:avLst/>
          </a:prstGeom>
          <a:ln w="29160">
            <a:solidFill>
              <a:srgbClr val="000000"/>
            </a:solidFill>
            <a:custDash>
              <a:ds d="600000" sp="300000"/>
            </a:custDash>
            <a:round/>
            <a:tailEnd len="med" type="triangle" w="med"/>
          </a:ln>
        </p:spPr>
        <p:style>
          <a:lnRef idx="0"/>
          <a:fillRef idx="0"/>
          <a:effectRef idx="0"/>
          <a:fontRef idx="minor"/>
        </p:style>
      </p:sp>
      <p:sp>
        <p:nvSpPr>
          <p:cNvPr id="137" name="Line 5"/>
          <p:cNvSpPr/>
          <p:nvPr/>
        </p:nvSpPr>
        <p:spPr>
          <a:xfrm>
            <a:off x="3566160" y="4114800"/>
            <a:ext cx="0" cy="91440"/>
          </a:xfrm>
          <a:prstGeom prst="line">
            <a:avLst/>
          </a:prstGeom>
          <a:ln w="29160">
            <a:solidFill>
              <a:srgbClr val="000000"/>
            </a:solidFill>
            <a:custDash>
              <a:ds d="600000" sp="300000"/>
            </a:custDash>
            <a:round/>
          </a:ln>
        </p:spPr>
        <p:style>
          <a:lnRef idx="0"/>
          <a:fillRef idx="0"/>
          <a:effectRef idx="0"/>
          <a:fontRef idx="minor"/>
        </p:style>
      </p:sp>
      <p:sp>
        <p:nvSpPr>
          <p:cNvPr id="138" name="Line 6"/>
          <p:cNvSpPr/>
          <p:nvPr/>
        </p:nvSpPr>
        <p:spPr>
          <a:xfrm>
            <a:off x="5212080" y="4114800"/>
            <a:ext cx="0" cy="91440"/>
          </a:xfrm>
          <a:prstGeom prst="line">
            <a:avLst/>
          </a:prstGeom>
          <a:ln w="29160">
            <a:solidFill>
              <a:srgbClr val="000000"/>
            </a:solidFill>
            <a:custDash>
              <a:ds d="600000" sp="300000"/>
            </a:custDash>
            <a:round/>
          </a:ln>
        </p:spPr>
        <p:style>
          <a:lnRef idx="0"/>
          <a:fillRef idx="0"/>
          <a:effectRef idx="0"/>
          <a:fontRef idx="minor"/>
        </p:style>
      </p:sp>
      <p:sp>
        <p:nvSpPr>
          <p:cNvPr id="139" name="Line 7"/>
          <p:cNvSpPr/>
          <p:nvPr/>
        </p:nvSpPr>
        <p:spPr>
          <a:xfrm>
            <a:off x="3566160" y="4206240"/>
            <a:ext cx="1990080" cy="0"/>
          </a:xfrm>
          <a:prstGeom prst="line">
            <a:avLst/>
          </a:prstGeom>
          <a:ln w="29160">
            <a:solidFill>
              <a:srgbClr val="000000"/>
            </a:solidFill>
            <a:custDash>
              <a:ds d="600000" sp="300000"/>
            </a:custDash>
            <a:round/>
          </a:ln>
        </p:spPr>
        <p:style>
          <a:lnRef idx="0"/>
          <a:fillRef idx="0"/>
          <a:effectRef idx="0"/>
          <a:fontRef idx="minor"/>
        </p:style>
      </p:sp>
      <p:sp>
        <p:nvSpPr>
          <p:cNvPr id="140" name="Line 8"/>
          <p:cNvSpPr/>
          <p:nvPr/>
        </p:nvSpPr>
        <p:spPr>
          <a:xfrm>
            <a:off x="5556240" y="4206240"/>
            <a:ext cx="2490480" cy="0"/>
          </a:xfrm>
          <a:prstGeom prst="line">
            <a:avLst/>
          </a:prstGeom>
          <a:ln w="29160">
            <a:solidFill>
              <a:srgbClr val="000000"/>
            </a:solidFill>
            <a:custDash>
              <a:ds d="600000" sp="300000"/>
            </a:custDash>
            <a:round/>
            <a:tailEnd len="med" type="triangle" w="med"/>
          </a:ln>
        </p:spPr>
        <p:style>
          <a:lnRef idx="0"/>
          <a:fillRef idx="0"/>
          <a:effectRef idx="0"/>
          <a:fontRef idx="minor"/>
        </p:style>
      </p:sp>
      <p:sp>
        <p:nvSpPr>
          <p:cNvPr id="141" name="Line 9"/>
          <p:cNvSpPr/>
          <p:nvPr/>
        </p:nvSpPr>
        <p:spPr>
          <a:xfrm flipV="1">
            <a:off x="3566160" y="4206240"/>
            <a:ext cx="0" cy="1188720"/>
          </a:xfrm>
          <a:prstGeom prst="line">
            <a:avLst/>
          </a:prstGeom>
          <a:ln w="29160">
            <a:solidFill>
              <a:srgbClr val="000000"/>
            </a:solidFill>
            <a:custDash>
              <a:ds d="600000" sp="300000"/>
            </a:custDash>
            <a:round/>
            <a:headEnd len="med" type="triangle" w="med"/>
          </a:ln>
        </p:spPr>
        <p:style>
          <a:lnRef idx="0"/>
          <a:fillRef idx="0"/>
          <a:effectRef idx="0"/>
          <a:fontRef idx="minor"/>
        </p:style>
      </p:sp>
      <p:sp>
        <p:nvSpPr>
          <p:cNvPr id="142" name="Line 10"/>
          <p:cNvSpPr/>
          <p:nvPr/>
        </p:nvSpPr>
        <p:spPr>
          <a:xfrm flipV="1">
            <a:off x="5212080" y="4206240"/>
            <a:ext cx="0" cy="1188720"/>
          </a:xfrm>
          <a:prstGeom prst="line">
            <a:avLst/>
          </a:prstGeom>
          <a:ln w="29160">
            <a:solidFill>
              <a:srgbClr val="000000"/>
            </a:solidFill>
            <a:custDash>
              <a:ds d="600000" sp="300000"/>
            </a:custDash>
            <a:round/>
            <a:headEnd len="med" type="triangle" w="med"/>
          </a:ln>
        </p:spPr>
        <p:style>
          <a:lnRef idx="0"/>
          <a:fillRef idx="0"/>
          <a:effectRef idx="0"/>
          <a:fontRef idx="minor"/>
        </p:style>
      </p:sp>
      <p:sp>
        <p:nvSpPr>
          <p:cNvPr id="143" name="Line 11"/>
          <p:cNvSpPr/>
          <p:nvPr/>
        </p:nvSpPr>
        <p:spPr>
          <a:xfrm flipV="1">
            <a:off x="3556080" y="5753520"/>
            <a:ext cx="0" cy="365760"/>
          </a:xfrm>
          <a:prstGeom prst="line">
            <a:avLst/>
          </a:prstGeom>
          <a:ln w="29160">
            <a:solidFill>
              <a:srgbClr val="000000"/>
            </a:solidFill>
            <a:custDash>
              <a:ds d="600000" sp="300000"/>
            </a:custDash>
            <a:round/>
            <a:headEnd len="med" type="triangle" w="med"/>
          </a:ln>
        </p:spPr>
        <p:style>
          <a:lnRef idx="0"/>
          <a:fillRef idx="0"/>
          <a:effectRef idx="0"/>
          <a:fontRef idx="minor"/>
        </p:style>
      </p:sp>
      <p:sp>
        <p:nvSpPr>
          <p:cNvPr id="144" name="Line 12"/>
          <p:cNvSpPr/>
          <p:nvPr/>
        </p:nvSpPr>
        <p:spPr>
          <a:xfrm flipH="1">
            <a:off x="4357440" y="5669280"/>
            <a:ext cx="580320" cy="429120"/>
          </a:xfrm>
          <a:prstGeom prst="line">
            <a:avLst/>
          </a:prstGeom>
          <a:ln w="29160">
            <a:solidFill>
              <a:srgbClr val="000000"/>
            </a:solidFill>
            <a:custDash>
              <a:ds d="600000" sp="300000"/>
            </a:custDash>
            <a:round/>
            <a:tailEnd len="med" type="triangle" w="med"/>
          </a:ln>
        </p:spPr>
        <p:style>
          <a:lnRef idx="0"/>
          <a:fillRef idx="0"/>
          <a:effectRef idx="0"/>
          <a:fontRef idx="minor"/>
        </p:style>
      </p:sp>
      <p:pic>
        <p:nvPicPr>
          <p:cNvPr id="145" name="" descr=""/>
          <p:cNvPicPr/>
          <p:nvPr/>
        </p:nvPicPr>
        <p:blipFill>
          <a:blip r:embed="rId7"/>
          <a:stretch/>
        </p:blipFill>
        <p:spPr>
          <a:xfrm>
            <a:off x="10332720" y="655920"/>
            <a:ext cx="1012320" cy="195120"/>
          </a:xfrm>
          <a:prstGeom prst="rect">
            <a:avLst/>
          </a:prstGeom>
          <a:ln w="19080">
            <a:solidFill>
              <a:srgbClr val="ffffff"/>
            </a:solidFill>
            <a:round/>
          </a:ln>
        </p:spPr>
      </p:pic>
      <p:pic>
        <p:nvPicPr>
          <p:cNvPr id="146" name="" descr=""/>
          <p:cNvPicPr/>
          <p:nvPr/>
        </p:nvPicPr>
        <p:blipFill>
          <a:blip r:embed="rId8"/>
          <a:stretch/>
        </p:blipFill>
        <p:spPr>
          <a:xfrm>
            <a:off x="10332720" y="851040"/>
            <a:ext cx="1012320" cy="197280"/>
          </a:xfrm>
          <a:prstGeom prst="rect">
            <a:avLst/>
          </a:prstGeom>
          <a:ln w="19080">
            <a:solidFill>
              <a:srgbClr val="ffffff"/>
            </a:solidFill>
            <a:round/>
          </a:ln>
        </p:spPr>
      </p:pic>
      <p:pic>
        <p:nvPicPr>
          <p:cNvPr id="147" name="" descr=""/>
          <p:cNvPicPr/>
          <p:nvPr/>
        </p:nvPicPr>
        <p:blipFill>
          <a:blip r:embed="rId9"/>
          <a:stretch/>
        </p:blipFill>
        <p:spPr>
          <a:xfrm>
            <a:off x="10332720" y="457200"/>
            <a:ext cx="1012320" cy="196920"/>
          </a:xfrm>
          <a:prstGeom prst="rect">
            <a:avLst/>
          </a:prstGeom>
          <a:ln w="19080">
            <a:solidFill>
              <a:srgbClr val="ffffff"/>
            </a:solidFill>
            <a:round/>
          </a:ln>
        </p:spPr>
      </p:pic>
      <p:pic>
        <p:nvPicPr>
          <p:cNvPr id="148" name="" descr=""/>
          <p:cNvPicPr/>
          <p:nvPr/>
        </p:nvPicPr>
        <p:blipFill>
          <a:blip r:embed="rId10"/>
          <a:stretch/>
        </p:blipFill>
        <p:spPr>
          <a:xfrm>
            <a:off x="10332720" y="1276560"/>
            <a:ext cx="1012320" cy="195480"/>
          </a:xfrm>
          <a:prstGeom prst="rect">
            <a:avLst/>
          </a:prstGeom>
          <a:ln w="19080">
            <a:solidFill>
              <a:srgbClr val="ffffff"/>
            </a:solidFill>
            <a:prstDash val="sysDot"/>
            <a:round/>
          </a:ln>
        </p:spPr>
      </p:pic>
      <p:pic>
        <p:nvPicPr>
          <p:cNvPr id="149" name="" descr=""/>
          <p:cNvPicPr/>
          <p:nvPr/>
        </p:nvPicPr>
        <p:blipFill>
          <a:blip r:embed="rId11"/>
          <a:stretch/>
        </p:blipFill>
        <p:spPr>
          <a:xfrm>
            <a:off x="10332720" y="1069560"/>
            <a:ext cx="1012320" cy="195120"/>
          </a:xfrm>
          <a:prstGeom prst="rect">
            <a:avLst/>
          </a:prstGeom>
          <a:ln w="19080">
            <a:solidFill>
              <a:srgbClr val="ffffff"/>
            </a:solidFill>
            <a:round/>
          </a:ln>
        </p:spPr>
      </p:pic>
      <p:sp>
        <p:nvSpPr>
          <p:cNvPr id="150" name="CustomShape 13"/>
          <p:cNvSpPr/>
          <p:nvPr/>
        </p:nvSpPr>
        <p:spPr>
          <a:xfrm>
            <a:off x="10972800" y="274320"/>
            <a:ext cx="548640" cy="576720"/>
          </a:xfrm>
          <a:prstGeom prst="rect">
            <a:avLst/>
          </a:prstGeom>
          <a:noFill/>
          <a:ln w="29160">
            <a:solidFill>
              <a:srgbClr val="ff0000"/>
            </a:solidFill>
            <a:round/>
          </a:ln>
        </p:spPr>
        <p:style>
          <a:lnRef idx="0"/>
          <a:fillRef idx="0"/>
          <a:effectRef idx="0"/>
          <a:fontRef idx="minor"/>
        </p:style>
      </p:sp>
      <p:sp>
        <p:nvSpPr>
          <p:cNvPr id="151" name="Line 14"/>
          <p:cNvSpPr/>
          <p:nvPr/>
        </p:nvSpPr>
        <p:spPr>
          <a:xfrm flipH="1">
            <a:off x="9418320" y="654120"/>
            <a:ext cx="1410480" cy="626040"/>
          </a:xfrm>
          <a:prstGeom prst="line">
            <a:avLst/>
          </a:prstGeom>
          <a:ln w="29160">
            <a:solidFill>
              <a:srgbClr val="ff0000"/>
            </a:solidFill>
            <a:custDash>
              <a:ds d="600000" sp="300000"/>
            </a:custDash>
            <a:round/>
            <a:tailEnd len="med" type="triangle" w="med"/>
          </a:ln>
        </p:spPr>
        <p:style>
          <a:lnRef idx="0"/>
          <a:fillRef idx="0"/>
          <a:effectRef idx="0"/>
          <a:fontRef idx="minor"/>
        </p:style>
      </p:sp>
      <p:sp>
        <p:nvSpPr>
          <p:cNvPr id="152" name="Line 15"/>
          <p:cNvSpPr/>
          <p:nvPr/>
        </p:nvSpPr>
        <p:spPr>
          <a:xfrm flipH="1">
            <a:off x="9418320" y="851040"/>
            <a:ext cx="1554480" cy="703440"/>
          </a:xfrm>
          <a:prstGeom prst="line">
            <a:avLst/>
          </a:prstGeom>
          <a:ln w="29160">
            <a:solidFill>
              <a:srgbClr val="ff0000"/>
            </a:solidFill>
            <a:custDash>
              <a:ds d="600000" sp="300000"/>
            </a:custDash>
            <a:round/>
            <a:tailEnd len="med" type="triangle" w="med"/>
          </a:ln>
        </p:spPr>
        <p:style>
          <a:lnRef idx="0"/>
          <a:fillRef idx="0"/>
          <a:effectRef idx="0"/>
          <a:fontRef idx="minor"/>
        </p:style>
      </p:sp>
      <p:sp>
        <p:nvSpPr>
          <p:cNvPr id="153" name="TextShape 16"/>
          <p:cNvSpPr txBox="1"/>
          <p:nvPr/>
        </p:nvSpPr>
        <p:spPr>
          <a:xfrm>
            <a:off x="7589520" y="2127600"/>
            <a:ext cx="2377440" cy="1010160"/>
          </a:xfrm>
          <a:prstGeom prst="rect">
            <a:avLst/>
          </a:prstGeom>
          <a:noFill/>
          <a:ln w="29160">
            <a:solidFill>
              <a:srgbClr val="ffbf00"/>
            </a:solidFill>
            <a:round/>
          </a:ln>
        </p:spPr>
        <p:txBody>
          <a:bodyPr lIns="104400" rIns="104400" tIns="59400" bIns="59400">
            <a:noAutofit/>
          </a:bodyPr>
          <a:p>
            <a:r>
              <a:rPr b="1" lang="en-US" sz="1400" spc="-1" strike="noStrike">
                <a:latin typeface="FreeSans"/>
              </a:rPr>
              <a:t>7</a:t>
            </a:r>
            <a:r>
              <a:rPr b="1" lang="en-US" sz="1400" spc="-1" strike="noStrike">
                <a:latin typeface="FreeSans"/>
              </a:rPr>
              <a:t> </a:t>
            </a:r>
            <a:r>
              <a:rPr b="1" lang="en-US" sz="1400" spc="-1" strike="noStrike">
                <a:latin typeface="FreeSans"/>
              </a:rPr>
              <a:t>x</a:t>
            </a:r>
            <a:r>
              <a:rPr b="1" lang="en-US" sz="1400" spc="-1" strike="noStrike">
                <a:latin typeface="FreeSans"/>
              </a:rPr>
              <a:t> </a:t>
            </a:r>
            <a:r>
              <a:rPr b="1" lang="en-US" sz="1400" spc="-1" strike="noStrike">
                <a:latin typeface="FreeSans"/>
              </a:rPr>
              <a:t>1</a:t>
            </a:r>
            <a:r>
              <a:rPr b="1" lang="en-US" sz="1400" spc="-1" strike="noStrike">
                <a:latin typeface="FreeSans"/>
              </a:rPr>
              <a:t>1</a:t>
            </a:r>
            <a:r>
              <a:rPr b="1" lang="en-US" sz="1400" spc="-1" strike="noStrike">
                <a:latin typeface="FreeSans"/>
              </a:rPr>
              <a:t> </a:t>
            </a:r>
            <a:r>
              <a:rPr b="1" lang="en-US" sz="1400" spc="-1" strike="noStrike">
                <a:latin typeface="FreeSans"/>
              </a:rPr>
              <a:t>c</a:t>
            </a:r>
            <a:r>
              <a:rPr b="1" lang="en-US" sz="1400" spc="-1" strike="noStrike">
                <a:latin typeface="FreeSans"/>
              </a:rPr>
              <a:t>o</a:t>
            </a:r>
            <a:r>
              <a:rPr b="1" lang="en-US" sz="1400" spc="-1" strike="noStrike">
                <a:latin typeface="FreeSans"/>
              </a:rPr>
              <a:t>n</a:t>
            </a:r>
            <a:r>
              <a:rPr b="1" lang="en-US" sz="1400" spc="-1" strike="noStrike">
                <a:latin typeface="FreeSans"/>
              </a:rPr>
              <a:t>v</a:t>
            </a:r>
            <a:r>
              <a:rPr b="1" lang="en-US" sz="1400" spc="-1" strike="noStrike">
                <a:latin typeface="FreeSans"/>
              </a:rPr>
              <a:t>o</a:t>
            </a:r>
            <a:r>
              <a:rPr b="1" lang="en-US" sz="1400" spc="-1" strike="noStrike">
                <a:latin typeface="FreeSans"/>
              </a:rPr>
              <a:t>l</a:t>
            </a:r>
            <a:r>
              <a:rPr b="1" lang="en-US" sz="1400" spc="-1" strike="noStrike">
                <a:latin typeface="FreeSans"/>
              </a:rPr>
              <a:t>u</a:t>
            </a:r>
            <a:r>
              <a:rPr b="1" lang="en-US" sz="1400" spc="-1" strike="noStrike">
                <a:latin typeface="FreeSans"/>
              </a:rPr>
              <a:t>t</a:t>
            </a:r>
            <a:r>
              <a:rPr b="1" lang="en-US" sz="1400" spc="-1" strike="noStrike">
                <a:latin typeface="FreeSans"/>
              </a:rPr>
              <a:t>i</a:t>
            </a:r>
            <a:r>
              <a:rPr b="1" lang="en-US" sz="1400" spc="-1" strike="noStrike">
                <a:latin typeface="FreeSans"/>
              </a:rPr>
              <a:t>o</a:t>
            </a:r>
            <a:r>
              <a:rPr b="1" lang="en-US" sz="1400" spc="-1" strike="noStrike">
                <a:latin typeface="FreeSans"/>
              </a:rPr>
              <a:t>n</a:t>
            </a:r>
            <a:r>
              <a:rPr b="1" lang="en-US" sz="1400" spc="-1" strike="noStrike">
                <a:latin typeface="FreeSans"/>
              </a:rPr>
              <a:t> </a:t>
            </a:r>
            <a:r>
              <a:rPr b="1" lang="en-US" sz="1400" spc="-1" strike="noStrike">
                <a:latin typeface="FreeSans"/>
              </a:rPr>
              <a:t>u</a:t>
            </a:r>
            <a:r>
              <a:rPr b="1" lang="en-US" sz="1400" spc="-1" strike="noStrike">
                <a:latin typeface="FreeSans"/>
              </a:rPr>
              <a:t>s</a:t>
            </a:r>
            <a:r>
              <a:rPr b="1" lang="en-US" sz="1400" spc="-1" strike="noStrike">
                <a:latin typeface="FreeSans"/>
              </a:rPr>
              <a:t>e</a:t>
            </a:r>
            <a:r>
              <a:rPr b="1" lang="en-US" sz="1400" spc="-1" strike="noStrike">
                <a:latin typeface="FreeSans"/>
              </a:rPr>
              <a:t>d</a:t>
            </a:r>
            <a:r>
              <a:rPr b="1" lang="en-US" sz="1400" spc="-1" strike="noStrike">
                <a:latin typeface="FreeSans"/>
              </a:rPr>
              <a:t> </a:t>
            </a:r>
            <a:r>
              <a:rPr b="1" lang="en-US" sz="1400" spc="-1" strike="noStrike">
                <a:latin typeface="FreeSans"/>
              </a:rPr>
              <a:t>o</a:t>
            </a:r>
            <a:r>
              <a:rPr b="1" lang="en-US" sz="1400" spc="-1" strike="noStrike">
                <a:latin typeface="FreeSans"/>
              </a:rPr>
              <a:t>n</a:t>
            </a:r>
            <a:r>
              <a:rPr b="1" lang="en-US" sz="1400" spc="-1" strike="noStrike">
                <a:latin typeface="FreeSans"/>
              </a:rPr>
              <a:t> </a:t>
            </a:r>
            <a:r>
              <a:rPr b="1" lang="en-US" sz="1400" spc="-1" strike="noStrike">
                <a:latin typeface="FreeSans"/>
              </a:rPr>
              <a:t>f</a:t>
            </a:r>
            <a:r>
              <a:rPr b="1" lang="en-US" sz="1400" spc="-1" strike="noStrike">
                <a:latin typeface="FreeSans"/>
              </a:rPr>
              <a:t>l</a:t>
            </a:r>
            <a:r>
              <a:rPr b="1" lang="en-US" sz="1400" spc="-1" strike="noStrike">
                <a:latin typeface="FreeSans"/>
              </a:rPr>
              <a:t>a</a:t>
            </a:r>
            <a:r>
              <a:rPr b="1" lang="en-US" sz="1400" spc="-1" strike="noStrike">
                <a:latin typeface="FreeSans"/>
              </a:rPr>
              <a:t>t</a:t>
            </a:r>
            <a:r>
              <a:rPr b="1" lang="en-US" sz="1400" spc="-1" strike="noStrike">
                <a:latin typeface="FreeSans"/>
              </a:rPr>
              <a:t>t</a:t>
            </a:r>
            <a:r>
              <a:rPr b="1" lang="en-US" sz="1400" spc="-1" strike="noStrike">
                <a:latin typeface="FreeSans"/>
              </a:rPr>
              <a:t>e</a:t>
            </a:r>
            <a:r>
              <a:rPr b="1" lang="en-US" sz="1400" spc="-1" strike="noStrike">
                <a:latin typeface="FreeSans"/>
              </a:rPr>
              <a:t>n</a:t>
            </a:r>
            <a:r>
              <a:rPr b="1" lang="en-US" sz="1400" spc="-1" strike="noStrike">
                <a:latin typeface="FreeSans"/>
              </a:rPr>
              <a:t>e</a:t>
            </a:r>
            <a:r>
              <a:rPr b="1" lang="en-US" sz="1400" spc="-1" strike="noStrike">
                <a:latin typeface="FreeSans"/>
              </a:rPr>
              <a:t>d</a:t>
            </a:r>
            <a:r>
              <a:rPr b="1" lang="en-US" sz="1400" spc="-1" strike="noStrike">
                <a:latin typeface="FreeSans"/>
              </a:rPr>
              <a:t> </a:t>
            </a:r>
            <a:r>
              <a:rPr b="1" lang="en-US" sz="1400" spc="-1" strike="noStrike">
                <a:latin typeface="FreeSans"/>
              </a:rPr>
              <a:t>p</a:t>
            </a:r>
            <a:r>
              <a:rPr b="1" lang="en-US" sz="1400" spc="-1" strike="noStrike">
                <a:latin typeface="FreeSans"/>
              </a:rPr>
              <a:t>a</a:t>
            </a:r>
            <a:r>
              <a:rPr b="1" lang="en-US" sz="1400" spc="-1" strike="noStrike">
                <a:latin typeface="FreeSans"/>
              </a:rPr>
              <a:t>t</a:t>
            </a:r>
            <a:r>
              <a:rPr b="1" lang="en-US" sz="1400" spc="-1" strike="noStrike">
                <a:latin typeface="FreeSans"/>
              </a:rPr>
              <a:t>c</a:t>
            </a:r>
            <a:r>
              <a:rPr b="1" lang="en-US" sz="1400" spc="-1" strike="noStrike">
                <a:latin typeface="FreeSans"/>
              </a:rPr>
              <a:t>h</a:t>
            </a:r>
            <a:r>
              <a:rPr b="1" lang="en-US" sz="1400" spc="-1" strike="noStrike">
                <a:latin typeface="FreeSans"/>
              </a:rPr>
              <a:t> </a:t>
            </a:r>
            <a:r>
              <a:rPr b="1" lang="en-US" sz="1400" spc="-1" strike="noStrike">
                <a:latin typeface="FreeSans"/>
              </a:rPr>
              <a:t>m</a:t>
            </a:r>
            <a:r>
              <a:rPr b="1" lang="en-US" sz="1400" spc="-1" strike="noStrike">
                <a:latin typeface="FreeSans"/>
              </a:rPr>
              <a:t>a</a:t>
            </a:r>
            <a:r>
              <a:rPr b="1" lang="en-US" sz="1400" spc="-1" strike="noStrike">
                <a:latin typeface="FreeSans"/>
              </a:rPr>
              <a:t>t</a:t>
            </a:r>
            <a:r>
              <a:rPr b="1" lang="en-US" sz="1400" spc="-1" strike="noStrike">
                <a:latin typeface="FreeSans"/>
              </a:rPr>
              <a:t>r</a:t>
            </a:r>
            <a:r>
              <a:rPr b="1" lang="en-US" sz="1400" spc="-1" strike="noStrike">
                <a:latin typeface="FreeSans"/>
              </a:rPr>
              <a:t>i</a:t>
            </a:r>
            <a:r>
              <a:rPr b="1" lang="en-US" sz="1400" spc="-1" strike="noStrike">
                <a:latin typeface="FreeSans"/>
              </a:rPr>
              <a:t>x</a:t>
            </a:r>
            <a:r>
              <a:rPr b="1" lang="en-US" sz="1400" spc="-1" strike="noStrike">
                <a:latin typeface="FreeSans"/>
              </a:rPr>
              <a:t> </a:t>
            </a:r>
            <a:r>
              <a:rPr b="1" lang="en-US" sz="1400" spc="-1" strike="noStrike">
                <a:latin typeface="FreeSans"/>
              </a:rPr>
              <a:t>t</a:t>
            </a:r>
            <a:r>
              <a:rPr b="1" lang="en-US" sz="1400" spc="-1" strike="noStrike">
                <a:latin typeface="FreeSans"/>
              </a:rPr>
              <a:t>o</a:t>
            </a:r>
            <a:r>
              <a:rPr b="1" lang="en-US" sz="1400" spc="-1" strike="noStrike">
                <a:latin typeface="FreeSans"/>
              </a:rPr>
              <a:t> </a:t>
            </a:r>
            <a:r>
              <a:rPr b="1" lang="en-US" sz="1400" spc="-1" strike="noStrike">
                <a:latin typeface="FreeSans"/>
              </a:rPr>
              <a:t>m</a:t>
            </a:r>
            <a:r>
              <a:rPr b="1" lang="en-US" sz="1400" spc="-1" strike="noStrike">
                <a:latin typeface="FreeSans"/>
              </a:rPr>
              <a:t>i</a:t>
            </a:r>
            <a:r>
              <a:rPr b="1" lang="en-US" sz="1400" spc="-1" strike="noStrike">
                <a:latin typeface="FreeSans"/>
              </a:rPr>
              <a:t>x</a:t>
            </a:r>
            <a:r>
              <a:rPr b="1" lang="en-US" sz="1400" spc="-1" strike="noStrike">
                <a:latin typeface="FreeSans"/>
              </a:rPr>
              <a:t> </a:t>
            </a:r>
            <a:r>
              <a:rPr b="1" lang="en-US" sz="1400" spc="-1" strike="noStrike">
                <a:latin typeface="FreeSans"/>
              </a:rPr>
              <a:t>i</a:t>
            </a:r>
            <a:r>
              <a:rPr b="1" lang="en-US" sz="1400" spc="-1" strike="noStrike">
                <a:latin typeface="FreeSans"/>
              </a:rPr>
              <a:t>n</a:t>
            </a:r>
            <a:r>
              <a:rPr b="1" lang="en-US" sz="1400" spc="-1" strike="noStrike">
                <a:latin typeface="FreeSans"/>
              </a:rPr>
              <a:t>t</a:t>
            </a:r>
            <a:r>
              <a:rPr b="1" lang="en-US" sz="1400" spc="-1" strike="noStrike">
                <a:latin typeface="FreeSans"/>
              </a:rPr>
              <a:t>r</a:t>
            </a:r>
            <a:r>
              <a:rPr b="1" lang="en-US" sz="1400" spc="-1" strike="noStrike">
                <a:latin typeface="FreeSans"/>
              </a:rPr>
              <a:t>a</a:t>
            </a:r>
            <a:r>
              <a:rPr b="1" lang="en-US" sz="1400" spc="-1" strike="noStrike">
                <a:latin typeface="FreeSans"/>
              </a:rPr>
              <a:t> </a:t>
            </a:r>
            <a:r>
              <a:rPr b="1" lang="en-US" sz="1400" spc="-1" strike="noStrike">
                <a:latin typeface="FreeSans"/>
              </a:rPr>
              <a:t>c</a:t>
            </a:r>
            <a:r>
              <a:rPr b="1" lang="en-US" sz="1400" spc="-1" strike="noStrike">
                <a:latin typeface="FreeSans"/>
              </a:rPr>
              <a:t>h</a:t>
            </a:r>
            <a:r>
              <a:rPr b="1" lang="en-US" sz="1400" spc="-1" strike="noStrike">
                <a:latin typeface="FreeSans"/>
              </a:rPr>
              <a:t>a</a:t>
            </a:r>
            <a:r>
              <a:rPr b="1" lang="en-US" sz="1400" spc="-1" strike="noStrike">
                <a:latin typeface="FreeSans"/>
              </a:rPr>
              <a:t>r</a:t>
            </a:r>
            <a:r>
              <a:rPr b="1" lang="en-US" sz="1400" spc="-1" strike="noStrike">
                <a:latin typeface="FreeSans"/>
              </a:rPr>
              <a:t>a</a:t>
            </a:r>
            <a:r>
              <a:rPr b="1" lang="en-US" sz="1400" spc="-1" strike="noStrike">
                <a:latin typeface="FreeSans"/>
              </a:rPr>
              <a:t>c</a:t>
            </a:r>
            <a:r>
              <a:rPr b="1" lang="en-US" sz="1400" spc="-1" strike="noStrike">
                <a:latin typeface="FreeSans"/>
              </a:rPr>
              <a:t>t</a:t>
            </a:r>
            <a:r>
              <a:rPr b="1" lang="en-US" sz="1400" spc="-1" strike="noStrike">
                <a:latin typeface="FreeSans"/>
              </a:rPr>
              <a:t>e</a:t>
            </a:r>
            <a:r>
              <a:rPr b="1" lang="en-US" sz="1400" spc="-1" strike="noStrike">
                <a:latin typeface="FreeSans"/>
              </a:rPr>
              <a:t>r</a:t>
            </a:r>
            <a:r>
              <a:rPr b="1" lang="en-US" sz="1400" spc="-1" strike="noStrike">
                <a:latin typeface="FreeSans"/>
              </a:rPr>
              <a:t> </a:t>
            </a:r>
            <a:r>
              <a:rPr b="1" lang="en-US" sz="1400" spc="-1" strike="noStrike">
                <a:latin typeface="FreeSans"/>
              </a:rPr>
              <a:t>c</a:t>
            </a:r>
            <a:r>
              <a:rPr b="1" lang="en-US" sz="1400" spc="-1" strike="noStrike">
                <a:latin typeface="FreeSans"/>
              </a:rPr>
              <a:t>o</a:t>
            </a:r>
            <a:r>
              <a:rPr b="1" lang="en-US" sz="1400" spc="-1" strike="noStrike">
                <a:latin typeface="FreeSans"/>
              </a:rPr>
              <a:t>m</a:t>
            </a:r>
            <a:r>
              <a:rPr b="1" lang="en-US" sz="1400" spc="-1" strike="noStrike">
                <a:latin typeface="FreeSans"/>
              </a:rPr>
              <a:t>p</a:t>
            </a:r>
            <a:r>
              <a:rPr b="1" lang="en-US" sz="1400" spc="-1" strike="noStrike">
                <a:latin typeface="FreeSans"/>
              </a:rPr>
              <a:t>o</a:t>
            </a:r>
            <a:r>
              <a:rPr b="1" lang="en-US" sz="1400" spc="-1" strike="noStrike">
                <a:latin typeface="FreeSans"/>
              </a:rPr>
              <a:t>n</a:t>
            </a:r>
            <a:r>
              <a:rPr b="1" lang="en-US" sz="1400" spc="-1" strike="noStrike">
                <a:latin typeface="FreeSans"/>
              </a:rPr>
              <a:t>e</a:t>
            </a:r>
            <a:r>
              <a:rPr b="1" lang="en-US" sz="1400" spc="-1" strike="noStrike">
                <a:latin typeface="FreeSans"/>
              </a:rPr>
              <a:t>n</a:t>
            </a:r>
            <a:r>
              <a:rPr b="1" lang="en-US" sz="1400" spc="-1" strike="noStrike">
                <a:latin typeface="FreeSans"/>
              </a:rPr>
              <a:t>t</a:t>
            </a:r>
            <a:r>
              <a:rPr b="1" lang="en-US" sz="1400" spc="-1" strike="noStrike">
                <a:latin typeface="FreeSans"/>
              </a:rPr>
              <a:t>s</a:t>
            </a:r>
            <a:r>
              <a:rPr b="1" lang="en-US" sz="1400" spc="-1" strike="noStrike">
                <a:latin typeface="FreeSans"/>
              </a:rPr>
              <a:t> </a:t>
            </a:r>
            <a:r>
              <a:rPr b="1" lang="en-US" sz="1400" spc="-1" strike="noStrike">
                <a:latin typeface="FreeSans"/>
              </a:rPr>
              <a:t>f</a:t>
            </a:r>
            <a:r>
              <a:rPr b="1" lang="en-US" sz="1400" spc="-1" strike="noStrike">
                <a:latin typeface="FreeSans"/>
              </a:rPr>
              <a:t>o</a:t>
            </a:r>
            <a:r>
              <a:rPr b="1" lang="en-US" sz="1400" spc="-1" strike="noStrike">
                <a:latin typeface="FreeSans"/>
              </a:rPr>
              <a:t>r</a:t>
            </a:r>
            <a:r>
              <a:rPr b="1" lang="en-US" sz="1400" spc="-1" strike="noStrike">
                <a:latin typeface="FreeSans"/>
              </a:rPr>
              <a:t> </a:t>
            </a:r>
            <a:r>
              <a:rPr b="1" lang="en-US" sz="1400" spc="-1" strike="noStrike">
                <a:latin typeface="FreeSans"/>
              </a:rPr>
              <a:t>r</a:t>
            </a:r>
            <a:r>
              <a:rPr b="1" lang="en-US" sz="1400" spc="-1" strike="noStrike">
                <a:latin typeface="FreeSans"/>
              </a:rPr>
              <a:t>e</a:t>
            </a:r>
            <a:r>
              <a:rPr b="1" lang="en-US" sz="1400" spc="-1" strike="noStrike">
                <a:latin typeface="FreeSans"/>
              </a:rPr>
              <a:t>l</a:t>
            </a:r>
            <a:r>
              <a:rPr b="1" lang="en-US" sz="1400" spc="-1" strike="noStrike">
                <a:latin typeface="FreeSans"/>
              </a:rPr>
              <a:t>a</a:t>
            </a:r>
            <a:r>
              <a:rPr b="1" lang="en-US" sz="1400" spc="-1" strike="noStrike">
                <a:latin typeface="FreeSans"/>
              </a:rPr>
              <a:t>t</a:t>
            </a:r>
            <a:r>
              <a:rPr b="1" lang="en-US" sz="1400" spc="-1" strike="noStrike">
                <a:latin typeface="FreeSans"/>
              </a:rPr>
              <a:t>i</a:t>
            </a:r>
            <a:r>
              <a:rPr b="1" lang="en-US" sz="1400" spc="-1" strike="noStrike">
                <a:latin typeface="FreeSans"/>
              </a:rPr>
              <a:t>o</a:t>
            </a:r>
            <a:r>
              <a:rPr b="1" lang="en-US" sz="1400" spc="-1" strike="noStrike">
                <a:latin typeface="FreeSans"/>
              </a:rPr>
              <a:t>n</a:t>
            </a:r>
            <a:r>
              <a:rPr b="1" lang="en-US" sz="1400" spc="-1" strike="noStrike">
                <a:latin typeface="FreeSans"/>
              </a:rPr>
              <a:t>s</a:t>
            </a:r>
            <a:r>
              <a:rPr b="1" lang="en-US" sz="1400" spc="-1" strike="noStrike">
                <a:latin typeface="FreeSans"/>
              </a:rPr>
              <a:t>h</a:t>
            </a:r>
            <a:r>
              <a:rPr b="1" lang="en-US" sz="1400" spc="-1" strike="noStrike">
                <a:latin typeface="FreeSans"/>
              </a:rPr>
              <a:t>i</a:t>
            </a:r>
            <a:r>
              <a:rPr b="1" lang="en-US" sz="1400" spc="-1" strike="noStrike">
                <a:latin typeface="FreeSans"/>
              </a:rPr>
              <a:t>p</a:t>
            </a:r>
            <a:r>
              <a:rPr b="1" lang="en-US" sz="1400" spc="-1" strike="noStrike">
                <a:latin typeface="FreeSans"/>
              </a:rPr>
              <a:t> </a:t>
            </a:r>
            <a:r>
              <a:rPr b="1" lang="en-US" sz="1400" spc="-1" strike="noStrike">
                <a:latin typeface="FreeSans"/>
              </a:rPr>
              <a:t>b</a:t>
            </a:r>
            <a:r>
              <a:rPr b="1" lang="en-US" sz="1400" spc="-1" strike="noStrike">
                <a:latin typeface="FreeSans"/>
              </a:rPr>
              <a:t>u</a:t>
            </a:r>
            <a:r>
              <a:rPr b="1" lang="en-US" sz="1400" spc="-1" strike="noStrike">
                <a:latin typeface="FreeSans"/>
              </a:rPr>
              <a:t>i</a:t>
            </a:r>
            <a:r>
              <a:rPr b="1" lang="en-US" sz="1400" spc="-1" strike="noStrike">
                <a:latin typeface="FreeSans"/>
              </a:rPr>
              <a:t>l</a:t>
            </a:r>
            <a:r>
              <a:rPr b="1" lang="en-US" sz="1400" spc="-1" strike="noStrike">
                <a:latin typeface="FreeSans"/>
              </a:rPr>
              <a:t>d</a:t>
            </a:r>
            <a:r>
              <a:rPr b="1" lang="en-US" sz="1400" spc="-1" strike="noStrike">
                <a:latin typeface="FreeSans"/>
              </a:rPr>
              <a:t>i</a:t>
            </a:r>
            <a:r>
              <a:rPr b="1" lang="en-US" sz="1400" spc="-1" strike="noStrike">
                <a:latin typeface="FreeSans"/>
              </a:rPr>
              <a:t>n</a:t>
            </a:r>
            <a:r>
              <a:rPr b="1" lang="en-US" sz="1400" spc="-1" strike="noStrike">
                <a:latin typeface="FreeSans"/>
              </a:rPr>
              <a:t>g</a:t>
            </a:r>
            <a:r>
              <a:rPr b="1" lang="en-US" sz="1400" spc="-1" strike="noStrike">
                <a:latin typeface="FreeSans"/>
              </a:rPr>
              <a:t> </a:t>
            </a:r>
            <a:endParaRPr b="1" lang="en-US" sz="1400" spc="-1" strike="noStrike">
              <a:latin typeface="FreeSans"/>
            </a:endParaRPr>
          </a:p>
        </p:txBody>
      </p:sp>
      <p:sp>
        <p:nvSpPr>
          <p:cNvPr id="154" name="Line 17"/>
          <p:cNvSpPr/>
          <p:nvPr/>
        </p:nvSpPr>
        <p:spPr>
          <a:xfrm flipH="1">
            <a:off x="9418320" y="1069560"/>
            <a:ext cx="1554480" cy="759240"/>
          </a:xfrm>
          <a:prstGeom prst="line">
            <a:avLst/>
          </a:prstGeom>
          <a:ln w="29160">
            <a:solidFill>
              <a:srgbClr val="ff0000"/>
            </a:solidFill>
            <a:custDash>
              <a:ds d="600000" sp="300000"/>
            </a:custDash>
            <a:round/>
            <a:tailEnd len="med" type="triangle" w="med"/>
          </a:ln>
        </p:spPr>
        <p:style>
          <a:lnRef idx="0"/>
          <a:fillRef idx="0"/>
          <a:effectRef idx="0"/>
          <a:fontRef idx="minor"/>
        </p:style>
      </p:sp>
      <p:sp>
        <p:nvSpPr>
          <p:cNvPr id="155" name="TextShape 18"/>
          <p:cNvSpPr txBox="1"/>
          <p:nvPr/>
        </p:nvSpPr>
        <p:spPr>
          <a:xfrm>
            <a:off x="11110320" y="0"/>
            <a:ext cx="375120" cy="232200"/>
          </a:xfrm>
          <a:prstGeom prst="rect">
            <a:avLst/>
          </a:prstGeom>
          <a:noFill/>
          <a:ln>
            <a:noFill/>
          </a:ln>
        </p:spPr>
        <p:txBody>
          <a:bodyPr lIns="90000" rIns="90000" tIns="45000" bIns="45000">
            <a:noAutofit/>
          </a:bodyPr>
          <a:p>
            <a:r>
              <a:rPr b="0" lang="en-US" sz="1000" spc="-1" strike="noStrike">
                <a:latin typeface="Arial"/>
              </a:rPr>
              <a:t>11</a:t>
            </a:r>
            <a:endParaRPr b="0" lang="en-US" sz="1000" spc="-1" strike="noStrike">
              <a:latin typeface="Arial"/>
            </a:endParaRPr>
          </a:p>
        </p:txBody>
      </p:sp>
      <p:sp>
        <p:nvSpPr>
          <p:cNvPr id="156" name="Line 19"/>
          <p:cNvSpPr/>
          <p:nvPr/>
        </p:nvSpPr>
        <p:spPr>
          <a:xfrm>
            <a:off x="10881360" y="182880"/>
            <a:ext cx="735120" cy="1440"/>
          </a:xfrm>
          <a:prstGeom prst="line">
            <a:avLst/>
          </a:prstGeom>
          <a:ln w="6480">
            <a:solidFill>
              <a:srgbClr val="000000"/>
            </a:solidFill>
            <a:round/>
            <a:headEnd len="med" type="triangle" w="med"/>
            <a:tailEnd len="med" type="triangle" w="med"/>
          </a:ln>
        </p:spPr>
        <p:style>
          <a:lnRef idx="0"/>
          <a:fillRef idx="0"/>
          <a:effectRef idx="0"/>
          <a:fontRef idx="minor"/>
        </p:style>
      </p:sp>
      <p:sp>
        <p:nvSpPr>
          <p:cNvPr id="157" name="Line 20"/>
          <p:cNvSpPr/>
          <p:nvPr/>
        </p:nvSpPr>
        <p:spPr>
          <a:xfrm>
            <a:off x="11680920" y="227160"/>
            <a:ext cx="0" cy="687960"/>
          </a:xfrm>
          <a:prstGeom prst="line">
            <a:avLst/>
          </a:prstGeom>
          <a:ln w="6480">
            <a:solidFill>
              <a:srgbClr val="000000"/>
            </a:solidFill>
            <a:round/>
            <a:headEnd len="med" type="triangle" w="med"/>
            <a:tailEnd len="med" type="triangle" w="med"/>
          </a:ln>
        </p:spPr>
        <p:style>
          <a:lnRef idx="0"/>
          <a:fillRef idx="0"/>
          <a:effectRef idx="0"/>
          <a:fontRef idx="minor"/>
        </p:style>
      </p:sp>
      <p:sp>
        <p:nvSpPr>
          <p:cNvPr id="158" name="TextShape 21"/>
          <p:cNvSpPr txBox="1"/>
          <p:nvPr/>
        </p:nvSpPr>
        <p:spPr>
          <a:xfrm>
            <a:off x="11619720" y="459360"/>
            <a:ext cx="250920" cy="216720"/>
          </a:xfrm>
          <a:prstGeom prst="rect">
            <a:avLst/>
          </a:prstGeom>
          <a:noFill/>
          <a:ln>
            <a:noFill/>
          </a:ln>
        </p:spPr>
        <p:txBody>
          <a:bodyPr lIns="90000" rIns="90000" tIns="45000" bIns="45000">
            <a:noAutofit/>
          </a:bodyPr>
          <a:p>
            <a:r>
              <a:rPr b="0" lang="en-US" sz="1000" spc="-1" strike="noStrike">
                <a:latin typeface="FreeSans"/>
              </a:rPr>
              <a:t>7</a:t>
            </a:r>
            <a:endParaRPr b="0" lang="en-US" sz="1000" spc="-1" strike="noStrike">
              <a:latin typeface="FreeSans"/>
            </a:endParaRPr>
          </a:p>
        </p:txBody>
      </p:sp>
      <p:sp>
        <p:nvSpPr>
          <p:cNvPr id="159" name="CustomShape 22"/>
          <p:cNvSpPr/>
          <p:nvPr/>
        </p:nvSpPr>
        <p:spPr>
          <a:xfrm>
            <a:off x="8406000" y="1337040"/>
            <a:ext cx="738000" cy="674640"/>
          </a:xfrm>
          <a:prstGeom prst="rect">
            <a:avLst/>
          </a:prstGeom>
          <a:noFill/>
          <a:ln w="10080">
            <a:solidFill>
              <a:srgbClr val="000000"/>
            </a:solidFill>
            <a:round/>
          </a:ln>
        </p:spPr>
        <p:style>
          <a:lnRef idx="0"/>
          <a:fillRef idx="0"/>
          <a:effectRef idx="0"/>
          <a:fontRef idx="minor"/>
        </p:style>
      </p:sp>
      <p:sp>
        <p:nvSpPr>
          <p:cNvPr id="160" name="CustomShape 23"/>
          <p:cNvSpPr/>
          <p:nvPr/>
        </p:nvSpPr>
        <p:spPr>
          <a:xfrm>
            <a:off x="10332720" y="457200"/>
            <a:ext cx="1012320" cy="1014840"/>
          </a:xfrm>
          <a:prstGeom prst="rect">
            <a:avLst/>
          </a:prstGeom>
          <a:noFill/>
          <a:ln w="12600">
            <a:solidFill>
              <a:srgbClr val="000000"/>
            </a:solidFill>
            <a:round/>
          </a:ln>
        </p:spPr>
        <p:style>
          <a:lnRef idx="0"/>
          <a:fillRef idx="0"/>
          <a:effectRef idx="0"/>
          <a:fontRef idx="minor"/>
        </p:style>
      </p:sp>
      <p:sp>
        <p:nvSpPr>
          <p:cNvPr id="161" name="CustomShape 24"/>
          <p:cNvSpPr/>
          <p:nvPr/>
        </p:nvSpPr>
        <p:spPr>
          <a:xfrm>
            <a:off x="10972800" y="634320"/>
            <a:ext cx="548640" cy="576720"/>
          </a:xfrm>
          <a:prstGeom prst="rect">
            <a:avLst/>
          </a:prstGeom>
          <a:noFill/>
          <a:ln w="29160">
            <a:solidFill>
              <a:srgbClr val="ff0000"/>
            </a:solidFill>
            <a:round/>
          </a:ln>
        </p:spPr>
        <p:style>
          <a:lnRef idx="0"/>
          <a:fillRef idx="0"/>
          <a:effectRef idx="0"/>
          <a:fontRef idx="minor"/>
        </p:style>
      </p:sp>
      <p:sp>
        <p:nvSpPr>
          <p:cNvPr id="162" name="CustomShape 25"/>
          <p:cNvSpPr/>
          <p:nvPr/>
        </p:nvSpPr>
        <p:spPr>
          <a:xfrm>
            <a:off x="10836000" y="274320"/>
            <a:ext cx="502560" cy="576720"/>
          </a:xfrm>
          <a:prstGeom prst="rect">
            <a:avLst/>
          </a:prstGeom>
          <a:noFill/>
          <a:ln w="29160">
            <a:solidFill>
              <a:srgbClr val="ff0000"/>
            </a:solidFill>
            <a:round/>
          </a:ln>
        </p:spPr>
        <p:style>
          <a:lnRef idx="0"/>
          <a:fillRef idx="0"/>
          <a:effectRef idx="0"/>
          <a:fontRef idx="minor"/>
        </p:style>
      </p:sp>
      <p:sp>
        <p:nvSpPr>
          <p:cNvPr id="163" name="TextShape 26"/>
          <p:cNvSpPr txBox="1"/>
          <p:nvPr/>
        </p:nvSpPr>
        <p:spPr>
          <a:xfrm>
            <a:off x="3986640" y="1440"/>
            <a:ext cx="4847760" cy="514080"/>
          </a:xfrm>
          <a:prstGeom prst="rect">
            <a:avLst/>
          </a:prstGeom>
          <a:blipFill rotWithShape="0">
            <a:blip r:embed="rId12"/>
            <a:stretch>
              <a:fillRect/>
            </a:stretch>
          </a:blipFill>
          <a:ln>
            <a:noFill/>
          </a:ln>
        </p:spPr>
        <p:txBody>
          <a:bodyPr lIns="90000" rIns="90000" tIns="45000" bIns="45000" anchor="ctr" anchorCtr="1">
            <a:noAutofit/>
          </a:bodyPr>
          <a:p>
            <a:pPr algn="ctr"/>
            <a:endParaRPr b="0" lang="en-US" sz="1800" spc="-1" strike="noStrike">
              <a:latin typeface="Arial"/>
            </a:endParaRPr>
          </a:p>
          <a:p>
            <a:pPr algn="ctr"/>
            <a:endParaRPr b="0" lang="en-US" sz="1800" spc="-1" strike="noStrike">
              <a:latin typeface="Arial"/>
            </a:endParaRPr>
          </a:p>
        </p:txBody>
      </p:sp>
      <mc:AlternateContent>
        <mc:Choice xmlns:a14="http://schemas.microsoft.com/office/drawing/2010/main" Requires="a14">
          <p:sp>
            <p:nvSpPr>
              <p:cNvPr id="164" name="Formula 27"/>
              <p:cNvSpPr txBox="1"/>
              <p:nvPr/>
            </p:nvSpPr>
            <p:spPr>
              <a:xfrm>
                <a:off x="10241280" y="1529640"/>
                <a:ext cx="1525680" cy="255240"/>
              </a:xfrm>
              <a:prstGeom prst="rect">
                <a:avLst/>
              </a:prstGeom>
            </p:spPr>
            <p:txBody>
              <a:bodyPr/>
              <a:p>
                <a14:m>
                  <m:oMath xmlns:m="http://schemas.openxmlformats.org/officeDocument/2006/math">
                    <m:r>
                      <m:t xml:space="preserve">Input</m:t>
                    </m:r>
                    <m:r>
                      <m:t xml:space="preserve">∈</m:t>
                    </m:r>
                    <m:r>
                      <m:t xml:space="preserve">hw</m:t>
                    </m:r>
                    <m:r>
                      <m:t xml:space="preserve">×</m:t>
                    </m:r>
                    <m:sSub>
                      <m:e>
                        <m:r>
                          <m:t xml:space="preserve">d</m:t>
                        </m:r>
                      </m:e>
                      <m:sub>
                        <m:r>
                          <m:t xml:space="preserve">i</m:t>
                        </m:r>
                        <m:r>
                          <m:t xml:space="preserve">−</m:t>
                        </m:r>
                        <m:r>
                          <m:t xml:space="preserve">1</m:t>
                        </m:r>
                      </m:sub>
                    </m:sSub>
                  </m:oMath>
                </a14:m>
              </a:p>
            </p:txBody>
          </p:sp>
        </mc:Choice>
        <mc:Fallback/>
      </mc:AlternateContent>
      <p:pic>
        <p:nvPicPr>
          <p:cNvPr id="165" name="" descr=""/>
          <p:cNvPicPr/>
          <p:nvPr/>
        </p:nvPicPr>
        <p:blipFill>
          <a:blip r:embed="rId13"/>
          <a:stretch/>
        </p:blipFill>
        <p:spPr>
          <a:xfrm>
            <a:off x="8654400" y="5593680"/>
            <a:ext cx="1012320" cy="195120"/>
          </a:xfrm>
          <a:prstGeom prst="rect">
            <a:avLst/>
          </a:prstGeom>
          <a:ln w="19080">
            <a:solidFill>
              <a:srgbClr val="ffffff"/>
            </a:solidFill>
            <a:round/>
          </a:ln>
        </p:spPr>
      </p:pic>
      <p:pic>
        <p:nvPicPr>
          <p:cNvPr id="166" name="" descr=""/>
          <p:cNvPicPr/>
          <p:nvPr/>
        </p:nvPicPr>
        <p:blipFill>
          <a:blip r:embed="rId14"/>
          <a:stretch/>
        </p:blipFill>
        <p:spPr>
          <a:xfrm>
            <a:off x="8654400" y="5788800"/>
            <a:ext cx="1012320" cy="197280"/>
          </a:xfrm>
          <a:prstGeom prst="rect">
            <a:avLst/>
          </a:prstGeom>
          <a:ln w="19080">
            <a:solidFill>
              <a:srgbClr val="ffffff"/>
            </a:solidFill>
            <a:round/>
          </a:ln>
        </p:spPr>
      </p:pic>
      <p:pic>
        <p:nvPicPr>
          <p:cNvPr id="167" name="" descr=""/>
          <p:cNvPicPr/>
          <p:nvPr/>
        </p:nvPicPr>
        <p:blipFill>
          <a:blip r:embed="rId15"/>
          <a:stretch/>
        </p:blipFill>
        <p:spPr>
          <a:xfrm>
            <a:off x="8654400" y="5394960"/>
            <a:ext cx="1012320" cy="196920"/>
          </a:xfrm>
          <a:prstGeom prst="rect">
            <a:avLst/>
          </a:prstGeom>
          <a:ln w="19080">
            <a:solidFill>
              <a:srgbClr val="ffffff"/>
            </a:solidFill>
            <a:round/>
          </a:ln>
        </p:spPr>
      </p:pic>
      <p:pic>
        <p:nvPicPr>
          <p:cNvPr id="168" name="" descr=""/>
          <p:cNvPicPr/>
          <p:nvPr/>
        </p:nvPicPr>
        <p:blipFill>
          <a:blip r:embed="rId16"/>
          <a:stretch/>
        </p:blipFill>
        <p:spPr>
          <a:xfrm>
            <a:off x="8654400" y="6214320"/>
            <a:ext cx="1012320" cy="195480"/>
          </a:xfrm>
          <a:prstGeom prst="rect">
            <a:avLst/>
          </a:prstGeom>
          <a:ln w="19080">
            <a:solidFill>
              <a:srgbClr val="ffffff"/>
            </a:solidFill>
            <a:prstDash val="sysDot"/>
            <a:round/>
          </a:ln>
        </p:spPr>
      </p:pic>
      <p:sp>
        <p:nvSpPr>
          <p:cNvPr id="169" name="TextShape 28"/>
          <p:cNvSpPr txBox="1"/>
          <p:nvPr/>
        </p:nvSpPr>
        <p:spPr>
          <a:xfrm>
            <a:off x="8654400" y="6007320"/>
            <a:ext cx="1012320" cy="195120"/>
          </a:xfrm>
          <a:prstGeom prst="rect">
            <a:avLst/>
          </a:prstGeom>
          <a:blipFill rotWithShape="0">
            <a:blip r:embed="rId17"/>
            <a:stretch>
              <a:fillRect/>
            </a:stretch>
          </a:blipFill>
          <a:ln w="19080">
            <a:solidFill>
              <a:srgbClr val="ffffff"/>
            </a:solidFill>
            <a:round/>
          </a:ln>
        </p:spPr>
        <p:txBody>
          <a:bodyPr lIns="90000" rIns="90000" tIns="45000" bIns="45000" anchor="ctr" anchorCtr="1">
            <a:noAutofit/>
          </a:bodyPr>
          <a:p>
            <a:pPr algn="ctr"/>
            <a:r>
              <a:rPr b="0" lang="en-US" sz="1800" spc="-1" strike="noStrike">
                <a:latin typeface="Arial"/>
              </a:rPr>
              <a:t>`</a:t>
            </a:r>
            <a:endParaRPr b="0" lang="en-US" sz="1800" spc="-1" strike="noStrike">
              <a:latin typeface="Arial"/>
            </a:endParaRPr>
          </a:p>
        </p:txBody>
      </p:sp>
      <p:sp>
        <p:nvSpPr>
          <p:cNvPr id="170" name="CustomShape 29"/>
          <p:cNvSpPr/>
          <p:nvPr/>
        </p:nvSpPr>
        <p:spPr>
          <a:xfrm>
            <a:off x="8654400" y="5394960"/>
            <a:ext cx="1012320" cy="1014840"/>
          </a:xfrm>
          <a:prstGeom prst="rect">
            <a:avLst/>
          </a:prstGeom>
          <a:noFill/>
          <a:ln w="12600">
            <a:solidFill>
              <a:srgbClr val="000000"/>
            </a:solidFill>
            <a:round/>
          </a:ln>
        </p:spPr>
        <p:style>
          <a:lnRef idx="0"/>
          <a:fillRef idx="0"/>
          <a:effectRef idx="0"/>
          <a:fontRef idx="minor"/>
        </p:style>
      </p:sp>
      <mc:AlternateContent>
        <mc:Choice xmlns:a14="http://schemas.microsoft.com/office/drawing/2010/main" Requires="a14">
          <p:sp>
            <p:nvSpPr>
              <p:cNvPr id="171" name="Formula 30"/>
              <p:cNvSpPr txBox="1"/>
              <p:nvPr/>
            </p:nvSpPr>
            <p:spPr>
              <a:xfrm>
                <a:off x="8435520" y="6467400"/>
                <a:ext cx="1634760" cy="255240"/>
              </a:xfrm>
              <a:prstGeom prst="rect">
                <a:avLst/>
              </a:prstGeom>
            </p:spPr>
            <p:txBody>
              <a:bodyPr/>
              <a:p>
                <a14:m>
                  <m:oMath xmlns:m="http://schemas.openxmlformats.org/officeDocument/2006/math">
                    <m:r>
                      <m:t xml:space="preserve">Output</m:t>
                    </m:r>
                    <m:r>
                      <m:t xml:space="preserve">∈</m:t>
                    </m:r>
                    <m:r>
                      <m:t xml:space="preserve">hw</m:t>
                    </m:r>
                    <m:r>
                      <m:t xml:space="preserve">×</m:t>
                    </m:r>
                    <m:sSub>
                      <m:e>
                        <m:r>
                          <m:t xml:space="preserve">d</m:t>
                        </m:r>
                      </m:e>
                      <m:sub>
                        <m:r>
                          <m:t xml:space="preserve">i</m:t>
                        </m:r>
                        <m:r>
                          <m:t xml:space="preserve">−</m:t>
                        </m:r>
                        <m:r>
                          <m:t xml:space="preserve">1</m:t>
                        </m:r>
                      </m:sub>
                    </m:sSub>
                  </m:oMath>
                </a14:m>
              </a:p>
            </p:txBody>
          </p:sp>
        </mc:Choice>
        <mc:Fallback/>
      </mc:AlternateContent>
      <p:pic>
        <p:nvPicPr>
          <p:cNvPr id="172" name="" descr=""/>
          <p:cNvPicPr/>
          <p:nvPr/>
        </p:nvPicPr>
        <p:blipFill>
          <a:blip r:embed="rId18"/>
          <a:stretch/>
        </p:blipFill>
        <p:spPr>
          <a:xfrm>
            <a:off x="8654760" y="5395320"/>
            <a:ext cx="1012320" cy="196920"/>
          </a:xfrm>
          <a:prstGeom prst="rect">
            <a:avLst/>
          </a:prstGeom>
          <a:ln w="19080">
            <a:solidFill>
              <a:srgbClr val="ffffff"/>
            </a:solidFill>
            <a:round/>
          </a:ln>
        </p:spPr>
      </p:pic>
      <p:pic>
        <p:nvPicPr>
          <p:cNvPr id="173" name="" descr=""/>
          <p:cNvPicPr/>
          <p:nvPr/>
        </p:nvPicPr>
        <p:blipFill>
          <a:blip r:embed="rId19"/>
          <a:stretch/>
        </p:blipFill>
        <p:spPr>
          <a:xfrm>
            <a:off x="3556080" y="6155280"/>
            <a:ext cx="905040" cy="281520"/>
          </a:xfrm>
          <a:prstGeom prst="rect">
            <a:avLst/>
          </a:prstGeom>
          <a:ln w="19080">
            <a:solidFill>
              <a:srgbClr val="ffffff"/>
            </a:solidFill>
            <a:prstDash val="sysDot"/>
            <a:round/>
          </a:ln>
        </p:spPr>
      </p:pic>
      <p:pic>
        <p:nvPicPr>
          <p:cNvPr id="174" name="" descr=""/>
          <p:cNvPicPr/>
          <p:nvPr/>
        </p:nvPicPr>
        <p:blipFill>
          <a:blip r:embed="rId20"/>
          <a:stretch/>
        </p:blipFill>
        <p:spPr>
          <a:xfrm>
            <a:off x="5368320" y="6155280"/>
            <a:ext cx="905040" cy="281520"/>
          </a:xfrm>
          <a:prstGeom prst="rect">
            <a:avLst/>
          </a:prstGeom>
          <a:ln w="19080">
            <a:solidFill>
              <a:srgbClr val="ffffff"/>
            </a:solidFill>
            <a:prstDash val="sysDot"/>
            <a:round/>
          </a:ln>
        </p:spPr>
      </p:pic>
      <p:sp>
        <p:nvSpPr>
          <p:cNvPr id="175" name="Line 31"/>
          <p:cNvSpPr/>
          <p:nvPr/>
        </p:nvSpPr>
        <p:spPr>
          <a:xfrm>
            <a:off x="6766560" y="6309360"/>
            <a:ext cx="1576080" cy="0"/>
          </a:xfrm>
          <a:prstGeom prst="line">
            <a:avLst/>
          </a:prstGeom>
          <a:ln w="29160">
            <a:solidFill>
              <a:srgbClr val="000000"/>
            </a:solidFill>
            <a:custDash>
              <a:ds d="600000" sp="300000"/>
            </a:custDash>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555360" y="0"/>
            <a:ext cx="4846320" cy="516960"/>
          </a:xfrm>
          <a:prstGeom prst="rect">
            <a:avLst/>
          </a:prstGeom>
          <a:solidFill>
            <a:schemeClr val="accent4"/>
          </a:solid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4685a6"/>
                </a:solidFill>
                <a:latin typeface="Nimbus Mono PS"/>
              </a:rPr>
              <a:t>Global Mixing</a:t>
            </a:r>
            <a:endParaRPr b="0" lang="en-US" sz="2800" spc="-1" strike="noStrike">
              <a:latin typeface="Nimbus Mono PS"/>
            </a:endParaRPr>
          </a:p>
        </p:txBody>
      </p:sp>
      <p:pic>
        <p:nvPicPr>
          <p:cNvPr id="177" name="" descr=""/>
          <p:cNvPicPr/>
          <p:nvPr/>
        </p:nvPicPr>
        <p:blipFill>
          <a:blip r:embed="rId1"/>
          <a:stretch/>
        </p:blipFill>
        <p:spPr>
          <a:xfrm>
            <a:off x="8118720" y="1199520"/>
            <a:ext cx="3383280" cy="4561200"/>
          </a:xfrm>
          <a:prstGeom prst="rect">
            <a:avLst/>
          </a:prstGeom>
          <a:ln>
            <a:noFill/>
          </a:ln>
        </p:spPr>
      </p:pic>
      <p:pic>
        <p:nvPicPr>
          <p:cNvPr id="178" name="" descr=""/>
          <p:cNvPicPr/>
          <p:nvPr/>
        </p:nvPicPr>
        <p:blipFill>
          <a:blip r:embed="rId2"/>
          <a:stretch/>
        </p:blipFill>
        <p:spPr>
          <a:xfrm>
            <a:off x="1735200" y="1771200"/>
            <a:ext cx="1188360" cy="212760"/>
          </a:xfrm>
          <a:prstGeom prst="rect">
            <a:avLst/>
          </a:prstGeom>
          <a:ln w="19080">
            <a:solidFill>
              <a:srgbClr val="ffffff"/>
            </a:solidFill>
            <a:round/>
          </a:ln>
        </p:spPr>
      </p:pic>
      <p:pic>
        <p:nvPicPr>
          <p:cNvPr id="179" name="" descr=""/>
          <p:cNvPicPr/>
          <p:nvPr/>
        </p:nvPicPr>
        <p:blipFill>
          <a:blip r:embed="rId3"/>
          <a:stretch/>
        </p:blipFill>
        <p:spPr>
          <a:xfrm>
            <a:off x="1735200" y="1983960"/>
            <a:ext cx="1188360" cy="214920"/>
          </a:xfrm>
          <a:prstGeom prst="rect">
            <a:avLst/>
          </a:prstGeom>
          <a:ln w="19080">
            <a:solidFill>
              <a:srgbClr val="ffffff"/>
            </a:solidFill>
            <a:round/>
          </a:ln>
        </p:spPr>
      </p:pic>
      <p:pic>
        <p:nvPicPr>
          <p:cNvPr id="180" name="" descr=""/>
          <p:cNvPicPr/>
          <p:nvPr/>
        </p:nvPicPr>
        <p:blipFill>
          <a:blip r:embed="rId4"/>
          <a:stretch/>
        </p:blipFill>
        <p:spPr>
          <a:xfrm>
            <a:off x="1735200" y="1554480"/>
            <a:ext cx="1188360" cy="214560"/>
          </a:xfrm>
          <a:prstGeom prst="rect">
            <a:avLst/>
          </a:prstGeom>
          <a:ln w="19080">
            <a:solidFill>
              <a:srgbClr val="ffffff"/>
            </a:solidFill>
            <a:round/>
          </a:ln>
        </p:spPr>
      </p:pic>
      <p:pic>
        <p:nvPicPr>
          <p:cNvPr id="181" name="" descr=""/>
          <p:cNvPicPr/>
          <p:nvPr/>
        </p:nvPicPr>
        <p:blipFill>
          <a:blip r:embed="rId5"/>
          <a:stretch/>
        </p:blipFill>
        <p:spPr>
          <a:xfrm>
            <a:off x="1735200" y="2447640"/>
            <a:ext cx="1188360" cy="213120"/>
          </a:xfrm>
          <a:prstGeom prst="rect">
            <a:avLst/>
          </a:prstGeom>
          <a:ln w="19080">
            <a:solidFill>
              <a:srgbClr val="ffffff"/>
            </a:solidFill>
            <a:prstDash val="sysDot"/>
            <a:round/>
          </a:ln>
        </p:spPr>
      </p:pic>
      <p:pic>
        <p:nvPicPr>
          <p:cNvPr id="182" name="" descr=""/>
          <p:cNvPicPr/>
          <p:nvPr/>
        </p:nvPicPr>
        <p:blipFill>
          <a:blip r:embed="rId6"/>
          <a:stretch/>
        </p:blipFill>
        <p:spPr>
          <a:xfrm>
            <a:off x="1735200" y="2221920"/>
            <a:ext cx="1188360" cy="212760"/>
          </a:xfrm>
          <a:prstGeom prst="rect">
            <a:avLst/>
          </a:prstGeom>
          <a:ln w="19080">
            <a:solidFill>
              <a:srgbClr val="ffffff"/>
            </a:solidFill>
            <a:round/>
          </a:ln>
        </p:spPr>
      </p:pic>
      <p:sp>
        <p:nvSpPr>
          <p:cNvPr id="183" name="CustomShape 2"/>
          <p:cNvSpPr/>
          <p:nvPr/>
        </p:nvSpPr>
        <p:spPr>
          <a:xfrm>
            <a:off x="1735200" y="1554480"/>
            <a:ext cx="1188360" cy="1106280"/>
          </a:xfrm>
          <a:prstGeom prst="rect">
            <a:avLst/>
          </a:prstGeom>
          <a:noFill/>
          <a:ln w="12600">
            <a:solidFill>
              <a:srgbClr val="000000"/>
            </a:solidFill>
            <a:round/>
          </a:ln>
        </p:spPr>
        <p:style>
          <a:lnRef idx="0"/>
          <a:fillRef idx="0"/>
          <a:effectRef idx="0"/>
          <a:fontRef idx="minor"/>
        </p:style>
      </p:sp>
      <p:sp>
        <p:nvSpPr>
          <p:cNvPr id="184" name="Line 3"/>
          <p:cNvSpPr/>
          <p:nvPr/>
        </p:nvSpPr>
        <p:spPr>
          <a:xfrm>
            <a:off x="3657600" y="2011680"/>
            <a:ext cx="3840480" cy="0"/>
          </a:xfrm>
          <a:prstGeom prst="line">
            <a:avLst/>
          </a:prstGeom>
          <a:ln w="38160">
            <a:solidFill>
              <a:srgbClr val="000000"/>
            </a:solidFill>
            <a:custDash>
              <a:ds d="600000" sp="300000"/>
            </a:custDash>
            <a:round/>
            <a:tailEnd len="med" type="triangle" w="med"/>
          </a:ln>
        </p:spPr>
        <p:style>
          <a:lnRef idx="0"/>
          <a:fillRef idx="0"/>
          <a:effectRef idx="0"/>
          <a:fontRef idx="minor"/>
        </p:style>
      </p:sp>
      <p:sp>
        <p:nvSpPr>
          <p:cNvPr id="185" name="TextShape 4"/>
          <p:cNvSpPr txBox="1"/>
          <p:nvPr/>
        </p:nvSpPr>
        <p:spPr>
          <a:xfrm>
            <a:off x="3804480" y="3053520"/>
            <a:ext cx="3474720" cy="1018800"/>
          </a:xfrm>
          <a:prstGeom prst="rect">
            <a:avLst/>
          </a:prstGeom>
          <a:noFill/>
          <a:ln w="38160">
            <a:solidFill>
              <a:srgbClr val="ffbf00"/>
            </a:solidFill>
            <a:round/>
          </a:ln>
        </p:spPr>
        <p:txBody>
          <a:bodyPr lIns="108720" rIns="108720" tIns="63720" bIns="63720">
            <a:noAutofit/>
          </a:bodyPr>
          <a:p>
            <a:pPr algn="ctr"/>
            <a:r>
              <a:rPr b="1" lang="en-US" sz="1400" spc="-1" strike="noStrike">
                <a:latin typeface="FreeSans"/>
              </a:rPr>
              <a:t>The layer normalized input is passed</a:t>
            </a:r>
            <a:endParaRPr b="1" lang="en-US" sz="1400" spc="-1" strike="noStrike">
              <a:latin typeface="FreeSans"/>
            </a:endParaRPr>
          </a:p>
          <a:p>
            <a:pPr algn="ctr"/>
            <a:r>
              <a:rPr b="1" lang="en-US" sz="1400" spc="-1" strike="noStrike">
                <a:latin typeface="FreeSans"/>
              </a:rPr>
              <a:t>through a multi headed self attention block in order to establish various relationships in between inter character components</a:t>
            </a:r>
            <a:endParaRPr b="1" lang="en-US" sz="1400" spc="-1" strike="noStrike">
              <a:latin typeface="FreeSans"/>
            </a:endParaRPr>
          </a:p>
        </p:txBody>
      </p:sp>
      <p:sp>
        <p:nvSpPr>
          <p:cNvPr id="186" name="Line 5"/>
          <p:cNvSpPr/>
          <p:nvPr/>
        </p:nvSpPr>
        <p:spPr>
          <a:xfrm flipH="1">
            <a:off x="3474720" y="5120640"/>
            <a:ext cx="3840480" cy="0"/>
          </a:xfrm>
          <a:prstGeom prst="line">
            <a:avLst/>
          </a:prstGeom>
          <a:ln w="38160">
            <a:solidFill>
              <a:srgbClr val="000000"/>
            </a:solidFill>
            <a:custDash>
              <a:ds d="600000" sp="300000"/>
            </a:custDash>
            <a:round/>
            <a:tailEnd len="med" type="triangle" w="med"/>
          </a:ln>
        </p:spPr>
        <p:style>
          <a:lnRef idx="0"/>
          <a:fillRef idx="0"/>
          <a:effectRef idx="0"/>
          <a:fontRef idx="minor"/>
        </p:style>
        <p:txBody>
          <a:bodyPr lIns="109080" rIns="109080" tIns="64080" bIns="64080" anchor="ctr">
            <a:noAutofit/>
          </a:bodyPr>
          <a:p>
            <a:pPr algn="ctr"/>
            <a:r>
              <a:rPr b="0" lang="en-US" sz="1800" spc="-1" strike="noStrike">
                <a:latin typeface="Arial"/>
              </a:rPr>
              <a:t>`</a:t>
            </a:r>
            <a:endParaRPr b="0" lang="en-US" sz="1800" spc="-1" strike="noStrike">
              <a:latin typeface="Arial"/>
            </a:endParaRPr>
          </a:p>
        </p:txBody>
      </p:sp>
      <p:pic>
        <p:nvPicPr>
          <p:cNvPr id="187" name="" descr=""/>
          <p:cNvPicPr/>
          <p:nvPr/>
        </p:nvPicPr>
        <p:blipFill>
          <a:blip r:embed="rId7"/>
          <a:stretch/>
        </p:blipFill>
        <p:spPr>
          <a:xfrm>
            <a:off x="1735560" y="1771560"/>
            <a:ext cx="1188360" cy="212760"/>
          </a:xfrm>
          <a:prstGeom prst="rect">
            <a:avLst/>
          </a:prstGeom>
          <a:ln w="19080">
            <a:solidFill>
              <a:srgbClr val="ffffff"/>
            </a:solidFill>
            <a:round/>
          </a:ln>
        </p:spPr>
      </p:pic>
      <p:pic>
        <p:nvPicPr>
          <p:cNvPr id="188" name="" descr=""/>
          <p:cNvPicPr/>
          <p:nvPr/>
        </p:nvPicPr>
        <p:blipFill>
          <a:blip r:embed="rId8"/>
          <a:stretch/>
        </p:blipFill>
        <p:spPr>
          <a:xfrm>
            <a:off x="1735560" y="1984320"/>
            <a:ext cx="1188360" cy="214920"/>
          </a:xfrm>
          <a:prstGeom prst="rect">
            <a:avLst/>
          </a:prstGeom>
          <a:ln w="19080">
            <a:solidFill>
              <a:srgbClr val="ffffff"/>
            </a:solidFill>
            <a:round/>
          </a:ln>
        </p:spPr>
      </p:pic>
      <p:pic>
        <p:nvPicPr>
          <p:cNvPr id="189" name="" descr=""/>
          <p:cNvPicPr/>
          <p:nvPr/>
        </p:nvPicPr>
        <p:blipFill>
          <a:blip r:embed="rId9"/>
          <a:stretch/>
        </p:blipFill>
        <p:spPr>
          <a:xfrm>
            <a:off x="1735560" y="1554840"/>
            <a:ext cx="1188360" cy="214560"/>
          </a:xfrm>
          <a:prstGeom prst="rect">
            <a:avLst/>
          </a:prstGeom>
          <a:ln w="19080">
            <a:solidFill>
              <a:srgbClr val="ffffff"/>
            </a:solidFill>
            <a:round/>
          </a:ln>
        </p:spPr>
      </p:pic>
      <p:pic>
        <p:nvPicPr>
          <p:cNvPr id="190" name="" descr=""/>
          <p:cNvPicPr/>
          <p:nvPr/>
        </p:nvPicPr>
        <p:blipFill>
          <a:blip r:embed="rId10"/>
          <a:stretch/>
        </p:blipFill>
        <p:spPr>
          <a:xfrm>
            <a:off x="1735560" y="2448000"/>
            <a:ext cx="1188360" cy="213120"/>
          </a:xfrm>
          <a:prstGeom prst="rect">
            <a:avLst/>
          </a:prstGeom>
          <a:ln w="19080">
            <a:solidFill>
              <a:srgbClr val="ffffff"/>
            </a:solidFill>
            <a:prstDash val="sysDot"/>
            <a:round/>
          </a:ln>
        </p:spPr>
      </p:pic>
      <p:pic>
        <p:nvPicPr>
          <p:cNvPr id="191" name="" descr=""/>
          <p:cNvPicPr/>
          <p:nvPr/>
        </p:nvPicPr>
        <p:blipFill>
          <a:blip r:embed="rId11"/>
          <a:stretch/>
        </p:blipFill>
        <p:spPr>
          <a:xfrm>
            <a:off x="1735560" y="2222280"/>
            <a:ext cx="1188360" cy="212760"/>
          </a:xfrm>
          <a:prstGeom prst="rect">
            <a:avLst/>
          </a:prstGeom>
          <a:ln w="19080">
            <a:solidFill>
              <a:srgbClr val="ffffff"/>
            </a:solidFill>
            <a:round/>
          </a:ln>
        </p:spPr>
      </p:pic>
      <p:sp>
        <p:nvSpPr>
          <p:cNvPr id="192" name="CustomShape 6"/>
          <p:cNvSpPr/>
          <p:nvPr/>
        </p:nvSpPr>
        <p:spPr>
          <a:xfrm>
            <a:off x="1735560" y="1554840"/>
            <a:ext cx="1188360" cy="1106280"/>
          </a:xfrm>
          <a:prstGeom prst="rect">
            <a:avLst/>
          </a:prstGeom>
          <a:noFill/>
          <a:ln w="12600">
            <a:solidFill>
              <a:srgbClr val="000000"/>
            </a:solidFill>
            <a:round/>
          </a:ln>
        </p:spPr>
        <p:style>
          <a:lnRef idx="0"/>
          <a:fillRef idx="0"/>
          <a:effectRef idx="0"/>
          <a:fontRef idx="minor"/>
        </p:style>
      </p:sp>
      <p:pic>
        <p:nvPicPr>
          <p:cNvPr id="193" name="" descr=""/>
          <p:cNvPicPr/>
          <p:nvPr/>
        </p:nvPicPr>
        <p:blipFill>
          <a:blip r:embed="rId12"/>
          <a:stretch/>
        </p:blipFill>
        <p:spPr>
          <a:xfrm>
            <a:off x="1677600" y="4697280"/>
            <a:ext cx="1188360" cy="212760"/>
          </a:xfrm>
          <a:prstGeom prst="rect">
            <a:avLst/>
          </a:prstGeom>
          <a:ln w="19080">
            <a:solidFill>
              <a:srgbClr val="ffffff"/>
            </a:solidFill>
            <a:round/>
          </a:ln>
        </p:spPr>
      </p:pic>
      <p:pic>
        <p:nvPicPr>
          <p:cNvPr id="194" name="" descr=""/>
          <p:cNvPicPr/>
          <p:nvPr/>
        </p:nvPicPr>
        <p:blipFill>
          <a:blip r:embed="rId13"/>
          <a:stretch/>
        </p:blipFill>
        <p:spPr>
          <a:xfrm>
            <a:off x="1677600" y="4910040"/>
            <a:ext cx="1188360" cy="214920"/>
          </a:xfrm>
          <a:prstGeom prst="rect">
            <a:avLst/>
          </a:prstGeom>
          <a:ln w="19080">
            <a:solidFill>
              <a:srgbClr val="ffffff"/>
            </a:solidFill>
            <a:round/>
          </a:ln>
        </p:spPr>
      </p:pic>
      <p:pic>
        <p:nvPicPr>
          <p:cNvPr id="195" name="" descr=""/>
          <p:cNvPicPr/>
          <p:nvPr/>
        </p:nvPicPr>
        <p:blipFill>
          <a:blip r:embed="rId14"/>
          <a:stretch/>
        </p:blipFill>
        <p:spPr>
          <a:xfrm>
            <a:off x="1677600" y="4480560"/>
            <a:ext cx="1188360" cy="214560"/>
          </a:xfrm>
          <a:prstGeom prst="rect">
            <a:avLst/>
          </a:prstGeom>
          <a:ln w="19080">
            <a:solidFill>
              <a:srgbClr val="ffffff"/>
            </a:solidFill>
            <a:round/>
          </a:ln>
        </p:spPr>
      </p:pic>
      <p:pic>
        <p:nvPicPr>
          <p:cNvPr id="196" name="" descr=""/>
          <p:cNvPicPr/>
          <p:nvPr/>
        </p:nvPicPr>
        <p:blipFill>
          <a:blip r:embed="rId15"/>
          <a:stretch/>
        </p:blipFill>
        <p:spPr>
          <a:xfrm>
            <a:off x="1677600" y="5373720"/>
            <a:ext cx="1188360" cy="213120"/>
          </a:xfrm>
          <a:prstGeom prst="rect">
            <a:avLst/>
          </a:prstGeom>
          <a:ln w="19080">
            <a:solidFill>
              <a:srgbClr val="ffffff"/>
            </a:solidFill>
            <a:prstDash val="sysDot"/>
            <a:round/>
          </a:ln>
        </p:spPr>
      </p:pic>
      <p:pic>
        <p:nvPicPr>
          <p:cNvPr id="197" name="" descr=""/>
          <p:cNvPicPr/>
          <p:nvPr/>
        </p:nvPicPr>
        <p:blipFill>
          <a:blip r:embed="rId16"/>
          <a:stretch/>
        </p:blipFill>
        <p:spPr>
          <a:xfrm>
            <a:off x="1677600" y="5148000"/>
            <a:ext cx="1188360" cy="212760"/>
          </a:xfrm>
          <a:prstGeom prst="rect">
            <a:avLst/>
          </a:prstGeom>
          <a:ln w="19080">
            <a:solidFill>
              <a:srgbClr val="ffffff"/>
            </a:solidFill>
            <a:round/>
          </a:ln>
        </p:spPr>
      </p:pic>
      <p:sp>
        <p:nvSpPr>
          <p:cNvPr id="198" name="CustomShape 7"/>
          <p:cNvSpPr/>
          <p:nvPr/>
        </p:nvSpPr>
        <p:spPr>
          <a:xfrm>
            <a:off x="1677600" y="4480560"/>
            <a:ext cx="1188360" cy="1106280"/>
          </a:xfrm>
          <a:prstGeom prst="rect">
            <a:avLst/>
          </a:prstGeom>
          <a:noFill/>
          <a:ln w="12600">
            <a:solidFill>
              <a:srgbClr val="000000"/>
            </a:solidFill>
            <a:round/>
          </a:ln>
        </p:spPr>
        <p:style>
          <a:lnRef idx="0"/>
          <a:fillRef idx="0"/>
          <a:effectRef idx="0"/>
          <a:fontRef idx="minor"/>
        </p:style>
      </p:sp>
      <p:pic>
        <p:nvPicPr>
          <p:cNvPr id="199" name="" descr=""/>
          <p:cNvPicPr/>
          <p:nvPr/>
        </p:nvPicPr>
        <p:blipFill>
          <a:blip r:embed="rId17"/>
          <a:stretch/>
        </p:blipFill>
        <p:spPr>
          <a:xfrm>
            <a:off x="1677960" y="4697640"/>
            <a:ext cx="1188360" cy="212760"/>
          </a:xfrm>
          <a:prstGeom prst="rect">
            <a:avLst/>
          </a:prstGeom>
          <a:ln w="19080">
            <a:solidFill>
              <a:srgbClr val="ffffff"/>
            </a:solidFill>
            <a:round/>
          </a:ln>
        </p:spPr>
      </p:pic>
      <p:pic>
        <p:nvPicPr>
          <p:cNvPr id="200" name="" descr=""/>
          <p:cNvPicPr/>
          <p:nvPr/>
        </p:nvPicPr>
        <p:blipFill>
          <a:blip r:embed="rId18"/>
          <a:stretch/>
        </p:blipFill>
        <p:spPr>
          <a:xfrm>
            <a:off x="1677960" y="4910400"/>
            <a:ext cx="1188360" cy="214920"/>
          </a:xfrm>
          <a:prstGeom prst="rect">
            <a:avLst/>
          </a:prstGeom>
          <a:ln w="19080">
            <a:solidFill>
              <a:srgbClr val="ffffff"/>
            </a:solidFill>
            <a:round/>
          </a:ln>
        </p:spPr>
      </p:pic>
      <p:pic>
        <p:nvPicPr>
          <p:cNvPr id="201" name="" descr=""/>
          <p:cNvPicPr/>
          <p:nvPr/>
        </p:nvPicPr>
        <p:blipFill>
          <a:blip r:embed="rId19"/>
          <a:stretch/>
        </p:blipFill>
        <p:spPr>
          <a:xfrm>
            <a:off x="1677960" y="4480920"/>
            <a:ext cx="1188360" cy="214560"/>
          </a:xfrm>
          <a:prstGeom prst="rect">
            <a:avLst/>
          </a:prstGeom>
          <a:ln w="19080">
            <a:solidFill>
              <a:srgbClr val="ffffff"/>
            </a:solidFill>
            <a:round/>
          </a:ln>
        </p:spPr>
      </p:pic>
      <p:pic>
        <p:nvPicPr>
          <p:cNvPr id="202" name="" descr=""/>
          <p:cNvPicPr/>
          <p:nvPr/>
        </p:nvPicPr>
        <p:blipFill>
          <a:blip r:embed="rId20"/>
          <a:stretch/>
        </p:blipFill>
        <p:spPr>
          <a:xfrm>
            <a:off x="1677960" y="5374080"/>
            <a:ext cx="1188360" cy="213120"/>
          </a:xfrm>
          <a:prstGeom prst="rect">
            <a:avLst/>
          </a:prstGeom>
          <a:ln w="19080">
            <a:solidFill>
              <a:srgbClr val="ffffff"/>
            </a:solidFill>
            <a:prstDash val="sysDot"/>
            <a:round/>
          </a:ln>
        </p:spPr>
      </p:pic>
      <p:pic>
        <p:nvPicPr>
          <p:cNvPr id="203" name="" descr=""/>
          <p:cNvPicPr/>
          <p:nvPr/>
        </p:nvPicPr>
        <p:blipFill>
          <a:blip r:embed="rId21"/>
          <a:stretch/>
        </p:blipFill>
        <p:spPr>
          <a:xfrm>
            <a:off x="1677960" y="5148360"/>
            <a:ext cx="1188360" cy="212760"/>
          </a:xfrm>
          <a:prstGeom prst="rect">
            <a:avLst/>
          </a:prstGeom>
          <a:ln w="19080">
            <a:solidFill>
              <a:srgbClr val="ffffff"/>
            </a:solidFill>
            <a:round/>
          </a:ln>
        </p:spPr>
      </p:pic>
      <p:sp>
        <p:nvSpPr>
          <p:cNvPr id="204" name="CustomShape 8"/>
          <p:cNvSpPr/>
          <p:nvPr/>
        </p:nvSpPr>
        <p:spPr>
          <a:xfrm>
            <a:off x="1677960" y="4480920"/>
            <a:ext cx="1188360" cy="1106280"/>
          </a:xfrm>
          <a:prstGeom prst="rect">
            <a:avLst/>
          </a:prstGeom>
          <a:noFill/>
          <a:ln w="12600">
            <a:solidFill>
              <a:srgbClr val="000000"/>
            </a:solidFill>
            <a:round/>
          </a:ln>
        </p:spPr>
        <p:style>
          <a:lnRef idx="0"/>
          <a:fillRef idx="0"/>
          <a:effectRef idx="0"/>
          <a:fontRef idx="minor"/>
        </p:style>
      </p:sp>
      <mc:AlternateContent>
        <mc:Choice xmlns:a14="http://schemas.microsoft.com/office/drawing/2010/main" Requires="a14">
          <p:sp>
            <p:nvSpPr>
              <p:cNvPr id="205" name="Formula 9"/>
              <p:cNvSpPr txBox="1"/>
              <p:nvPr/>
            </p:nvSpPr>
            <p:spPr>
              <a:xfrm>
                <a:off x="1590480" y="2743200"/>
                <a:ext cx="1520280" cy="255240"/>
              </a:xfrm>
              <a:prstGeom prst="rect">
                <a:avLst/>
              </a:prstGeom>
            </p:spPr>
            <p:txBody>
              <a:bodyPr/>
              <a:p>
                <a14:m>
                  <m:oMath xmlns:m="http://schemas.openxmlformats.org/officeDocument/2006/math">
                    <m:r>
                      <m:t xml:space="preserve">Input</m:t>
                    </m:r>
                    <m:r>
                      <m:t xml:space="preserve">∈</m:t>
                    </m:r>
                    <m:r>
                      <m:t xml:space="preserve">hw</m:t>
                    </m:r>
                    <m:r>
                      <m:t xml:space="preserve">×</m:t>
                    </m:r>
                    <m:sSub>
                      <m:e>
                        <m:r>
                          <m:t xml:space="preserve">d</m:t>
                        </m:r>
                      </m:e>
                      <m:sub>
                        <m:r>
                          <m:t xml:space="preserve">i</m:t>
                        </m:r>
                        <m:r>
                          <m:t xml:space="preserve">−</m:t>
                        </m:r>
                        <m:r>
                          <m:t xml:space="preserve">1</m:t>
                        </m:r>
                      </m:sub>
                    </m:sSub>
                  </m:oMath>
                </a14:m>
              </a:p>
            </p:txBody>
          </p:sp>
        </mc:Choice>
        <mc:Fallback/>
      </mc:AlternateContent>
      <mc:AlternateContent>
        <mc:Choice xmlns:a14="http://schemas.microsoft.com/office/drawing/2010/main" Requires="a14">
          <p:sp>
            <p:nvSpPr>
              <p:cNvPr id="206" name="Formula 10"/>
              <p:cNvSpPr txBox="1"/>
              <p:nvPr/>
            </p:nvSpPr>
            <p:spPr>
              <a:xfrm>
                <a:off x="1520640" y="5669280"/>
                <a:ext cx="1634760" cy="255240"/>
              </a:xfrm>
              <a:prstGeom prst="rect">
                <a:avLst/>
              </a:prstGeom>
            </p:spPr>
            <p:txBody>
              <a:bodyPr/>
              <a:p>
                <a14:m>
                  <m:oMath xmlns:m="http://schemas.openxmlformats.org/officeDocument/2006/math">
                    <m:r>
                      <m:t xml:space="preserve">Output</m:t>
                    </m:r>
                    <m:r>
                      <m:t xml:space="preserve">∈</m:t>
                    </m:r>
                    <m:r>
                      <m:t xml:space="preserve">hw</m:t>
                    </m:r>
                    <m:r>
                      <m:t xml:space="preserve">×</m:t>
                    </m:r>
                    <m:sSub>
                      <m:e>
                        <m:r>
                          <m:t xml:space="preserve">d</m:t>
                        </m:r>
                      </m:e>
                      <m:sub>
                        <m:r>
                          <m:t xml:space="preserve">i</m:t>
                        </m:r>
                        <m:r>
                          <m:t xml:space="preserve">−</m:t>
                        </m:r>
                        <m:r>
                          <m:t xml:space="preserve">1</m:t>
                        </m:r>
                      </m:sub>
                    </m:sSub>
                  </m:oMath>
                </a14:m>
              </a:p>
            </p:txBody>
          </p:sp>
        </mc:Choice>
        <mc:Fallback/>
      </mc:AlternateContent>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879360" y="0"/>
            <a:ext cx="4846320" cy="942840"/>
          </a:xfrm>
          <a:prstGeom prst="rect">
            <a:avLst/>
          </a:prstGeom>
          <a:solidFill>
            <a:schemeClr val="accent4"/>
          </a:solid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4685a6"/>
                </a:solidFill>
                <a:latin typeface="Nimbus Mono PS"/>
              </a:rPr>
              <a:t>A</a:t>
            </a:r>
            <a:r>
              <a:rPr b="1" lang="en-US" sz="2800" spc="-1" strike="noStrike">
                <a:solidFill>
                  <a:srgbClr val="4685a6"/>
                </a:solidFill>
                <a:latin typeface="Nimbus Mono PS"/>
              </a:rPr>
              <a:t>t</a:t>
            </a:r>
            <a:r>
              <a:rPr b="1" lang="en-US" sz="2800" spc="-1" strike="noStrike">
                <a:solidFill>
                  <a:srgbClr val="4685a6"/>
                </a:solidFill>
                <a:latin typeface="Nimbus Mono PS"/>
              </a:rPr>
              <a:t>t</a:t>
            </a:r>
            <a:r>
              <a:rPr b="1" lang="en-US" sz="2800" spc="-1" strike="noStrike">
                <a:solidFill>
                  <a:srgbClr val="4685a6"/>
                </a:solidFill>
                <a:latin typeface="Nimbus Mono PS"/>
              </a:rPr>
              <a:t>e</a:t>
            </a:r>
            <a:r>
              <a:rPr b="1" lang="en-US" sz="2800" spc="-1" strike="noStrike">
                <a:solidFill>
                  <a:srgbClr val="4685a6"/>
                </a:solidFill>
                <a:latin typeface="Nimbus Mono PS"/>
              </a:rPr>
              <a:t>n</a:t>
            </a:r>
            <a:r>
              <a:rPr b="1" lang="en-US" sz="2800" spc="-1" strike="noStrike">
                <a:solidFill>
                  <a:srgbClr val="4685a6"/>
                </a:solidFill>
                <a:latin typeface="Nimbus Mono PS"/>
              </a:rPr>
              <a:t>t</a:t>
            </a:r>
            <a:r>
              <a:rPr b="1" lang="en-US" sz="2800" spc="-1" strike="noStrike">
                <a:solidFill>
                  <a:srgbClr val="4685a6"/>
                </a:solidFill>
                <a:latin typeface="Nimbus Mono PS"/>
              </a:rPr>
              <a:t>i</a:t>
            </a:r>
            <a:r>
              <a:rPr b="1" lang="en-US" sz="2800" spc="-1" strike="noStrike">
                <a:solidFill>
                  <a:srgbClr val="4685a6"/>
                </a:solidFill>
                <a:latin typeface="Nimbus Mono PS"/>
              </a:rPr>
              <a:t>o</a:t>
            </a:r>
            <a:r>
              <a:rPr b="1" lang="en-US" sz="2800" spc="-1" strike="noStrike">
                <a:solidFill>
                  <a:srgbClr val="4685a6"/>
                </a:solidFill>
                <a:latin typeface="Nimbus Mono PS"/>
              </a:rPr>
              <a:t>n</a:t>
            </a:r>
            <a:r>
              <a:rPr b="1" lang="en-US" sz="2800" spc="-1" strike="noStrike">
                <a:solidFill>
                  <a:srgbClr val="4685a6"/>
                </a:solidFill>
                <a:latin typeface="Nimbus Mono PS"/>
              </a:rPr>
              <a:t> </a:t>
            </a:r>
            <a:r>
              <a:rPr b="1" lang="en-US" sz="2800" spc="-1" strike="noStrike">
                <a:solidFill>
                  <a:srgbClr val="4685a6"/>
                </a:solidFill>
                <a:latin typeface="Nimbus Mono PS"/>
              </a:rPr>
              <a:t>M</a:t>
            </a:r>
            <a:r>
              <a:rPr b="1" lang="en-US" sz="2800" spc="-1" strike="noStrike">
                <a:solidFill>
                  <a:srgbClr val="4685a6"/>
                </a:solidFill>
                <a:latin typeface="Nimbus Mono PS"/>
              </a:rPr>
              <a:t>a</a:t>
            </a:r>
            <a:r>
              <a:rPr b="1" lang="en-US" sz="2800" spc="-1" strike="noStrike">
                <a:solidFill>
                  <a:srgbClr val="4685a6"/>
                </a:solidFill>
                <a:latin typeface="Nimbus Mono PS"/>
              </a:rPr>
              <a:t>p</a:t>
            </a:r>
            <a:r>
              <a:rPr b="1" lang="en-US" sz="2800" spc="-1" strike="noStrike">
                <a:solidFill>
                  <a:srgbClr val="4685a6"/>
                </a:solidFill>
                <a:latin typeface="Nimbus Mono PS"/>
              </a:rPr>
              <a:t> </a:t>
            </a:r>
            <a:r>
              <a:rPr b="1" lang="en-US" sz="2800" spc="-1" strike="noStrike">
                <a:solidFill>
                  <a:srgbClr val="4685a6"/>
                </a:solidFill>
                <a:latin typeface="Nimbus Mono PS"/>
              </a:rPr>
              <a:t>o</a:t>
            </a:r>
            <a:r>
              <a:rPr b="1" lang="en-US" sz="2800" spc="-1" strike="noStrike">
                <a:solidFill>
                  <a:srgbClr val="4685a6"/>
                </a:solidFill>
                <a:latin typeface="Nimbus Mono PS"/>
              </a:rPr>
              <a:t>f</a:t>
            </a:r>
            <a:r>
              <a:rPr b="1" lang="en-US" sz="2800" spc="-1" strike="noStrike">
                <a:solidFill>
                  <a:srgbClr val="4685a6"/>
                </a:solidFill>
                <a:latin typeface="Nimbus Mono PS"/>
              </a:rPr>
              <a:t> </a:t>
            </a:r>
            <a:r>
              <a:rPr b="1" lang="en-US" sz="2800" spc="-1" strike="noStrike">
                <a:solidFill>
                  <a:srgbClr val="4685a6"/>
                </a:solidFill>
                <a:latin typeface="Nimbus Mono PS"/>
              </a:rPr>
              <a:t>M</a:t>
            </a:r>
            <a:r>
              <a:rPr b="1" lang="en-US" sz="2800" spc="-1" strike="noStrike">
                <a:solidFill>
                  <a:srgbClr val="4685a6"/>
                </a:solidFill>
                <a:latin typeface="Nimbus Mono PS"/>
              </a:rPr>
              <a:t>i</a:t>
            </a:r>
            <a:r>
              <a:rPr b="1" lang="en-US" sz="2800" spc="-1" strike="noStrike">
                <a:solidFill>
                  <a:srgbClr val="4685a6"/>
                </a:solidFill>
                <a:latin typeface="Nimbus Mono PS"/>
              </a:rPr>
              <a:t>x</a:t>
            </a:r>
            <a:r>
              <a:rPr b="1" lang="en-US" sz="2800" spc="-1" strike="noStrike">
                <a:solidFill>
                  <a:srgbClr val="4685a6"/>
                </a:solidFill>
                <a:latin typeface="Nimbus Mono PS"/>
              </a:rPr>
              <a:t>i</a:t>
            </a:r>
            <a:r>
              <a:rPr b="1" lang="en-US" sz="2800" spc="-1" strike="noStrike">
                <a:solidFill>
                  <a:srgbClr val="4685a6"/>
                </a:solidFill>
                <a:latin typeface="Nimbus Mono PS"/>
              </a:rPr>
              <a:t>n</a:t>
            </a:r>
            <a:r>
              <a:rPr b="1" lang="en-US" sz="2800" spc="-1" strike="noStrike">
                <a:solidFill>
                  <a:srgbClr val="4685a6"/>
                </a:solidFill>
                <a:latin typeface="Nimbus Mono PS"/>
              </a:rPr>
              <a:t>g</a:t>
            </a:r>
            <a:r>
              <a:rPr b="1" lang="en-US" sz="2800" spc="-1" strike="noStrike">
                <a:solidFill>
                  <a:srgbClr val="4685a6"/>
                </a:solidFill>
                <a:latin typeface="Nimbus Mono PS"/>
              </a:rPr>
              <a:t> </a:t>
            </a:r>
            <a:r>
              <a:rPr b="1" lang="en-US" sz="2800" spc="-1" strike="noStrike">
                <a:solidFill>
                  <a:srgbClr val="4685a6"/>
                </a:solidFill>
                <a:latin typeface="Nimbus Mono PS"/>
              </a:rPr>
              <a:t>B</a:t>
            </a:r>
            <a:r>
              <a:rPr b="1" lang="en-US" sz="2800" spc="-1" strike="noStrike">
                <a:solidFill>
                  <a:srgbClr val="4685a6"/>
                </a:solidFill>
                <a:latin typeface="Nimbus Mono PS"/>
              </a:rPr>
              <a:t>l</a:t>
            </a:r>
            <a:r>
              <a:rPr b="1" lang="en-US" sz="2800" spc="-1" strike="noStrike">
                <a:solidFill>
                  <a:srgbClr val="4685a6"/>
                </a:solidFill>
                <a:latin typeface="Nimbus Mono PS"/>
              </a:rPr>
              <a:t>o</a:t>
            </a:r>
            <a:r>
              <a:rPr b="1" lang="en-US" sz="2800" spc="-1" strike="noStrike">
                <a:solidFill>
                  <a:srgbClr val="4685a6"/>
                </a:solidFill>
                <a:latin typeface="Nimbus Mono PS"/>
              </a:rPr>
              <a:t>c</a:t>
            </a:r>
            <a:r>
              <a:rPr b="1" lang="en-US" sz="2800" spc="-1" strike="noStrike">
                <a:solidFill>
                  <a:srgbClr val="4685a6"/>
                </a:solidFill>
                <a:latin typeface="Nimbus Mono PS"/>
              </a:rPr>
              <a:t>k</a:t>
            </a:r>
            <a:r>
              <a:rPr b="1" lang="en-US" sz="2800" spc="-1" strike="noStrike">
                <a:solidFill>
                  <a:srgbClr val="4685a6"/>
                </a:solidFill>
                <a:latin typeface="Nimbus Mono PS"/>
              </a:rPr>
              <a:t>s</a:t>
            </a:r>
            <a:endParaRPr b="0" lang="en-US" sz="2800" spc="-1" strike="noStrike">
              <a:latin typeface="Nimbus Mono PS"/>
            </a:endParaRPr>
          </a:p>
        </p:txBody>
      </p:sp>
      <p:pic>
        <p:nvPicPr>
          <p:cNvPr id="208" name="" descr=""/>
          <p:cNvPicPr/>
          <p:nvPr/>
        </p:nvPicPr>
        <p:blipFill>
          <a:blip r:embed="rId1"/>
          <a:stretch/>
        </p:blipFill>
        <p:spPr>
          <a:xfrm>
            <a:off x="2250000" y="1518480"/>
            <a:ext cx="7955280" cy="3383280"/>
          </a:xfrm>
          <a:prstGeom prst="rect">
            <a:avLst/>
          </a:prstGeom>
          <a:ln>
            <a:noFill/>
          </a:ln>
        </p:spPr>
      </p:pic>
      <p:sp>
        <p:nvSpPr>
          <p:cNvPr id="209" name="TextShape 2"/>
          <p:cNvSpPr txBox="1"/>
          <p:nvPr/>
        </p:nvSpPr>
        <p:spPr>
          <a:xfrm>
            <a:off x="1208160" y="5400000"/>
            <a:ext cx="9892080" cy="776160"/>
          </a:xfrm>
          <a:prstGeom prst="rect">
            <a:avLst/>
          </a:prstGeom>
          <a:noFill/>
          <a:ln>
            <a:noFill/>
          </a:ln>
        </p:spPr>
        <p:txBody>
          <a:bodyPr lIns="90000" rIns="90000" tIns="45000" bIns="45000">
            <a:noAutofit/>
          </a:bodyPr>
          <a:p>
            <a:pPr algn="ctr"/>
            <a:r>
              <a:rPr b="1" lang="en-US" sz="1800" spc="-1" strike="noStrike">
                <a:latin typeface="FreeSans"/>
              </a:rPr>
              <a:t>The visualized attention maps, as provided in the paper, shows that stronger correlation can be seen between characters (inter relationships and perspectives) and just the characters themselves (intra relationships and perspectives)</a:t>
            </a:r>
            <a:endParaRPr b="1" lang="en-US" sz="1800" spc="-1" strike="noStrike">
              <a:latin typeface="Free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3447360" y="0"/>
            <a:ext cx="6270480" cy="516960"/>
          </a:xfrm>
          <a:prstGeom prst="rect">
            <a:avLst/>
          </a:prstGeom>
          <a:solidFill>
            <a:schemeClr val="accent4"/>
          </a:solid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4685a6"/>
                </a:solidFill>
                <a:latin typeface="Nimbus Mono PS"/>
              </a:rPr>
              <a:t>Merging and Combining Blocks</a:t>
            </a:r>
            <a:endParaRPr b="0" lang="en-US" sz="2800" spc="-1" strike="noStrike">
              <a:latin typeface="Nimbus Mono PS"/>
            </a:endParaRPr>
          </a:p>
        </p:txBody>
      </p:sp>
      <p:pic>
        <p:nvPicPr>
          <p:cNvPr id="211" name="" descr=""/>
          <p:cNvPicPr/>
          <p:nvPr/>
        </p:nvPicPr>
        <p:blipFill>
          <a:blip r:embed="rId1"/>
          <a:stretch/>
        </p:blipFill>
        <p:spPr>
          <a:xfrm>
            <a:off x="279360" y="2007360"/>
            <a:ext cx="1188360" cy="212760"/>
          </a:xfrm>
          <a:prstGeom prst="rect">
            <a:avLst/>
          </a:prstGeom>
          <a:ln w="19080">
            <a:solidFill>
              <a:srgbClr val="ffffff"/>
            </a:solidFill>
            <a:round/>
          </a:ln>
        </p:spPr>
      </p:pic>
      <p:pic>
        <p:nvPicPr>
          <p:cNvPr id="212" name="" descr=""/>
          <p:cNvPicPr/>
          <p:nvPr/>
        </p:nvPicPr>
        <p:blipFill>
          <a:blip r:embed="rId2"/>
          <a:stretch/>
        </p:blipFill>
        <p:spPr>
          <a:xfrm>
            <a:off x="279360" y="2220120"/>
            <a:ext cx="1188360" cy="214920"/>
          </a:xfrm>
          <a:prstGeom prst="rect">
            <a:avLst/>
          </a:prstGeom>
          <a:ln w="19080">
            <a:solidFill>
              <a:srgbClr val="ffffff"/>
            </a:solidFill>
            <a:round/>
          </a:ln>
        </p:spPr>
      </p:pic>
      <p:pic>
        <p:nvPicPr>
          <p:cNvPr id="213" name="" descr=""/>
          <p:cNvPicPr/>
          <p:nvPr/>
        </p:nvPicPr>
        <p:blipFill>
          <a:blip r:embed="rId3"/>
          <a:stretch/>
        </p:blipFill>
        <p:spPr>
          <a:xfrm>
            <a:off x="279360" y="1790640"/>
            <a:ext cx="1188360" cy="214560"/>
          </a:xfrm>
          <a:prstGeom prst="rect">
            <a:avLst/>
          </a:prstGeom>
          <a:ln w="19080">
            <a:solidFill>
              <a:srgbClr val="ffffff"/>
            </a:solidFill>
            <a:round/>
          </a:ln>
        </p:spPr>
      </p:pic>
      <p:pic>
        <p:nvPicPr>
          <p:cNvPr id="214" name="" descr=""/>
          <p:cNvPicPr/>
          <p:nvPr/>
        </p:nvPicPr>
        <p:blipFill>
          <a:blip r:embed="rId4"/>
          <a:stretch/>
        </p:blipFill>
        <p:spPr>
          <a:xfrm>
            <a:off x="279360" y="2683800"/>
            <a:ext cx="1188360" cy="213120"/>
          </a:xfrm>
          <a:prstGeom prst="rect">
            <a:avLst/>
          </a:prstGeom>
          <a:ln w="19080">
            <a:solidFill>
              <a:srgbClr val="ffffff"/>
            </a:solidFill>
            <a:prstDash val="sysDot"/>
            <a:round/>
          </a:ln>
        </p:spPr>
      </p:pic>
      <p:pic>
        <p:nvPicPr>
          <p:cNvPr id="215" name="" descr=""/>
          <p:cNvPicPr/>
          <p:nvPr/>
        </p:nvPicPr>
        <p:blipFill>
          <a:blip r:embed="rId5"/>
          <a:stretch/>
        </p:blipFill>
        <p:spPr>
          <a:xfrm>
            <a:off x="279360" y="2458080"/>
            <a:ext cx="1188360" cy="212760"/>
          </a:xfrm>
          <a:prstGeom prst="rect">
            <a:avLst/>
          </a:prstGeom>
          <a:ln w="19080">
            <a:solidFill>
              <a:srgbClr val="ffffff"/>
            </a:solidFill>
            <a:round/>
          </a:ln>
        </p:spPr>
      </p:pic>
      <p:sp>
        <p:nvSpPr>
          <p:cNvPr id="216" name="CustomShape 2"/>
          <p:cNvSpPr/>
          <p:nvPr/>
        </p:nvSpPr>
        <p:spPr>
          <a:xfrm>
            <a:off x="279360" y="1790640"/>
            <a:ext cx="1188360" cy="1106280"/>
          </a:xfrm>
          <a:prstGeom prst="rect">
            <a:avLst/>
          </a:prstGeom>
          <a:noFill/>
          <a:ln w="12600">
            <a:solidFill>
              <a:srgbClr val="000000"/>
            </a:solidFill>
            <a:round/>
          </a:ln>
        </p:spPr>
        <p:style>
          <a:lnRef idx="0"/>
          <a:fillRef idx="0"/>
          <a:effectRef idx="0"/>
          <a:fontRef idx="minor"/>
        </p:style>
      </p:sp>
      <mc:AlternateContent>
        <mc:Choice xmlns:a14="http://schemas.microsoft.com/office/drawing/2010/main" Requires="a14">
          <p:sp>
            <p:nvSpPr>
              <p:cNvPr id="217" name="Formula 3"/>
              <p:cNvSpPr txBox="1"/>
              <p:nvPr/>
            </p:nvSpPr>
            <p:spPr>
              <a:xfrm>
                <a:off x="191520" y="2907000"/>
                <a:ext cx="1527120" cy="255240"/>
              </a:xfrm>
              <a:prstGeom prst="rect">
                <a:avLst/>
              </a:prstGeom>
            </p:spPr>
            <p:txBody>
              <a:bodyPr/>
              <a:p>
                <a14:m>
                  <m:oMath xmlns:m="http://schemas.openxmlformats.org/officeDocument/2006/math">
                    <m:sSub>
                      <m:e>
                        <m:r>
                          <m:t xml:space="preserve">CC</m:t>
                        </m:r>
                      </m:e>
                      <m:sub>
                        <m:r>
                          <m:t xml:space="preserve">i</m:t>
                        </m:r>
                        <m:r>
                          <m:t xml:space="preserve">−</m:t>
                        </m:r>
                        <m:r>
                          <m:t xml:space="preserve">1</m:t>
                        </m:r>
                      </m:sub>
                    </m:sSub>
                    <m:r>
                      <m:t xml:space="preserve">∈</m:t>
                    </m:r>
                    <m:r>
                      <m:t xml:space="preserve">hw</m:t>
                    </m:r>
                    <m:r>
                      <m:t xml:space="preserve">×</m:t>
                    </m:r>
                    <m:sSub>
                      <m:e>
                        <m:r>
                          <m:t xml:space="preserve">d</m:t>
                        </m:r>
                      </m:e>
                      <m:sub>
                        <m:r>
                          <m:t xml:space="preserve">i</m:t>
                        </m:r>
                        <m:r>
                          <m:t xml:space="preserve">−</m:t>
                        </m:r>
                        <m:r>
                          <m:t xml:space="preserve">1</m:t>
                        </m:r>
                      </m:sub>
                    </m:sSub>
                  </m:oMath>
                </a14:m>
              </a:p>
            </p:txBody>
          </p:sp>
        </mc:Choice>
        <mc:Fallback/>
      </mc:AlternateContent>
      <p:pic>
        <p:nvPicPr>
          <p:cNvPr id="218" name="" descr=""/>
          <p:cNvPicPr/>
          <p:nvPr/>
        </p:nvPicPr>
        <p:blipFill>
          <a:blip r:embed="rId6"/>
          <a:stretch/>
        </p:blipFill>
        <p:spPr>
          <a:xfrm>
            <a:off x="279720" y="2007720"/>
            <a:ext cx="1188360" cy="212760"/>
          </a:xfrm>
          <a:prstGeom prst="rect">
            <a:avLst/>
          </a:prstGeom>
          <a:ln w="19080">
            <a:solidFill>
              <a:srgbClr val="ffffff"/>
            </a:solidFill>
            <a:round/>
          </a:ln>
        </p:spPr>
      </p:pic>
      <p:pic>
        <p:nvPicPr>
          <p:cNvPr id="219" name="" descr=""/>
          <p:cNvPicPr/>
          <p:nvPr/>
        </p:nvPicPr>
        <p:blipFill>
          <a:blip r:embed="rId7"/>
          <a:stretch/>
        </p:blipFill>
        <p:spPr>
          <a:xfrm>
            <a:off x="279720" y="2220480"/>
            <a:ext cx="1188360" cy="214920"/>
          </a:xfrm>
          <a:prstGeom prst="rect">
            <a:avLst/>
          </a:prstGeom>
          <a:ln w="19080">
            <a:solidFill>
              <a:srgbClr val="ffffff"/>
            </a:solidFill>
            <a:round/>
          </a:ln>
        </p:spPr>
      </p:pic>
      <p:pic>
        <p:nvPicPr>
          <p:cNvPr id="220" name="" descr=""/>
          <p:cNvPicPr/>
          <p:nvPr/>
        </p:nvPicPr>
        <p:blipFill>
          <a:blip r:embed="rId8"/>
          <a:stretch/>
        </p:blipFill>
        <p:spPr>
          <a:xfrm>
            <a:off x="279720" y="1791000"/>
            <a:ext cx="1188360" cy="214560"/>
          </a:xfrm>
          <a:prstGeom prst="rect">
            <a:avLst/>
          </a:prstGeom>
          <a:ln w="19080">
            <a:solidFill>
              <a:srgbClr val="ffffff"/>
            </a:solidFill>
            <a:round/>
          </a:ln>
        </p:spPr>
      </p:pic>
      <p:pic>
        <p:nvPicPr>
          <p:cNvPr id="221" name="" descr=""/>
          <p:cNvPicPr/>
          <p:nvPr/>
        </p:nvPicPr>
        <p:blipFill>
          <a:blip r:embed="rId9"/>
          <a:stretch/>
        </p:blipFill>
        <p:spPr>
          <a:xfrm>
            <a:off x="279720" y="2684160"/>
            <a:ext cx="1188360" cy="213120"/>
          </a:xfrm>
          <a:prstGeom prst="rect">
            <a:avLst/>
          </a:prstGeom>
          <a:ln w="19080">
            <a:solidFill>
              <a:srgbClr val="ffffff"/>
            </a:solidFill>
            <a:prstDash val="sysDot"/>
            <a:round/>
          </a:ln>
        </p:spPr>
      </p:pic>
      <p:pic>
        <p:nvPicPr>
          <p:cNvPr id="222" name="" descr=""/>
          <p:cNvPicPr/>
          <p:nvPr/>
        </p:nvPicPr>
        <p:blipFill>
          <a:blip r:embed="rId10"/>
          <a:stretch/>
        </p:blipFill>
        <p:spPr>
          <a:xfrm>
            <a:off x="279720" y="2458440"/>
            <a:ext cx="1188360" cy="212760"/>
          </a:xfrm>
          <a:prstGeom prst="rect">
            <a:avLst/>
          </a:prstGeom>
          <a:ln w="19080">
            <a:solidFill>
              <a:srgbClr val="ffffff"/>
            </a:solidFill>
            <a:round/>
          </a:ln>
        </p:spPr>
      </p:pic>
      <p:sp>
        <p:nvSpPr>
          <p:cNvPr id="223" name="CustomShape 4"/>
          <p:cNvSpPr/>
          <p:nvPr/>
        </p:nvSpPr>
        <p:spPr>
          <a:xfrm>
            <a:off x="279720" y="1791000"/>
            <a:ext cx="1188360" cy="1106280"/>
          </a:xfrm>
          <a:prstGeom prst="rect">
            <a:avLst/>
          </a:prstGeom>
          <a:noFill/>
          <a:ln w="12600">
            <a:solidFill>
              <a:srgbClr val="000000"/>
            </a:solidFill>
            <a:round/>
          </a:ln>
        </p:spPr>
        <p:style>
          <a:lnRef idx="0"/>
          <a:fillRef idx="0"/>
          <a:effectRef idx="0"/>
          <a:fontRef idx="minor"/>
        </p:style>
      </p:sp>
      <p:sp>
        <p:nvSpPr>
          <p:cNvPr id="224" name="Line 5"/>
          <p:cNvSpPr/>
          <p:nvPr/>
        </p:nvSpPr>
        <p:spPr>
          <a:xfrm>
            <a:off x="1671120" y="2339280"/>
            <a:ext cx="1172160" cy="0"/>
          </a:xfrm>
          <a:prstGeom prst="line">
            <a:avLst/>
          </a:prstGeom>
          <a:ln w="38160">
            <a:solidFill>
              <a:srgbClr val="000000"/>
            </a:solidFill>
            <a:custDash>
              <a:ds d="600000" sp="300000"/>
            </a:custDash>
            <a:round/>
            <a:tailEnd len="med" type="triangle" w="med"/>
          </a:ln>
        </p:spPr>
        <p:style>
          <a:lnRef idx="0"/>
          <a:fillRef idx="0"/>
          <a:effectRef idx="0"/>
          <a:fontRef idx="minor"/>
        </p:style>
      </p:sp>
      <p:pic>
        <p:nvPicPr>
          <p:cNvPr id="225" name="" descr=""/>
          <p:cNvPicPr/>
          <p:nvPr/>
        </p:nvPicPr>
        <p:blipFill>
          <a:blip r:embed="rId11"/>
          <a:stretch/>
        </p:blipFill>
        <p:spPr>
          <a:xfrm>
            <a:off x="2931120" y="2007360"/>
            <a:ext cx="1188360" cy="212760"/>
          </a:xfrm>
          <a:prstGeom prst="rect">
            <a:avLst/>
          </a:prstGeom>
          <a:ln w="19080">
            <a:solidFill>
              <a:srgbClr val="ffffff"/>
            </a:solidFill>
            <a:round/>
          </a:ln>
        </p:spPr>
      </p:pic>
      <p:pic>
        <p:nvPicPr>
          <p:cNvPr id="226" name="" descr=""/>
          <p:cNvPicPr/>
          <p:nvPr/>
        </p:nvPicPr>
        <p:blipFill>
          <a:blip r:embed="rId12"/>
          <a:stretch/>
        </p:blipFill>
        <p:spPr>
          <a:xfrm>
            <a:off x="2931120" y="2220120"/>
            <a:ext cx="1188360" cy="214920"/>
          </a:xfrm>
          <a:prstGeom prst="rect">
            <a:avLst/>
          </a:prstGeom>
          <a:ln w="19080">
            <a:solidFill>
              <a:srgbClr val="ffffff"/>
            </a:solidFill>
            <a:round/>
          </a:ln>
        </p:spPr>
      </p:pic>
      <p:pic>
        <p:nvPicPr>
          <p:cNvPr id="227" name="" descr=""/>
          <p:cNvPicPr/>
          <p:nvPr/>
        </p:nvPicPr>
        <p:blipFill>
          <a:blip r:embed="rId13"/>
          <a:stretch/>
        </p:blipFill>
        <p:spPr>
          <a:xfrm>
            <a:off x="2931120" y="1790640"/>
            <a:ext cx="1188360" cy="214560"/>
          </a:xfrm>
          <a:prstGeom prst="rect">
            <a:avLst/>
          </a:prstGeom>
          <a:ln w="19080">
            <a:solidFill>
              <a:srgbClr val="ffffff"/>
            </a:solidFill>
            <a:round/>
          </a:ln>
        </p:spPr>
      </p:pic>
      <p:pic>
        <p:nvPicPr>
          <p:cNvPr id="228" name="" descr=""/>
          <p:cNvPicPr/>
          <p:nvPr/>
        </p:nvPicPr>
        <p:blipFill>
          <a:blip r:embed="rId14"/>
          <a:stretch/>
        </p:blipFill>
        <p:spPr>
          <a:xfrm>
            <a:off x="2931120" y="2683800"/>
            <a:ext cx="1188360" cy="213120"/>
          </a:xfrm>
          <a:prstGeom prst="rect">
            <a:avLst/>
          </a:prstGeom>
          <a:ln w="19080">
            <a:solidFill>
              <a:srgbClr val="ffffff"/>
            </a:solidFill>
            <a:prstDash val="sysDot"/>
            <a:round/>
          </a:ln>
        </p:spPr>
      </p:pic>
      <p:pic>
        <p:nvPicPr>
          <p:cNvPr id="229" name="" descr=""/>
          <p:cNvPicPr/>
          <p:nvPr/>
        </p:nvPicPr>
        <p:blipFill>
          <a:blip r:embed="rId15"/>
          <a:stretch/>
        </p:blipFill>
        <p:spPr>
          <a:xfrm>
            <a:off x="2931120" y="2458080"/>
            <a:ext cx="1188360" cy="212760"/>
          </a:xfrm>
          <a:prstGeom prst="rect">
            <a:avLst/>
          </a:prstGeom>
          <a:ln w="19080">
            <a:solidFill>
              <a:srgbClr val="ffffff"/>
            </a:solidFill>
            <a:round/>
          </a:ln>
        </p:spPr>
      </p:pic>
      <p:sp>
        <p:nvSpPr>
          <p:cNvPr id="230" name="CustomShape 6"/>
          <p:cNvSpPr/>
          <p:nvPr/>
        </p:nvSpPr>
        <p:spPr>
          <a:xfrm>
            <a:off x="2931120" y="1790640"/>
            <a:ext cx="1188360" cy="1106280"/>
          </a:xfrm>
          <a:prstGeom prst="rect">
            <a:avLst/>
          </a:prstGeom>
          <a:noFill/>
          <a:ln w="12600">
            <a:solidFill>
              <a:srgbClr val="000000"/>
            </a:solidFill>
            <a:round/>
          </a:ln>
        </p:spPr>
        <p:style>
          <a:lnRef idx="0"/>
          <a:fillRef idx="0"/>
          <a:effectRef idx="0"/>
          <a:fontRef idx="minor"/>
        </p:style>
      </p:sp>
      <mc:AlternateContent>
        <mc:Choice xmlns:a14="http://schemas.microsoft.com/office/drawing/2010/main" Requires="a14">
          <p:sp>
            <p:nvSpPr>
              <p:cNvPr id="231" name="Formula 7"/>
              <p:cNvSpPr txBox="1"/>
              <p:nvPr/>
            </p:nvSpPr>
            <p:spPr>
              <a:xfrm>
                <a:off x="2843280" y="2907000"/>
                <a:ext cx="1720440" cy="255240"/>
              </a:xfrm>
              <a:prstGeom prst="rect">
                <a:avLst/>
              </a:prstGeom>
            </p:spPr>
            <p:txBody>
              <a:bodyPr/>
              <a:p>
                <a14:m>
                  <m:oMath xmlns:m="http://schemas.openxmlformats.org/officeDocument/2006/math">
                    <m:sSub>
                      <m:e>
                        <m:r>
                          <m:t xml:space="preserve">CC</m:t>
                        </m:r>
                      </m:e>
                      <m:sub>
                        <m:r>
                          <m:t xml:space="preserve">i</m:t>
                        </m:r>
                        <m:r>
                          <m:t xml:space="preserve">−</m:t>
                        </m:r>
                        <m:r>
                          <m:t xml:space="preserve">1</m:t>
                        </m:r>
                      </m:sub>
                    </m:sSub>
                    <m:r>
                      <m:t xml:space="preserve">∈</m:t>
                    </m:r>
                    <m:r>
                      <m:t xml:space="preserve">h</m:t>
                    </m:r>
                    <m:r>
                      <m:t xml:space="preserve">×</m:t>
                    </m:r>
                    <m:r>
                      <m:t xml:space="preserve">w</m:t>
                    </m:r>
                    <m:r>
                      <m:t xml:space="preserve">×</m:t>
                    </m:r>
                    <m:sSub>
                      <m:e>
                        <m:r>
                          <m:t xml:space="preserve">d</m:t>
                        </m:r>
                      </m:e>
                      <m:sub>
                        <m:r>
                          <m:t xml:space="preserve">i</m:t>
                        </m:r>
                        <m:r>
                          <m:t xml:space="preserve">−</m:t>
                        </m:r>
                        <m:r>
                          <m:t xml:space="preserve">1</m:t>
                        </m:r>
                      </m:sub>
                    </m:sSub>
                  </m:oMath>
                </a14:m>
              </a:p>
            </p:txBody>
          </p:sp>
        </mc:Choice>
        <mc:Fallback/>
      </mc:AlternateContent>
      <p:pic>
        <p:nvPicPr>
          <p:cNvPr id="232" name="" descr=""/>
          <p:cNvPicPr/>
          <p:nvPr/>
        </p:nvPicPr>
        <p:blipFill>
          <a:blip r:embed="rId16"/>
          <a:stretch/>
        </p:blipFill>
        <p:spPr>
          <a:xfrm>
            <a:off x="2931480" y="2007720"/>
            <a:ext cx="1188360" cy="212760"/>
          </a:xfrm>
          <a:prstGeom prst="rect">
            <a:avLst/>
          </a:prstGeom>
          <a:ln w="19080">
            <a:solidFill>
              <a:srgbClr val="ffffff"/>
            </a:solidFill>
            <a:round/>
          </a:ln>
        </p:spPr>
      </p:pic>
      <p:pic>
        <p:nvPicPr>
          <p:cNvPr id="233" name="" descr=""/>
          <p:cNvPicPr/>
          <p:nvPr/>
        </p:nvPicPr>
        <p:blipFill>
          <a:blip r:embed="rId17"/>
          <a:stretch/>
        </p:blipFill>
        <p:spPr>
          <a:xfrm>
            <a:off x="2931480" y="2220480"/>
            <a:ext cx="1188360" cy="214920"/>
          </a:xfrm>
          <a:prstGeom prst="rect">
            <a:avLst/>
          </a:prstGeom>
          <a:ln w="19080">
            <a:solidFill>
              <a:srgbClr val="ffffff"/>
            </a:solidFill>
            <a:round/>
          </a:ln>
        </p:spPr>
      </p:pic>
      <p:pic>
        <p:nvPicPr>
          <p:cNvPr id="234" name="" descr=""/>
          <p:cNvPicPr/>
          <p:nvPr/>
        </p:nvPicPr>
        <p:blipFill>
          <a:blip r:embed="rId18"/>
          <a:stretch/>
        </p:blipFill>
        <p:spPr>
          <a:xfrm>
            <a:off x="2931480" y="1791000"/>
            <a:ext cx="1188360" cy="214560"/>
          </a:xfrm>
          <a:prstGeom prst="rect">
            <a:avLst/>
          </a:prstGeom>
          <a:ln w="19080">
            <a:solidFill>
              <a:srgbClr val="ffffff"/>
            </a:solidFill>
            <a:round/>
          </a:ln>
        </p:spPr>
      </p:pic>
      <p:pic>
        <p:nvPicPr>
          <p:cNvPr id="235" name="" descr=""/>
          <p:cNvPicPr/>
          <p:nvPr/>
        </p:nvPicPr>
        <p:blipFill>
          <a:blip r:embed="rId19"/>
          <a:stretch/>
        </p:blipFill>
        <p:spPr>
          <a:xfrm>
            <a:off x="2931480" y="2684160"/>
            <a:ext cx="1188360" cy="213120"/>
          </a:xfrm>
          <a:prstGeom prst="rect">
            <a:avLst/>
          </a:prstGeom>
          <a:ln w="19080">
            <a:solidFill>
              <a:srgbClr val="ffffff"/>
            </a:solidFill>
            <a:prstDash val="sysDot"/>
            <a:round/>
          </a:ln>
        </p:spPr>
      </p:pic>
      <p:pic>
        <p:nvPicPr>
          <p:cNvPr id="236" name="" descr=""/>
          <p:cNvPicPr/>
          <p:nvPr/>
        </p:nvPicPr>
        <p:blipFill>
          <a:blip r:embed="rId20"/>
          <a:stretch/>
        </p:blipFill>
        <p:spPr>
          <a:xfrm>
            <a:off x="2931480" y="2458440"/>
            <a:ext cx="1188360" cy="212760"/>
          </a:xfrm>
          <a:prstGeom prst="rect">
            <a:avLst/>
          </a:prstGeom>
          <a:ln w="19080">
            <a:solidFill>
              <a:srgbClr val="ffffff"/>
            </a:solidFill>
            <a:round/>
          </a:ln>
        </p:spPr>
      </p:pic>
      <p:sp>
        <p:nvSpPr>
          <p:cNvPr id="237" name="CustomShape 8"/>
          <p:cNvSpPr/>
          <p:nvPr/>
        </p:nvSpPr>
        <p:spPr>
          <a:xfrm>
            <a:off x="2931480" y="1791000"/>
            <a:ext cx="1188360" cy="1106280"/>
          </a:xfrm>
          <a:prstGeom prst="rect">
            <a:avLst/>
          </a:prstGeom>
          <a:noFill/>
          <a:ln w="12600">
            <a:solidFill>
              <a:srgbClr val="000000"/>
            </a:solidFill>
            <a:round/>
          </a:ln>
        </p:spPr>
        <p:style>
          <a:lnRef idx="0"/>
          <a:fillRef idx="0"/>
          <a:effectRef idx="0"/>
          <a:fontRef idx="minor"/>
        </p:style>
      </p:sp>
      <p:sp>
        <p:nvSpPr>
          <p:cNvPr id="238" name="TextShape 9"/>
          <p:cNvSpPr txBox="1"/>
          <p:nvPr/>
        </p:nvSpPr>
        <p:spPr>
          <a:xfrm>
            <a:off x="1632240" y="2430720"/>
            <a:ext cx="1211040" cy="318960"/>
          </a:xfrm>
          <a:prstGeom prst="rect">
            <a:avLst/>
          </a:prstGeom>
          <a:noFill/>
          <a:ln>
            <a:noFill/>
          </a:ln>
        </p:spPr>
        <p:txBody>
          <a:bodyPr lIns="90000" rIns="90000" tIns="45000" bIns="45000">
            <a:noAutofit/>
          </a:bodyPr>
          <a:p>
            <a:r>
              <a:rPr b="1" lang="en-US" sz="1800" spc="-1" strike="noStrike">
                <a:latin typeface="FreeSans"/>
              </a:rPr>
              <a:t>Reshape </a:t>
            </a:r>
            <a:endParaRPr b="1" lang="en-US" sz="1800" spc="-1" strike="noStrike">
              <a:latin typeface="FreeSans"/>
            </a:endParaRPr>
          </a:p>
        </p:txBody>
      </p:sp>
      <p:sp>
        <p:nvSpPr>
          <p:cNvPr id="239" name="Line 10"/>
          <p:cNvSpPr/>
          <p:nvPr/>
        </p:nvSpPr>
        <p:spPr>
          <a:xfrm>
            <a:off x="4253760" y="2339280"/>
            <a:ext cx="1172160" cy="0"/>
          </a:xfrm>
          <a:prstGeom prst="line">
            <a:avLst/>
          </a:prstGeom>
          <a:ln w="38160">
            <a:solidFill>
              <a:srgbClr val="000000"/>
            </a:solidFill>
            <a:custDash>
              <a:ds d="600000" sp="300000"/>
            </a:custDash>
            <a:round/>
            <a:tailEnd len="med" type="triangle" w="med"/>
          </a:ln>
        </p:spPr>
        <p:style>
          <a:lnRef idx="0"/>
          <a:fillRef idx="0"/>
          <a:effectRef idx="0"/>
          <a:fontRef idx="minor"/>
        </p:style>
      </p:sp>
      <p:sp>
        <p:nvSpPr>
          <p:cNvPr id="240" name="CustomShape 11"/>
          <p:cNvSpPr/>
          <p:nvPr/>
        </p:nvSpPr>
        <p:spPr>
          <a:xfrm>
            <a:off x="5495040" y="1663200"/>
            <a:ext cx="1554480" cy="1371600"/>
          </a:xfrm>
          <a:custGeom>
            <a:avLst/>
            <a:gdLst/>
            <a:ahLst/>
            <a:rect l="0" t="0" r="r" b="b"/>
            <a:pathLst>
              <a:path w="4320" h="3812">
                <a:moveTo>
                  <a:pt x="635" y="0"/>
                </a:moveTo>
                <a:lnTo>
                  <a:pt x="635" y="0"/>
                </a:lnTo>
                <a:cubicBezTo>
                  <a:pt x="524" y="0"/>
                  <a:pt x="414" y="29"/>
                  <a:pt x="318" y="85"/>
                </a:cubicBezTo>
                <a:cubicBezTo>
                  <a:pt x="221" y="141"/>
                  <a:pt x="141" y="221"/>
                  <a:pt x="85" y="318"/>
                </a:cubicBezTo>
                <a:cubicBezTo>
                  <a:pt x="29" y="414"/>
                  <a:pt x="0" y="524"/>
                  <a:pt x="0" y="635"/>
                </a:cubicBezTo>
                <a:lnTo>
                  <a:pt x="0" y="3175"/>
                </a:lnTo>
                <a:lnTo>
                  <a:pt x="0" y="3176"/>
                </a:lnTo>
                <a:cubicBezTo>
                  <a:pt x="0" y="3287"/>
                  <a:pt x="29" y="3397"/>
                  <a:pt x="85" y="3493"/>
                </a:cubicBezTo>
                <a:cubicBezTo>
                  <a:pt x="141" y="3590"/>
                  <a:pt x="221" y="3670"/>
                  <a:pt x="318" y="3726"/>
                </a:cubicBezTo>
                <a:cubicBezTo>
                  <a:pt x="414" y="3782"/>
                  <a:pt x="524" y="3811"/>
                  <a:pt x="635" y="3811"/>
                </a:cubicBezTo>
                <a:lnTo>
                  <a:pt x="3683" y="3811"/>
                </a:lnTo>
                <a:lnTo>
                  <a:pt x="3684" y="3811"/>
                </a:lnTo>
                <a:cubicBezTo>
                  <a:pt x="3795" y="3811"/>
                  <a:pt x="3905" y="3782"/>
                  <a:pt x="4001" y="3726"/>
                </a:cubicBezTo>
                <a:cubicBezTo>
                  <a:pt x="4098" y="3670"/>
                  <a:pt x="4178" y="3590"/>
                  <a:pt x="4234" y="3493"/>
                </a:cubicBezTo>
                <a:cubicBezTo>
                  <a:pt x="4290" y="3397"/>
                  <a:pt x="4319" y="3287"/>
                  <a:pt x="4319" y="3176"/>
                </a:cubicBezTo>
                <a:lnTo>
                  <a:pt x="4319" y="635"/>
                </a:lnTo>
                <a:lnTo>
                  <a:pt x="4319" y="635"/>
                </a:lnTo>
                <a:lnTo>
                  <a:pt x="4319" y="635"/>
                </a:lnTo>
                <a:cubicBezTo>
                  <a:pt x="4319" y="524"/>
                  <a:pt x="4290" y="414"/>
                  <a:pt x="4234" y="318"/>
                </a:cubicBezTo>
                <a:cubicBezTo>
                  <a:pt x="4178" y="221"/>
                  <a:pt x="4098" y="141"/>
                  <a:pt x="4001" y="85"/>
                </a:cubicBezTo>
                <a:cubicBezTo>
                  <a:pt x="3905" y="29"/>
                  <a:pt x="3795" y="0"/>
                  <a:pt x="3684" y="0"/>
                </a:cubicBezTo>
                <a:lnTo>
                  <a:pt x="635" y="0"/>
                </a:lnTo>
              </a:path>
            </a:pathLst>
          </a:custGeom>
          <a:solidFill>
            <a:srgbClr val="ff0000"/>
          </a:solidFill>
          <a:ln>
            <a:solidFill>
              <a:srgbClr val="ff0000"/>
            </a:solidFill>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rgbClr val="ffffff"/>
                </a:solidFill>
                <a:latin typeface="Nimbus Mono PS"/>
                <a:ea typeface="Noto Sans CJK SC"/>
              </a:rPr>
              <a:t>3x3 </a:t>
            </a:r>
            <a:r>
              <a:rPr b="1" lang="en-US" sz="1600" spc="-1" strike="noStrike">
                <a:solidFill>
                  <a:srgbClr val="ffffff"/>
                </a:solidFill>
                <a:latin typeface="Nimbus Mono PS"/>
                <a:ea typeface="Noto Sans CJK SC"/>
              </a:rPr>
              <a:t>Conv</a:t>
            </a:r>
            <a:endParaRPr b="1" lang="en-US" sz="1600" spc="-1" strike="noStrike">
              <a:solidFill>
                <a:srgbClr val="ffffff"/>
              </a:solidFill>
              <a:latin typeface="Nimbus Mono PS"/>
            </a:endParaRPr>
          </a:p>
          <a:p>
            <a:pPr algn="ctr"/>
            <a:r>
              <a:rPr b="1" lang="en-US" sz="1600" spc="-1" strike="noStrike">
                <a:solidFill>
                  <a:srgbClr val="ffffff"/>
                </a:solidFill>
                <a:latin typeface="Nimbus Mono PS"/>
              </a:rPr>
              <a:t>Stride(2,1)</a:t>
            </a:r>
            <a:r>
              <a:rPr b="1" lang="en-US" sz="1400" spc="-1" strike="noStrike">
                <a:solidFill>
                  <a:srgbClr val="ffffff"/>
                </a:solidFill>
                <a:latin typeface="Nimbus Mono PS"/>
              </a:rPr>
              <a:t> </a:t>
            </a:r>
            <a:endParaRPr b="1" lang="en-US" sz="1400" spc="-1" strike="noStrike">
              <a:solidFill>
                <a:srgbClr val="ffffff"/>
              </a:solidFill>
              <a:latin typeface="Nimbus Mono PS"/>
            </a:endParaRPr>
          </a:p>
        </p:txBody>
      </p:sp>
      <p:sp>
        <p:nvSpPr>
          <p:cNvPr id="241" name="CustomShape 12"/>
          <p:cNvSpPr/>
          <p:nvPr/>
        </p:nvSpPr>
        <p:spPr>
          <a:xfrm>
            <a:off x="7761600" y="1790640"/>
            <a:ext cx="1737360" cy="1097280"/>
          </a:xfrm>
          <a:custGeom>
            <a:avLst/>
            <a:gdLst/>
            <a:ahLst/>
            <a:rect l="0" t="0" r="r" b="b"/>
            <a:pathLst>
              <a:path w="4828" h="3050">
                <a:moveTo>
                  <a:pt x="508" y="0"/>
                </a:moveTo>
                <a:lnTo>
                  <a:pt x="508" y="0"/>
                </a:lnTo>
                <a:cubicBezTo>
                  <a:pt x="419" y="0"/>
                  <a:pt x="331" y="23"/>
                  <a:pt x="254" y="68"/>
                </a:cubicBezTo>
                <a:cubicBezTo>
                  <a:pt x="177" y="113"/>
                  <a:pt x="113" y="177"/>
                  <a:pt x="68" y="254"/>
                </a:cubicBezTo>
                <a:cubicBezTo>
                  <a:pt x="23" y="331"/>
                  <a:pt x="0" y="419"/>
                  <a:pt x="0" y="508"/>
                </a:cubicBezTo>
                <a:lnTo>
                  <a:pt x="0" y="2540"/>
                </a:lnTo>
                <a:lnTo>
                  <a:pt x="0" y="2541"/>
                </a:lnTo>
                <a:cubicBezTo>
                  <a:pt x="0" y="2630"/>
                  <a:pt x="23" y="2718"/>
                  <a:pt x="68" y="2795"/>
                </a:cubicBezTo>
                <a:cubicBezTo>
                  <a:pt x="113" y="2872"/>
                  <a:pt x="177" y="2936"/>
                  <a:pt x="254" y="2981"/>
                </a:cubicBezTo>
                <a:cubicBezTo>
                  <a:pt x="331" y="3026"/>
                  <a:pt x="419" y="3049"/>
                  <a:pt x="508" y="3049"/>
                </a:cubicBezTo>
                <a:lnTo>
                  <a:pt x="4318" y="3049"/>
                </a:lnTo>
                <a:lnTo>
                  <a:pt x="4319" y="3049"/>
                </a:lnTo>
                <a:cubicBezTo>
                  <a:pt x="4408" y="3049"/>
                  <a:pt x="4496" y="3026"/>
                  <a:pt x="4573" y="2981"/>
                </a:cubicBezTo>
                <a:cubicBezTo>
                  <a:pt x="4650" y="2936"/>
                  <a:pt x="4714" y="2872"/>
                  <a:pt x="4759" y="2795"/>
                </a:cubicBezTo>
                <a:cubicBezTo>
                  <a:pt x="4804" y="2718"/>
                  <a:pt x="4827" y="2630"/>
                  <a:pt x="4827" y="2541"/>
                </a:cubicBezTo>
                <a:lnTo>
                  <a:pt x="4827" y="508"/>
                </a:lnTo>
                <a:lnTo>
                  <a:pt x="4827" y="508"/>
                </a:lnTo>
                <a:lnTo>
                  <a:pt x="4827" y="508"/>
                </a:lnTo>
                <a:cubicBezTo>
                  <a:pt x="4827" y="419"/>
                  <a:pt x="4804" y="331"/>
                  <a:pt x="4759" y="254"/>
                </a:cubicBezTo>
                <a:cubicBezTo>
                  <a:pt x="4714" y="177"/>
                  <a:pt x="4650" y="113"/>
                  <a:pt x="4573" y="68"/>
                </a:cubicBezTo>
                <a:cubicBezTo>
                  <a:pt x="4496" y="23"/>
                  <a:pt x="4408" y="0"/>
                  <a:pt x="4319" y="0"/>
                </a:cubicBezTo>
                <a:lnTo>
                  <a:pt x="508" y="0"/>
                </a:lnTo>
              </a:path>
            </a:pathLst>
          </a:custGeom>
          <a:solidFill>
            <a:srgbClr val="ff0000"/>
          </a:solidFill>
          <a:ln>
            <a:solidFill>
              <a:srgbClr val="ff0000"/>
            </a:solidFill>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rgbClr val="ffffff"/>
                </a:solidFill>
                <a:latin typeface="Nimbus Mono PS"/>
                <a:ea typeface="Noto Sans CJK SC"/>
              </a:rPr>
              <a:t>L</a:t>
            </a:r>
            <a:r>
              <a:rPr b="1" lang="en-US" sz="1600" spc="-1" strike="noStrike">
                <a:solidFill>
                  <a:srgbClr val="ffffff"/>
                </a:solidFill>
                <a:latin typeface="Nimbus Mono PS"/>
                <a:ea typeface="Noto Sans CJK SC"/>
              </a:rPr>
              <a:t>a</a:t>
            </a:r>
            <a:r>
              <a:rPr b="1" lang="en-US" sz="1600" spc="-1" strike="noStrike">
                <a:solidFill>
                  <a:srgbClr val="ffffff"/>
                </a:solidFill>
                <a:latin typeface="Nimbus Mono PS"/>
                <a:ea typeface="Noto Sans CJK SC"/>
              </a:rPr>
              <a:t>y</a:t>
            </a:r>
            <a:r>
              <a:rPr b="1" lang="en-US" sz="1600" spc="-1" strike="noStrike">
                <a:solidFill>
                  <a:srgbClr val="ffffff"/>
                </a:solidFill>
                <a:latin typeface="Nimbus Mono PS"/>
                <a:ea typeface="Noto Sans CJK SC"/>
              </a:rPr>
              <a:t>e</a:t>
            </a:r>
            <a:r>
              <a:rPr b="1" lang="en-US" sz="1600" spc="-1" strike="noStrike">
                <a:solidFill>
                  <a:srgbClr val="ffffff"/>
                </a:solidFill>
                <a:latin typeface="Nimbus Mono PS"/>
                <a:ea typeface="Noto Sans CJK SC"/>
              </a:rPr>
              <a:t>r</a:t>
            </a:r>
            <a:r>
              <a:rPr b="1" lang="en-US" sz="1600" spc="-1" strike="noStrike">
                <a:solidFill>
                  <a:srgbClr val="ffffff"/>
                </a:solidFill>
                <a:latin typeface="Nimbus Mono PS"/>
                <a:ea typeface="Noto Sans CJK SC"/>
              </a:rPr>
              <a:t> </a:t>
            </a:r>
            <a:endParaRPr b="1" lang="en-US" sz="1600" spc="-1" strike="noStrike">
              <a:solidFill>
                <a:srgbClr val="ffffff"/>
              </a:solidFill>
              <a:latin typeface="Nimbus Mono PS"/>
            </a:endParaRPr>
          </a:p>
          <a:p>
            <a:pPr algn="ctr">
              <a:lnSpc>
                <a:spcPct val="100000"/>
              </a:lnSpc>
            </a:pPr>
            <a:r>
              <a:rPr b="1" lang="en-US" sz="1600" spc="-1" strike="noStrike">
                <a:solidFill>
                  <a:srgbClr val="ffffff"/>
                </a:solidFill>
                <a:latin typeface="Nimbus Mono PS"/>
                <a:ea typeface="Noto Sans CJK SC"/>
              </a:rPr>
              <a:t>N</a:t>
            </a:r>
            <a:r>
              <a:rPr b="1" lang="en-US" sz="1600" spc="-1" strike="noStrike">
                <a:solidFill>
                  <a:srgbClr val="ffffff"/>
                </a:solidFill>
                <a:latin typeface="Nimbus Mono PS"/>
                <a:ea typeface="Noto Sans CJK SC"/>
              </a:rPr>
              <a:t>o</a:t>
            </a:r>
            <a:r>
              <a:rPr b="1" lang="en-US" sz="1600" spc="-1" strike="noStrike">
                <a:solidFill>
                  <a:srgbClr val="ffffff"/>
                </a:solidFill>
                <a:latin typeface="Nimbus Mono PS"/>
                <a:ea typeface="Noto Sans CJK SC"/>
              </a:rPr>
              <a:t>r</a:t>
            </a:r>
            <a:r>
              <a:rPr b="1" lang="en-US" sz="1600" spc="-1" strike="noStrike">
                <a:solidFill>
                  <a:srgbClr val="ffffff"/>
                </a:solidFill>
                <a:latin typeface="Nimbus Mono PS"/>
                <a:ea typeface="Noto Sans CJK SC"/>
              </a:rPr>
              <a:t>m</a:t>
            </a:r>
            <a:r>
              <a:rPr b="1" lang="en-US" sz="1600" spc="-1" strike="noStrike">
                <a:solidFill>
                  <a:srgbClr val="ffffff"/>
                </a:solidFill>
                <a:latin typeface="Nimbus Mono PS"/>
                <a:ea typeface="Noto Sans CJK SC"/>
              </a:rPr>
              <a:t>a</a:t>
            </a:r>
            <a:r>
              <a:rPr b="1" lang="en-US" sz="1600" spc="-1" strike="noStrike">
                <a:solidFill>
                  <a:srgbClr val="ffffff"/>
                </a:solidFill>
                <a:latin typeface="Nimbus Mono PS"/>
                <a:ea typeface="Noto Sans CJK SC"/>
              </a:rPr>
              <a:t>l</a:t>
            </a:r>
            <a:r>
              <a:rPr b="1" lang="en-US" sz="1600" spc="-1" strike="noStrike">
                <a:solidFill>
                  <a:srgbClr val="ffffff"/>
                </a:solidFill>
                <a:latin typeface="Nimbus Mono PS"/>
                <a:ea typeface="Noto Sans CJK SC"/>
              </a:rPr>
              <a:t>i</a:t>
            </a:r>
            <a:r>
              <a:rPr b="1" lang="en-US" sz="1600" spc="-1" strike="noStrike">
                <a:solidFill>
                  <a:srgbClr val="ffffff"/>
                </a:solidFill>
                <a:latin typeface="Nimbus Mono PS"/>
                <a:ea typeface="Noto Sans CJK SC"/>
              </a:rPr>
              <a:t>z</a:t>
            </a:r>
            <a:r>
              <a:rPr b="1" lang="en-US" sz="1600" spc="-1" strike="noStrike">
                <a:solidFill>
                  <a:srgbClr val="ffffff"/>
                </a:solidFill>
                <a:latin typeface="Nimbus Mono PS"/>
                <a:ea typeface="Noto Sans CJK SC"/>
              </a:rPr>
              <a:t>a</a:t>
            </a:r>
            <a:r>
              <a:rPr b="1" lang="en-US" sz="1600" spc="-1" strike="noStrike">
                <a:solidFill>
                  <a:srgbClr val="ffffff"/>
                </a:solidFill>
                <a:latin typeface="Nimbus Mono PS"/>
                <a:ea typeface="Noto Sans CJK SC"/>
              </a:rPr>
              <a:t>t</a:t>
            </a:r>
            <a:r>
              <a:rPr b="1" lang="en-US" sz="1600" spc="-1" strike="noStrike">
                <a:solidFill>
                  <a:srgbClr val="ffffff"/>
                </a:solidFill>
                <a:latin typeface="Nimbus Mono PS"/>
                <a:ea typeface="Noto Sans CJK SC"/>
              </a:rPr>
              <a:t>i</a:t>
            </a:r>
            <a:r>
              <a:rPr b="1" lang="en-US" sz="1600" spc="-1" strike="noStrike">
                <a:solidFill>
                  <a:srgbClr val="ffffff"/>
                </a:solidFill>
                <a:latin typeface="Nimbus Mono PS"/>
                <a:ea typeface="Noto Sans CJK SC"/>
              </a:rPr>
              <a:t>o</a:t>
            </a:r>
            <a:r>
              <a:rPr b="1" lang="en-US" sz="1600" spc="-1" strike="noStrike">
                <a:solidFill>
                  <a:srgbClr val="ffffff"/>
                </a:solidFill>
                <a:latin typeface="Nimbus Mono PS"/>
                <a:ea typeface="Noto Sans CJK SC"/>
              </a:rPr>
              <a:t>n</a:t>
            </a:r>
            <a:endParaRPr b="1" lang="en-US" sz="1600" spc="-1" strike="noStrike">
              <a:solidFill>
                <a:srgbClr val="ffffff"/>
              </a:solidFill>
              <a:latin typeface="Nimbus Mono PS"/>
            </a:endParaRPr>
          </a:p>
        </p:txBody>
      </p:sp>
      <p:sp>
        <p:nvSpPr>
          <p:cNvPr id="242" name="Line 13"/>
          <p:cNvSpPr/>
          <p:nvPr/>
        </p:nvSpPr>
        <p:spPr>
          <a:xfrm>
            <a:off x="7124400" y="2339280"/>
            <a:ext cx="565200" cy="0"/>
          </a:xfrm>
          <a:prstGeom prst="line">
            <a:avLst/>
          </a:prstGeom>
          <a:ln w="38160">
            <a:solidFill>
              <a:srgbClr val="000000"/>
            </a:solidFill>
            <a:custDash>
              <a:ds d="600000" sp="300000"/>
            </a:custDash>
            <a:round/>
            <a:tailEnd len="med" type="triangle" w="med"/>
          </a:ln>
        </p:spPr>
        <p:style>
          <a:lnRef idx="0"/>
          <a:fillRef idx="0"/>
          <a:effectRef idx="0"/>
          <a:fontRef idx="minor"/>
        </p:style>
      </p:sp>
      <p:pic>
        <p:nvPicPr>
          <p:cNvPr id="243" name="" descr=""/>
          <p:cNvPicPr/>
          <p:nvPr/>
        </p:nvPicPr>
        <p:blipFill>
          <a:blip r:embed="rId21"/>
          <a:stretch/>
        </p:blipFill>
        <p:spPr>
          <a:xfrm>
            <a:off x="10386720" y="1954080"/>
            <a:ext cx="1188360" cy="212760"/>
          </a:xfrm>
          <a:prstGeom prst="rect">
            <a:avLst/>
          </a:prstGeom>
          <a:ln w="19080">
            <a:solidFill>
              <a:srgbClr val="ffffff"/>
            </a:solidFill>
            <a:round/>
          </a:ln>
        </p:spPr>
      </p:pic>
      <p:pic>
        <p:nvPicPr>
          <p:cNvPr id="244" name="" descr=""/>
          <p:cNvPicPr/>
          <p:nvPr/>
        </p:nvPicPr>
        <p:blipFill>
          <a:blip r:embed="rId22"/>
          <a:stretch/>
        </p:blipFill>
        <p:spPr>
          <a:xfrm>
            <a:off x="10386720" y="2166840"/>
            <a:ext cx="1188360" cy="214920"/>
          </a:xfrm>
          <a:prstGeom prst="rect">
            <a:avLst/>
          </a:prstGeom>
          <a:ln w="19080">
            <a:solidFill>
              <a:srgbClr val="ffffff"/>
            </a:solidFill>
            <a:round/>
          </a:ln>
        </p:spPr>
      </p:pic>
      <p:pic>
        <p:nvPicPr>
          <p:cNvPr id="245" name="" descr=""/>
          <p:cNvPicPr/>
          <p:nvPr/>
        </p:nvPicPr>
        <p:blipFill>
          <a:blip r:embed="rId23"/>
          <a:stretch/>
        </p:blipFill>
        <p:spPr>
          <a:xfrm>
            <a:off x="10386720" y="1737360"/>
            <a:ext cx="1188360" cy="214560"/>
          </a:xfrm>
          <a:prstGeom prst="rect">
            <a:avLst/>
          </a:prstGeom>
          <a:ln w="19080">
            <a:solidFill>
              <a:srgbClr val="ffffff"/>
            </a:solidFill>
            <a:round/>
          </a:ln>
        </p:spPr>
      </p:pic>
      <p:pic>
        <p:nvPicPr>
          <p:cNvPr id="246" name="" descr=""/>
          <p:cNvPicPr/>
          <p:nvPr/>
        </p:nvPicPr>
        <p:blipFill>
          <a:blip r:embed="rId24"/>
          <a:stretch/>
        </p:blipFill>
        <p:spPr>
          <a:xfrm>
            <a:off x="10386720" y="2630520"/>
            <a:ext cx="1188360" cy="213120"/>
          </a:xfrm>
          <a:prstGeom prst="rect">
            <a:avLst/>
          </a:prstGeom>
          <a:ln w="19080">
            <a:solidFill>
              <a:srgbClr val="ffffff"/>
            </a:solidFill>
            <a:prstDash val="sysDot"/>
            <a:round/>
          </a:ln>
        </p:spPr>
      </p:pic>
      <p:pic>
        <p:nvPicPr>
          <p:cNvPr id="247" name="" descr=""/>
          <p:cNvPicPr/>
          <p:nvPr/>
        </p:nvPicPr>
        <p:blipFill>
          <a:blip r:embed="rId25"/>
          <a:stretch/>
        </p:blipFill>
        <p:spPr>
          <a:xfrm>
            <a:off x="10386720" y="2404800"/>
            <a:ext cx="1188360" cy="212760"/>
          </a:xfrm>
          <a:prstGeom prst="rect">
            <a:avLst/>
          </a:prstGeom>
          <a:ln w="19080">
            <a:solidFill>
              <a:srgbClr val="ffffff"/>
            </a:solidFill>
            <a:round/>
          </a:ln>
        </p:spPr>
      </p:pic>
      <p:sp>
        <p:nvSpPr>
          <p:cNvPr id="248" name="CustomShape 14"/>
          <p:cNvSpPr/>
          <p:nvPr/>
        </p:nvSpPr>
        <p:spPr>
          <a:xfrm>
            <a:off x="10386720" y="1737360"/>
            <a:ext cx="1188360" cy="1106280"/>
          </a:xfrm>
          <a:prstGeom prst="rect">
            <a:avLst/>
          </a:prstGeom>
          <a:noFill/>
          <a:ln w="12600">
            <a:solidFill>
              <a:srgbClr val="000000"/>
            </a:solidFill>
            <a:round/>
          </a:ln>
        </p:spPr>
        <p:style>
          <a:lnRef idx="0"/>
          <a:fillRef idx="0"/>
          <a:effectRef idx="0"/>
          <a:fontRef idx="minor"/>
        </p:style>
      </p:sp>
      <mc:AlternateContent>
        <mc:Choice xmlns:a14="http://schemas.microsoft.com/office/drawing/2010/main" Requires="a14">
          <p:sp>
            <p:nvSpPr>
              <p:cNvPr id="249" name="Formula 15"/>
              <p:cNvSpPr txBox="1"/>
              <p:nvPr/>
            </p:nvSpPr>
            <p:spPr>
              <a:xfrm>
                <a:off x="10298880" y="2853720"/>
                <a:ext cx="1420920" cy="481680"/>
              </a:xfrm>
              <a:prstGeom prst="rect">
                <a:avLst/>
              </a:prstGeom>
            </p:spPr>
            <p:txBody>
              <a:bodyPr/>
              <a:p>
                <a14:m>
                  <m:oMath xmlns:m="http://schemas.openxmlformats.org/officeDocument/2006/math">
                    <m:sSub>
                      <m:e>
                        <m:r>
                          <m:t xml:space="preserve">CC</m:t>
                        </m:r>
                      </m:e>
                      <m:sub>
                        <m:r>
                          <m:t xml:space="preserve">i</m:t>
                        </m:r>
                      </m:sub>
                    </m:sSub>
                    <m:r>
                      <m:t xml:space="preserve">∈</m:t>
                    </m:r>
                    <m:f>
                      <m:num>
                        <m:r>
                          <m:t xml:space="preserve">h</m:t>
                        </m:r>
                      </m:num>
                      <m:den>
                        <m:r>
                          <m:t xml:space="preserve">2</m:t>
                        </m:r>
                      </m:den>
                    </m:f>
                    <m:r>
                      <m:t xml:space="preserve">×</m:t>
                    </m:r>
                    <m:r>
                      <m:t xml:space="preserve">w</m:t>
                    </m:r>
                    <m:r>
                      <m:t xml:space="preserve">×</m:t>
                    </m:r>
                    <m:sSub>
                      <m:e>
                        <m:r>
                          <m:t xml:space="preserve">d</m:t>
                        </m:r>
                      </m:e>
                      <m:sub>
                        <m:r>
                          <m:t xml:space="preserve">i</m:t>
                        </m:r>
                      </m:sub>
                    </m:sSub>
                  </m:oMath>
                </a14:m>
              </a:p>
            </p:txBody>
          </p:sp>
        </mc:Choice>
        <mc:Fallback/>
      </mc:AlternateContent>
      <p:pic>
        <p:nvPicPr>
          <p:cNvPr id="250" name="" descr=""/>
          <p:cNvPicPr/>
          <p:nvPr/>
        </p:nvPicPr>
        <p:blipFill>
          <a:blip r:embed="rId26"/>
          <a:stretch/>
        </p:blipFill>
        <p:spPr>
          <a:xfrm>
            <a:off x="10387080" y="1954440"/>
            <a:ext cx="1188360" cy="212760"/>
          </a:xfrm>
          <a:prstGeom prst="rect">
            <a:avLst/>
          </a:prstGeom>
          <a:ln w="19080">
            <a:solidFill>
              <a:srgbClr val="ffffff"/>
            </a:solidFill>
            <a:round/>
          </a:ln>
        </p:spPr>
      </p:pic>
      <p:pic>
        <p:nvPicPr>
          <p:cNvPr id="251" name="" descr=""/>
          <p:cNvPicPr/>
          <p:nvPr/>
        </p:nvPicPr>
        <p:blipFill>
          <a:blip r:embed="rId27"/>
          <a:stretch/>
        </p:blipFill>
        <p:spPr>
          <a:xfrm>
            <a:off x="10387080" y="2167200"/>
            <a:ext cx="1188360" cy="214920"/>
          </a:xfrm>
          <a:prstGeom prst="rect">
            <a:avLst/>
          </a:prstGeom>
          <a:ln w="19080">
            <a:solidFill>
              <a:srgbClr val="ffffff"/>
            </a:solidFill>
            <a:round/>
          </a:ln>
        </p:spPr>
      </p:pic>
      <p:pic>
        <p:nvPicPr>
          <p:cNvPr id="252" name="" descr=""/>
          <p:cNvPicPr/>
          <p:nvPr/>
        </p:nvPicPr>
        <p:blipFill>
          <a:blip r:embed="rId28"/>
          <a:stretch/>
        </p:blipFill>
        <p:spPr>
          <a:xfrm>
            <a:off x="10387080" y="1737720"/>
            <a:ext cx="1188360" cy="214560"/>
          </a:xfrm>
          <a:prstGeom prst="rect">
            <a:avLst/>
          </a:prstGeom>
          <a:ln w="19080">
            <a:solidFill>
              <a:srgbClr val="ffffff"/>
            </a:solidFill>
            <a:round/>
          </a:ln>
        </p:spPr>
      </p:pic>
      <p:pic>
        <p:nvPicPr>
          <p:cNvPr id="253" name="" descr=""/>
          <p:cNvPicPr/>
          <p:nvPr/>
        </p:nvPicPr>
        <p:blipFill>
          <a:blip r:embed="rId29"/>
          <a:stretch/>
        </p:blipFill>
        <p:spPr>
          <a:xfrm>
            <a:off x="10387080" y="2630880"/>
            <a:ext cx="1188360" cy="213120"/>
          </a:xfrm>
          <a:prstGeom prst="rect">
            <a:avLst/>
          </a:prstGeom>
          <a:ln w="19080">
            <a:solidFill>
              <a:srgbClr val="ffffff"/>
            </a:solidFill>
            <a:prstDash val="sysDot"/>
            <a:round/>
          </a:ln>
        </p:spPr>
      </p:pic>
      <p:pic>
        <p:nvPicPr>
          <p:cNvPr id="254" name="" descr=""/>
          <p:cNvPicPr/>
          <p:nvPr/>
        </p:nvPicPr>
        <p:blipFill>
          <a:blip r:embed="rId30"/>
          <a:stretch/>
        </p:blipFill>
        <p:spPr>
          <a:xfrm>
            <a:off x="10387080" y="2405160"/>
            <a:ext cx="1188360" cy="212760"/>
          </a:xfrm>
          <a:prstGeom prst="rect">
            <a:avLst/>
          </a:prstGeom>
          <a:ln w="19080">
            <a:solidFill>
              <a:srgbClr val="ffffff"/>
            </a:solidFill>
            <a:round/>
          </a:ln>
        </p:spPr>
      </p:pic>
      <p:sp>
        <p:nvSpPr>
          <p:cNvPr id="255" name="CustomShape 16"/>
          <p:cNvSpPr/>
          <p:nvPr/>
        </p:nvSpPr>
        <p:spPr>
          <a:xfrm>
            <a:off x="10387080" y="1737720"/>
            <a:ext cx="1188360" cy="1106280"/>
          </a:xfrm>
          <a:prstGeom prst="rect">
            <a:avLst/>
          </a:prstGeom>
          <a:noFill/>
          <a:ln w="12600">
            <a:solidFill>
              <a:srgbClr val="000000"/>
            </a:solidFill>
            <a:round/>
          </a:ln>
        </p:spPr>
        <p:style>
          <a:lnRef idx="0"/>
          <a:fillRef idx="0"/>
          <a:effectRef idx="0"/>
          <a:fontRef idx="minor"/>
        </p:style>
      </p:sp>
      <p:sp>
        <p:nvSpPr>
          <p:cNvPr id="256" name="Line 17"/>
          <p:cNvSpPr/>
          <p:nvPr/>
        </p:nvSpPr>
        <p:spPr>
          <a:xfrm>
            <a:off x="9601200" y="2286000"/>
            <a:ext cx="565200" cy="0"/>
          </a:xfrm>
          <a:prstGeom prst="line">
            <a:avLst/>
          </a:prstGeom>
          <a:ln w="38160">
            <a:solidFill>
              <a:srgbClr val="000000"/>
            </a:solidFill>
            <a:custDash>
              <a:ds d="600000" sp="300000"/>
            </a:custDash>
            <a:round/>
            <a:tailEnd len="med" type="triangle" w="med"/>
          </a:ln>
        </p:spPr>
        <p:style>
          <a:lnRef idx="0"/>
          <a:fillRef idx="0"/>
          <a:effectRef idx="0"/>
          <a:fontRef idx="minor"/>
        </p:style>
      </p:sp>
      <p:pic>
        <p:nvPicPr>
          <p:cNvPr id="257" name="" descr=""/>
          <p:cNvPicPr/>
          <p:nvPr/>
        </p:nvPicPr>
        <p:blipFill>
          <a:blip r:embed="rId31"/>
          <a:stretch/>
        </p:blipFill>
        <p:spPr>
          <a:xfrm>
            <a:off x="274320" y="4916160"/>
            <a:ext cx="1188360" cy="212760"/>
          </a:xfrm>
          <a:prstGeom prst="rect">
            <a:avLst/>
          </a:prstGeom>
          <a:ln w="19080">
            <a:solidFill>
              <a:srgbClr val="ffffff"/>
            </a:solidFill>
            <a:round/>
          </a:ln>
        </p:spPr>
      </p:pic>
      <p:pic>
        <p:nvPicPr>
          <p:cNvPr id="258" name="" descr=""/>
          <p:cNvPicPr/>
          <p:nvPr/>
        </p:nvPicPr>
        <p:blipFill>
          <a:blip r:embed="rId32"/>
          <a:stretch/>
        </p:blipFill>
        <p:spPr>
          <a:xfrm>
            <a:off x="274320" y="5128920"/>
            <a:ext cx="1188360" cy="214920"/>
          </a:xfrm>
          <a:prstGeom prst="rect">
            <a:avLst/>
          </a:prstGeom>
          <a:ln w="19080">
            <a:solidFill>
              <a:srgbClr val="ffffff"/>
            </a:solidFill>
            <a:round/>
          </a:ln>
        </p:spPr>
      </p:pic>
      <p:pic>
        <p:nvPicPr>
          <p:cNvPr id="259" name="" descr=""/>
          <p:cNvPicPr/>
          <p:nvPr/>
        </p:nvPicPr>
        <p:blipFill>
          <a:blip r:embed="rId33"/>
          <a:stretch/>
        </p:blipFill>
        <p:spPr>
          <a:xfrm>
            <a:off x="274320" y="4699440"/>
            <a:ext cx="1188360" cy="214560"/>
          </a:xfrm>
          <a:prstGeom prst="rect">
            <a:avLst/>
          </a:prstGeom>
          <a:ln w="19080">
            <a:solidFill>
              <a:srgbClr val="ffffff"/>
            </a:solidFill>
            <a:round/>
          </a:ln>
        </p:spPr>
      </p:pic>
      <p:pic>
        <p:nvPicPr>
          <p:cNvPr id="260" name="" descr=""/>
          <p:cNvPicPr/>
          <p:nvPr/>
        </p:nvPicPr>
        <p:blipFill>
          <a:blip r:embed="rId34"/>
          <a:stretch/>
        </p:blipFill>
        <p:spPr>
          <a:xfrm>
            <a:off x="274320" y="5592600"/>
            <a:ext cx="1188360" cy="213120"/>
          </a:xfrm>
          <a:prstGeom prst="rect">
            <a:avLst/>
          </a:prstGeom>
          <a:ln w="19080">
            <a:solidFill>
              <a:srgbClr val="ffffff"/>
            </a:solidFill>
            <a:prstDash val="sysDot"/>
            <a:round/>
          </a:ln>
        </p:spPr>
      </p:pic>
      <p:pic>
        <p:nvPicPr>
          <p:cNvPr id="261" name="" descr=""/>
          <p:cNvPicPr/>
          <p:nvPr/>
        </p:nvPicPr>
        <p:blipFill>
          <a:blip r:embed="rId35"/>
          <a:stretch/>
        </p:blipFill>
        <p:spPr>
          <a:xfrm>
            <a:off x="274320" y="5366880"/>
            <a:ext cx="1188360" cy="212760"/>
          </a:xfrm>
          <a:prstGeom prst="rect">
            <a:avLst/>
          </a:prstGeom>
          <a:ln w="19080">
            <a:solidFill>
              <a:srgbClr val="ffffff"/>
            </a:solidFill>
            <a:round/>
          </a:ln>
        </p:spPr>
      </p:pic>
      <p:sp>
        <p:nvSpPr>
          <p:cNvPr id="262" name="CustomShape 18"/>
          <p:cNvSpPr/>
          <p:nvPr/>
        </p:nvSpPr>
        <p:spPr>
          <a:xfrm>
            <a:off x="274320" y="4699440"/>
            <a:ext cx="1188360" cy="1106280"/>
          </a:xfrm>
          <a:prstGeom prst="rect">
            <a:avLst/>
          </a:prstGeom>
          <a:noFill/>
          <a:ln w="12600">
            <a:solidFill>
              <a:srgbClr val="000000"/>
            </a:solidFill>
            <a:round/>
          </a:ln>
        </p:spPr>
        <p:style>
          <a:lnRef idx="0"/>
          <a:fillRef idx="0"/>
          <a:effectRef idx="0"/>
          <a:fontRef idx="minor"/>
        </p:style>
      </p:sp>
      <p:pic>
        <p:nvPicPr>
          <p:cNvPr id="263" name="" descr=""/>
          <p:cNvPicPr/>
          <p:nvPr/>
        </p:nvPicPr>
        <p:blipFill>
          <a:blip r:embed="rId36"/>
          <a:stretch/>
        </p:blipFill>
        <p:spPr>
          <a:xfrm>
            <a:off x="274680" y="4916520"/>
            <a:ext cx="1188360" cy="212760"/>
          </a:xfrm>
          <a:prstGeom prst="rect">
            <a:avLst/>
          </a:prstGeom>
          <a:ln w="19080">
            <a:solidFill>
              <a:srgbClr val="ffffff"/>
            </a:solidFill>
            <a:round/>
          </a:ln>
        </p:spPr>
      </p:pic>
      <p:pic>
        <p:nvPicPr>
          <p:cNvPr id="264" name="" descr=""/>
          <p:cNvPicPr/>
          <p:nvPr/>
        </p:nvPicPr>
        <p:blipFill>
          <a:blip r:embed="rId37"/>
          <a:stretch/>
        </p:blipFill>
        <p:spPr>
          <a:xfrm>
            <a:off x="274680" y="5129280"/>
            <a:ext cx="1188360" cy="214920"/>
          </a:xfrm>
          <a:prstGeom prst="rect">
            <a:avLst/>
          </a:prstGeom>
          <a:ln w="19080">
            <a:solidFill>
              <a:srgbClr val="ffffff"/>
            </a:solidFill>
            <a:round/>
          </a:ln>
        </p:spPr>
      </p:pic>
      <p:pic>
        <p:nvPicPr>
          <p:cNvPr id="265" name="" descr=""/>
          <p:cNvPicPr/>
          <p:nvPr/>
        </p:nvPicPr>
        <p:blipFill>
          <a:blip r:embed="rId38"/>
          <a:stretch/>
        </p:blipFill>
        <p:spPr>
          <a:xfrm>
            <a:off x="274680" y="4699800"/>
            <a:ext cx="1188360" cy="214560"/>
          </a:xfrm>
          <a:prstGeom prst="rect">
            <a:avLst/>
          </a:prstGeom>
          <a:ln w="19080">
            <a:solidFill>
              <a:srgbClr val="ffffff"/>
            </a:solidFill>
            <a:round/>
          </a:ln>
        </p:spPr>
      </p:pic>
      <p:pic>
        <p:nvPicPr>
          <p:cNvPr id="266" name="" descr=""/>
          <p:cNvPicPr/>
          <p:nvPr/>
        </p:nvPicPr>
        <p:blipFill>
          <a:blip r:embed="rId39"/>
          <a:stretch/>
        </p:blipFill>
        <p:spPr>
          <a:xfrm>
            <a:off x="274680" y="5592960"/>
            <a:ext cx="1188360" cy="213120"/>
          </a:xfrm>
          <a:prstGeom prst="rect">
            <a:avLst/>
          </a:prstGeom>
          <a:ln w="19080">
            <a:solidFill>
              <a:srgbClr val="ffffff"/>
            </a:solidFill>
            <a:prstDash val="sysDot"/>
            <a:round/>
          </a:ln>
        </p:spPr>
      </p:pic>
      <p:pic>
        <p:nvPicPr>
          <p:cNvPr id="267" name="" descr=""/>
          <p:cNvPicPr/>
          <p:nvPr/>
        </p:nvPicPr>
        <p:blipFill>
          <a:blip r:embed="rId40"/>
          <a:stretch/>
        </p:blipFill>
        <p:spPr>
          <a:xfrm>
            <a:off x="274680" y="5367240"/>
            <a:ext cx="1188360" cy="212760"/>
          </a:xfrm>
          <a:prstGeom prst="rect">
            <a:avLst/>
          </a:prstGeom>
          <a:ln w="19080">
            <a:solidFill>
              <a:srgbClr val="ffffff"/>
            </a:solidFill>
            <a:round/>
          </a:ln>
        </p:spPr>
      </p:pic>
      <p:sp>
        <p:nvSpPr>
          <p:cNvPr id="268" name="CustomShape 19"/>
          <p:cNvSpPr/>
          <p:nvPr/>
        </p:nvSpPr>
        <p:spPr>
          <a:xfrm>
            <a:off x="274680" y="4699800"/>
            <a:ext cx="1188360" cy="1106280"/>
          </a:xfrm>
          <a:prstGeom prst="rect">
            <a:avLst/>
          </a:prstGeom>
          <a:noFill/>
          <a:ln w="12600">
            <a:solidFill>
              <a:srgbClr val="000000"/>
            </a:solidFill>
            <a:round/>
          </a:ln>
        </p:spPr>
        <p:style>
          <a:lnRef idx="0"/>
          <a:fillRef idx="0"/>
          <a:effectRef idx="0"/>
          <a:fontRef idx="minor"/>
        </p:style>
      </p:sp>
      <p:sp>
        <p:nvSpPr>
          <p:cNvPr id="269" name="Line 20"/>
          <p:cNvSpPr/>
          <p:nvPr/>
        </p:nvSpPr>
        <p:spPr>
          <a:xfrm>
            <a:off x="1666080" y="5248080"/>
            <a:ext cx="1172160" cy="0"/>
          </a:xfrm>
          <a:prstGeom prst="line">
            <a:avLst/>
          </a:prstGeom>
          <a:ln w="38160">
            <a:solidFill>
              <a:srgbClr val="000000"/>
            </a:solidFill>
            <a:custDash>
              <a:ds d="600000" sp="300000"/>
            </a:custDash>
            <a:round/>
            <a:tailEnd len="med" type="triangle" w="med"/>
          </a:ln>
        </p:spPr>
        <p:style>
          <a:lnRef idx="0"/>
          <a:fillRef idx="0"/>
          <a:effectRef idx="0"/>
          <a:fontRef idx="minor"/>
        </p:style>
      </p:sp>
      <p:pic>
        <p:nvPicPr>
          <p:cNvPr id="270" name="" descr=""/>
          <p:cNvPicPr/>
          <p:nvPr/>
        </p:nvPicPr>
        <p:blipFill>
          <a:blip r:embed="rId41"/>
          <a:stretch/>
        </p:blipFill>
        <p:spPr>
          <a:xfrm>
            <a:off x="2926080" y="4916160"/>
            <a:ext cx="1188360" cy="212760"/>
          </a:xfrm>
          <a:prstGeom prst="rect">
            <a:avLst/>
          </a:prstGeom>
          <a:ln w="19080">
            <a:solidFill>
              <a:srgbClr val="ffffff"/>
            </a:solidFill>
            <a:round/>
          </a:ln>
        </p:spPr>
      </p:pic>
      <p:pic>
        <p:nvPicPr>
          <p:cNvPr id="271" name="" descr=""/>
          <p:cNvPicPr/>
          <p:nvPr/>
        </p:nvPicPr>
        <p:blipFill>
          <a:blip r:embed="rId42"/>
          <a:stretch/>
        </p:blipFill>
        <p:spPr>
          <a:xfrm>
            <a:off x="2926080" y="5128920"/>
            <a:ext cx="1188360" cy="214920"/>
          </a:xfrm>
          <a:prstGeom prst="rect">
            <a:avLst/>
          </a:prstGeom>
          <a:ln w="19080">
            <a:solidFill>
              <a:srgbClr val="ffffff"/>
            </a:solidFill>
            <a:round/>
          </a:ln>
        </p:spPr>
      </p:pic>
      <p:pic>
        <p:nvPicPr>
          <p:cNvPr id="272" name="" descr=""/>
          <p:cNvPicPr/>
          <p:nvPr/>
        </p:nvPicPr>
        <p:blipFill>
          <a:blip r:embed="rId43"/>
          <a:stretch/>
        </p:blipFill>
        <p:spPr>
          <a:xfrm>
            <a:off x="2926080" y="4699440"/>
            <a:ext cx="1188360" cy="214560"/>
          </a:xfrm>
          <a:prstGeom prst="rect">
            <a:avLst/>
          </a:prstGeom>
          <a:ln w="19080">
            <a:solidFill>
              <a:srgbClr val="ffffff"/>
            </a:solidFill>
            <a:round/>
          </a:ln>
        </p:spPr>
      </p:pic>
      <p:pic>
        <p:nvPicPr>
          <p:cNvPr id="273" name="" descr=""/>
          <p:cNvPicPr/>
          <p:nvPr/>
        </p:nvPicPr>
        <p:blipFill>
          <a:blip r:embed="rId44"/>
          <a:stretch/>
        </p:blipFill>
        <p:spPr>
          <a:xfrm>
            <a:off x="2926080" y="5592600"/>
            <a:ext cx="1188360" cy="213120"/>
          </a:xfrm>
          <a:prstGeom prst="rect">
            <a:avLst/>
          </a:prstGeom>
          <a:ln w="19080">
            <a:solidFill>
              <a:srgbClr val="ffffff"/>
            </a:solidFill>
            <a:prstDash val="sysDot"/>
            <a:round/>
          </a:ln>
        </p:spPr>
      </p:pic>
      <p:pic>
        <p:nvPicPr>
          <p:cNvPr id="274" name="" descr=""/>
          <p:cNvPicPr/>
          <p:nvPr/>
        </p:nvPicPr>
        <p:blipFill>
          <a:blip r:embed="rId45"/>
          <a:stretch/>
        </p:blipFill>
        <p:spPr>
          <a:xfrm>
            <a:off x="2926080" y="5366880"/>
            <a:ext cx="1188360" cy="212760"/>
          </a:xfrm>
          <a:prstGeom prst="rect">
            <a:avLst/>
          </a:prstGeom>
          <a:ln w="19080">
            <a:solidFill>
              <a:srgbClr val="ffffff"/>
            </a:solidFill>
            <a:round/>
          </a:ln>
        </p:spPr>
      </p:pic>
      <p:sp>
        <p:nvSpPr>
          <p:cNvPr id="275" name="CustomShape 21"/>
          <p:cNvSpPr/>
          <p:nvPr/>
        </p:nvSpPr>
        <p:spPr>
          <a:xfrm>
            <a:off x="2926080" y="4699440"/>
            <a:ext cx="1188360" cy="1106280"/>
          </a:xfrm>
          <a:prstGeom prst="rect">
            <a:avLst/>
          </a:prstGeom>
          <a:noFill/>
          <a:ln w="12600">
            <a:solidFill>
              <a:srgbClr val="000000"/>
            </a:solidFill>
            <a:round/>
          </a:ln>
        </p:spPr>
        <p:style>
          <a:lnRef idx="0"/>
          <a:fillRef idx="0"/>
          <a:effectRef idx="0"/>
          <a:fontRef idx="minor"/>
        </p:style>
      </p:sp>
      <mc:AlternateContent>
        <mc:Choice xmlns:a14="http://schemas.microsoft.com/office/drawing/2010/main" Requires="a14">
          <p:sp>
            <p:nvSpPr>
              <p:cNvPr id="276" name="Formula 22"/>
              <p:cNvSpPr txBox="1"/>
              <p:nvPr/>
            </p:nvSpPr>
            <p:spPr>
              <a:xfrm>
                <a:off x="2838240" y="5815800"/>
                <a:ext cx="1766160" cy="255240"/>
              </a:xfrm>
              <a:prstGeom prst="rect">
                <a:avLst/>
              </a:prstGeom>
            </p:spPr>
            <p:txBody>
              <a:bodyPr/>
              <a:p>
                <a14:m>
                  <m:oMath xmlns:m="http://schemas.openxmlformats.org/officeDocument/2006/math">
                    <m:sSub>
                      <m:e>
                        <m:r>
                          <m:t xml:space="preserve">CC</m:t>
                        </m:r>
                      </m:e>
                      <m:sub>
                        <m:r>
                          <m:t xml:space="preserve">n</m:t>
                        </m:r>
                        <m:r>
                          <m:t xml:space="preserve">−</m:t>
                        </m:r>
                        <m:r>
                          <m:t xml:space="preserve">1</m:t>
                        </m:r>
                      </m:sub>
                    </m:sSub>
                    <m:r>
                      <m:t xml:space="preserve">∈</m:t>
                    </m:r>
                    <m:r>
                      <m:t xml:space="preserve">2</m:t>
                    </m:r>
                    <m:r>
                      <m:t xml:space="preserve">×</m:t>
                    </m:r>
                    <m:r>
                      <m:t xml:space="preserve">w</m:t>
                    </m:r>
                    <m:r>
                      <m:t xml:space="preserve">×</m:t>
                    </m:r>
                    <m:sSub>
                      <m:e>
                        <m:r>
                          <m:t xml:space="preserve">d</m:t>
                        </m:r>
                      </m:e>
                      <m:sub>
                        <m:r>
                          <m:t xml:space="preserve">n</m:t>
                        </m:r>
                        <m:r>
                          <m:t xml:space="preserve">−</m:t>
                        </m:r>
                        <m:r>
                          <m:t xml:space="preserve">1</m:t>
                        </m:r>
                      </m:sub>
                    </m:sSub>
                  </m:oMath>
                </a14:m>
              </a:p>
            </p:txBody>
          </p:sp>
        </mc:Choice>
        <mc:Fallback/>
      </mc:AlternateContent>
      <p:pic>
        <p:nvPicPr>
          <p:cNvPr id="277" name="" descr=""/>
          <p:cNvPicPr/>
          <p:nvPr/>
        </p:nvPicPr>
        <p:blipFill>
          <a:blip r:embed="rId46"/>
          <a:stretch/>
        </p:blipFill>
        <p:spPr>
          <a:xfrm>
            <a:off x="2926440" y="4916520"/>
            <a:ext cx="1188360" cy="212760"/>
          </a:xfrm>
          <a:prstGeom prst="rect">
            <a:avLst/>
          </a:prstGeom>
          <a:ln w="19080">
            <a:solidFill>
              <a:srgbClr val="ffffff"/>
            </a:solidFill>
            <a:round/>
          </a:ln>
        </p:spPr>
      </p:pic>
      <p:pic>
        <p:nvPicPr>
          <p:cNvPr id="278" name="" descr=""/>
          <p:cNvPicPr/>
          <p:nvPr/>
        </p:nvPicPr>
        <p:blipFill>
          <a:blip r:embed="rId47"/>
          <a:stretch/>
        </p:blipFill>
        <p:spPr>
          <a:xfrm>
            <a:off x="2926440" y="5129280"/>
            <a:ext cx="1188360" cy="214920"/>
          </a:xfrm>
          <a:prstGeom prst="rect">
            <a:avLst/>
          </a:prstGeom>
          <a:ln w="19080">
            <a:solidFill>
              <a:srgbClr val="ffffff"/>
            </a:solidFill>
            <a:round/>
          </a:ln>
        </p:spPr>
      </p:pic>
      <p:pic>
        <p:nvPicPr>
          <p:cNvPr id="279" name="" descr=""/>
          <p:cNvPicPr/>
          <p:nvPr/>
        </p:nvPicPr>
        <p:blipFill>
          <a:blip r:embed="rId48"/>
          <a:stretch/>
        </p:blipFill>
        <p:spPr>
          <a:xfrm>
            <a:off x="2926440" y="4699800"/>
            <a:ext cx="1188360" cy="214560"/>
          </a:xfrm>
          <a:prstGeom prst="rect">
            <a:avLst/>
          </a:prstGeom>
          <a:ln w="19080">
            <a:solidFill>
              <a:srgbClr val="ffffff"/>
            </a:solidFill>
            <a:round/>
          </a:ln>
        </p:spPr>
      </p:pic>
      <p:pic>
        <p:nvPicPr>
          <p:cNvPr id="280" name="" descr=""/>
          <p:cNvPicPr/>
          <p:nvPr/>
        </p:nvPicPr>
        <p:blipFill>
          <a:blip r:embed="rId49"/>
          <a:stretch/>
        </p:blipFill>
        <p:spPr>
          <a:xfrm>
            <a:off x="2926440" y="5592960"/>
            <a:ext cx="1188360" cy="213120"/>
          </a:xfrm>
          <a:prstGeom prst="rect">
            <a:avLst/>
          </a:prstGeom>
          <a:ln w="19080">
            <a:solidFill>
              <a:srgbClr val="ffffff"/>
            </a:solidFill>
            <a:prstDash val="sysDot"/>
            <a:round/>
          </a:ln>
        </p:spPr>
      </p:pic>
      <p:pic>
        <p:nvPicPr>
          <p:cNvPr id="281" name="" descr=""/>
          <p:cNvPicPr/>
          <p:nvPr/>
        </p:nvPicPr>
        <p:blipFill>
          <a:blip r:embed="rId50"/>
          <a:stretch/>
        </p:blipFill>
        <p:spPr>
          <a:xfrm>
            <a:off x="2926440" y="5367240"/>
            <a:ext cx="1188360" cy="212760"/>
          </a:xfrm>
          <a:prstGeom prst="rect">
            <a:avLst/>
          </a:prstGeom>
          <a:ln w="19080">
            <a:solidFill>
              <a:srgbClr val="ffffff"/>
            </a:solidFill>
            <a:round/>
          </a:ln>
        </p:spPr>
      </p:pic>
      <p:sp>
        <p:nvSpPr>
          <p:cNvPr id="282" name="CustomShape 23"/>
          <p:cNvSpPr/>
          <p:nvPr/>
        </p:nvSpPr>
        <p:spPr>
          <a:xfrm>
            <a:off x="2926440" y="4699800"/>
            <a:ext cx="1188360" cy="1106280"/>
          </a:xfrm>
          <a:prstGeom prst="rect">
            <a:avLst/>
          </a:prstGeom>
          <a:noFill/>
          <a:ln w="12600">
            <a:solidFill>
              <a:srgbClr val="000000"/>
            </a:solidFill>
            <a:round/>
          </a:ln>
        </p:spPr>
        <p:style>
          <a:lnRef idx="0"/>
          <a:fillRef idx="0"/>
          <a:effectRef idx="0"/>
          <a:fontRef idx="minor"/>
        </p:style>
      </p:sp>
      <p:sp>
        <p:nvSpPr>
          <p:cNvPr id="283" name="TextShape 24"/>
          <p:cNvSpPr txBox="1"/>
          <p:nvPr/>
        </p:nvSpPr>
        <p:spPr>
          <a:xfrm>
            <a:off x="1627200" y="5339520"/>
            <a:ext cx="1211040" cy="318960"/>
          </a:xfrm>
          <a:prstGeom prst="rect">
            <a:avLst/>
          </a:prstGeom>
          <a:noFill/>
          <a:ln>
            <a:noFill/>
          </a:ln>
        </p:spPr>
        <p:txBody>
          <a:bodyPr lIns="90000" rIns="90000" tIns="45000" bIns="45000">
            <a:noAutofit/>
          </a:bodyPr>
          <a:p>
            <a:r>
              <a:rPr b="1" lang="en-US" sz="1800" spc="-1" strike="noStrike">
                <a:latin typeface="FreeSans"/>
              </a:rPr>
              <a:t>Reshape </a:t>
            </a:r>
            <a:endParaRPr b="1" lang="en-US" sz="1800" spc="-1" strike="noStrike">
              <a:latin typeface="FreeSans"/>
            </a:endParaRPr>
          </a:p>
        </p:txBody>
      </p:sp>
      <p:sp>
        <p:nvSpPr>
          <p:cNvPr id="284" name="Line 25"/>
          <p:cNvSpPr/>
          <p:nvPr/>
        </p:nvSpPr>
        <p:spPr>
          <a:xfrm>
            <a:off x="4248720" y="5248080"/>
            <a:ext cx="689040" cy="0"/>
          </a:xfrm>
          <a:prstGeom prst="line">
            <a:avLst/>
          </a:prstGeom>
          <a:ln w="38160">
            <a:solidFill>
              <a:srgbClr val="000000"/>
            </a:solidFill>
            <a:custDash>
              <a:ds d="600000" sp="300000"/>
            </a:custDash>
            <a:round/>
            <a:tailEnd len="med" type="triangle" w="med"/>
          </a:ln>
        </p:spPr>
        <p:style>
          <a:lnRef idx="0"/>
          <a:fillRef idx="0"/>
          <a:effectRef idx="0"/>
          <a:fontRef idx="minor"/>
        </p:style>
      </p:sp>
      <p:sp>
        <p:nvSpPr>
          <p:cNvPr id="285" name="CustomShape 26"/>
          <p:cNvSpPr/>
          <p:nvPr/>
        </p:nvSpPr>
        <p:spPr>
          <a:xfrm>
            <a:off x="4973760" y="4846320"/>
            <a:ext cx="885600" cy="731520"/>
          </a:xfrm>
          <a:custGeom>
            <a:avLst/>
            <a:gdLst/>
            <a:ahLst/>
            <a:rect l="0" t="0" r="r" b="b"/>
            <a:pathLst>
              <a:path w="2462" h="2034">
                <a:moveTo>
                  <a:pt x="338" y="0"/>
                </a:moveTo>
                <a:lnTo>
                  <a:pt x="339" y="0"/>
                </a:lnTo>
                <a:cubicBezTo>
                  <a:pt x="279" y="0"/>
                  <a:pt x="221" y="16"/>
                  <a:pt x="169" y="45"/>
                </a:cubicBezTo>
                <a:cubicBezTo>
                  <a:pt x="118" y="75"/>
                  <a:pt x="75" y="118"/>
                  <a:pt x="45" y="169"/>
                </a:cubicBezTo>
                <a:cubicBezTo>
                  <a:pt x="16" y="221"/>
                  <a:pt x="0" y="279"/>
                  <a:pt x="0" y="339"/>
                </a:cubicBezTo>
                <a:lnTo>
                  <a:pt x="0" y="1694"/>
                </a:lnTo>
                <a:lnTo>
                  <a:pt x="0" y="1694"/>
                </a:lnTo>
                <a:cubicBezTo>
                  <a:pt x="0" y="1754"/>
                  <a:pt x="16" y="1812"/>
                  <a:pt x="45" y="1864"/>
                </a:cubicBezTo>
                <a:cubicBezTo>
                  <a:pt x="75" y="1915"/>
                  <a:pt x="118" y="1958"/>
                  <a:pt x="169" y="1988"/>
                </a:cubicBezTo>
                <a:cubicBezTo>
                  <a:pt x="221" y="2017"/>
                  <a:pt x="279" y="2033"/>
                  <a:pt x="339" y="2033"/>
                </a:cubicBezTo>
                <a:lnTo>
                  <a:pt x="2122" y="2033"/>
                </a:lnTo>
                <a:lnTo>
                  <a:pt x="2122" y="2033"/>
                </a:lnTo>
                <a:cubicBezTo>
                  <a:pt x="2182" y="2033"/>
                  <a:pt x="2240" y="2017"/>
                  <a:pt x="2292" y="1988"/>
                </a:cubicBezTo>
                <a:cubicBezTo>
                  <a:pt x="2343" y="1958"/>
                  <a:pt x="2386" y="1915"/>
                  <a:pt x="2416" y="1864"/>
                </a:cubicBezTo>
                <a:cubicBezTo>
                  <a:pt x="2445" y="1812"/>
                  <a:pt x="2461" y="1754"/>
                  <a:pt x="2461" y="1694"/>
                </a:cubicBezTo>
                <a:lnTo>
                  <a:pt x="2461" y="338"/>
                </a:lnTo>
                <a:lnTo>
                  <a:pt x="2461" y="339"/>
                </a:lnTo>
                <a:lnTo>
                  <a:pt x="2461" y="339"/>
                </a:lnTo>
                <a:cubicBezTo>
                  <a:pt x="2461" y="279"/>
                  <a:pt x="2445" y="221"/>
                  <a:pt x="2416" y="169"/>
                </a:cubicBezTo>
                <a:cubicBezTo>
                  <a:pt x="2386" y="118"/>
                  <a:pt x="2343" y="75"/>
                  <a:pt x="2292" y="45"/>
                </a:cubicBezTo>
                <a:cubicBezTo>
                  <a:pt x="2240" y="16"/>
                  <a:pt x="2182" y="0"/>
                  <a:pt x="2122" y="0"/>
                </a:cubicBezTo>
                <a:lnTo>
                  <a:pt x="338" y="0"/>
                </a:lnTo>
              </a:path>
            </a:pathLst>
          </a:custGeom>
          <a:solidFill>
            <a:srgbClr val="ff0000"/>
          </a:solidFill>
          <a:ln>
            <a:solidFill>
              <a:srgbClr val="ff0000"/>
            </a:solidFill>
          </a:ln>
        </p:spPr>
        <p:style>
          <a:lnRef idx="0"/>
          <a:fillRef idx="0"/>
          <a:effectRef idx="0"/>
          <a:fontRef idx="minor"/>
        </p:style>
        <p:txBody>
          <a:bodyPr wrap="none" lIns="90000" rIns="90000" tIns="45000" bIns="45000" anchor="ctr">
            <a:noAutofit/>
          </a:bodyPr>
          <a:p>
            <a:pPr algn="ctr">
              <a:lnSpc>
                <a:spcPct val="100000"/>
              </a:lnSpc>
            </a:pPr>
            <a:r>
              <a:rPr b="1" lang="en-US" sz="1500" spc="-1" strike="noStrike">
                <a:solidFill>
                  <a:srgbClr val="ffffff"/>
                </a:solidFill>
                <a:latin typeface="Nimbus Mono PS"/>
                <a:ea typeface="Noto Sans CJK SC"/>
              </a:rPr>
              <a:t>P</a:t>
            </a:r>
            <a:r>
              <a:rPr b="1" lang="en-US" sz="1500" spc="-1" strike="noStrike">
                <a:solidFill>
                  <a:srgbClr val="ffffff"/>
                </a:solidFill>
                <a:latin typeface="Nimbus Mono PS"/>
                <a:ea typeface="Noto Sans CJK SC"/>
              </a:rPr>
              <a:t>o</a:t>
            </a:r>
            <a:r>
              <a:rPr b="1" lang="en-US" sz="1500" spc="-1" strike="noStrike">
                <a:solidFill>
                  <a:srgbClr val="ffffff"/>
                </a:solidFill>
                <a:latin typeface="Nimbus Mono PS"/>
                <a:ea typeface="Noto Sans CJK SC"/>
              </a:rPr>
              <a:t>o</a:t>
            </a:r>
            <a:r>
              <a:rPr b="1" lang="en-US" sz="1500" spc="-1" strike="noStrike">
                <a:solidFill>
                  <a:srgbClr val="ffffff"/>
                </a:solidFill>
                <a:latin typeface="Nimbus Mono PS"/>
                <a:ea typeface="Noto Sans CJK SC"/>
              </a:rPr>
              <a:t>l</a:t>
            </a:r>
            <a:r>
              <a:rPr b="1" lang="en-US" sz="1500" spc="-1" strike="noStrike">
                <a:solidFill>
                  <a:srgbClr val="ffffff"/>
                </a:solidFill>
                <a:latin typeface="Nimbus Mono PS"/>
                <a:ea typeface="Noto Sans CJK SC"/>
              </a:rPr>
              <a:t> </a:t>
            </a:r>
            <a:br/>
            <a:r>
              <a:rPr b="1" lang="en-US" sz="1500" spc="-1" strike="noStrike">
                <a:solidFill>
                  <a:srgbClr val="ffffff"/>
                </a:solidFill>
                <a:latin typeface="Nimbus Mono PS"/>
                <a:ea typeface="Noto Sans CJK SC"/>
              </a:rPr>
              <a:t>(</a:t>
            </a:r>
            <a:r>
              <a:rPr b="1" lang="en-US" sz="1500" spc="-1" strike="noStrike">
                <a:solidFill>
                  <a:srgbClr val="ffffff"/>
                </a:solidFill>
                <a:latin typeface="Nimbus Mono PS"/>
                <a:ea typeface="Noto Sans CJK SC"/>
              </a:rPr>
              <a:t>2</a:t>
            </a:r>
            <a:r>
              <a:rPr b="1" lang="en-US" sz="1500" spc="-1" strike="noStrike">
                <a:solidFill>
                  <a:srgbClr val="ffffff"/>
                </a:solidFill>
                <a:latin typeface="Nimbus Mono PS"/>
                <a:ea typeface="Noto Sans CJK SC"/>
              </a:rPr>
              <a:t>,</a:t>
            </a:r>
            <a:r>
              <a:rPr b="1" lang="en-US" sz="1500" spc="-1" strike="noStrike">
                <a:solidFill>
                  <a:srgbClr val="ffffff"/>
                </a:solidFill>
                <a:latin typeface="Nimbus Mono PS"/>
                <a:ea typeface="Noto Sans CJK SC"/>
              </a:rPr>
              <a:t>1</a:t>
            </a:r>
            <a:r>
              <a:rPr b="1" lang="en-US" sz="1500" spc="-1" strike="noStrike">
                <a:solidFill>
                  <a:srgbClr val="ffffff"/>
                </a:solidFill>
                <a:latin typeface="Nimbus Mono PS"/>
                <a:ea typeface="Noto Sans CJK SC"/>
              </a:rPr>
              <a:t>)</a:t>
            </a:r>
            <a:r>
              <a:rPr b="1" lang="en-US" sz="1500" spc="-1" strike="noStrike">
                <a:solidFill>
                  <a:srgbClr val="ffffff"/>
                </a:solidFill>
                <a:latin typeface="Nimbus Mono PS"/>
              </a:rPr>
              <a:t> </a:t>
            </a:r>
            <a:endParaRPr b="1" lang="en-US" sz="1500" spc="-1" strike="noStrike">
              <a:solidFill>
                <a:srgbClr val="ffffff"/>
              </a:solidFill>
              <a:latin typeface="Nimbus Mono PS"/>
            </a:endParaRPr>
          </a:p>
        </p:txBody>
      </p:sp>
      <p:sp>
        <p:nvSpPr>
          <p:cNvPr id="286" name="Line 27"/>
          <p:cNvSpPr/>
          <p:nvPr/>
        </p:nvSpPr>
        <p:spPr>
          <a:xfrm>
            <a:off x="5931360" y="5248080"/>
            <a:ext cx="565200" cy="0"/>
          </a:xfrm>
          <a:prstGeom prst="line">
            <a:avLst/>
          </a:prstGeom>
          <a:ln w="38160">
            <a:solidFill>
              <a:srgbClr val="000000"/>
            </a:solidFill>
            <a:custDash>
              <a:ds d="600000" sp="300000"/>
            </a:custDash>
            <a:round/>
            <a:tailEnd len="med" type="triangle" w="med"/>
          </a:ln>
        </p:spPr>
        <p:style>
          <a:lnRef idx="0"/>
          <a:fillRef idx="0"/>
          <a:effectRef idx="0"/>
          <a:fontRef idx="minor"/>
        </p:style>
      </p:sp>
      <p:pic>
        <p:nvPicPr>
          <p:cNvPr id="287" name="" descr=""/>
          <p:cNvPicPr/>
          <p:nvPr/>
        </p:nvPicPr>
        <p:blipFill>
          <a:blip r:embed="rId51"/>
          <a:stretch/>
        </p:blipFill>
        <p:spPr>
          <a:xfrm>
            <a:off x="10381680" y="4862880"/>
            <a:ext cx="1188360" cy="212760"/>
          </a:xfrm>
          <a:prstGeom prst="rect">
            <a:avLst/>
          </a:prstGeom>
          <a:ln w="19080">
            <a:solidFill>
              <a:srgbClr val="ffffff"/>
            </a:solidFill>
            <a:round/>
          </a:ln>
        </p:spPr>
      </p:pic>
      <p:pic>
        <p:nvPicPr>
          <p:cNvPr id="288" name="" descr=""/>
          <p:cNvPicPr/>
          <p:nvPr/>
        </p:nvPicPr>
        <p:blipFill>
          <a:blip r:embed="rId52"/>
          <a:stretch/>
        </p:blipFill>
        <p:spPr>
          <a:xfrm>
            <a:off x="10381680" y="5075640"/>
            <a:ext cx="1188360" cy="214920"/>
          </a:xfrm>
          <a:prstGeom prst="rect">
            <a:avLst/>
          </a:prstGeom>
          <a:ln w="19080">
            <a:solidFill>
              <a:srgbClr val="ffffff"/>
            </a:solidFill>
            <a:round/>
          </a:ln>
        </p:spPr>
      </p:pic>
      <p:pic>
        <p:nvPicPr>
          <p:cNvPr id="289" name="" descr=""/>
          <p:cNvPicPr/>
          <p:nvPr/>
        </p:nvPicPr>
        <p:blipFill>
          <a:blip r:embed="rId53"/>
          <a:stretch/>
        </p:blipFill>
        <p:spPr>
          <a:xfrm>
            <a:off x="10381680" y="4646160"/>
            <a:ext cx="1188360" cy="214560"/>
          </a:xfrm>
          <a:prstGeom prst="rect">
            <a:avLst/>
          </a:prstGeom>
          <a:ln w="19080">
            <a:solidFill>
              <a:srgbClr val="ffffff"/>
            </a:solidFill>
            <a:round/>
          </a:ln>
        </p:spPr>
      </p:pic>
      <p:pic>
        <p:nvPicPr>
          <p:cNvPr id="290" name="" descr=""/>
          <p:cNvPicPr/>
          <p:nvPr/>
        </p:nvPicPr>
        <p:blipFill>
          <a:blip r:embed="rId54"/>
          <a:stretch/>
        </p:blipFill>
        <p:spPr>
          <a:xfrm>
            <a:off x="10381680" y="5539320"/>
            <a:ext cx="1188360" cy="213120"/>
          </a:xfrm>
          <a:prstGeom prst="rect">
            <a:avLst/>
          </a:prstGeom>
          <a:ln w="19080">
            <a:solidFill>
              <a:srgbClr val="ffffff"/>
            </a:solidFill>
            <a:prstDash val="sysDot"/>
            <a:round/>
          </a:ln>
        </p:spPr>
      </p:pic>
      <p:pic>
        <p:nvPicPr>
          <p:cNvPr id="291" name="" descr=""/>
          <p:cNvPicPr/>
          <p:nvPr/>
        </p:nvPicPr>
        <p:blipFill>
          <a:blip r:embed="rId55"/>
          <a:stretch/>
        </p:blipFill>
        <p:spPr>
          <a:xfrm>
            <a:off x="10381680" y="5313600"/>
            <a:ext cx="1188360" cy="212760"/>
          </a:xfrm>
          <a:prstGeom prst="rect">
            <a:avLst/>
          </a:prstGeom>
          <a:ln w="19080">
            <a:solidFill>
              <a:srgbClr val="ffffff"/>
            </a:solidFill>
            <a:round/>
          </a:ln>
        </p:spPr>
      </p:pic>
      <p:sp>
        <p:nvSpPr>
          <p:cNvPr id="292" name="CustomShape 28"/>
          <p:cNvSpPr/>
          <p:nvPr/>
        </p:nvSpPr>
        <p:spPr>
          <a:xfrm>
            <a:off x="10381680" y="4646160"/>
            <a:ext cx="1188360" cy="1106280"/>
          </a:xfrm>
          <a:prstGeom prst="rect">
            <a:avLst/>
          </a:prstGeom>
          <a:noFill/>
          <a:ln w="12600">
            <a:solidFill>
              <a:srgbClr val="000000"/>
            </a:solidFill>
            <a:round/>
          </a:ln>
        </p:spPr>
        <p:style>
          <a:lnRef idx="0"/>
          <a:fillRef idx="0"/>
          <a:effectRef idx="0"/>
          <a:fontRef idx="minor"/>
        </p:style>
      </p:sp>
      <mc:AlternateContent>
        <mc:Choice xmlns:a14="http://schemas.microsoft.com/office/drawing/2010/main" Requires="a14">
          <p:sp>
            <p:nvSpPr>
              <p:cNvPr id="293" name="Formula 29"/>
              <p:cNvSpPr txBox="1"/>
              <p:nvPr/>
            </p:nvSpPr>
            <p:spPr>
              <a:xfrm>
                <a:off x="10293840" y="5762520"/>
                <a:ext cx="1482120" cy="481680"/>
              </a:xfrm>
              <a:prstGeom prst="rect">
                <a:avLst/>
              </a:prstGeom>
            </p:spPr>
            <p:txBody>
              <a:bodyPr/>
              <a:p>
                <a14:m>
                  <m:oMath xmlns:m="http://schemas.openxmlformats.org/officeDocument/2006/math">
                    <m:sSub>
                      <m:e>
                        <m:r>
                          <m:t xml:space="preserve">CC</m:t>
                        </m:r>
                      </m:e>
                      <m:sub>
                        <m:r>
                          <m:t xml:space="preserve">n</m:t>
                        </m:r>
                      </m:sub>
                    </m:sSub>
                    <m:r>
                      <m:t xml:space="preserve">∈</m:t>
                    </m:r>
                    <m:f>
                      <m:num>
                        <m:r>
                          <m:t xml:space="preserve">h</m:t>
                        </m:r>
                      </m:num>
                      <m:den>
                        <m:r>
                          <m:t xml:space="preserve">2</m:t>
                        </m:r>
                      </m:den>
                    </m:f>
                    <m:r>
                      <m:t xml:space="preserve">×</m:t>
                    </m:r>
                    <m:r>
                      <m:t xml:space="preserve">w</m:t>
                    </m:r>
                    <m:r>
                      <m:t xml:space="preserve">×</m:t>
                    </m:r>
                    <m:sSub>
                      <m:e>
                        <m:r>
                          <m:t xml:space="preserve">d</m:t>
                        </m:r>
                      </m:e>
                      <m:sub>
                        <m:r>
                          <m:t xml:space="preserve">n</m:t>
                        </m:r>
                      </m:sub>
                    </m:sSub>
                  </m:oMath>
                </a14:m>
              </a:p>
            </p:txBody>
          </p:sp>
        </mc:Choice>
        <mc:Fallback/>
      </mc:AlternateContent>
      <p:pic>
        <p:nvPicPr>
          <p:cNvPr id="294" name="" descr=""/>
          <p:cNvPicPr/>
          <p:nvPr/>
        </p:nvPicPr>
        <p:blipFill>
          <a:blip r:embed="rId56"/>
          <a:stretch/>
        </p:blipFill>
        <p:spPr>
          <a:xfrm>
            <a:off x="10382040" y="4863240"/>
            <a:ext cx="1188360" cy="212760"/>
          </a:xfrm>
          <a:prstGeom prst="rect">
            <a:avLst/>
          </a:prstGeom>
          <a:ln w="19080">
            <a:solidFill>
              <a:srgbClr val="ffffff"/>
            </a:solidFill>
            <a:round/>
          </a:ln>
        </p:spPr>
      </p:pic>
      <p:pic>
        <p:nvPicPr>
          <p:cNvPr id="295" name="" descr=""/>
          <p:cNvPicPr/>
          <p:nvPr/>
        </p:nvPicPr>
        <p:blipFill>
          <a:blip r:embed="rId57"/>
          <a:stretch/>
        </p:blipFill>
        <p:spPr>
          <a:xfrm>
            <a:off x="10382040" y="5076000"/>
            <a:ext cx="1188360" cy="214920"/>
          </a:xfrm>
          <a:prstGeom prst="rect">
            <a:avLst/>
          </a:prstGeom>
          <a:ln w="19080">
            <a:solidFill>
              <a:srgbClr val="ffffff"/>
            </a:solidFill>
            <a:round/>
          </a:ln>
        </p:spPr>
      </p:pic>
      <p:pic>
        <p:nvPicPr>
          <p:cNvPr id="296" name="" descr=""/>
          <p:cNvPicPr/>
          <p:nvPr/>
        </p:nvPicPr>
        <p:blipFill>
          <a:blip r:embed="rId58"/>
          <a:stretch/>
        </p:blipFill>
        <p:spPr>
          <a:xfrm>
            <a:off x="10382040" y="4646520"/>
            <a:ext cx="1188360" cy="214560"/>
          </a:xfrm>
          <a:prstGeom prst="rect">
            <a:avLst/>
          </a:prstGeom>
          <a:ln w="19080">
            <a:solidFill>
              <a:srgbClr val="ffffff"/>
            </a:solidFill>
            <a:round/>
          </a:ln>
        </p:spPr>
      </p:pic>
      <p:pic>
        <p:nvPicPr>
          <p:cNvPr id="297" name="" descr=""/>
          <p:cNvPicPr/>
          <p:nvPr/>
        </p:nvPicPr>
        <p:blipFill>
          <a:blip r:embed="rId59"/>
          <a:stretch/>
        </p:blipFill>
        <p:spPr>
          <a:xfrm>
            <a:off x="10382040" y="5539680"/>
            <a:ext cx="1188360" cy="213120"/>
          </a:xfrm>
          <a:prstGeom prst="rect">
            <a:avLst/>
          </a:prstGeom>
          <a:ln w="19080">
            <a:solidFill>
              <a:srgbClr val="ffffff"/>
            </a:solidFill>
            <a:prstDash val="sysDot"/>
            <a:round/>
          </a:ln>
        </p:spPr>
      </p:pic>
      <p:pic>
        <p:nvPicPr>
          <p:cNvPr id="298" name="" descr=""/>
          <p:cNvPicPr/>
          <p:nvPr/>
        </p:nvPicPr>
        <p:blipFill>
          <a:blip r:embed="rId60"/>
          <a:stretch/>
        </p:blipFill>
        <p:spPr>
          <a:xfrm>
            <a:off x="10382040" y="5313960"/>
            <a:ext cx="1188360" cy="212760"/>
          </a:xfrm>
          <a:prstGeom prst="rect">
            <a:avLst/>
          </a:prstGeom>
          <a:ln w="19080">
            <a:solidFill>
              <a:srgbClr val="ffffff"/>
            </a:solidFill>
            <a:round/>
          </a:ln>
        </p:spPr>
      </p:pic>
      <p:sp>
        <p:nvSpPr>
          <p:cNvPr id="299" name="CustomShape 30"/>
          <p:cNvSpPr/>
          <p:nvPr/>
        </p:nvSpPr>
        <p:spPr>
          <a:xfrm>
            <a:off x="10382040" y="4646520"/>
            <a:ext cx="1188360" cy="1106280"/>
          </a:xfrm>
          <a:prstGeom prst="rect">
            <a:avLst/>
          </a:prstGeom>
          <a:noFill/>
          <a:ln w="12600">
            <a:solidFill>
              <a:srgbClr val="000000"/>
            </a:solidFill>
            <a:round/>
          </a:ln>
        </p:spPr>
        <p:style>
          <a:lnRef idx="0"/>
          <a:fillRef idx="0"/>
          <a:effectRef idx="0"/>
          <a:fontRef idx="minor"/>
        </p:style>
      </p:sp>
      <p:sp>
        <p:nvSpPr>
          <p:cNvPr id="300" name="Line 31"/>
          <p:cNvSpPr/>
          <p:nvPr/>
        </p:nvSpPr>
        <p:spPr>
          <a:xfrm>
            <a:off x="8372160" y="5194800"/>
            <a:ext cx="565200" cy="0"/>
          </a:xfrm>
          <a:prstGeom prst="line">
            <a:avLst/>
          </a:prstGeom>
          <a:ln w="38160">
            <a:solidFill>
              <a:srgbClr val="000000"/>
            </a:solidFill>
            <a:custDash>
              <a:ds d="600000" sp="300000"/>
            </a:custDash>
            <a:round/>
            <a:tailEnd len="med" type="triangle" w="med"/>
          </a:ln>
        </p:spPr>
        <p:style>
          <a:lnRef idx="0"/>
          <a:fillRef idx="0"/>
          <a:effectRef idx="0"/>
          <a:fontRef idx="minor"/>
        </p:style>
      </p:sp>
      <mc:AlternateContent>
        <mc:Choice xmlns:a14="http://schemas.microsoft.com/office/drawing/2010/main" Requires="a14">
          <p:sp>
            <p:nvSpPr>
              <p:cNvPr id="301" name="Formula 32"/>
              <p:cNvSpPr txBox="1"/>
              <p:nvPr/>
            </p:nvSpPr>
            <p:spPr>
              <a:xfrm>
                <a:off x="182880" y="5852160"/>
                <a:ext cx="1604520" cy="255240"/>
              </a:xfrm>
              <a:prstGeom prst="rect">
                <a:avLst/>
              </a:prstGeom>
            </p:spPr>
            <p:txBody>
              <a:bodyPr/>
              <a:p>
                <a14:m>
                  <m:oMath xmlns:m="http://schemas.openxmlformats.org/officeDocument/2006/math">
                    <m:sSub>
                      <m:e>
                        <m:r>
                          <m:t xml:space="preserve">CC</m:t>
                        </m:r>
                      </m:e>
                      <m:sub>
                        <m:r>
                          <m:t xml:space="preserve">n</m:t>
                        </m:r>
                        <m:r>
                          <m:t xml:space="preserve">−</m:t>
                        </m:r>
                        <m:r>
                          <m:t xml:space="preserve">1</m:t>
                        </m:r>
                      </m:sub>
                    </m:sSub>
                    <m:r>
                      <m:t xml:space="preserve">∈</m:t>
                    </m:r>
                    <m:r>
                      <m:t xml:space="preserve">2</m:t>
                    </m:r>
                    <m:r>
                      <m:t xml:space="preserve">w</m:t>
                    </m:r>
                    <m:r>
                      <m:t xml:space="preserve">×</m:t>
                    </m:r>
                    <m:sSub>
                      <m:e>
                        <m:r>
                          <m:t xml:space="preserve">d</m:t>
                        </m:r>
                      </m:e>
                      <m:sub>
                        <m:r>
                          <m:t xml:space="preserve">n</m:t>
                        </m:r>
                        <m:r>
                          <m:t xml:space="preserve">−</m:t>
                        </m:r>
                        <m:r>
                          <m:t xml:space="preserve">1</m:t>
                        </m:r>
                      </m:sub>
                    </m:sSub>
                  </m:oMath>
                </a14:m>
              </a:p>
            </p:txBody>
          </p:sp>
        </mc:Choice>
        <mc:Fallback/>
      </mc:AlternateContent>
      <p:pic>
        <p:nvPicPr>
          <p:cNvPr id="302" name="Picture 176_2" descr=""/>
          <p:cNvPicPr/>
          <p:nvPr/>
        </p:nvPicPr>
        <p:blipFill>
          <a:blip r:embed="rId61"/>
          <a:stretch/>
        </p:blipFill>
        <p:spPr>
          <a:xfrm>
            <a:off x="6657120" y="4572000"/>
            <a:ext cx="1572480" cy="1303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246</TotalTime>
  <Application>LibreOffice/6.4.7.2$Linux_X86_64 LibreOffice_project/40$Build-2</Application>
  <Words>77</Words>
  <Paragraphs>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2022-10-05T09:22:23Z</dcterms:created>
  <dc:creator>Mohammad Raghib Noor</dc:creator>
  <dc:description/>
  <dc:language>en-US</dc:language>
  <cp:lastModifiedBy/>
  <dcterms:modified xsi:type="dcterms:W3CDTF">2022-10-06T17:52:31Z</dcterms:modified>
  <cp:revision>28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