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1"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01" y="31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3618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8532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5758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7537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6817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7544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0556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8321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91579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813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7538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459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5277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549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2804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7293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2272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0291792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667000" y="914400"/>
            <a:ext cx="9982200" cy="1360565"/>
          </a:xfrm>
          <a:prstGeom prst="rect">
            <a:avLst/>
          </a:prstGeom>
        </p:spPr>
        <p:txBody>
          <a:bodyPr vert="horz" wrap="square" lIns="0" tIns="16510" rIns="0" bIns="0" rtlCol="0">
            <a:spAutoFit/>
          </a:bodyPr>
          <a:lstStyle/>
          <a:p>
            <a:pPr marL="3213735">
              <a:spcBef>
                <a:spcPts val="130"/>
              </a:spcBef>
            </a:pPr>
            <a:r>
              <a:rPr lang="en-US" sz="3600"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sz="3600" b="1" i="0" u="sng" dirty="0">
                <a:solidFill>
                  <a:srgbClr val="0F0F0F"/>
                </a:solidFill>
                <a:effectLst/>
                <a:latin typeface="Times New Roman" panose="02020603050405020304" pitchFamily="18" charset="0"/>
                <a:cs typeface="Times New Roman" panose="02020603050405020304" pitchFamily="18" charset="0"/>
              </a:rPr>
              <a:t> </a:t>
            </a:r>
            <a:br>
              <a:rPr lang="en-US" sz="3600" b="1" i="0" u="sng" dirty="0">
                <a:solidFill>
                  <a:srgbClr val="0F0F0F"/>
                </a:solidFill>
                <a:effectLst/>
                <a:latin typeface="+mj-lt"/>
              </a:rPr>
            </a:br>
            <a:endParaRPr sz="3600" u="sng" spc="15" dirty="0">
              <a:latin typeface="+mj-lt"/>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226734" y="2362200"/>
            <a:ext cx="8610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a:t>
            </a:r>
            <a:r>
              <a:rPr lang="en-US" sz="2400" dirty="0" err="1">
                <a:latin typeface="Times New Roman" panose="02020603050405020304" pitchFamily="18" charset="0"/>
                <a:cs typeface="Times New Roman" panose="02020603050405020304" pitchFamily="18" charset="0"/>
              </a:rPr>
              <a:t>Raghini</a:t>
            </a:r>
            <a:r>
              <a:rPr lang="en-US" sz="2400" dirty="0">
                <a:latin typeface="Times New Roman" panose="02020603050405020304" pitchFamily="18" charset="0"/>
                <a:cs typeface="Times New Roman" panose="02020603050405020304" pitchFamily="18" charset="0"/>
              </a:rPr>
              <a:t> R </a:t>
            </a:r>
          </a:p>
          <a:p>
            <a:r>
              <a:rPr lang="en-US" sz="2400" dirty="0">
                <a:latin typeface="Times New Roman" panose="02020603050405020304" pitchFamily="18" charset="0"/>
                <a:cs typeface="Times New Roman" panose="02020603050405020304" pitchFamily="18" charset="0"/>
              </a:rPr>
              <a:t>REGISTER NO: 312209443</a:t>
            </a:r>
          </a:p>
          <a:p>
            <a:r>
              <a:rPr lang="en-US" sz="2400" dirty="0">
                <a:latin typeface="Times New Roman" panose="02020603050405020304" pitchFamily="18" charset="0"/>
                <a:cs typeface="Times New Roman" panose="02020603050405020304" pitchFamily="18" charset="0"/>
              </a:rPr>
              <a:t>DEPARTMENT: B.com( Accounting &amp; Finance )</a:t>
            </a:r>
          </a:p>
          <a:p>
            <a:r>
              <a:rPr lang="en-US" sz="2400" dirty="0">
                <a:latin typeface="Times New Roman" panose="02020603050405020304" pitchFamily="18" charset="0"/>
                <a:cs typeface="Times New Roman" panose="02020603050405020304" pitchFamily="18" charset="0"/>
              </a:rPr>
              <a:t>COLLEGE: Anna Adarsh college for women.</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A9D84A6-FFCE-43F4-537F-61B33FE739A4}"/>
              </a:ext>
            </a:extLst>
          </p:cNvPr>
          <p:cNvSpPr txBox="1"/>
          <p:nvPr/>
        </p:nvSpPr>
        <p:spPr>
          <a:xfrm>
            <a:off x="914400" y="1676400"/>
            <a:ext cx="6477000" cy="4401205"/>
          </a:xfrm>
          <a:prstGeom prst="rect">
            <a:avLst/>
          </a:prstGeom>
          <a:noFill/>
        </p:spPr>
        <p:txBody>
          <a:bodyPr wrap="square" rtlCol="0">
            <a:spAutoFit/>
          </a:bodyPr>
          <a:lstStyle/>
          <a:p>
            <a:pPr marL="285750" indent="-285750">
              <a:buFont typeface="Arial" panose="020B0604020202020204" pitchFamily="34" charset="0"/>
              <a:buChar char="•"/>
            </a:pPr>
            <a:r>
              <a:rPr lang="en-IN" sz="4000" dirty="0"/>
              <a:t> </a:t>
            </a:r>
            <a:r>
              <a:rPr lang="en-IN" sz="4000" dirty="0">
                <a:latin typeface="Times New Roman" panose="02020603050405020304" pitchFamily="18" charset="0"/>
                <a:cs typeface="Times New Roman" panose="02020603050405020304" pitchFamily="18" charset="0"/>
              </a:rPr>
              <a:t>Conditional formatting</a:t>
            </a:r>
          </a:p>
          <a:p>
            <a:pPr marL="285750" indent="-28575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 Icon Set</a:t>
            </a:r>
          </a:p>
          <a:p>
            <a:pPr marL="285750" indent="-28575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 Data bars</a:t>
            </a:r>
          </a:p>
          <a:p>
            <a:pPr marL="285750" indent="-28575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 Bar chart </a:t>
            </a:r>
          </a:p>
          <a:p>
            <a:pPr marL="285750" indent="-28575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 Pivot tables</a:t>
            </a:r>
          </a:p>
          <a:p>
            <a:pPr marL="285750" indent="-285750">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 Line Chart</a:t>
            </a:r>
          </a:p>
          <a:p>
            <a:endParaRPr lang="en-IN"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F44F2DFA-E61C-AD9D-9244-07745E7636BD}"/>
              </a:ext>
            </a:extLst>
          </p:cNvPr>
          <p:cNvSpPr txBox="1"/>
          <p:nvPr/>
        </p:nvSpPr>
        <p:spPr>
          <a:xfrm>
            <a:off x="609600" y="1475267"/>
            <a:ext cx="8229600" cy="3539430"/>
          </a:xfrm>
          <a:prstGeom prst="rect">
            <a:avLst/>
          </a:prstGeom>
          <a:noFill/>
        </p:spPr>
        <p:txBody>
          <a:bodyPr wrap="square" rtlCol="0">
            <a:spAutoFit/>
          </a:bodyPr>
          <a:lstStyle/>
          <a:p>
            <a:pPr marL="342900" indent="-342900">
              <a:buFont typeface="+mj-lt"/>
              <a:buAutoNum type="alphaLcParenR"/>
            </a:pPr>
            <a:r>
              <a:rPr lang="en-IN" sz="3200" dirty="0"/>
              <a:t> </a:t>
            </a:r>
            <a:r>
              <a:rPr lang="en-IN" sz="3200" dirty="0">
                <a:latin typeface="Times New Roman" panose="02020603050405020304" pitchFamily="18" charset="0"/>
                <a:cs typeface="Times New Roman" panose="02020603050405020304" pitchFamily="18" charset="0"/>
              </a:rPr>
              <a:t>Centralized data</a:t>
            </a:r>
          </a:p>
          <a:p>
            <a:pPr marL="342900" indent="-342900">
              <a:buFont typeface="+mj-lt"/>
              <a:buAutoNum type="alphaLcParenR"/>
            </a:pPr>
            <a:r>
              <a:rPr lang="en-IN" sz="3200" dirty="0">
                <a:latin typeface="Times New Roman" panose="02020603050405020304" pitchFamily="18" charset="0"/>
                <a:cs typeface="Times New Roman" panose="02020603050405020304" pitchFamily="18" charset="0"/>
              </a:rPr>
              <a:t> Reduced errors </a:t>
            </a:r>
          </a:p>
          <a:p>
            <a:pPr marL="342900" indent="-342900">
              <a:buFont typeface="+mj-lt"/>
              <a:buAutoNum type="alphaLcParenR"/>
            </a:pPr>
            <a:r>
              <a:rPr lang="en-IN" sz="3200" dirty="0">
                <a:latin typeface="Times New Roman" panose="02020603050405020304" pitchFamily="18" charset="0"/>
                <a:cs typeface="Times New Roman" panose="02020603050405020304" pitchFamily="18" charset="0"/>
              </a:rPr>
              <a:t> Insights analysis</a:t>
            </a:r>
          </a:p>
          <a:p>
            <a:pPr marL="342900" indent="-342900">
              <a:buFont typeface="+mj-lt"/>
              <a:buAutoNum type="alphaLcParenR"/>
            </a:pPr>
            <a:r>
              <a:rPr lang="en-IN" sz="3200" dirty="0">
                <a:latin typeface="Times New Roman" panose="02020603050405020304" pitchFamily="18" charset="0"/>
                <a:cs typeface="Times New Roman" panose="02020603050405020304" pitchFamily="18" charset="0"/>
              </a:rPr>
              <a:t> Data driven decisions</a:t>
            </a:r>
          </a:p>
          <a:p>
            <a:pPr marL="342900" indent="-342900">
              <a:buFont typeface="+mj-lt"/>
              <a:buAutoNum type="alphaLcParenR"/>
            </a:pPr>
            <a:r>
              <a:rPr lang="en-IN" sz="3200" dirty="0">
                <a:latin typeface="Times New Roman" panose="02020603050405020304" pitchFamily="18" charset="0"/>
                <a:cs typeface="Times New Roman" panose="02020603050405020304" pitchFamily="18" charset="0"/>
              </a:rPr>
              <a:t> Predictive forecasting</a:t>
            </a:r>
          </a:p>
          <a:p>
            <a:pPr marL="342900" indent="-342900">
              <a:buFont typeface="+mj-lt"/>
              <a:buAutoNum type="alphaLcParenR"/>
            </a:pPr>
            <a:r>
              <a:rPr lang="en-IN" sz="3200" dirty="0">
                <a:latin typeface="Times New Roman" panose="02020603050405020304" pitchFamily="18" charset="0"/>
                <a:cs typeface="Times New Roman" panose="02020603050405020304" pitchFamily="18" charset="0"/>
              </a:rPr>
              <a:t> Increased efficiency </a:t>
            </a:r>
          </a:p>
          <a:p>
            <a:pPr marL="342900" indent="-342900">
              <a:buFont typeface="+mj-lt"/>
              <a:buAutoNum type="alphaLcParenR"/>
            </a:pPr>
            <a:r>
              <a:rPr lang="en-IN" sz="3200" dirty="0">
                <a:latin typeface="Times New Roman" panose="02020603050405020304" pitchFamily="18" charset="0"/>
                <a:cs typeface="Times New Roman" panose="02020603050405020304" pitchFamily="18" charset="0"/>
              </a:rPr>
              <a:t> Secure management</a:t>
            </a:r>
            <a:r>
              <a:rPr lang="en-IN" sz="32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DFF687B-C086-88D8-0FFF-E583F08E8A5E}"/>
              </a:ext>
            </a:extLst>
          </p:cNvPr>
          <p:cNvSpPr txBox="1"/>
          <p:nvPr/>
        </p:nvSpPr>
        <p:spPr>
          <a:xfrm>
            <a:off x="990600" y="1371600"/>
            <a:ext cx="7086600" cy="4401205"/>
          </a:xfrm>
          <a:prstGeom prst="rect">
            <a:avLst/>
          </a:prstGeom>
          <a:noFill/>
        </p:spPr>
        <p:txBody>
          <a:bodyPr wrap="square" rtlCol="0">
            <a:spAutoFit/>
          </a:bodyPr>
          <a:lstStyle/>
          <a:p>
            <a:r>
              <a:rPr lang="en-IN" sz="2800" dirty="0"/>
              <a:t>                         </a:t>
            </a:r>
            <a:r>
              <a:rPr lang="en-IN" sz="2800" dirty="0">
                <a:latin typeface="Times New Roman" panose="02020603050405020304" pitchFamily="18" charset="0"/>
                <a:cs typeface="Times New Roman" panose="02020603050405020304" pitchFamily="18" charset="0"/>
              </a:rPr>
              <a:t>Modelling the employee database in Excel enhances data management and analysis by centralizing information, reducing errors, and providing insightful visualizations. It supports informed decision making with real time dashboards and forecasting tools improves efficiency through automation, and ensures data security. The solution streamlines HR operations and aids in strategic planning.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dkUpDiag">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p:nvPr/>
        </p:nvSpPr>
        <p:spPr>
          <a:xfrm>
            <a:off x="10886" y="5810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latin typeface="Times New Roman" panose="02020603050405020304" pitchFamily="18" charset="0"/>
                <a:cs typeface="Times New Roman" panose="02020603050405020304" pitchFamily="18" charset="0"/>
              </a:rPr>
              <a:t>PROJECT</a:t>
            </a:r>
            <a:r>
              <a:rPr sz="4250" u="sng" spc="-85" dirty="0"/>
              <a:t> </a:t>
            </a:r>
            <a:r>
              <a:rPr sz="4250" u="sng" spc="25" dirty="0"/>
              <a:t>TITLE</a:t>
            </a:r>
            <a:endParaRPr sz="4250" u="sng"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283518EA-09EB-8B86-9151-3889BF53DE05}"/>
              </a:ext>
            </a:extLst>
          </p:cNvPr>
          <p:cNvSpPr txBox="1"/>
          <p:nvPr/>
        </p:nvSpPr>
        <p:spPr>
          <a:xfrm>
            <a:off x="834072" y="1756674"/>
            <a:ext cx="6400800" cy="4031873"/>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      To efficient manage and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the employee database using Excel by levering conditional formatting, pivot tables, and charts. </a:t>
            </a:r>
          </a:p>
          <a:p>
            <a:r>
              <a:rPr lang="en-IN" sz="3200" dirty="0">
                <a:latin typeface="Times New Roman" panose="02020603050405020304" pitchFamily="18" charset="0"/>
                <a:cs typeface="Times New Roman" panose="02020603050405020304" pitchFamily="18" charset="0"/>
              </a:rPr>
              <a:t>The goal is to identify key trends, performance metrics, and area for improvement in employee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7B854DA-690D-532C-104B-3CF03DE82789}"/>
              </a:ext>
            </a:extLst>
          </p:cNvPr>
          <p:cNvSpPr txBox="1"/>
          <p:nvPr/>
        </p:nvSpPr>
        <p:spPr>
          <a:xfrm>
            <a:off x="990600" y="2286000"/>
            <a:ext cx="7010400" cy="2862322"/>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The employee database contains various attributes such as employee ID,  Name, Department, Job title, Starting date, Salary, FTE, Employee type, Work 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40589651-B77F-574A-8B8B-3F2A16777FFE}"/>
              </a:ext>
            </a:extLst>
          </p:cNvPr>
          <p:cNvSpPr txBox="1"/>
          <p:nvPr/>
        </p:nvSpPr>
        <p:spPr>
          <a:xfrm>
            <a:off x="1143000" y="2019300"/>
            <a:ext cx="6324600" cy="2677656"/>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 </a:t>
            </a:r>
            <a:r>
              <a:rPr lang="en-IN" sz="2800" dirty="0">
                <a:latin typeface="Times New Roman" panose="02020603050405020304" pitchFamily="18" charset="0"/>
                <a:cs typeface="Times New Roman" panose="02020603050405020304" pitchFamily="18" charset="0"/>
              </a:rPr>
              <a:t>HR Managers and HR Teams</a:t>
            </a: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Department Managers and Team Leads</a:t>
            </a: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Senior Management and Executives</a:t>
            </a: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Payroll and Finance Teams</a:t>
            </a: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Compliance and Legal Teams </a:t>
            </a: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IT and Data Analysts</a:t>
            </a:r>
            <a:r>
              <a:rPr lang="en-IN" sz="28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368228"/>
            <a:ext cx="2695574" cy="3248025"/>
          </a:xfrm>
          <a:prstGeom prst="rect">
            <a:avLst/>
          </a:prstGeom>
        </p:spPr>
      </p:pic>
      <p:sp>
        <p:nvSpPr>
          <p:cNvPr id="6" name="object 6"/>
          <p:cNvSpPr txBox="1">
            <a:spLocks noGrp="1"/>
          </p:cNvSpPr>
          <p:nvPr>
            <p:ph type="title"/>
          </p:nvPr>
        </p:nvSpPr>
        <p:spPr>
          <a:xfrm>
            <a:off x="1347787" y="1136997"/>
            <a:ext cx="9787890" cy="1121461"/>
          </a:xfrm>
          <a:prstGeom prst="rect">
            <a:avLst/>
          </a:prstGeom>
        </p:spPr>
        <p:txBody>
          <a:bodyPr vert="horz" wrap="square" lIns="0" tIns="13335" rIns="0" bIns="0" rtlCol="0">
            <a:spAutoFit/>
          </a:bodyPr>
          <a:lstStyle/>
          <a:p>
            <a:pPr marL="12700" algn="ctr">
              <a:lnSpc>
                <a:spcPct val="100000"/>
              </a:lnSpc>
              <a:spcBef>
                <a:spcPts val="105"/>
              </a:spcBef>
            </a:pPr>
            <a:r>
              <a:rPr sz="3600" u="sng" spc="10" dirty="0">
                <a:latin typeface="Times New Roman" panose="02020603050405020304" pitchFamily="18" charset="0"/>
                <a:cs typeface="Times New Roman" panose="02020603050405020304" pitchFamily="18" charset="0"/>
              </a:rPr>
              <a:t>O</a:t>
            </a:r>
            <a:r>
              <a:rPr sz="3600" u="sng" spc="25" dirty="0">
                <a:latin typeface="Times New Roman" panose="02020603050405020304" pitchFamily="18" charset="0"/>
                <a:cs typeface="Times New Roman" panose="02020603050405020304" pitchFamily="18" charset="0"/>
              </a:rPr>
              <a:t>U</a:t>
            </a:r>
            <a:r>
              <a:rPr sz="3600" u="sng" dirty="0">
                <a:latin typeface="Times New Roman" panose="02020603050405020304" pitchFamily="18" charset="0"/>
                <a:cs typeface="Times New Roman" panose="02020603050405020304" pitchFamily="18" charset="0"/>
              </a:rPr>
              <a:t>R</a:t>
            </a:r>
            <a:r>
              <a:rPr sz="3600" u="sng" spc="5" dirty="0">
                <a:latin typeface="Times New Roman" panose="02020603050405020304" pitchFamily="18" charset="0"/>
                <a:cs typeface="Times New Roman" panose="02020603050405020304" pitchFamily="18" charset="0"/>
              </a:rPr>
              <a:t> </a:t>
            </a:r>
            <a:r>
              <a:rPr sz="3600" u="sng" spc="25" dirty="0">
                <a:latin typeface="Times New Roman" panose="02020603050405020304" pitchFamily="18" charset="0"/>
                <a:cs typeface="Times New Roman" panose="02020603050405020304" pitchFamily="18" charset="0"/>
              </a:rPr>
              <a:t>S</a:t>
            </a:r>
            <a:r>
              <a:rPr sz="3600" u="sng" spc="10" dirty="0">
                <a:latin typeface="Times New Roman" panose="02020603050405020304" pitchFamily="18" charset="0"/>
                <a:cs typeface="Times New Roman" panose="02020603050405020304" pitchFamily="18" charset="0"/>
              </a:rPr>
              <a:t>O</a:t>
            </a:r>
            <a:r>
              <a:rPr sz="3600" u="sng" spc="25" dirty="0">
                <a:latin typeface="Times New Roman" panose="02020603050405020304" pitchFamily="18" charset="0"/>
                <a:cs typeface="Times New Roman" panose="02020603050405020304" pitchFamily="18" charset="0"/>
              </a:rPr>
              <a:t>LU</a:t>
            </a:r>
            <a:r>
              <a:rPr sz="3600" u="sng" spc="-35" dirty="0">
                <a:latin typeface="Times New Roman" panose="02020603050405020304" pitchFamily="18" charset="0"/>
                <a:cs typeface="Times New Roman" panose="02020603050405020304" pitchFamily="18" charset="0"/>
              </a:rPr>
              <a:t>T</a:t>
            </a:r>
            <a:r>
              <a:rPr sz="3600" u="sng" spc="-30" dirty="0">
                <a:latin typeface="Times New Roman" panose="02020603050405020304" pitchFamily="18" charset="0"/>
                <a:cs typeface="Times New Roman" panose="02020603050405020304" pitchFamily="18" charset="0"/>
              </a:rPr>
              <a:t>I</a:t>
            </a:r>
            <a:r>
              <a:rPr sz="3600" u="sng" spc="10" dirty="0">
                <a:latin typeface="Times New Roman" panose="02020603050405020304" pitchFamily="18" charset="0"/>
                <a:cs typeface="Times New Roman" panose="02020603050405020304" pitchFamily="18" charset="0"/>
              </a:rPr>
              <a:t>O</a:t>
            </a:r>
            <a:r>
              <a:rPr sz="3600" u="sng" dirty="0">
                <a:latin typeface="Times New Roman" panose="02020603050405020304" pitchFamily="18" charset="0"/>
                <a:cs typeface="Times New Roman" panose="02020603050405020304" pitchFamily="18" charset="0"/>
              </a:rPr>
              <a:t>N</a:t>
            </a:r>
            <a:r>
              <a:rPr sz="3600" u="sng" spc="-345" dirty="0">
                <a:latin typeface="Times New Roman" panose="02020603050405020304" pitchFamily="18" charset="0"/>
                <a:cs typeface="Times New Roman" panose="02020603050405020304" pitchFamily="18" charset="0"/>
              </a:rPr>
              <a:t> </a:t>
            </a:r>
            <a:r>
              <a:rPr sz="3600" u="sng" spc="-35" dirty="0">
                <a:latin typeface="Times New Roman" panose="02020603050405020304" pitchFamily="18" charset="0"/>
                <a:cs typeface="Times New Roman" panose="02020603050405020304" pitchFamily="18" charset="0"/>
              </a:rPr>
              <a:t>A</a:t>
            </a:r>
            <a:r>
              <a:rPr sz="3600" u="sng" spc="-5" dirty="0">
                <a:latin typeface="Times New Roman" panose="02020603050405020304" pitchFamily="18" charset="0"/>
                <a:cs typeface="Times New Roman" panose="02020603050405020304" pitchFamily="18" charset="0"/>
              </a:rPr>
              <a:t>N</a:t>
            </a:r>
            <a:r>
              <a:rPr sz="3600" u="sng" dirty="0">
                <a:latin typeface="Times New Roman" panose="02020603050405020304" pitchFamily="18" charset="0"/>
                <a:cs typeface="Times New Roman" panose="02020603050405020304" pitchFamily="18" charset="0"/>
              </a:rPr>
              <a:t>D</a:t>
            </a:r>
            <a:r>
              <a:rPr sz="3600" u="sng" spc="35" dirty="0">
                <a:latin typeface="Times New Roman" panose="02020603050405020304" pitchFamily="18" charset="0"/>
                <a:cs typeface="Times New Roman" panose="02020603050405020304" pitchFamily="18" charset="0"/>
              </a:rPr>
              <a:t> </a:t>
            </a:r>
            <a:r>
              <a:rPr sz="3600" u="sng" spc="-30" dirty="0">
                <a:latin typeface="Times New Roman" panose="02020603050405020304" pitchFamily="18" charset="0"/>
                <a:cs typeface="Times New Roman" panose="02020603050405020304" pitchFamily="18" charset="0"/>
              </a:rPr>
              <a:t>I</a:t>
            </a:r>
            <a:r>
              <a:rPr sz="3600" u="sng" spc="-35" dirty="0">
                <a:latin typeface="Times New Roman" panose="02020603050405020304" pitchFamily="18" charset="0"/>
                <a:cs typeface="Times New Roman" panose="02020603050405020304" pitchFamily="18" charset="0"/>
              </a:rPr>
              <a:t>T</a:t>
            </a:r>
            <a:r>
              <a:rPr sz="3600" u="sng" dirty="0">
                <a:latin typeface="Times New Roman" panose="02020603050405020304" pitchFamily="18" charset="0"/>
                <a:cs typeface="Times New Roman" panose="02020603050405020304" pitchFamily="18" charset="0"/>
              </a:rPr>
              <a:t>S</a:t>
            </a:r>
            <a:r>
              <a:rPr sz="3600" u="sng" spc="60" dirty="0">
                <a:latin typeface="Times New Roman" panose="02020603050405020304" pitchFamily="18" charset="0"/>
                <a:cs typeface="Times New Roman" panose="02020603050405020304" pitchFamily="18" charset="0"/>
              </a:rPr>
              <a:t> </a:t>
            </a:r>
            <a:r>
              <a:rPr sz="3600" u="sng" spc="-295" dirty="0">
                <a:latin typeface="Times New Roman" panose="02020603050405020304" pitchFamily="18" charset="0"/>
                <a:cs typeface="Times New Roman" panose="02020603050405020304" pitchFamily="18" charset="0"/>
              </a:rPr>
              <a:t>V</a:t>
            </a:r>
            <a:r>
              <a:rPr sz="3600" u="sng" spc="-35" dirty="0">
                <a:latin typeface="Times New Roman" panose="02020603050405020304" pitchFamily="18" charset="0"/>
                <a:cs typeface="Times New Roman" panose="02020603050405020304" pitchFamily="18" charset="0"/>
              </a:rPr>
              <a:t>A</a:t>
            </a:r>
            <a:r>
              <a:rPr sz="3600" u="sng" spc="25" dirty="0">
                <a:latin typeface="Times New Roman" panose="02020603050405020304" pitchFamily="18" charset="0"/>
                <a:cs typeface="Times New Roman" panose="02020603050405020304" pitchFamily="18" charset="0"/>
              </a:rPr>
              <a:t>LU</a:t>
            </a:r>
            <a:r>
              <a:rPr sz="3600" u="sng" dirty="0">
                <a:latin typeface="Times New Roman" panose="02020603050405020304" pitchFamily="18" charset="0"/>
                <a:cs typeface="Times New Roman" panose="02020603050405020304" pitchFamily="18" charset="0"/>
              </a:rPr>
              <a:t>E</a:t>
            </a:r>
            <a:r>
              <a:rPr sz="3600" u="sng" spc="-65" dirty="0">
                <a:latin typeface="Times New Roman" panose="02020603050405020304" pitchFamily="18" charset="0"/>
                <a:cs typeface="Times New Roman" panose="02020603050405020304" pitchFamily="18" charset="0"/>
              </a:rPr>
              <a:t> </a:t>
            </a:r>
            <a:r>
              <a:rPr sz="3600" u="sng" spc="-15" dirty="0">
                <a:latin typeface="Times New Roman" panose="02020603050405020304" pitchFamily="18" charset="0"/>
                <a:cs typeface="Times New Roman" panose="02020603050405020304" pitchFamily="18" charset="0"/>
              </a:rPr>
              <a:t>P</a:t>
            </a:r>
            <a:r>
              <a:rPr sz="3600" u="sng" spc="-30" dirty="0">
                <a:latin typeface="Times New Roman" panose="02020603050405020304" pitchFamily="18" charset="0"/>
                <a:cs typeface="Times New Roman" panose="02020603050405020304" pitchFamily="18" charset="0"/>
              </a:rPr>
              <a:t>R</a:t>
            </a:r>
            <a:r>
              <a:rPr sz="3600" u="sng" spc="10" dirty="0">
                <a:latin typeface="Times New Roman" panose="02020603050405020304" pitchFamily="18" charset="0"/>
                <a:cs typeface="Times New Roman" panose="02020603050405020304" pitchFamily="18" charset="0"/>
              </a:rPr>
              <a:t>O</a:t>
            </a:r>
            <a:r>
              <a:rPr sz="3600" u="sng" spc="-15" dirty="0">
                <a:latin typeface="Times New Roman" panose="02020603050405020304" pitchFamily="18" charset="0"/>
                <a:cs typeface="Times New Roman" panose="02020603050405020304" pitchFamily="18" charset="0"/>
              </a:rPr>
              <a:t>P</a:t>
            </a:r>
            <a:r>
              <a:rPr sz="3600" u="sng" spc="10" dirty="0">
                <a:latin typeface="Times New Roman" panose="02020603050405020304" pitchFamily="18" charset="0"/>
                <a:cs typeface="Times New Roman" panose="02020603050405020304" pitchFamily="18" charset="0"/>
              </a:rPr>
              <a:t>O</a:t>
            </a:r>
            <a:r>
              <a:rPr sz="3600" u="sng" spc="25" dirty="0">
                <a:latin typeface="Times New Roman" panose="02020603050405020304" pitchFamily="18" charset="0"/>
                <a:cs typeface="Times New Roman" panose="02020603050405020304" pitchFamily="18" charset="0"/>
              </a:rPr>
              <a:t>S</a:t>
            </a:r>
            <a:r>
              <a:rPr sz="3600" u="sng" spc="-30" dirty="0">
                <a:latin typeface="Times New Roman" panose="02020603050405020304" pitchFamily="18" charset="0"/>
                <a:cs typeface="Times New Roman" panose="02020603050405020304" pitchFamily="18" charset="0"/>
              </a:rPr>
              <a:t>I</a:t>
            </a:r>
            <a:r>
              <a:rPr sz="3600" u="sng" spc="-35" dirty="0">
                <a:latin typeface="Times New Roman" panose="02020603050405020304" pitchFamily="18" charset="0"/>
                <a:cs typeface="Times New Roman" panose="02020603050405020304" pitchFamily="18" charset="0"/>
              </a:rPr>
              <a:t>T</a:t>
            </a:r>
            <a:r>
              <a:rPr sz="3600" u="sng" spc="-30" dirty="0">
                <a:latin typeface="Times New Roman" panose="02020603050405020304" pitchFamily="18" charset="0"/>
                <a:cs typeface="Times New Roman" panose="02020603050405020304" pitchFamily="18" charset="0"/>
              </a:rPr>
              <a:t>I</a:t>
            </a:r>
            <a:r>
              <a:rPr sz="3600" u="sng" spc="10" dirty="0">
                <a:latin typeface="Times New Roman" panose="02020603050405020304" pitchFamily="18" charset="0"/>
                <a:cs typeface="Times New Roman" panose="02020603050405020304" pitchFamily="18" charset="0"/>
              </a:rPr>
              <a:t>O</a:t>
            </a:r>
            <a:r>
              <a:rPr sz="3600" u="sng"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7CA6959F-097B-791B-4E2B-96BFD094FD8F}"/>
              </a:ext>
            </a:extLst>
          </p:cNvPr>
          <p:cNvSpPr txBox="1"/>
          <p:nvPr/>
        </p:nvSpPr>
        <p:spPr>
          <a:xfrm>
            <a:off x="2905124" y="2569265"/>
            <a:ext cx="3581400" cy="3046988"/>
          </a:xfrm>
          <a:prstGeom prst="rect">
            <a:avLst/>
          </a:prstGeom>
          <a:noFill/>
        </p:spPr>
        <p:txBody>
          <a:bodyPr wrap="square" rtlCol="0">
            <a:spAutoFit/>
          </a:bodyPr>
          <a:lstStyle/>
          <a:p>
            <a:pPr algn="ctr"/>
            <a:r>
              <a:rPr lang="en-IN" sz="2400" b="1" u="sng" dirty="0">
                <a:latin typeface="+mj-lt"/>
              </a:rPr>
              <a:t>Key features</a:t>
            </a:r>
          </a:p>
          <a:p>
            <a:pPr marL="285750" indent="-285750">
              <a:buFont typeface="Wingdings" panose="05000000000000000000" pitchFamily="2" charset="2"/>
              <a:buChar char="ü"/>
            </a:pPr>
            <a:r>
              <a:rPr lang="en-IN" sz="2400" dirty="0"/>
              <a:t> </a:t>
            </a:r>
            <a:r>
              <a:rPr lang="en-IN" sz="2400" dirty="0">
                <a:latin typeface="Times New Roman" panose="02020603050405020304" pitchFamily="18" charset="0"/>
                <a:cs typeface="Times New Roman" panose="02020603050405020304" pitchFamily="18" charset="0"/>
              </a:rPr>
              <a:t>Centralized employee data</a:t>
            </a:r>
          </a:p>
          <a:p>
            <a:pPr marL="285750" indent="-28575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Conditional formatting</a:t>
            </a:r>
          </a:p>
          <a:p>
            <a:pPr marL="285750" indent="-28575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Pivot tables and charts</a:t>
            </a:r>
          </a:p>
          <a:p>
            <a:pPr marL="285750" indent="-28575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Dynamic dashboards</a:t>
            </a:r>
          </a:p>
          <a:p>
            <a:pPr marL="285750" indent="-28575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Data integrity checks </a:t>
            </a:r>
          </a:p>
          <a:p>
            <a:pPr marL="285750" indent="-28575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Automated reports.</a:t>
            </a:r>
          </a:p>
        </p:txBody>
      </p:sp>
      <p:sp>
        <p:nvSpPr>
          <p:cNvPr id="13" name="TextBox 12">
            <a:extLst>
              <a:ext uri="{FF2B5EF4-FFF2-40B4-BE49-F238E27FC236}">
                <a16:creationId xmlns:a16="http://schemas.microsoft.com/office/drawing/2014/main" id="{646E00E4-B6AB-64A4-0D95-3134DC10A2FC}"/>
              </a:ext>
            </a:extLst>
          </p:cNvPr>
          <p:cNvSpPr txBox="1"/>
          <p:nvPr/>
        </p:nvSpPr>
        <p:spPr>
          <a:xfrm>
            <a:off x="6400800" y="2569265"/>
            <a:ext cx="3768090" cy="3785652"/>
          </a:xfrm>
          <a:prstGeom prst="rect">
            <a:avLst/>
          </a:prstGeom>
          <a:noFill/>
        </p:spPr>
        <p:txBody>
          <a:bodyPr wrap="square" rtlCol="0">
            <a:spAutoFit/>
          </a:bodyPr>
          <a:lstStyle/>
          <a:p>
            <a:pPr algn="ctr"/>
            <a:r>
              <a:rPr lang="en-IN" sz="2400" b="1" u="sng" dirty="0"/>
              <a:t>Value proposition</a:t>
            </a:r>
          </a:p>
          <a:p>
            <a:pPr marL="285750" indent="-285750">
              <a:buFont typeface="Wingdings" panose="05000000000000000000" pitchFamily="2" charset="2"/>
              <a:buChar char="ü"/>
            </a:pPr>
            <a:r>
              <a:rPr lang="en-IN" sz="2400" dirty="0"/>
              <a:t> </a:t>
            </a:r>
            <a:r>
              <a:rPr lang="en-IN" sz="2400" dirty="0">
                <a:latin typeface="Times New Roman" panose="02020603050405020304" pitchFamily="18" charset="0"/>
                <a:cs typeface="Times New Roman" panose="02020603050405020304" pitchFamily="18" charset="0"/>
              </a:rPr>
              <a:t>Improved decision making</a:t>
            </a:r>
          </a:p>
          <a:p>
            <a:pPr marL="285750" indent="-28575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Increased efficiency</a:t>
            </a:r>
          </a:p>
          <a:p>
            <a:pPr marL="285750" indent="-28575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Enhanced data visibility</a:t>
            </a:r>
          </a:p>
          <a:p>
            <a:pPr marL="285750" indent="-28575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Scalability and flexibility</a:t>
            </a:r>
          </a:p>
          <a:p>
            <a:pPr marL="285750" indent="-28575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Cost effective solution</a:t>
            </a:r>
          </a:p>
          <a:p>
            <a:pPr marL="285750" indent="-28575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Improved compliance and accuracy.</a:t>
            </a:r>
          </a:p>
          <a:p>
            <a:pPr marL="285750" indent="-285750">
              <a:buFont typeface="Wingdings" panose="05000000000000000000" pitchFamily="2" charset="2"/>
              <a:buChar char="ü"/>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u="sng" dirty="0"/>
              <a:t>Dataset Description</a:t>
            </a:r>
          </a:p>
        </p:txBody>
      </p:sp>
      <p:sp>
        <p:nvSpPr>
          <p:cNvPr id="7" name="TextBox 6">
            <a:extLst>
              <a:ext uri="{FF2B5EF4-FFF2-40B4-BE49-F238E27FC236}">
                <a16:creationId xmlns:a16="http://schemas.microsoft.com/office/drawing/2014/main" id="{023EFF6B-74D0-AAD2-0A13-4E1121644288}"/>
              </a:ext>
            </a:extLst>
          </p:cNvPr>
          <p:cNvSpPr txBox="1"/>
          <p:nvPr/>
        </p:nvSpPr>
        <p:spPr>
          <a:xfrm>
            <a:off x="1066800" y="1600200"/>
            <a:ext cx="7315200" cy="4524315"/>
          </a:xfrm>
          <a:prstGeom prst="rect">
            <a:avLst/>
          </a:prstGeom>
          <a:noFill/>
        </p:spPr>
        <p:txBody>
          <a:bodyPr wrap="square" rtlCol="0">
            <a:spAutoFit/>
          </a:bodyPr>
          <a:lstStyle/>
          <a:p>
            <a:pPr marL="285750" indent="-285750">
              <a:buFont typeface="Wingdings" panose="05000000000000000000" pitchFamily="2" charset="2"/>
              <a:buChar char="v"/>
            </a:pPr>
            <a:r>
              <a:rPr lang="en-IN" sz="3200" dirty="0"/>
              <a:t> </a:t>
            </a:r>
            <a:r>
              <a:rPr lang="en-IN" sz="3200" dirty="0">
                <a:latin typeface="Times New Roman" panose="02020603050405020304" pitchFamily="18" charset="0"/>
                <a:cs typeface="Times New Roman" panose="02020603050405020304" pitchFamily="18" charset="0"/>
              </a:rPr>
              <a:t>Employee ID</a:t>
            </a:r>
          </a:p>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 Name</a:t>
            </a:r>
          </a:p>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 Department</a:t>
            </a:r>
          </a:p>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 Gender</a:t>
            </a:r>
          </a:p>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 Salary</a:t>
            </a:r>
          </a:p>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 Start date</a:t>
            </a:r>
          </a:p>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 FTE</a:t>
            </a:r>
          </a:p>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 Employee type</a:t>
            </a:r>
          </a:p>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 Work location</a:t>
            </a:r>
            <a:r>
              <a:rPr lang="en-IN" sz="3200" dirty="0"/>
              <a: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lang="en-US" sz="4250" u="sng" spc="20" dirty="0"/>
              <a:t>"</a:t>
            </a:r>
            <a:r>
              <a:rPr sz="4250" u="sng" spc="10" dirty="0"/>
              <a:t>WOW</a:t>
            </a:r>
            <a:r>
              <a:rPr lang="en-US" sz="4250" u="sng" spc="10" dirty="0"/>
              <a:t>"</a:t>
            </a:r>
            <a:r>
              <a:rPr sz="4250" u="sng" spc="85" dirty="0"/>
              <a:t> </a:t>
            </a:r>
            <a:r>
              <a:rPr sz="4250" u="sng" spc="10" dirty="0"/>
              <a:t>IN</a:t>
            </a:r>
            <a:r>
              <a:rPr sz="4250" u="sng" spc="-5" dirty="0"/>
              <a:t> </a:t>
            </a:r>
            <a:r>
              <a:rPr sz="4250" u="sng" spc="15" dirty="0"/>
              <a:t>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5F779EF-DB2E-C361-21F4-F071CDE911DD}"/>
              </a:ext>
            </a:extLst>
          </p:cNvPr>
          <p:cNvSpPr txBox="1"/>
          <p:nvPr/>
        </p:nvSpPr>
        <p:spPr>
          <a:xfrm>
            <a:off x="2438400" y="2019300"/>
            <a:ext cx="5334000" cy="3416320"/>
          </a:xfrm>
          <a:prstGeom prst="rect">
            <a:avLst/>
          </a:prstGeom>
          <a:noFill/>
        </p:spPr>
        <p:txBody>
          <a:bodyPr wrap="square" rtlCol="0">
            <a:spAutoFit/>
          </a:bodyPr>
          <a:lstStyle/>
          <a:p>
            <a:pPr marL="285750" indent="-285750">
              <a:buFont typeface="Wingdings" panose="05000000000000000000" pitchFamily="2" charset="2"/>
              <a:buChar char="q"/>
            </a:pPr>
            <a:r>
              <a:rPr lang="en-IN" sz="3600" dirty="0"/>
              <a:t> </a:t>
            </a:r>
            <a:r>
              <a:rPr lang="en-IN" sz="3600" dirty="0">
                <a:latin typeface="Times New Roman" panose="02020603050405020304" pitchFamily="18" charset="0"/>
                <a:cs typeface="Times New Roman" panose="02020603050405020304" pitchFamily="18" charset="0"/>
              </a:rPr>
              <a:t>Real time insights</a:t>
            </a:r>
          </a:p>
          <a:p>
            <a:pPr marL="285750" indent="-285750">
              <a:buFont typeface="Wingdings" panose="05000000000000000000" pitchFamily="2" charset="2"/>
              <a:buChar char="q"/>
            </a:pPr>
            <a:r>
              <a:rPr lang="en-IN" sz="3600" dirty="0">
                <a:latin typeface="Times New Roman" panose="02020603050405020304" pitchFamily="18" charset="0"/>
                <a:cs typeface="Times New Roman" panose="02020603050405020304" pitchFamily="18" charset="0"/>
              </a:rPr>
              <a:t> Advanced visualization</a:t>
            </a:r>
          </a:p>
          <a:p>
            <a:pPr marL="285750" indent="-285750">
              <a:buFont typeface="Wingdings" panose="05000000000000000000" pitchFamily="2" charset="2"/>
              <a:buChar char="q"/>
            </a:pPr>
            <a:r>
              <a:rPr lang="en-IN" sz="3600" dirty="0">
                <a:latin typeface="Times New Roman" panose="02020603050405020304" pitchFamily="18" charset="0"/>
                <a:cs typeface="Times New Roman" panose="02020603050405020304" pitchFamily="18" charset="0"/>
              </a:rPr>
              <a:t> Predictive analysis</a:t>
            </a:r>
          </a:p>
          <a:p>
            <a:pPr marL="285750" indent="-285750">
              <a:buFont typeface="Wingdings" panose="05000000000000000000" pitchFamily="2" charset="2"/>
              <a:buChar char="q"/>
            </a:pPr>
            <a:r>
              <a:rPr lang="en-IN" sz="3600" dirty="0">
                <a:latin typeface="Times New Roman" panose="02020603050405020304" pitchFamily="18" charset="0"/>
                <a:cs typeface="Times New Roman" panose="02020603050405020304" pitchFamily="18" charset="0"/>
              </a:rPr>
              <a:t> Automation efficiency</a:t>
            </a:r>
          </a:p>
          <a:p>
            <a:pPr marL="285750" indent="-285750">
              <a:buFont typeface="Wingdings" panose="05000000000000000000" pitchFamily="2" charset="2"/>
              <a:buChar char="q"/>
            </a:pPr>
            <a:r>
              <a:rPr lang="en-IN" sz="3600" dirty="0">
                <a:latin typeface="Times New Roman" panose="02020603050405020304" pitchFamily="18" charset="0"/>
                <a:cs typeface="Times New Roman" panose="02020603050405020304" pitchFamily="18" charset="0"/>
              </a:rPr>
              <a:t> Data accuracy</a:t>
            </a:r>
          </a:p>
          <a:p>
            <a:pPr marL="285750" indent="-285750">
              <a:buFont typeface="Wingdings" panose="05000000000000000000" pitchFamily="2" charset="2"/>
              <a:buChar char="q"/>
            </a:pPr>
            <a:r>
              <a:rPr lang="en-IN" sz="3600" dirty="0">
                <a:latin typeface="Times New Roman" panose="02020603050405020304" pitchFamily="18" charset="0"/>
                <a:cs typeface="Times New Roman" panose="02020603050405020304" pitchFamily="18" charset="0"/>
              </a:rPr>
              <a:t> Customizability</a:t>
            </a:r>
            <a:r>
              <a:rPr lang="en-IN" sz="3600" dirty="0"/>
              <a:t>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250</TotalTime>
  <Words>404</Words>
  <Application>Microsoft Office PowerPoint</Application>
  <PresentationFormat>Widescreen</PresentationFormat>
  <Paragraphs>93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varsharajan1975@outlook.com</cp:lastModifiedBy>
  <cp:revision>14</cp:revision>
  <dcterms:created xsi:type="dcterms:W3CDTF">2024-03-29T15:07:22Z</dcterms:created>
  <dcterms:modified xsi:type="dcterms:W3CDTF">2024-08-31T10:14:49Z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