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3" r:id="rId18"/>
    <p:sldId id="277" r:id="rId19"/>
    <p:sldId id="275" r:id="rId20"/>
    <p:sldId id="276" r:id="rId21"/>
    <p:sldId id="282" r:id="rId22"/>
    <p:sldId id="278" r:id="rId23"/>
    <p:sldId id="279" r:id="rId24"/>
    <p:sldId id="280" r:id="rId25"/>
    <p:sldId id="281"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287239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348231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67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3424996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085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93800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105903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157181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124414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164493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27215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114158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32072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362284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417562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C9082-0F9F-4B60-ADB3-BC0CB3B580E3}" type="datetimeFigureOut">
              <a:rPr lang="en-IN" smtClean="0"/>
              <a:t>05-04-2022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04A352-5EC0-41BE-9802-A08FEABBB420}" type="slidenum">
              <a:rPr lang="en-IN" smtClean="0"/>
              <a:t>‹#›</a:t>
            </a:fld>
            <a:endParaRPr lang="en-IN" dirty="0"/>
          </a:p>
        </p:txBody>
      </p:sp>
    </p:spTree>
    <p:extLst>
      <p:ext uri="{BB962C8B-B14F-4D97-AF65-F5344CB8AC3E}">
        <p14:creationId xmlns:p14="http://schemas.microsoft.com/office/powerpoint/2010/main" val="415151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FC9082-0F9F-4B60-ADB3-BC0CB3B580E3}" type="datetimeFigureOut">
              <a:rPr lang="en-IN" smtClean="0"/>
              <a:t>05-04-2022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04A352-5EC0-41BE-9802-A08FEABBB420}" type="slidenum">
              <a:rPr lang="en-IN" smtClean="0"/>
              <a:t>‹#›</a:t>
            </a:fld>
            <a:endParaRPr lang="en-IN" dirty="0"/>
          </a:p>
        </p:txBody>
      </p:sp>
    </p:spTree>
    <p:extLst>
      <p:ext uri="{BB962C8B-B14F-4D97-AF65-F5344CB8AC3E}">
        <p14:creationId xmlns:p14="http://schemas.microsoft.com/office/powerpoint/2010/main" val="38343173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A6DD-613A-4320-9F33-13CA11A53458}"/>
              </a:ext>
            </a:extLst>
          </p:cNvPr>
          <p:cNvSpPr>
            <a:spLocks noGrp="1"/>
          </p:cNvSpPr>
          <p:nvPr>
            <p:ph type="ctrTitle"/>
          </p:nvPr>
        </p:nvSpPr>
        <p:spPr/>
        <p:txBody>
          <a:bodyPr/>
          <a:lstStyle/>
          <a:p>
            <a:r>
              <a:rPr lang="en-US" dirty="0"/>
              <a:t>Diabetes Prediction Using Machine Learning</a:t>
            </a:r>
            <a:endParaRPr lang="en-IN" dirty="0"/>
          </a:p>
        </p:txBody>
      </p:sp>
    </p:spTree>
    <p:extLst>
      <p:ext uri="{BB962C8B-B14F-4D97-AF65-F5344CB8AC3E}">
        <p14:creationId xmlns:p14="http://schemas.microsoft.com/office/powerpoint/2010/main" val="423432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E874-E980-4222-A594-1CD12F724A85}"/>
              </a:ext>
            </a:extLst>
          </p:cNvPr>
          <p:cNvSpPr>
            <a:spLocks noGrp="1"/>
          </p:cNvSpPr>
          <p:nvPr>
            <p:ph type="title"/>
          </p:nvPr>
        </p:nvSpPr>
        <p:spPr/>
        <p:txBody>
          <a:bodyPr/>
          <a:lstStyle/>
          <a:p>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Training and Testing the model.</a:t>
            </a:r>
            <a:endParaRPr lang="en-IN" dirty="0"/>
          </a:p>
        </p:txBody>
      </p:sp>
      <p:sp>
        <p:nvSpPr>
          <p:cNvPr id="3" name="Content Placeholder 2">
            <a:extLst>
              <a:ext uri="{FF2B5EF4-FFF2-40B4-BE49-F238E27FC236}">
                <a16:creationId xmlns:a16="http://schemas.microsoft.com/office/drawing/2014/main" id="{AC577E71-08DB-49D1-AB3A-BD8918914DA1}"/>
              </a:ext>
            </a:extLst>
          </p:cNvPr>
          <p:cNvSpPr>
            <a:spLocks noGrp="1"/>
          </p:cNvSpPr>
          <p:nvPr>
            <p:ph idx="1"/>
          </p:nvPr>
        </p:nvSpPr>
        <p:spPr/>
        <p:txBody>
          <a:bodyPr/>
          <a:lstStyle/>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Training is the most important part, where we train our model using the data available and make the machine learn and understand the data</a:t>
            </a:r>
            <a:r>
              <a:rPr lang="en-IN" sz="1800" spc="-5" dirty="0">
                <a:solidFill>
                  <a:srgbClr val="000000"/>
                </a:solidFill>
                <a:latin typeface="Times New Roman" panose="02020603050405020304" pitchFamily="18" charset="0"/>
                <a:ea typeface="Times New Roman" panose="02020603050405020304" pitchFamily="18" charset="0"/>
              </a:rPr>
              <a:t>.</a:t>
            </a:r>
          </a:p>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When the model has learned from the data, we provide the model with another dataset to evaluate how good our model is performing, if it is performing well, we then test the model using test data, where we get to know the final performance of our model, which can be measure using various metrics, such as Accuracy, recall, precision, and through classification report.</a:t>
            </a:r>
            <a:endParaRPr lang="en-IN" sz="1800" dirty="0">
              <a:effectLst/>
              <a:latin typeface="Times New Roman" panose="02020603050405020304" pitchFamily="18" charset="0"/>
              <a:ea typeface="Times New Roman" panose="02020603050405020304" pitchFamily="18" charset="0"/>
            </a:endParaRPr>
          </a:p>
          <a:p>
            <a:pPr algn="just">
              <a:lnSpc>
                <a:spcPts val="2400"/>
              </a:lnSpc>
              <a:spcBef>
                <a:spcPts val="1030"/>
              </a:spcBef>
            </a:pPr>
            <a:r>
              <a:rPr lang="en-IN" sz="1800" spc="-5" dirty="0">
                <a:solidFill>
                  <a:srgbClr val="000000"/>
                </a:solidFill>
                <a:effectLst/>
                <a:latin typeface="Times New Roman" panose="02020603050405020304" pitchFamily="18" charset="0"/>
                <a:ea typeface="Times New Roman" panose="02020603050405020304" pitchFamily="18" charset="0"/>
              </a:rPr>
              <a:t>This whole process of building and deploying a model is done using 3 different datasets which are split using train_test_split(), which are ‘</a:t>
            </a:r>
            <a:r>
              <a:rPr lang="en-IN" sz="1800" b="1" spc="-5" dirty="0">
                <a:solidFill>
                  <a:srgbClr val="000000"/>
                </a:solidFill>
                <a:effectLst/>
                <a:latin typeface="Times New Roman" panose="02020603050405020304" pitchFamily="18" charset="0"/>
                <a:ea typeface="Times New Roman" panose="02020603050405020304" pitchFamily="18" charset="0"/>
              </a:rPr>
              <a:t>Training data</a:t>
            </a:r>
            <a:r>
              <a:rPr lang="en-IN" sz="1800" spc="-5" dirty="0">
                <a:solidFill>
                  <a:srgbClr val="000000"/>
                </a:solidFill>
                <a:effectLst/>
                <a:latin typeface="Times New Roman" panose="02020603050405020304" pitchFamily="18" charset="0"/>
                <a:ea typeface="Times New Roman" panose="02020603050405020304" pitchFamily="18" charset="0"/>
              </a:rPr>
              <a:t>’, ‘</a:t>
            </a:r>
            <a:r>
              <a:rPr lang="en-IN" sz="1800" b="1" spc="-5" dirty="0">
                <a:solidFill>
                  <a:srgbClr val="000000"/>
                </a:solidFill>
                <a:effectLst/>
                <a:latin typeface="Times New Roman" panose="02020603050405020304" pitchFamily="18" charset="0"/>
                <a:ea typeface="Times New Roman" panose="02020603050405020304" pitchFamily="18" charset="0"/>
              </a:rPr>
              <a:t>Validation data</a:t>
            </a:r>
            <a:r>
              <a:rPr lang="en-IN" sz="1800" spc="-5" dirty="0">
                <a:solidFill>
                  <a:srgbClr val="000000"/>
                </a:solidFill>
                <a:effectLst/>
                <a:latin typeface="Times New Roman" panose="02020603050405020304" pitchFamily="18" charset="0"/>
                <a:ea typeface="Times New Roman" panose="02020603050405020304" pitchFamily="18" charset="0"/>
              </a:rPr>
              <a:t>’, and ‘</a:t>
            </a:r>
            <a:r>
              <a:rPr lang="en-IN" sz="1800" b="1" spc="-5" dirty="0">
                <a:solidFill>
                  <a:srgbClr val="000000"/>
                </a:solidFill>
                <a:effectLst/>
                <a:latin typeface="Times New Roman" panose="02020603050405020304" pitchFamily="18" charset="0"/>
                <a:ea typeface="Times New Roman" panose="02020603050405020304" pitchFamily="18" charset="0"/>
              </a:rPr>
              <a:t>Testing data</a:t>
            </a:r>
            <a:r>
              <a:rPr lang="en-IN" sz="1800" spc="-5"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sz="1800" dirty="0"/>
          </a:p>
          <a:p>
            <a:endParaRPr lang="en-IN" dirty="0"/>
          </a:p>
        </p:txBody>
      </p:sp>
    </p:spTree>
    <p:extLst>
      <p:ext uri="{BB962C8B-B14F-4D97-AF65-F5344CB8AC3E}">
        <p14:creationId xmlns:p14="http://schemas.microsoft.com/office/powerpoint/2010/main" val="285343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8A5-F0F9-4B84-A72C-F8AA7501C13B}"/>
              </a:ext>
            </a:extLst>
          </p:cNvPr>
          <p:cNvSpPr>
            <a:spLocks noGrp="1"/>
          </p:cNvSpPr>
          <p:nvPr>
            <p:ph type="title"/>
          </p:nvPr>
        </p:nvSpPr>
        <p:spPr>
          <a:xfrm>
            <a:off x="3464496" y="2768600"/>
            <a:ext cx="4017758" cy="1320800"/>
          </a:xfrm>
        </p:spPr>
        <p:txBody>
          <a:bodyPr>
            <a:normAutofit/>
          </a:bodyPr>
          <a:lstStyle/>
          <a:p>
            <a:r>
              <a:rPr lang="en-US" sz="4000" b="1" dirty="0">
                <a:latin typeface="Times New Roman" panose="02020603050405020304" pitchFamily="18" charset="0"/>
                <a:cs typeface="Times New Roman" panose="02020603050405020304" pitchFamily="18" charset="0"/>
              </a:rPr>
              <a:t>Algorithms Used</a:t>
            </a:r>
            <a:endParaRPr lang="en-IN" sz="4000" dirty="0"/>
          </a:p>
        </p:txBody>
      </p:sp>
    </p:spTree>
    <p:extLst>
      <p:ext uri="{BB962C8B-B14F-4D97-AF65-F5344CB8AC3E}">
        <p14:creationId xmlns:p14="http://schemas.microsoft.com/office/powerpoint/2010/main" val="22648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51D1-F07B-46ED-B0C5-2301A13E184E}"/>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Algorithms(1/3)</a:t>
            </a:r>
            <a:endParaRPr lang="en-IN" dirty="0"/>
          </a:p>
        </p:txBody>
      </p:sp>
      <p:sp>
        <p:nvSpPr>
          <p:cNvPr id="3" name="Content Placeholder 2">
            <a:extLst>
              <a:ext uri="{FF2B5EF4-FFF2-40B4-BE49-F238E27FC236}">
                <a16:creationId xmlns:a16="http://schemas.microsoft.com/office/drawing/2014/main" id="{1354BA9A-66E0-481B-81F2-FBCE68CAFE22}"/>
              </a:ext>
            </a:extLst>
          </p:cNvPr>
          <p:cNvSpPr>
            <a:spLocks noGrp="1"/>
          </p:cNvSpPr>
          <p:nvPr>
            <p:ph idx="1"/>
          </p:nvPr>
        </p:nvSpPr>
        <p:spPr>
          <a:xfrm>
            <a:off x="677333" y="1808897"/>
            <a:ext cx="4940951" cy="3880773"/>
          </a:xfrm>
        </p:spPr>
        <p:txBody>
          <a:bodyPr>
            <a:normAutofit fontScale="92500" lnSpcReduction="20000"/>
          </a:bodyPr>
          <a:lstStyle/>
          <a:p>
            <a:pPr marL="0" lvl="0" indent="0">
              <a:spcAft>
                <a:spcPts val="800"/>
              </a:spcAft>
              <a:buNone/>
            </a:pPr>
            <a:r>
              <a:rPr lang="en-IN" sz="1800" b="1"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Random Forest Classifier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is a popular machine learning algorithm that belongs to the supervised learning technique. It is one of the widely used algorithms, which perform well with any kind of dataset, be it classification or regression. </a:t>
            </a:r>
          </a:p>
          <a:p>
            <a:pPr algn="just">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based on the concept of ensemble learning, which is a process of combining multiple classifiers to solve a complex problem, and at the end, the results are either made an average of all the classifiers or mode of all the classifiers.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dirty="0"/>
          </a:p>
        </p:txBody>
      </p:sp>
      <p:pic>
        <p:nvPicPr>
          <p:cNvPr id="4" name="Picture 3">
            <a:extLst>
              <a:ext uri="{FF2B5EF4-FFF2-40B4-BE49-F238E27FC236}">
                <a16:creationId xmlns:a16="http://schemas.microsoft.com/office/drawing/2014/main" id="{DD8172B8-637D-4661-9EE3-691E00ECB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14" y="2055082"/>
            <a:ext cx="3817666" cy="3211511"/>
          </a:xfrm>
          <a:prstGeom prst="rect">
            <a:avLst/>
          </a:prstGeom>
        </p:spPr>
      </p:pic>
    </p:spTree>
    <p:extLst>
      <p:ext uri="{BB962C8B-B14F-4D97-AF65-F5344CB8AC3E}">
        <p14:creationId xmlns:p14="http://schemas.microsoft.com/office/powerpoint/2010/main" val="2755677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E35B-5ABA-40E9-99BB-37B1D546214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Algorithms(2/3)</a:t>
            </a:r>
            <a:endParaRPr lang="en-IN" dirty="0"/>
          </a:p>
        </p:txBody>
      </p:sp>
      <p:sp>
        <p:nvSpPr>
          <p:cNvPr id="3" name="Content Placeholder 2">
            <a:extLst>
              <a:ext uri="{FF2B5EF4-FFF2-40B4-BE49-F238E27FC236}">
                <a16:creationId xmlns:a16="http://schemas.microsoft.com/office/drawing/2014/main" id="{5EAC1FD3-6A74-4EC8-8572-6C57A020E1B9}"/>
              </a:ext>
            </a:extLst>
          </p:cNvPr>
          <p:cNvSpPr>
            <a:spLocks noGrp="1"/>
          </p:cNvSpPr>
          <p:nvPr>
            <p:ph idx="1"/>
          </p:nvPr>
        </p:nvSpPr>
        <p:spPr>
          <a:xfrm>
            <a:off x="738881" y="1712181"/>
            <a:ext cx="5072834" cy="3967650"/>
          </a:xfrm>
        </p:spPr>
        <p:txBody>
          <a:bodyPr>
            <a:normAutofit fontScale="85000" lnSpcReduction="20000"/>
          </a:bodyPr>
          <a:lstStyle/>
          <a:p>
            <a:pPr marL="0" indent="0">
              <a:buNone/>
            </a:pPr>
            <a:r>
              <a:rPr lang="en-IN"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as the name suggests, creates a branch of nodes</a:t>
            </a:r>
            <a:endPar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each internal node denotes a test on an attribute, each branch represents an outcome of the test, and the last nodes are termed as the leaf nodes </a:t>
            </a:r>
          </a:p>
          <a:p>
            <a:r>
              <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Leaf node </a:t>
            </a:r>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means there cannot be any nodes attached to them, and each leaf node (terminal node) holds a class label. </a:t>
            </a: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decision tree is one of the most popular algorithms in machine learning, it can be sued for both classification and regression</a:t>
            </a:r>
            <a:r>
              <a:rPr lang="en-IN" sz="1800"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IN"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some exceptions to decision tree also, in terms of data scaling and data transformation, since decision tree works like a flowchart in the form of branches doing data transformation and scaling might be optional.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a:p>
            <a:endParaRPr lang="en-IN" dirty="0"/>
          </a:p>
        </p:txBody>
      </p:sp>
      <p:pic>
        <p:nvPicPr>
          <p:cNvPr id="4" name="Picture 3">
            <a:extLst>
              <a:ext uri="{FF2B5EF4-FFF2-40B4-BE49-F238E27FC236}">
                <a16:creationId xmlns:a16="http://schemas.microsoft.com/office/drawing/2014/main" id="{A0A5EFDB-5ADC-4783-A683-8CADE1C99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2" y="1895231"/>
            <a:ext cx="3973150" cy="3536827"/>
          </a:xfrm>
          <a:prstGeom prst="rect">
            <a:avLst/>
          </a:prstGeom>
        </p:spPr>
      </p:pic>
    </p:spTree>
    <p:extLst>
      <p:ext uri="{BB962C8B-B14F-4D97-AF65-F5344CB8AC3E}">
        <p14:creationId xmlns:p14="http://schemas.microsoft.com/office/powerpoint/2010/main" val="392476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5B9B-8EBA-4AAE-895C-A3B4EDB16C1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Algorithms(3/3)</a:t>
            </a:r>
            <a:endParaRPr lang="en-IN" dirty="0"/>
          </a:p>
        </p:txBody>
      </p:sp>
      <p:sp>
        <p:nvSpPr>
          <p:cNvPr id="3" name="Content Placeholder 2">
            <a:extLst>
              <a:ext uri="{FF2B5EF4-FFF2-40B4-BE49-F238E27FC236}">
                <a16:creationId xmlns:a16="http://schemas.microsoft.com/office/drawing/2014/main" id="{037701E5-CED8-46D6-8F91-642CB7737F69}"/>
              </a:ext>
            </a:extLst>
          </p:cNvPr>
          <p:cNvSpPr>
            <a:spLocks noGrp="1"/>
          </p:cNvSpPr>
          <p:nvPr>
            <p:ph idx="1"/>
          </p:nvPr>
        </p:nvSpPr>
        <p:spPr>
          <a:xfrm>
            <a:off x="677334" y="1817689"/>
            <a:ext cx="5600374" cy="4556733"/>
          </a:xfrm>
        </p:spPr>
        <p:txBody>
          <a:bodyPr>
            <a:normAutofit fontScale="85000" lnSpcReduction="20000"/>
          </a:bodyPr>
          <a:lstStyle/>
          <a:p>
            <a:pPr marL="0" indent="0">
              <a:buNone/>
            </a:pPr>
            <a:r>
              <a:rPr lang="en-US" sz="1800" b="1" dirty="0">
                <a:latin typeface="Times New Roman" panose="02020603050405020304" pitchFamily="18" charset="0"/>
                <a:cs typeface="Times New Roman" panose="02020603050405020304" pitchFamily="18" charset="0"/>
              </a:rPr>
              <a:t>Logistic Regression</a:t>
            </a:r>
          </a:p>
          <a:p>
            <a:pPr algn="l"/>
            <a:r>
              <a:rPr lang="en-US" sz="1800" i="0" dirty="0">
                <a:effectLst/>
                <a:latin typeface="Times New Roman" panose="02020603050405020304" pitchFamily="18" charset="0"/>
                <a:cs typeface="Times New Roman" panose="02020603050405020304" pitchFamily="18" charset="0"/>
              </a:rPr>
              <a:t>Logistic regression models a relationship between predictor variables and a categorical response variable. </a:t>
            </a:r>
          </a:p>
          <a:p>
            <a:pPr algn="l"/>
            <a:r>
              <a:rPr lang="en-US" sz="1800" b="0" i="0" dirty="0">
                <a:effectLst/>
                <a:latin typeface="Times New Roman" panose="02020603050405020304" pitchFamily="18" charset="0"/>
                <a:cs typeface="Times New Roman" panose="02020603050405020304" pitchFamily="18" charset="0"/>
              </a:rPr>
              <a:t>Logistic regression helps us estimate a probability of falling into a certain level of the categorical response given a set of predictors. </a:t>
            </a:r>
          </a:p>
          <a:p>
            <a:pPr algn="l"/>
            <a:r>
              <a:rPr lang="en-US" sz="1800" b="0" i="0" dirty="0">
                <a:effectLst/>
                <a:latin typeface="Times New Roman" panose="02020603050405020304" pitchFamily="18" charset="0"/>
                <a:cs typeface="Times New Roman" panose="02020603050405020304" pitchFamily="18" charset="0"/>
              </a:rPr>
              <a:t>We can choose from three types of logistic regression, depending on the nature of the categorical response variable.</a:t>
            </a:r>
          </a:p>
          <a:p>
            <a:pPr algn="l"/>
            <a:r>
              <a:rPr lang="en-US" sz="1800" b="1" i="0" dirty="0">
                <a:effectLst/>
                <a:latin typeface="Times New Roman" panose="02020603050405020304" pitchFamily="18" charset="0"/>
                <a:cs typeface="Times New Roman" panose="02020603050405020304" pitchFamily="18" charset="0"/>
              </a:rPr>
              <a:t>Binary Logistic Regression</a:t>
            </a:r>
            <a:r>
              <a:rPr lang="en-US" sz="1800" b="0" i="0" dirty="0">
                <a:effectLst/>
                <a:latin typeface="Times New Roman" panose="02020603050405020304" pitchFamily="18" charset="0"/>
                <a:cs typeface="Times New Roman" panose="02020603050405020304" pitchFamily="18" charset="0"/>
              </a:rPr>
              <a:t>:</a:t>
            </a:r>
          </a:p>
          <a:p>
            <a:pPr algn="l"/>
            <a:r>
              <a:rPr lang="en-US" sz="1800" b="0" i="0" dirty="0">
                <a:effectLst/>
                <a:latin typeface="Times New Roman" panose="02020603050405020304" pitchFamily="18" charset="0"/>
                <a:cs typeface="Times New Roman" panose="02020603050405020304" pitchFamily="18" charset="0"/>
              </a:rPr>
              <a:t>Used when the response is binary (i.e., it has two possible outcomes). </a:t>
            </a:r>
          </a:p>
          <a:p>
            <a:pPr algn="l"/>
            <a:r>
              <a:rPr lang="en-US" sz="1800" b="1" i="0" dirty="0">
                <a:effectLst/>
                <a:latin typeface="Times New Roman" panose="02020603050405020304" pitchFamily="18" charset="0"/>
                <a:cs typeface="Times New Roman" panose="02020603050405020304" pitchFamily="18" charset="0"/>
              </a:rPr>
              <a:t>Nominal Logistic Regression</a:t>
            </a:r>
            <a:r>
              <a:rPr lang="en-US" sz="1800" b="0" i="0" dirty="0">
                <a:effectLst/>
                <a:latin typeface="Times New Roman" panose="02020603050405020304" pitchFamily="18" charset="0"/>
                <a:cs typeface="Times New Roman" panose="02020603050405020304" pitchFamily="18" charset="0"/>
              </a:rPr>
              <a:t>:</a:t>
            </a:r>
          </a:p>
          <a:p>
            <a:pPr algn="l"/>
            <a:r>
              <a:rPr lang="en-US" sz="1800" b="0" i="0" dirty="0">
                <a:effectLst/>
                <a:latin typeface="Times New Roman" panose="02020603050405020304" pitchFamily="18" charset="0"/>
                <a:cs typeface="Times New Roman" panose="02020603050405020304" pitchFamily="18" charset="0"/>
              </a:rPr>
              <a:t>Used when there are three or more categories with no natural ordering to the levels. </a:t>
            </a:r>
          </a:p>
          <a:p>
            <a:pPr algn="l"/>
            <a:r>
              <a:rPr lang="en-US" sz="1800" b="1" i="0" dirty="0">
                <a:effectLst/>
                <a:latin typeface="Times New Roman" panose="02020603050405020304" pitchFamily="18" charset="0"/>
                <a:cs typeface="Times New Roman" panose="02020603050405020304" pitchFamily="18" charset="0"/>
              </a:rPr>
              <a:t>Ordinal Logistic Regression</a:t>
            </a:r>
            <a:r>
              <a:rPr lang="en-US" sz="1800" b="0" i="0" dirty="0">
                <a:effectLst/>
                <a:latin typeface="Times New Roman" panose="02020603050405020304" pitchFamily="18" charset="0"/>
                <a:cs typeface="Times New Roman" panose="02020603050405020304" pitchFamily="18" charset="0"/>
              </a:rPr>
              <a:t>:</a:t>
            </a:r>
          </a:p>
          <a:p>
            <a:pPr algn="l"/>
            <a:r>
              <a:rPr lang="en-US" sz="1800" b="0" i="0" dirty="0">
                <a:effectLst/>
                <a:latin typeface="Times New Roman" panose="02020603050405020304" pitchFamily="18" charset="0"/>
                <a:cs typeface="Times New Roman" panose="02020603050405020304" pitchFamily="18" charset="0"/>
              </a:rPr>
              <a:t>Used when there are three or more categories with a natural ordering to the levels, but the ranking of the levels do not necessarily mean the intervals between them are equal. </a:t>
            </a:r>
            <a:endParaRPr lang="en-IN" sz="1800"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4974EEF-CCF1-466E-BFDD-9093F20C01A7}"/>
              </a:ext>
            </a:extLst>
          </p:cNvPr>
          <p:cNvPicPr>
            <a:picLocks noChangeAspect="1"/>
          </p:cNvPicPr>
          <p:nvPr/>
        </p:nvPicPr>
        <p:blipFill rotWithShape="1">
          <a:blip r:embed="rId2">
            <a:extLst>
              <a:ext uri="{28A0092B-C50C-407E-A947-70E740481C1C}">
                <a14:useLocalDpi xmlns:a14="http://schemas.microsoft.com/office/drawing/2010/main" val="0"/>
              </a:ext>
            </a:extLst>
          </a:blip>
          <a:srcRect l="51006"/>
          <a:stretch/>
        </p:blipFill>
        <p:spPr>
          <a:xfrm>
            <a:off x="6277708" y="2190516"/>
            <a:ext cx="3565757" cy="3119102"/>
          </a:xfrm>
          <a:prstGeom prst="rect">
            <a:avLst/>
          </a:prstGeom>
        </p:spPr>
      </p:pic>
    </p:spTree>
    <p:extLst>
      <p:ext uri="{BB962C8B-B14F-4D97-AF65-F5344CB8AC3E}">
        <p14:creationId xmlns:p14="http://schemas.microsoft.com/office/powerpoint/2010/main" val="3983868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63F8-B9E6-4AC0-9A1E-504C5A9F05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Algorithm(4/4)</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3BE942-5EC9-4E77-931F-41A9C3039C12}"/>
              </a:ext>
            </a:extLst>
          </p:cNvPr>
          <p:cNvSpPr>
            <a:spLocks noGrp="1"/>
          </p:cNvSpPr>
          <p:nvPr>
            <p:ph idx="1"/>
          </p:nvPr>
        </p:nvSpPr>
        <p:spPr>
          <a:xfrm>
            <a:off x="677334" y="1712181"/>
            <a:ext cx="8596668" cy="4389681"/>
          </a:xfrm>
        </p:spPr>
        <p:txBody>
          <a:bodyPr>
            <a:normAutofit/>
          </a:bodyPr>
          <a:lstStyle/>
          <a:p>
            <a:r>
              <a:rPr lang="en-US" dirty="0">
                <a:latin typeface="Times New Roman" panose="02020603050405020304" pitchFamily="18" charset="0"/>
                <a:cs typeface="Times New Roman" panose="02020603050405020304" pitchFamily="18" charset="0"/>
              </a:rPr>
              <a:t>Gradient Boosting Classifier</a:t>
            </a:r>
          </a:p>
          <a:p>
            <a:pPr fontAlgn="base"/>
            <a:r>
              <a:rPr lang="en-US" b="0" dirty="0">
                <a:solidFill>
                  <a:schemeClr val="tx1"/>
                </a:solidFill>
                <a:effectLst/>
                <a:latin typeface="Times New Roman" panose="02020603050405020304" pitchFamily="18" charset="0"/>
                <a:cs typeface="Times New Roman" panose="02020603050405020304" pitchFamily="18" charset="0"/>
              </a:rPr>
              <a:t>Gradient boosting is a powerful ensemble machine learning algorithm.</a:t>
            </a:r>
          </a:p>
          <a:p>
            <a:pPr fontAlgn="base"/>
            <a:r>
              <a:rPr lang="en-US" b="0" dirty="0">
                <a:solidFill>
                  <a:schemeClr val="tx1"/>
                </a:solidFill>
                <a:effectLst/>
                <a:latin typeface="Times New Roman" panose="02020603050405020304" pitchFamily="18" charset="0"/>
                <a:cs typeface="Times New Roman" panose="02020603050405020304" pitchFamily="18" charset="0"/>
              </a:rPr>
              <a:t>It’s popular for structured predictive modeling problems, such as classification and regression on tabular data, and is often the main algorithm or one of the main algorithms used in winning solutions to machine learning competitions, like those on Kaggle.</a:t>
            </a:r>
          </a:p>
          <a:p>
            <a:pPr fontAlgn="base"/>
            <a:r>
              <a:rPr lang="en-US" b="0" dirty="0">
                <a:solidFill>
                  <a:schemeClr val="tx1"/>
                </a:solidFill>
                <a:effectLst/>
                <a:latin typeface="Times New Roman" panose="02020603050405020304" pitchFamily="18" charset="0"/>
                <a:cs typeface="Times New Roman" panose="02020603050405020304" pitchFamily="18" charset="0"/>
              </a:rPr>
              <a:t>There are many implementations of gradient boosting available, including standard implementations in SciPy and efficient third-party libraries. Each uses a different interface and even different names for the algorithm.</a:t>
            </a:r>
          </a:p>
          <a:p>
            <a:endParaRPr lang="en-IN" dirty="0"/>
          </a:p>
        </p:txBody>
      </p:sp>
    </p:spTree>
    <p:extLst>
      <p:ext uri="{BB962C8B-B14F-4D97-AF65-F5344CB8AC3E}">
        <p14:creationId xmlns:p14="http://schemas.microsoft.com/office/powerpoint/2010/main" val="243493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AD2AFCE-FBDE-4D1C-8E1B-48DA1FF89F5C}"/>
              </a:ext>
            </a:extLst>
          </p:cNvPr>
          <p:cNvSpPr>
            <a:spLocks noGrp="1"/>
          </p:cNvSpPr>
          <p:nvPr>
            <p:ph type="title"/>
          </p:nvPr>
        </p:nvSpPr>
        <p:spPr>
          <a:xfrm>
            <a:off x="3860678" y="2768600"/>
            <a:ext cx="3111622" cy="1320800"/>
          </a:xfrm>
        </p:spPr>
        <p:txBody>
          <a:bodyPr>
            <a:normAutofit/>
          </a:bodyPr>
          <a:lstStyle/>
          <a:p>
            <a:r>
              <a:rPr lang="en-US" sz="6600" b="1" dirty="0">
                <a:latin typeface="Times New Roman" panose="02020603050405020304" pitchFamily="18" charset="0"/>
                <a:cs typeface="Times New Roman" panose="02020603050405020304" pitchFamily="18" charset="0"/>
              </a:rPr>
              <a:t>Results</a:t>
            </a:r>
            <a:endParaRPr lang="en-IN" sz="6600" dirty="0"/>
          </a:p>
        </p:txBody>
      </p:sp>
    </p:spTree>
    <p:extLst>
      <p:ext uri="{BB962C8B-B14F-4D97-AF65-F5344CB8AC3E}">
        <p14:creationId xmlns:p14="http://schemas.microsoft.com/office/powerpoint/2010/main" val="300110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1CF1-7A6C-46BC-8E75-B3BB2E8744E5}"/>
              </a:ext>
            </a:extLst>
          </p:cNvPr>
          <p:cNvSpPr>
            <a:spLocks noGrp="1"/>
          </p:cNvSpPr>
          <p:nvPr>
            <p:ph type="title"/>
          </p:nvPr>
        </p:nvSpPr>
        <p:spPr/>
        <p:txBody>
          <a:bodyPr/>
          <a:lstStyle/>
          <a:p>
            <a:r>
              <a:rPr lang="en-US" dirty="0"/>
              <a:t>Logistic Regression</a:t>
            </a:r>
            <a:endParaRPr lang="en-IN" dirty="0"/>
          </a:p>
        </p:txBody>
      </p:sp>
      <p:pic>
        <p:nvPicPr>
          <p:cNvPr id="9" name="Content Placeholder 8">
            <a:extLst>
              <a:ext uri="{FF2B5EF4-FFF2-40B4-BE49-F238E27FC236}">
                <a16:creationId xmlns:a16="http://schemas.microsoft.com/office/drawing/2014/main" id="{57E26389-0578-4FCE-A6CF-0E993885DB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648" t="14879" r="36116" b="9822"/>
          <a:stretch/>
        </p:blipFill>
        <p:spPr>
          <a:xfrm>
            <a:off x="2329962" y="1600199"/>
            <a:ext cx="4862146" cy="4825126"/>
          </a:xfrm>
        </p:spPr>
      </p:pic>
    </p:spTree>
    <p:extLst>
      <p:ext uri="{BB962C8B-B14F-4D97-AF65-F5344CB8AC3E}">
        <p14:creationId xmlns:p14="http://schemas.microsoft.com/office/powerpoint/2010/main" val="350112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C0DC-C875-4BE7-9709-E94AC3340D84}"/>
              </a:ext>
            </a:extLst>
          </p:cNvPr>
          <p:cNvSpPr>
            <a:spLocks noGrp="1"/>
          </p:cNvSpPr>
          <p:nvPr>
            <p:ph type="title"/>
          </p:nvPr>
        </p:nvSpPr>
        <p:spPr/>
        <p:txBody>
          <a:bodyPr/>
          <a:lstStyle/>
          <a:p>
            <a:r>
              <a:rPr lang="en-US" dirty="0"/>
              <a:t>Decision Tree</a:t>
            </a:r>
            <a:endParaRPr lang="en-IN" dirty="0"/>
          </a:p>
        </p:txBody>
      </p:sp>
      <p:pic>
        <p:nvPicPr>
          <p:cNvPr id="5" name="Content Placeholder 4">
            <a:extLst>
              <a:ext uri="{FF2B5EF4-FFF2-40B4-BE49-F238E27FC236}">
                <a16:creationId xmlns:a16="http://schemas.microsoft.com/office/drawing/2014/main" id="{87B1C897-8DD2-498A-8516-97847EF433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61" t="13652" r="35596" b="8878"/>
          <a:stretch/>
        </p:blipFill>
        <p:spPr>
          <a:xfrm>
            <a:off x="2329960" y="1608121"/>
            <a:ext cx="4870939" cy="4640279"/>
          </a:xfrm>
        </p:spPr>
      </p:pic>
    </p:spTree>
    <p:extLst>
      <p:ext uri="{BB962C8B-B14F-4D97-AF65-F5344CB8AC3E}">
        <p14:creationId xmlns:p14="http://schemas.microsoft.com/office/powerpoint/2010/main" val="404631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CA03-FEA0-4FAD-9B44-8E82FD5DEE4A}"/>
              </a:ext>
            </a:extLst>
          </p:cNvPr>
          <p:cNvSpPr>
            <a:spLocks noGrp="1"/>
          </p:cNvSpPr>
          <p:nvPr>
            <p:ph type="title"/>
          </p:nvPr>
        </p:nvSpPr>
        <p:spPr/>
        <p:txBody>
          <a:bodyPr/>
          <a:lstStyle/>
          <a:p>
            <a:r>
              <a:rPr lang="en-US" dirty="0"/>
              <a:t>Random Forest</a:t>
            </a:r>
            <a:endParaRPr lang="en-IN" dirty="0"/>
          </a:p>
        </p:txBody>
      </p:sp>
      <p:pic>
        <p:nvPicPr>
          <p:cNvPr id="5" name="Content Placeholder 4">
            <a:extLst>
              <a:ext uri="{FF2B5EF4-FFF2-40B4-BE49-F238E27FC236}">
                <a16:creationId xmlns:a16="http://schemas.microsoft.com/office/drawing/2014/main" id="{4392B94B-6666-4F08-80F2-69AD2E378C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34" t="14784" r="36870" b="6839"/>
          <a:stretch/>
        </p:blipFill>
        <p:spPr>
          <a:xfrm>
            <a:off x="2242037" y="1389186"/>
            <a:ext cx="5064371" cy="5006490"/>
          </a:xfrm>
        </p:spPr>
      </p:pic>
    </p:spTree>
    <p:extLst>
      <p:ext uri="{BB962C8B-B14F-4D97-AF65-F5344CB8AC3E}">
        <p14:creationId xmlns:p14="http://schemas.microsoft.com/office/powerpoint/2010/main" val="38029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6AB5-6D33-4825-9609-169977A90CB2}"/>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4C5D98D-CD30-4CD9-8487-E15870FE9C4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Machine Learning Workflow</a:t>
            </a:r>
          </a:p>
          <a:p>
            <a:r>
              <a:rPr lang="en-US" dirty="0">
                <a:latin typeface="Times New Roman" panose="02020603050405020304" pitchFamily="18" charset="0"/>
                <a:cs typeface="Times New Roman" panose="02020603050405020304" pitchFamily="18" charset="0"/>
              </a:rPr>
              <a:t>Algorithms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 and future scope</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17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5C2B-9172-40E0-8747-EBE3FC268C87}"/>
              </a:ext>
            </a:extLst>
          </p:cNvPr>
          <p:cNvSpPr>
            <a:spLocks noGrp="1"/>
          </p:cNvSpPr>
          <p:nvPr>
            <p:ph type="title"/>
          </p:nvPr>
        </p:nvSpPr>
        <p:spPr/>
        <p:txBody>
          <a:bodyPr/>
          <a:lstStyle/>
          <a:p>
            <a:r>
              <a:rPr lang="en-US" dirty="0"/>
              <a:t>Gradient Boosting Classifier</a:t>
            </a:r>
            <a:endParaRPr lang="en-IN" dirty="0"/>
          </a:p>
        </p:txBody>
      </p:sp>
      <p:pic>
        <p:nvPicPr>
          <p:cNvPr id="5" name="Content Placeholder 4">
            <a:extLst>
              <a:ext uri="{FF2B5EF4-FFF2-40B4-BE49-F238E27FC236}">
                <a16:creationId xmlns:a16="http://schemas.microsoft.com/office/drawing/2014/main" id="{C45A2C1F-7750-40F9-B4B3-8F8DFA0094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553" t="14331" r="37506" b="7066"/>
          <a:stretch/>
        </p:blipFill>
        <p:spPr>
          <a:xfrm>
            <a:off x="2294015" y="1503484"/>
            <a:ext cx="4853353" cy="4997371"/>
          </a:xfrm>
        </p:spPr>
      </p:pic>
    </p:spTree>
    <p:extLst>
      <p:ext uri="{BB962C8B-B14F-4D97-AF65-F5344CB8AC3E}">
        <p14:creationId xmlns:p14="http://schemas.microsoft.com/office/powerpoint/2010/main" val="284011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D0CC-E1FF-4015-8D9E-93D6CFD26DFE}"/>
              </a:ext>
            </a:extLst>
          </p:cNvPr>
          <p:cNvSpPr>
            <a:spLocks noGrp="1"/>
          </p:cNvSpPr>
          <p:nvPr>
            <p:ph type="title"/>
          </p:nvPr>
        </p:nvSpPr>
        <p:spPr/>
        <p:txBody>
          <a:bodyPr/>
          <a:lstStyle/>
          <a:p>
            <a:r>
              <a:rPr lang="en-US" dirty="0"/>
              <a:t>Correlation Diagram</a:t>
            </a:r>
            <a:br>
              <a:rPr lang="en-US" dirty="0"/>
            </a:br>
            <a:endParaRPr lang="en-IN" dirty="0"/>
          </a:p>
        </p:txBody>
      </p:sp>
      <p:pic>
        <p:nvPicPr>
          <p:cNvPr id="5" name="Content Placeholder 4">
            <a:extLst>
              <a:ext uri="{FF2B5EF4-FFF2-40B4-BE49-F238E27FC236}">
                <a16:creationId xmlns:a16="http://schemas.microsoft.com/office/drawing/2014/main" id="{911CEFCB-2F18-46CF-BA56-49C6B7BCA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860" y="1488281"/>
            <a:ext cx="6164794" cy="5171808"/>
          </a:xfrm>
        </p:spPr>
      </p:pic>
    </p:spTree>
    <p:extLst>
      <p:ext uri="{BB962C8B-B14F-4D97-AF65-F5344CB8AC3E}">
        <p14:creationId xmlns:p14="http://schemas.microsoft.com/office/powerpoint/2010/main" val="3426186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28E9-68F2-44DF-AF37-012859CFE1EE}"/>
              </a:ext>
            </a:extLst>
          </p:cNvPr>
          <p:cNvSpPr>
            <a:spLocks noGrp="1"/>
          </p:cNvSpPr>
          <p:nvPr>
            <p:ph type="title"/>
          </p:nvPr>
        </p:nvSpPr>
        <p:spPr/>
        <p:txBody>
          <a:bodyPr/>
          <a:lstStyle/>
          <a:p>
            <a:r>
              <a:rPr lang="en-US" dirty="0"/>
              <a:t>Pair Plot</a:t>
            </a:r>
            <a:endParaRPr lang="en-IN" dirty="0"/>
          </a:p>
        </p:txBody>
      </p:sp>
      <p:pic>
        <p:nvPicPr>
          <p:cNvPr id="5" name="Content Placeholder 4">
            <a:extLst>
              <a:ext uri="{FF2B5EF4-FFF2-40B4-BE49-F238E27FC236}">
                <a16:creationId xmlns:a16="http://schemas.microsoft.com/office/drawing/2014/main" id="{D7169A09-36E8-4879-9066-03CBCC329C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687" y="1330019"/>
            <a:ext cx="6239721" cy="5380108"/>
          </a:xfrm>
        </p:spPr>
      </p:pic>
    </p:spTree>
    <p:extLst>
      <p:ext uri="{BB962C8B-B14F-4D97-AF65-F5344CB8AC3E}">
        <p14:creationId xmlns:p14="http://schemas.microsoft.com/office/powerpoint/2010/main" val="284798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9782-55AB-4FBA-A447-7019EEF1225A}"/>
              </a:ext>
            </a:extLst>
          </p:cNvPr>
          <p:cNvSpPr>
            <a:spLocks noGrp="1"/>
          </p:cNvSpPr>
          <p:nvPr>
            <p:ph type="title"/>
          </p:nvPr>
        </p:nvSpPr>
        <p:spPr/>
        <p:txBody>
          <a:bodyPr/>
          <a:lstStyle/>
          <a:p>
            <a:r>
              <a:rPr lang="en-US" dirty="0"/>
              <a:t>Missing Values</a:t>
            </a:r>
            <a:endParaRPr lang="en-IN" dirty="0"/>
          </a:p>
        </p:txBody>
      </p:sp>
      <p:pic>
        <p:nvPicPr>
          <p:cNvPr id="5" name="Content Placeholder 4">
            <a:extLst>
              <a:ext uri="{FF2B5EF4-FFF2-40B4-BE49-F238E27FC236}">
                <a16:creationId xmlns:a16="http://schemas.microsoft.com/office/drawing/2014/main" id="{BBB134C7-A450-4923-9F30-5EE60577B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191" y="2160588"/>
            <a:ext cx="7533655" cy="3881437"/>
          </a:xfrm>
        </p:spPr>
      </p:pic>
    </p:spTree>
    <p:extLst>
      <p:ext uri="{BB962C8B-B14F-4D97-AF65-F5344CB8AC3E}">
        <p14:creationId xmlns:p14="http://schemas.microsoft.com/office/powerpoint/2010/main" val="3476624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62C3-1448-45A3-8644-751D24E0E2BD}"/>
              </a:ext>
            </a:extLst>
          </p:cNvPr>
          <p:cNvSpPr>
            <a:spLocks noGrp="1"/>
          </p:cNvSpPr>
          <p:nvPr>
            <p:ph type="title"/>
          </p:nvPr>
        </p:nvSpPr>
        <p:spPr/>
        <p:txBody>
          <a:bodyPr/>
          <a:lstStyle/>
          <a:p>
            <a:r>
              <a:rPr lang="en-US" dirty="0"/>
              <a:t>Outcome Variable</a:t>
            </a:r>
            <a:endParaRPr lang="en-IN" dirty="0"/>
          </a:p>
        </p:txBody>
      </p:sp>
      <p:pic>
        <p:nvPicPr>
          <p:cNvPr id="5" name="Content Placeholder 4">
            <a:extLst>
              <a:ext uri="{FF2B5EF4-FFF2-40B4-BE49-F238E27FC236}">
                <a16:creationId xmlns:a16="http://schemas.microsoft.com/office/drawing/2014/main" id="{4335E15E-3E0A-4FE9-BADD-228304345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5540" y="1993534"/>
            <a:ext cx="7880256" cy="3881437"/>
          </a:xfrm>
        </p:spPr>
      </p:pic>
    </p:spTree>
    <p:extLst>
      <p:ext uri="{BB962C8B-B14F-4D97-AF65-F5344CB8AC3E}">
        <p14:creationId xmlns:p14="http://schemas.microsoft.com/office/powerpoint/2010/main" val="275090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9986-3920-4EFC-81C6-BD3ED48C07A1}"/>
              </a:ext>
            </a:extLst>
          </p:cNvPr>
          <p:cNvSpPr>
            <a:spLocks noGrp="1"/>
          </p:cNvSpPr>
          <p:nvPr>
            <p:ph type="title"/>
          </p:nvPr>
        </p:nvSpPr>
        <p:spPr/>
        <p:txBody>
          <a:bodyPr/>
          <a:lstStyle/>
          <a:p>
            <a:r>
              <a:rPr lang="en-US" dirty="0"/>
              <a:t>Density Plot</a:t>
            </a:r>
            <a:endParaRPr lang="en-IN" dirty="0"/>
          </a:p>
        </p:txBody>
      </p:sp>
      <p:pic>
        <p:nvPicPr>
          <p:cNvPr id="5" name="Content Placeholder 4">
            <a:extLst>
              <a:ext uri="{FF2B5EF4-FFF2-40B4-BE49-F238E27FC236}">
                <a16:creationId xmlns:a16="http://schemas.microsoft.com/office/drawing/2014/main" id="{F4692947-F783-434F-95FE-5351E770B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370" y="1483580"/>
            <a:ext cx="5483484" cy="4987442"/>
          </a:xfrm>
        </p:spPr>
      </p:pic>
    </p:spTree>
    <p:extLst>
      <p:ext uri="{BB962C8B-B14F-4D97-AF65-F5344CB8AC3E}">
        <p14:creationId xmlns:p14="http://schemas.microsoft.com/office/powerpoint/2010/main" val="183728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55FB-1596-421C-8EFE-4EDF8C4E94C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9B5180C-97A9-4C09-A76D-3E0282B35C6F}"/>
              </a:ext>
            </a:extLst>
          </p:cNvPr>
          <p:cNvSpPr>
            <a:spLocks noGrp="1"/>
          </p:cNvSpPr>
          <p:nvPr>
            <p:ph idx="1"/>
          </p:nvPr>
        </p:nvSpPr>
        <p:spPr>
          <a:xfrm>
            <a:off x="677334" y="1756143"/>
            <a:ext cx="8596668" cy="3880773"/>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per the main objective of the project is to classify and identify </a:t>
            </a:r>
            <a:r>
              <a:rPr lang="en-IN" dirty="0">
                <a:effectLst/>
                <a:latin typeface="Times New Roman" panose="02020603050405020304" pitchFamily="18" charset="0"/>
                <a:ea typeface="Calibri" panose="020F0502020204030204" pitchFamily="34" charset="0"/>
                <a:cs typeface="Times New Roman" panose="02020603050405020304" pitchFamily="18" charset="0"/>
              </a:rPr>
              <a:t>Diabetes Patients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Using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ML algorithms is being discussed throughout the project. </a:t>
            </a:r>
          </a:p>
          <a:p>
            <a:pPr algn="just"/>
            <a:r>
              <a:rPr lang="en-US" sz="1800" b="0" i="0" dirty="0">
                <a:effectLst/>
                <a:latin typeface="Times New Roman" panose="02020603050405020304" pitchFamily="18" charset="0"/>
                <a:cs typeface="Times New Roman" panose="02020603050405020304" pitchFamily="18" charset="0"/>
              </a:rPr>
              <a:t>we build the model using some machine learning algorithms such as logistic regression, decision tree, Random Forest and Gradient Boosting, these all are supervised machine learning algorithm in machine learning.</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part of the future scope, we hope to try out different algorithms to optimize the feature output process, increase the feature similarity of data to improve the model's representation capability.</a:t>
            </a:r>
          </a:p>
          <a:p>
            <a:pPr algn="just"/>
            <a:endParaRPr lang="en-US" sz="1800" b="0"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36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5221-FB1D-4A90-8316-D48AE1A7DEE9}"/>
              </a:ext>
            </a:extLst>
          </p:cNvPr>
          <p:cNvSpPr>
            <a:spLocks noGrp="1"/>
          </p:cNvSpPr>
          <p:nvPr>
            <p:ph type="title"/>
          </p:nvPr>
        </p:nvSpPr>
        <p:spPr>
          <a:xfrm>
            <a:off x="3341402" y="2768600"/>
            <a:ext cx="4378243" cy="1320800"/>
          </a:xfrm>
        </p:spPr>
        <p:txBody>
          <a:bodyPr>
            <a:noAutofit/>
          </a:bodyPr>
          <a:lstStyle/>
          <a:p>
            <a:r>
              <a:rPr lang="en-US" sz="6600" b="1" dirty="0"/>
              <a:t>Thank You</a:t>
            </a:r>
            <a:endParaRPr lang="en-IN" sz="6600" b="1" dirty="0"/>
          </a:p>
        </p:txBody>
      </p:sp>
    </p:spTree>
    <p:extLst>
      <p:ext uri="{BB962C8B-B14F-4D97-AF65-F5344CB8AC3E}">
        <p14:creationId xmlns:p14="http://schemas.microsoft.com/office/powerpoint/2010/main" val="120473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F2D4-87F2-4276-9FE5-323E0EF1689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5AC8CAA1-DD25-4D37-BF91-26E882383C5A}"/>
              </a:ext>
            </a:extLst>
          </p:cNvPr>
          <p:cNvSpPr>
            <a:spLocks noGrp="1"/>
          </p:cNvSpPr>
          <p:nvPr>
            <p:ph idx="1"/>
          </p:nvPr>
        </p:nvSpPr>
        <p:spPr>
          <a:xfrm>
            <a:off x="677334" y="1738559"/>
            <a:ext cx="8596668" cy="3880773"/>
          </a:xfrm>
        </p:spPr>
        <p:txBody>
          <a:bodyPr>
            <a:normAutofit fontScale="92500" lnSpcReduction="20000"/>
          </a:bodyPr>
          <a:lstStyle/>
          <a:p>
            <a:r>
              <a:rPr lang="en-US" dirty="0"/>
              <a:t>Diabetes is a common chronic disease that can be dangerous.</a:t>
            </a:r>
          </a:p>
          <a:p>
            <a:r>
              <a:rPr lang="en-US" dirty="0"/>
              <a:t>Diabetes can be identified when blood glucose is higher than normal level, which is caused by high secretion of insulin or biological effects. </a:t>
            </a:r>
          </a:p>
          <a:p>
            <a:r>
              <a:rPr lang="en-US" dirty="0"/>
              <a:t>Diabetes can cause various damage to our body and can disfunction tissues, kidneys, eyes and blood vessels. </a:t>
            </a:r>
          </a:p>
          <a:p>
            <a:r>
              <a:rPr lang="en-US" dirty="0"/>
              <a:t>Diabetes can be divided into two categories, type 1 diabetes and type 2 diabetes.</a:t>
            </a:r>
          </a:p>
          <a:p>
            <a:r>
              <a:rPr lang="en-US" dirty="0"/>
              <a:t>Patients with type 1 diabetes are normally younger with an age less then 30 years old. The clinical symptoms are increase thirst and frequent urination this type of diabetes cannot be cleared by medications as it requires therapy. </a:t>
            </a:r>
          </a:p>
          <a:p>
            <a:r>
              <a:rPr lang="en-US" dirty="0"/>
              <a:t>Type 2 diabetes occurs more commonly on middle-aged and old people, which can show hypertension, obesity and other diseases. with our living standards diabetes has increased commonly in people’s daily life. </a:t>
            </a:r>
          </a:p>
          <a:p>
            <a:r>
              <a:rPr lang="en-US" dirty="0"/>
              <a:t>So how to analyze diabetes is worth studying.</a:t>
            </a:r>
          </a:p>
        </p:txBody>
      </p:sp>
    </p:spTree>
    <p:extLst>
      <p:ext uri="{BB962C8B-B14F-4D97-AF65-F5344CB8AC3E}">
        <p14:creationId xmlns:p14="http://schemas.microsoft.com/office/powerpoint/2010/main" val="3545218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6E0-1A31-4C47-89E0-3C36B3619E8A}"/>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D4B5A1D-51FF-4B3B-A18B-ACD667B310E8}"/>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Our</a:t>
            </a:r>
            <a:r>
              <a:rPr lang="en-US" sz="1800" b="0" i="0" dirty="0">
                <a:effectLst/>
                <a:latin typeface="Times New Roman" panose="02020603050405020304" pitchFamily="18" charset="0"/>
                <a:cs typeface="Times New Roman" panose="02020603050405020304" pitchFamily="18" charset="0"/>
              </a:rPr>
              <a:t> proposed system aims at Predicting the number of Diabetes patients and eliminating the risk of False Negatives Drastically. </a:t>
            </a:r>
          </a:p>
          <a:p>
            <a:r>
              <a:rPr lang="en-US" sz="1800" b="0" i="0" dirty="0">
                <a:effectLst/>
                <a:latin typeface="Times New Roman" panose="02020603050405020304" pitchFamily="18" charset="0"/>
                <a:cs typeface="Times New Roman" panose="02020603050405020304" pitchFamily="18" charset="0"/>
              </a:rPr>
              <a:t>In proposed System, we use Random forest, Decision tree, Logistic Regression and Gradient Boosting Classifier to classify the Patients who are affected with Diabetes or not.</a:t>
            </a:r>
          </a:p>
          <a:p>
            <a:r>
              <a:rPr lang="en-US" sz="1800" b="0" i="0" dirty="0">
                <a:effectLst/>
                <a:latin typeface="Times New Roman" panose="02020603050405020304" pitchFamily="18" charset="0"/>
                <a:cs typeface="Times New Roman" panose="02020603050405020304" pitchFamily="18" charset="0"/>
              </a:rPr>
              <a:t>Random Forest and Decision Tree are the algorithms which can be used for both classification and regression. </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The dataset is classified into trained and test dataset where the data can be trained individually</a:t>
            </a:r>
            <a:r>
              <a:rPr lang="en-US" sz="1800" dirty="0">
                <a:latin typeface="Times New Roman" panose="02020603050405020304" pitchFamily="18" charset="0"/>
                <a:cs typeface="Times New Roman" panose="02020603050405020304" pitchFamily="18" charset="0"/>
              </a:rPr>
              <a:t>, t</a:t>
            </a:r>
            <a:r>
              <a:rPr lang="en-US" sz="1800" b="0" i="0" dirty="0">
                <a:effectLst/>
                <a:latin typeface="Times New Roman" panose="02020603050405020304" pitchFamily="18" charset="0"/>
                <a:cs typeface="Times New Roman" panose="02020603050405020304" pitchFamily="18" charset="0"/>
              </a:rPr>
              <a:t>hese algorithms are very easy to implement as well as very efficient in producing better results and can able to process large amount of data. </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Even for large dataset these algorithms are extremely fast and can able to give accuracy of about over 90%.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122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3835008-D271-43EB-9B06-96377948CAB5}"/>
              </a:ext>
            </a:extLst>
          </p:cNvPr>
          <p:cNvSpPr>
            <a:spLocks noGrp="1"/>
          </p:cNvSpPr>
          <p:nvPr>
            <p:ph type="title"/>
          </p:nvPr>
        </p:nvSpPr>
        <p:spPr>
          <a:xfrm>
            <a:off x="1363663" y="2768600"/>
            <a:ext cx="8596312" cy="1320800"/>
          </a:xfrm>
        </p:spPr>
        <p:txBody>
          <a:bodyPr/>
          <a:lstStyle/>
          <a:p>
            <a:r>
              <a:rPr lang="en-US" sz="3600" b="1" dirty="0"/>
              <a:t>Introduction to Machine Learning</a:t>
            </a:r>
            <a:br>
              <a:rPr lang="en-IN" sz="3600" b="1" dirty="0"/>
            </a:br>
            <a:endParaRPr lang="en-IN" dirty="0"/>
          </a:p>
        </p:txBody>
      </p:sp>
    </p:spTree>
    <p:extLst>
      <p:ext uri="{BB962C8B-B14F-4D97-AF65-F5344CB8AC3E}">
        <p14:creationId xmlns:p14="http://schemas.microsoft.com/office/powerpoint/2010/main" val="90222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33D5-EA3E-4131-BCF3-6D8D48DBE95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Block Diagram</a:t>
            </a:r>
            <a:endParaRPr lang="en-IN" dirty="0"/>
          </a:p>
        </p:txBody>
      </p:sp>
      <p:sp>
        <p:nvSpPr>
          <p:cNvPr id="4" name="Flowchart: Process 9">
            <a:extLst>
              <a:ext uri="{FF2B5EF4-FFF2-40B4-BE49-F238E27FC236}">
                <a16:creationId xmlns:a16="http://schemas.microsoft.com/office/drawing/2014/main" id="{F2C73855-48BB-4FD3-AA3B-73048BD46551}"/>
              </a:ext>
            </a:extLst>
          </p:cNvPr>
          <p:cNvSpPr>
            <a:spLocks noChangeArrowheads="1"/>
          </p:cNvSpPr>
          <p:nvPr/>
        </p:nvSpPr>
        <p:spPr bwMode="auto">
          <a:xfrm>
            <a:off x="3569637" y="2935414"/>
            <a:ext cx="723900"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effectLst/>
              <a:latin typeface="Arial" panose="020B0604020202020204" pitchFamily="34" charset="0"/>
            </a:endParaRPr>
          </a:p>
        </p:txBody>
      </p:sp>
      <p:sp>
        <p:nvSpPr>
          <p:cNvPr id="5" name="Flowchart: Process 12">
            <a:extLst>
              <a:ext uri="{FF2B5EF4-FFF2-40B4-BE49-F238E27FC236}">
                <a16:creationId xmlns:a16="http://schemas.microsoft.com/office/drawing/2014/main" id="{449DB75B-D904-475F-A76B-FD075EF39449}"/>
              </a:ext>
            </a:extLst>
          </p:cNvPr>
          <p:cNvSpPr>
            <a:spLocks noChangeArrowheads="1"/>
          </p:cNvSpPr>
          <p:nvPr/>
        </p:nvSpPr>
        <p:spPr bwMode="auto">
          <a:xfrm>
            <a:off x="3569637" y="4370864"/>
            <a:ext cx="723900"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Flowchart: Process 13">
            <a:extLst>
              <a:ext uri="{FF2B5EF4-FFF2-40B4-BE49-F238E27FC236}">
                <a16:creationId xmlns:a16="http://schemas.microsoft.com/office/drawing/2014/main" id="{56B802DB-214A-4D8D-A153-40500E55D4A5}"/>
              </a:ext>
            </a:extLst>
          </p:cNvPr>
          <p:cNvSpPr>
            <a:spLocks noChangeArrowheads="1"/>
          </p:cNvSpPr>
          <p:nvPr/>
        </p:nvSpPr>
        <p:spPr bwMode="auto">
          <a:xfrm>
            <a:off x="4843643" y="3692529"/>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Algorithm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lowchart: Process 14">
            <a:extLst>
              <a:ext uri="{FF2B5EF4-FFF2-40B4-BE49-F238E27FC236}">
                <a16:creationId xmlns:a16="http://schemas.microsoft.com/office/drawing/2014/main" id="{26A7A513-FE4C-4AF7-BB72-9022EDBB4B21}"/>
              </a:ext>
            </a:extLst>
          </p:cNvPr>
          <p:cNvSpPr>
            <a:spLocks noChangeArrowheads="1"/>
          </p:cNvSpPr>
          <p:nvPr/>
        </p:nvSpPr>
        <p:spPr bwMode="auto">
          <a:xfrm>
            <a:off x="6086142" y="3702210"/>
            <a:ext cx="830264" cy="563563"/>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Flowchart: Process 15">
            <a:extLst>
              <a:ext uri="{FF2B5EF4-FFF2-40B4-BE49-F238E27FC236}">
                <a16:creationId xmlns:a16="http://schemas.microsoft.com/office/drawing/2014/main" id="{8C26AEDE-5C87-4B59-B969-56D8CD81E19C}"/>
              </a:ext>
            </a:extLst>
          </p:cNvPr>
          <p:cNvSpPr>
            <a:spLocks noChangeArrowheads="1"/>
          </p:cNvSpPr>
          <p:nvPr/>
        </p:nvSpPr>
        <p:spPr bwMode="auto">
          <a:xfrm>
            <a:off x="7482153" y="3470518"/>
            <a:ext cx="723900" cy="8683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32">
            <a:extLst>
              <a:ext uri="{FF2B5EF4-FFF2-40B4-BE49-F238E27FC236}">
                <a16:creationId xmlns:a16="http://schemas.microsoft.com/office/drawing/2014/main" id="{F958CDA1-707C-4756-97FF-248E8D990EFE}"/>
              </a:ext>
            </a:extLst>
          </p:cNvPr>
          <p:cNvSpPr>
            <a:spLocks noChangeArrowheads="1"/>
          </p:cNvSpPr>
          <p:nvPr/>
        </p:nvSpPr>
        <p:spPr bwMode="auto">
          <a:xfrm>
            <a:off x="7299150" y="4792032"/>
            <a:ext cx="1044575" cy="525462"/>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lowchart: Process 33">
            <a:extLst>
              <a:ext uri="{FF2B5EF4-FFF2-40B4-BE49-F238E27FC236}">
                <a16:creationId xmlns:a16="http://schemas.microsoft.com/office/drawing/2014/main" id="{77C6C5A3-BE81-4FA4-9B47-3A7DE1E332C4}"/>
              </a:ext>
            </a:extLst>
          </p:cNvPr>
          <p:cNvSpPr>
            <a:spLocks noChangeArrowheads="1"/>
          </p:cNvSpPr>
          <p:nvPr/>
        </p:nvSpPr>
        <p:spPr bwMode="auto">
          <a:xfrm>
            <a:off x="2264870" y="3723323"/>
            <a:ext cx="784225" cy="563562"/>
          </a:xfrm>
          <a:prstGeom prst="flowChartProcess">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rrow: Bent 10">
            <a:extLst>
              <a:ext uri="{FF2B5EF4-FFF2-40B4-BE49-F238E27FC236}">
                <a16:creationId xmlns:a16="http://schemas.microsoft.com/office/drawing/2014/main" id="{552212B8-A1C6-4FB6-A78C-849D73D2ED53}"/>
              </a:ext>
            </a:extLst>
          </p:cNvPr>
          <p:cNvSpPr/>
          <p:nvPr/>
        </p:nvSpPr>
        <p:spPr>
          <a:xfrm>
            <a:off x="2634758" y="3113405"/>
            <a:ext cx="883920" cy="59055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2" name="Arrow: Bent 11">
            <a:extLst>
              <a:ext uri="{FF2B5EF4-FFF2-40B4-BE49-F238E27FC236}">
                <a16:creationId xmlns:a16="http://schemas.microsoft.com/office/drawing/2014/main" id="{624A9906-0EFB-45CB-B14D-B821F5627060}"/>
              </a:ext>
            </a:extLst>
          </p:cNvPr>
          <p:cNvSpPr/>
          <p:nvPr/>
        </p:nvSpPr>
        <p:spPr>
          <a:xfrm flipV="1">
            <a:off x="2642378" y="4286885"/>
            <a:ext cx="891540" cy="57150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3" name="Arrow: Bent 12">
            <a:extLst>
              <a:ext uri="{FF2B5EF4-FFF2-40B4-BE49-F238E27FC236}">
                <a16:creationId xmlns:a16="http://schemas.microsoft.com/office/drawing/2014/main" id="{88ADB13D-9DB7-4DF0-9462-093BABA10171}"/>
              </a:ext>
            </a:extLst>
          </p:cNvPr>
          <p:cNvSpPr/>
          <p:nvPr/>
        </p:nvSpPr>
        <p:spPr>
          <a:xfrm>
            <a:off x="3998738" y="3860165"/>
            <a:ext cx="822960" cy="499110"/>
          </a:xfrm>
          <a:prstGeom prst="bentArrow">
            <a:avLst>
              <a:gd name="adj1" fmla="val 8544"/>
              <a:gd name="adj2" fmla="val 1867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4" name="Arrow: Right 13">
            <a:extLst>
              <a:ext uri="{FF2B5EF4-FFF2-40B4-BE49-F238E27FC236}">
                <a16:creationId xmlns:a16="http://schemas.microsoft.com/office/drawing/2014/main" id="{76EEB729-9A46-456A-A3AD-4714C9899772}"/>
              </a:ext>
            </a:extLst>
          </p:cNvPr>
          <p:cNvSpPr/>
          <p:nvPr/>
        </p:nvSpPr>
        <p:spPr>
          <a:xfrm>
            <a:off x="5644658" y="3890645"/>
            <a:ext cx="441960" cy="94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5" name="Arrow: Bent-Up 14">
            <a:extLst>
              <a:ext uri="{FF2B5EF4-FFF2-40B4-BE49-F238E27FC236}">
                <a16:creationId xmlns:a16="http://schemas.microsoft.com/office/drawing/2014/main" id="{7656BD69-5D12-494C-9291-F290499C3AA0}"/>
              </a:ext>
            </a:extLst>
          </p:cNvPr>
          <p:cNvSpPr/>
          <p:nvPr/>
        </p:nvSpPr>
        <p:spPr>
          <a:xfrm rot="10800000" flipV="1">
            <a:off x="5160788" y="4267835"/>
            <a:ext cx="1421130" cy="384810"/>
          </a:xfrm>
          <a:prstGeom prst="bentUpArrow">
            <a:avLst>
              <a:gd name="adj1" fmla="val 11244"/>
              <a:gd name="adj2" fmla="val 1972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6" name="Rectangle 15">
            <a:extLst>
              <a:ext uri="{FF2B5EF4-FFF2-40B4-BE49-F238E27FC236}">
                <a16:creationId xmlns:a16="http://schemas.microsoft.com/office/drawing/2014/main" id="{B8DD9BEB-FA20-41D8-89FE-9EE91D0D9DA5}"/>
              </a:ext>
            </a:extLst>
          </p:cNvPr>
          <p:cNvSpPr/>
          <p:nvPr/>
        </p:nvSpPr>
        <p:spPr>
          <a:xfrm flipH="1">
            <a:off x="6558423" y="4271645"/>
            <a:ext cx="4508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7" name="Arrow: Right 16">
            <a:extLst>
              <a:ext uri="{FF2B5EF4-FFF2-40B4-BE49-F238E27FC236}">
                <a16:creationId xmlns:a16="http://schemas.microsoft.com/office/drawing/2014/main" id="{D0DE8CBB-E9B2-453D-BEEF-05FE878AF3BE}"/>
              </a:ext>
            </a:extLst>
          </p:cNvPr>
          <p:cNvSpPr/>
          <p:nvPr/>
        </p:nvSpPr>
        <p:spPr>
          <a:xfrm>
            <a:off x="6932438" y="3886835"/>
            <a:ext cx="541020"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8" name="Arrow: Right 17">
            <a:extLst>
              <a:ext uri="{FF2B5EF4-FFF2-40B4-BE49-F238E27FC236}">
                <a16:creationId xmlns:a16="http://schemas.microsoft.com/office/drawing/2014/main" id="{A6BB8AF9-4A70-43CF-83C8-2BEA77831105}"/>
              </a:ext>
            </a:extLst>
          </p:cNvPr>
          <p:cNvSpPr/>
          <p:nvPr/>
        </p:nvSpPr>
        <p:spPr>
          <a:xfrm rot="16200000">
            <a:off x="7616968" y="3199130"/>
            <a:ext cx="40894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19" name="Arrow: Right 18">
            <a:extLst>
              <a:ext uri="{FF2B5EF4-FFF2-40B4-BE49-F238E27FC236}">
                <a16:creationId xmlns:a16="http://schemas.microsoft.com/office/drawing/2014/main" id="{E07869DF-2910-4F31-8BF5-7E176ED6B21C}"/>
              </a:ext>
            </a:extLst>
          </p:cNvPr>
          <p:cNvSpPr/>
          <p:nvPr/>
        </p:nvSpPr>
        <p:spPr>
          <a:xfrm rot="16200000">
            <a:off x="7637154" y="4505166"/>
            <a:ext cx="393065" cy="86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0" name="Flowchart: Process 19">
            <a:extLst>
              <a:ext uri="{FF2B5EF4-FFF2-40B4-BE49-F238E27FC236}">
                <a16:creationId xmlns:a16="http://schemas.microsoft.com/office/drawing/2014/main" id="{9BEEDAB7-A8F9-4D22-B0D4-055A9051F0F1}"/>
              </a:ext>
            </a:extLst>
          </p:cNvPr>
          <p:cNvSpPr/>
          <p:nvPr/>
        </p:nvSpPr>
        <p:spPr>
          <a:xfrm>
            <a:off x="4768358" y="3395345"/>
            <a:ext cx="2255520" cy="1417320"/>
          </a:xfrm>
          <a:prstGeom prst="flowChartProcess">
            <a:avLst/>
          </a:prstGeom>
          <a:noFill/>
          <a:ln>
            <a:solidFill>
              <a:schemeClr val="accent2"/>
            </a:solidFill>
            <a:prstDash val="sysDot"/>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1" name="Content Placeholder 41">
            <a:extLst>
              <a:ext uri="{FF2B5EF4-FFF2-40B4-BE49-F238E27FC236}">
                <a16:creationId xmlns:a16="http://schemas.microsoft.com/office/drawing/2014/main" id="{067011EA-644C-4E47-92C1-0F1E7C9FD514}"/>
              </a:ext>
            </a:extLst>
          </p:cNvPr>
          <p:cNvSpPr txBox="1">
            <a:spLocks/>
          </p:cNvSpPr>
          <p:nvPr/>
        </p:nvSpPr>
        <p:spPr>
          <a:xfrm>
            <a:off x="7299150" y="2701546"/>
            <a:ext cx="1091268" cy="32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lnSpc>
                <a:spcPct val="107000"/>
              </a:lnSpc>
              <a:spcAft>
                <a:spcPts val="800"/>
              </a:spcAft>
              <a:buFont typeface="Arial" panose="020B0604020202020204" pitchFamily="34" charset="0"/>
              <a:buNone/>
            </a:pPr>
            <a:r>
              <a:rPr lang="en-US" sz="1100" b="1" dirty="0">
                <a:solidFill>
                  <a:schemeClr val="tx1"/>
                </a:solidFill>
                <a:ea typeface="Calibri" panose="020F0502020204030204" pitchFamily="34" charset="0"/>
                <a:cs typeface="Times New Roman" panose="02020603050405020304" pitchFamily="18" charset="0"/>
              </a:rPr>
              <a:t>Prediction</a:t>
            </a:r>
            <a:endParaRPr lang="en-IN" sz="1100" dirty="0">
              <a:solidFill>
                <a:schemeClr val="tx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670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54F4-B816-4FB4-B04C-796597EF999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Machine Learning Workflow</a:t>
            </a:r>
            <a:endParaRPr lang="en-IN" dirty="0"/>
          </a:p>
        </p:txBody>
      </p:sp>
      <p:sp>
        <p:nvSpPr>
          <p:cNvPr id="3" name="Content Placeholder 2">
            <a:extLst>
              <a:ext uri="{FF2B5EF4-FFF2-40B4-BE49-F238E27FC236}">
                <a16:creationId xmlns:a16="http://schemas.microsoft.com/office/drawing/2014/main" id="{25309603-38C8-47A6-A671-D6CE9E930A04}"/>
              </a:ext>
            </a:extLst>
          </p:cNvPr>
          <p:cNvSpPr>
            <a:spLocks noGrp="1"/>
          </p:cNvSpPr>
          <p:nvPr>
            <p:ph idx="1"/>
          </p:nvPr>
        </p:nvSpPr>
        <p:spPr/>
        <p:txBody>
          <a:bodyPr/>
          <a:lstStyle/>
          <a:p>
            <a:pPr marL="0" indent="0" algn="just">
              <a:spcBef>
                <a:spcPts val="1030"/>
              </a:spcBef>
              <a:spcAft>
                <a:spcPts val="800"/>
              </a:spcAft>
              <a:buNone/>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define the machine learning workflow in 5 stages.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25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Gathering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Researching the model that will be best for the type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Training and testing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370"/>
              </a:spcBef>
              <a:spcAft>
                <a:spcPts val="800"/>
              </a:spcAft>
              <a:tabLst>
                <a:tab pos="457200" algn="l"/>
              </a:tabLst>
            </a:pP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a:p>
            <a:endParaRPr lang="en-IN" sz="1800" dirty="0"/>
          </a:p>
          <a:p>
            <a:endParaRPr lang="en-IN" dirty="0"/>
          </a:p>
        </p:txBody>
      </p:sp>
    </p:spTree>
    <p:extLst>
      <p:ext uri="{BB962C8B-B14F-4D97-AF65-F5344CB8AC3E}">
        <p14:creationId xmlns:p14="http://schemas.microsoft.com/office/powerpoint/2010/main" val="362441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F1CA-E5D4-47EF-8075-CF089DA3CB4A}"/>
              </a:ext>
            </a:extLst>
          </p:cNvPr>
          <p:cNvSpPr>
            <a:spLocks noGrp="1"/>
          </p:cNvSpPr>
          <p:nvPr>
            <p:ph idx="1"/>
          </p:nvPr>
        </p:nvSpPr>
        <p:spPr>
          <a:xfrm>
            <a:off x="677863" y="571501"/>
            <a:ext cx="8596312" cy="3253153"/>
          </a:xfrm>
        </p:spPr>
        <p:txBody>
          <a:bodyPr>
            <a:normAutofit fontScale="92500" lnSpcReduction="10000"/>
          </a:bodyPr>
          <a:lstStyle/>
          <a:p>
            <a:r>
              <a:rPr lang="en-IN" sz="1800" spc="-5" dirty="0">
                <a:solidFill>
                  <a:srgbClr val="000000"/>
                </a:solidFill>
                <a:effectLst/>
                <a:latin typeface="Times New Roman" panose="02020603050405020304" pitchFamily="18" charset="0"/>
                <a:ea typeface="Times New Roman" panose="02020603050405020304" pitchFamily="18" charset="0"/>
              </a:rPr>
              <a:t>The machine learning model is nothing but a piece of code</a:t>
            </a:r>
            <a:r>
              <a:rPr lang="en-IN" sz="1800" spc="-5" dirty="0">
                <a:solidFill>
                  <a:srgbClr val="000000"/>
                </a:solidFill>
                <a:latin typeface="Times New Roman" panose="02020603050405020304" pitchFamily="18" charset="0"/>
                <a:ea typeface="Times New Roman" panose="02020603050405020304" pitchFamily="18" charset="0"/>
              </a:rPr>
              <a:t> </a:t>
            </a:r>
            <a:r>
              <a:rPr lang="en-IN" sz="1800" spc="-5" dirty="0">
                <a:solidFill>
                  <a:srgbClr val="000000"/>
                </a:solidFill>
                <a:effectLst/>
                <a:latin typeface="Times New Roman" panose="02020603050405020304" pitchFamily="18" charset="0"/>
                <a:ea typeface="Times New Roman" panose="02020603050405020304" pitchFamily="18" charset="0"/>
              </a:rPr>
              <a:t>which an engineer or data scientist models by training it with the data according to the need of the project </a:t>
            </a:r>
          </a:p>
          <a:p>
            <a:r>
              <a:rPr lang="en-IN" sz="1800" spc="-5" dirty="0">
                <a:solidFill>
                  <a:srgbClr val="000000"/>
                </a:solidFill>
                <a:latin typeface="Times New Roman" panose="02020603050405020304" pitchFamily="18" charset="0"/>
                <a:ea typeface="Times New Roman" panose="02020603050405020304" pitchFamily="18" charset="0"/>
              </a:rPr>
              <a:t>M</a:t>
            </a:r>
            <a:r>
              <a:rPr lang="en-IN" sz="1800" spc="-5" dirty="0">
                <a:solidFill>
                  <a:srgbClr val="000000"/>
                </a:solidFill>
                <a:effectLst/>
                <a:latin typeface="Times New Roman" panose="02020603050405020304" pitchFamily="18" charset="0"/>
                <a:ea typeface="Times New Roman" panose="02020603050405020304" pitchFamily="18" charset="0"/>
              </a:rPr>
              <a:t>aking the model learn through the data and allowing it to predict or give the solution that we want whenever we ask it to give. </a:t>
            </a:r>
          </a:p>
          <a:p>
            <a:r>
              <a:rPr lang="en-IN" sz="1800" spc="-5" dirty="0">
                <a:solidFill>
                  <a:srgbClr val="000000"/>
                </a:solidFill>
                <a:effectLst/>
                <a:latin typeface="Times New Roman" panose="02020603050405020304" pitchFamily="18" charset="0"/>
                <a:ea typeface="Times New Roman" panose="02020603050405020304" pitchFamily="18" charset="0"/>
              </a:rPr>
              <a:t>So, whenever we give our model the new data which we want it to predict, we will get the predicted value according to the model training.</a:t>
            </a:r>
          </a:p>
          <a:p>
            <a:r>
              <a:rPr lang="en-IN" sz="1800" spc="-5" dirty="0">
                <a:solidFill>
                  <a:srgbClr val="000000"/>
                </a:solidFill>
                <a:effectLst/>
                <a:latin typeface="Times New Roman" panose="02020603050405020304" pitchFamily="18" charset="0"/>
                <a:ea typeface="Times New Roman" panose="02020603050405020304" pitchFamily="18" charset="0"/>
              </a:rPr>
              <a:t>The trained model might or might not perform well on the test data that we want it to predict, due to various reasons, </a:t>
            </a:r>
          </a:p>
          <a:p>
            <a:r>
              <a:rPr lang="en-IN" sz="1800" spc="-5" dirty="0">
                <a:solidFill>
                  <a:srgbClr val="000000"/>
                </a:solidFill>
                <a:latin typeface="Times New Roman" panose="02020603050405020304" pitchFamily="18" charset="0"/>
                <a:ea typeface="Times New Roman" panose="02020603050405020304" pitchFamily="18" charset="0"/>
              </a:rPr>
              <a:t>S</a:t>
            </a:r>
            <a:r>
              <a:rPr lang="en-IN" sz="1800" spc="-5" dirty="0">
                <a:solidFill>
                  <a:srgbClr val="000000"/>
                </a:solidFill>
                <a:effectLst/>
                <a:latin typeface="Times New Roman" panose="02020603050405020304" pitchFamily="18" charset="0"/>
                <a:ea typeface="Times New Roman" panose="02020603050405020304" pitchFamily="18" charset="0"/>
              </a:rPr>
              <a:t>o before trying to train any model we need to make sure that the algorithm that is going to use is appropriate for the desired class that we want to predict and based on the data that we are using.</a:t>
            </a:r>
            <a:endParaRPr lang="en-IN" sz="1800" dirty="0">
              <a:effectLst/>
              <a:latin typeface="Times New Roman" panose="02020603050405020304" pitchFamily="18" charset="0"/>
              <a:ea typeface="Times New Roman" panose="02020603050405020304" pitchFamily="18" charset="0"/>
            </a:endParaRPr>
          </a:p>
          <a:p>
            <a:endParaRPr lang="en-IN" sz="1800" dirty="0"/>
          </a:p>
          <a:p>
            <a:endParaRPr lang="en-IN" dirty="0"/>
          </a:p>
        </p:txBody>
      </p:sp>
      <p:pic>
        <p:nvPicPr>
          <p:cNvPr id="5" name="Picture 4">
            <a:extLst>
              <a:ext uri="{FF2B5EF4-FFF2-40B4-BE49-F238E27FC236}">
                <a16:creationId xmlns:a16="http://schemas.microsoft.com/office/drawing/2014/main" id="{5A67560E-C67B-4353-9D58-1E92970710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87576" y="3824654"/>
            <a:ext cx="6176885" cy="2471886"/>
          </a:xfrm>
          <a:prstGeom prst="rect">
            <a:avLst/>
          </a:prstGeom>
          <a:noFill/>
          <a:ln>
            <a:noFill/>
          </a:ln>
        </p:spPr>
      </p:pic>
    </p:spTree>
    <p:extLst>
      <p:ext uri="{BB962C8B-B14F-4D97-AF65-F5344CB8AC3E}">
        <p14:creationId xmlns:p14="http://schemas.microsoft.com/office/powerpoint/2010/main" val="296374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EB17-50FA-40E1-B160-6802A93BA4CA}"/>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Overview of the Machine Learning Models</a:t>
            </a:r>
            <a:endParaRPr lang="en-IN" dirty="0"/>
          </a:p>
        </p:txBody>
      </p:sp>
      <p:pic>
        <p:nvPicPr>
          <p:cNvPr id="4" name="Content Placeholder 3">
            <a:extLst>
              <a:ext uri="{FF2B5EF4-FFF2-40B4-BE49-F238E27FC236}">
                <a16:creationId xmlns:a16="http://schemas.microsoft.com/office/drawing/2014/main" id="{0DA3267B-7DE2-4F0D-A573-75D257179E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47" t="21581" r="19946"/>
          <a:stretch/>
        </p:blipFill>
        <p:spPr>
          <a:xfrm>
            <a:off x="2305778" y="1930400"/>
            <a:ext cx="5339780" cy="3881437"/>
          </a:xfrm>
          <a:prstGeom prst="rect">
            <a:avLst/>
          </a:prstGeom>
        </p:spPr>
      </p:pic>
    </p:spTree>
    <p:extLst>
      <p:ext uri="{BB962C8B-B14F-4D97-AF65-F5344CB8AC3E}">
        <p14:creationId xmlns:p14="http://schemas.microsoft.com/office/powerpoint/2010/main" val="41157760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1270</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Trebuchet MS</vt:lpstr>
      <vt:lpstr>Wingdings 3</vt:lpstr>
      <vt:lpstr>Facet</vt:lpstr>
      <vt:lpstr>Diabetes Prediction Using Machine Learning</vt:lpstr>
      <vt:lpstr>Contents</vt:lpstr>
      <vt:lpstr>Introduction</vt:lpstr>
      <vt:lpstr>Proposed System</vt:lpstr>
      <vt:lpstr>Introduction to Machine Learning </vt:lpstr>
      <vt:lpstr>Block Diagram</vt:lpstr>
      <vt:lpstr>Machine Learning Workflow</vt:lpstr>
      <vt:lpstr>PowerPoint Presentation</vt:lpstr>
      <vt:lpstr>Overview of the Machine Learning Models</vt:lpstr>
      <vt:lpstr>Training and Testing the model.</vt:lpstr>
      <vt:lpstr>Algorithms Used</vt:lpstr>
      <vt:lpstr>Algorithms(1/3)</vt:lpstr>
      <vt:lpstr>Algorithms(2/3)</vt:lpstr>
      <vt:lpstr>Algorithms(3/3)</vt:lpstr>
      <vt:lpstr>Algorithm(4/4)</vt:lpstr>
      <vt:lpstr>Results</vt:lpstr>
      <vt:lpstr>Logistic Regression</vt:lpstr>
      <vt:lpstr>Decision Tree</vt:lpstr>
      <vt:lpstr>Random Forest</vt:lpstr>
      <vt:lpstr>Gradient Boosting Classifier</vt:lpstr>
      <vt:lpstr>Correlation Diagram </vt:lpstr>
      <vt:lpstr>Pair Plot</vt:lpstr>
      <vt:lpstr>Missing Values</vt:lpstr>
      <vt:lpstr>Outcome Variable</vt:lpstr>
      <vt:lpstr>Density Plot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A B</dc:creator>
  <cp:lastModifiedBy>A B</cp:lastModifiedBy>
  <cp:revision>12</cp:revision>
  <dcterms:created xsi:type="dcterms:W3CDTF">2022-04-05T09:50:22Z</dcterms:created>
  <dcterms:modified xsi:type="dcterms:W3CDTF">2022-04-05T11:38:47Z</dcterms:modified>
</cp:coreProperties>
</file>