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86" r:id="rId2"/>
    <p:sldId id="287" r:id="rId3"/>
    <p:sldId id="257" r:id="rId4"/>
    <p:sldId id="258" r:id="rId5"/>
    <p:sldId id="259" r:id="rId6"/>
    <p:sldId id="260" r:id="rId7"/>
    <p:sldId id="261" r:id="rId8"/>
    <p:sldId id="262" r:id="rId9"/>
    <p:sldId id="263" r:id="rId10"/>
    <p:sldId id="264" r:id="rId11"/>
    <p:sldId id="288" r:id="rId12"/>
    <p:sldId id="289" r:id="rId13"/>
    <p:sldId id="265" r:id="rId14"/>
    <p:sldId id="266" r:id="rId15"/>
    <p:sldId id="269" r:id="rId16"/>
    <p:sldId id="283" r:id="rId17"/>
    <p:sldId id="284"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0D8980-668D-4BF5-A6FC-F249FC8D75EE}">
          <p14:sldIdLst>
            <p14:sldId id="286"/>
            <p14:sldId id="287"/>
            <p14:sldId id="257"/>
            <p14:sldId id="258"/>
            <p14:sldId id="259"/>
            <p14:sldId id="260"/>
            <p14:sldId id="261"/>
            <p14:sldId id="262"/>
          </p14:sldIdLst>
        </p14:section>
        <p14:section name="Untitled Section" id="{2437F7FA-D0AD-4F36-B212-0C2089C5C188}">
          <p14:sldIdLst>
            <p14:sldId id="263"/>
            <p14:sldId id="264"/>
            <p14:sldId id="288"/>
            <p14:sldId id="289"/>
            <p14:sldId id="265"/>
            <p14:sldId id="266"/>
            <p14:sldId id="269"/>
            <p14:sldId id="283"/>
            <p14:sldId id="284"/>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59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37B5C-E738-47DA-A490-F1A79DCF6F85}" type="datetimeFigureOut">
              <a:rPr lang="en-IN" smtClean="0"/>
              <a:pPr/>
              <a:t>27-06-2022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6278A-316A-4366-B8A0-10E4B422F4F4}" type="slidenum">
              <a:rPr lang="en-IN" smtClean="0"/>
              <a:pPr/>
              <a:t>‹#›</a:t>
            </a:fld>
            <a:endParaRPr lang="en-IN"/>
          </a:p>
        </p:txBody>
      </p:sp>
    </p:spTree>
    <p:extLst>
      <p:ext uri="{BB962C8B-B14F-4D97-AF65-F5344CB8AC3E}">
        <p14:creationId xmlns:p14="http://schemas.microsoft.com/office/powerpoint/2010/main" val="303924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C6278A-316A-4366-B8A0-10E4B422F4F4}" type="slidenum">
              <a:rPr lang="en-IN" smtClean="0"/>
              <a:pPr/>
              <a:t>1</a:t>
            </a:fld>
            <a:endParaRPr lang="en-IN"/>
          </a:p>
        </p:txBody>
      </p:sp>
    </p:spTree>
    <p:extLst>
      <p:ext uri="{BB962C8B-B14F-4D97-AF65-F5344CB8AC3E}">
        <p14:creationId xmlns:p14="http://schemas.microsoft.com/office/powerpoint/2010/main" val="346929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6/27/2022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6/27/2022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6/27/2022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6/27/2022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6/27/2022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6/27/2022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6/27/2022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2423" y="4120388"/>
            <a:ext cx="1811178" cy="300082"/>
          </a:xfrm>
          <a:prstGeom prst="rect">
            <a:avLst/>
          </a:prstGeom>
          <a:noFill/>
        </p:spPr>
        <p:txBody>
          <a:bodyPr wrap="square" rtlCol="0">
            <a:spAutoFit/>
          </a:bodyPr>
          <a:lstStyle/>
          <a:p>
            <a:r>
              <a:rPr lang="en-US" sz="1350" b="1" dirty="0">
                <a:solidFill>
                  <a:srgbClr val="002060"/>
                </a:solidFill>
              </a:rPr>
              <a:t> </a:t>
            </a:r>
          </a:p>
        </p:txBody>
      </p:sp>
      <p:sp>
        <p:nvSpPr>
          <p:cNvPr id="9" name="Text Box 8"/>
          <p:cNvSpPr txBox="1"/>
          <p:nvPr/>
        </p:nvSpPr>
        <p:spPr>
          <a:xfrm>
            <a:off x="2193132" y="5410200"/>
            <a:ext cx="6281738" cy="300082"/>
          </a:xfrm>
          <a:prstGeom prst="rect">
            <a:avLst/>
          </a:prstGeom>
          <a:noFill/>
        </p:spPr>
        <p:txBody>
          <a:bodyPr wrap="square" rtlCol="0">
            <a:spAutoFit/>
          </a:bodyPr>
          <a:lstStyle/>
          <a:p>
            <a:r>
              <a:rPr lang="en-US" sz="1350" b="1" dirty="0"/>
              <a:t>                      </a:t>
            </a:r>
            <a:r>
              <a:rPr lang="en-US" sz="1350" b="1" dirty="0">
                <a:solidFill>
                  <a:srgbClr val="00B0F0"/>
                </a:solidFill>
              </a:rPr>
              <a:t>  </a:t>
            </a:r>
          </a:p>
        </p:txBody>
      </p:sp>
    </p:spTree>
    <p:extLst>
      <p:ext uri="{BB962C8B-B14F-4D97-AF65-F5344CB8AC3E}">
        <p14:creationId xmlns:p14="http://schemas.microsoft.com/office/powerpoint/2010/main" val="1267467035"/>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553200"/>
          </a:xfrm>
        </p:spPr>
        <p:txBody>
          <a:bodyPr>
            <a:normAutofit/>
          </a:bodyPr>
          <a:lstStyle/>
          <a:p>
            <a:r>
              <a:rPr lang="en-US" sz="2800" b="1" dirty="0"/>
              <a:t> </a:t>
            </a:r>
            <a:r>
              <a:rPr lang="en-US" b="1" dirty="0">
                <a:latin typeface="Times New Roman" panose="02020603050405020304" pitchFamily="18" charset="0"/>
                <a:cs typeface="Times New Roman" panose="02020603050405020304" pitchFamily="18" charset="0"/>
              </a:rPr>
              <a:t>Power module:</a:t>
            </a:r>
            <a:endParaRPr lang="en-IN" dirty="0">
              <a:latin typeface="Times New Roman" panose="02020603050405020304" pitchFamily="18" charset="0"/>
              <a:cs typeface="Times New Roman" panose="02020603050405020304" pitchFamily="18" charset="0"/>
            </a:endParaRPr>
          </a:p>
          <a:p>
            <a:pPr>
              <a:buNone/>
            </a:pPr>
            <a:r>
              <a:rPr lang="en-US" sz="2800" dirty="0"/>
              <a:t>		</a:t>
            </a:r>
            <a:r>
              <a:rPr lang="en-US" sz="2200" dirty="0">
                <a:latin typeface="Times New Roman" panose="02020603050405020304" pitchFamily="18" charset="0"/>
                <a:cs typeface="Times New Roman" panose="02020603050405020304" pitchFamily="18" charset="0"/>
              </a:rPr>
              <a:t>The power module we opted is more eco-friendly. The power module comprises of solar panel, charge controller, battery,</a:t>
            </a:r>
            <a:endParaRPr lang="en-IN" sz="2200" dirty="0">
              <a:latin typeface="Times New Roman" panose="02020603050405020304" pitchFamily="18" charset="0"/>
              <a:cs typeface="Times New Roman" panose="02020603050405020304" pitchFamily="18" charset="0"/>
            </a:endParaRPr>
          </a:p>
          <a:p>
            <a:r>
              <a:rPr lang="en-US" sz="2800" b="1" dirty="0"/>
              <a:t> </a:t>
            </a:r>
            <a:r>
              <a:rPr lang="en-US" b="1" dirty="0">
                <a:latin typeface="Times New Roman" panose="02020603050405020304" pitchFamily="18" charset="0"/>
                <a:cs typeface="Times New Roman" panose="02020603050405020304" pitchFamily="18" charset="0"/>
              </a:rPr>
              <a:t>Sensor module:</a:t>
            </a:r>
            <a:endParaRPr lang="en-IN" dirty="0">
              <a:latin typeface="Times New Roman" panose="02020603050405020304" pitchFamily="18" charset="0"/>
              <a:cs typeface="Times New Roman" panose="02020603050405020304" pitchFamily="18" charset="0"/>
            </a:endParaRPr>
          </a:p>
          <a:p>
            <a:pPr>
              <a:buNone/>
            </a:pPr>
            <a:r>
              <a:rPr lang="en-US" sz="2800" dirty="0"/>
              <a:t>		</a:t>
            </a:r>
            <a:r>
              <a:rPr lang="en-US" sz="2200" dirty="0">
                <a:latin typeface="Times New Roman" panose="02020603050405020304" pitchFamily="18" charset="0"/>
                <a:cs typeface="Times New Roman" panose="02020603050405020304" pitchFamily="18" charset="0"/>
              </a:rPr>
              <a:t>The sensor module comprises of several sensors such as pH, </a:t>
            </a:r>
            <a:r>
              <a:rPr lang="en-US" sz="2200" dirty="0" err="1">
                <a:latin typeface="Times New Roman" panose="02020603050405020304" pitchFamily="18" charset="0"/>
                <a:cs typeface="Times New Roman" panose="02020603050405020304" pitchFamily="18" charset="0"/>
              </a:rPr>
              <a:t>Salt,rust</a:t>
            </a:r>
            <a:r>
              <a:rPr lang="en-US" sz="2200" dirty="0">
                <a:latin typeface="Times New Roman" panose="02020603050405020304" pitchFamily="18" charset="0"/>
                <a:cs typeface="Times New Roman" panose="02020603050405020304" pitchFamily="18" charset="0"/>
              </a:rPr>
              <a:t> particles and an water level .These sensors are mounted on Arduino and are used for sensing the water quality parameters from time to time.</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algn="just"/>
            <a:endParaRPr lang="en-US" sz="26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E73F72-672C-412F-94C0-891948AAA731}"/>
              </a:ext>
            </a:extLst>
          </p:cNvPr>
          <p:cNvSpPr>
            <a:spLocks noGrp="1"/>
          </p:cNvSpPr>
          <p:nvPr>
            <p:ph type="title"/>
          </p:nvPr>
        </p:nvSpPr>
        <p:spPr>
          <a:xfrm>
            <a:off x="685800" y="274638"/>
            <a:ext cx="7772400" cy="5059362"/>
          </a:xfrm>
        </p:spPr>
        <p:txBody>
          <a:bodyPr>
            <a:normAutofit fontScale="90000"/>
          </a:bodyPr>
          <a:lstStyle/>
          <a:p>
            <a:pPr marL="457200" indent="-457200">
              <a:buFont typeface="Wingdings" panose="05000000000000000000" pitchFamily="2" charset="2"/>
              <a:buChar char="v"/>
            </a:pPr>
            <a:r>
              <a:rPr lang="en-US" sz="2700" b="1" i="1" dirty="0">
                <a:solidFill>
                  <a:schemeClr val="tx1"/>
                </a:solidFill>
                <a:latin typeface="Times New Roman" panose="02020603050405020304" pitchFamily="18" charset="0"/>
                <a:cs typeface="Times New Roman" panose="02020603050405020304" pitchFamily="18" charset="0"/>
              </a:rPr>
              <a:t>Micro</a:t>
            </a:r>
            <a:r>
              <a:rPr lang="en-US" sz="2700" b="1" i="1" dirty="0">
                <a:solidFill>
                  <a:schemeClr val="accent1">
                    <a:lumMod val="75000"/>
                  </a:schemeClr>
                </a:solidFill>
                <a:latin typeface="Times New Roman" panose="02020603050405020304" pitchFamily="18" charset="0"/>
                <a:cs typeface="Times New Roman" panose="02020603050405020304" pitchFamily="18" charset="0"/>
              </a:rPr>
              <a:t> </a:t>
            </a:r>
            <a:r>
              <a:rPr lang="en-US" sz="2700" b="1" i="1" dirty="0">
                <a:solidFill>
                  <a:schemeClr val="tx1"/>
                </a:solidFill>
                <a:latin typeface="Times New Roman" panose="02020603050405020304" pitchFamily="18" charset="0"/>
                <a:cs typeface="Times New Roman" panose="02020603050405020304" pitchFamily="18" charset="0"/>
              </a:rPr>
              <a:t>controller</a:t>
            </a:r>
            <a:r>
              <a:rPr lang="en-US" sz="2700" b="1" i="1" dirty="0">
                <a:solidFill>
                  <a:schemeClr val="accent1">
                    <a:lumMod val="75000"/>
                  </a:schemeClr>
                </a:solidFill>
                <a:latin typeface="Times New Roman" panose="02020603050405020304" pitchFamily="18" charset="0"/>
                <a:cs typeface="Times New Roman" panose="02020603050405020304" pitchFamily="18" charset="0"/>
              </a:rPr>
              <a:t> </a:t>
            </a:r>
            <a:r>
              <a:rPr lang="en-US" sz="2700" b="1" i="1" dirty="0">
                <a:solidFill>
                  <a:schemeClr val="tx1"/>
                </a:solidFill>
                <a:latin typeface="Times New Roman" panose="02020603050405020304" pitchFamily="18" charset="0"/>
                <a:cs typeface="Times New Roman" panose="02020603050405020304" pitchFamily="18" charset="0"/>
              </a:rPr>
              <a:t>modu</a:t>
            </a:r>
            <a:r>
              <a:rPr lang="en-US" sz="2400" b="1" i="1" dirty="0">
                <a:solidFill>
                  <a:schemeClr val="tx1"/>
                </a:solidFill>
                <a:latin typeface="Times New Roman" panose="02020603050405020304" pitchFamily="18" charset="0"/>
                <a:cs typeface="Times New Roman" panose="02020603050405020304" pitchFamily="18" charset="0"/>
              </a:rPr>
              <a:t>le</a:t>
            </a:r>
            <a:r>
              <a:rPr lang="en-US" sz="2400" b="1" i="1" dirty="0">
                <a:solidFill>
                  <a:schemeClr val="tx1"/>
                </a:solidFill>
              </a:rPr>
              <a:t>:</a:t>
            </a:r>
            <a:br>
              <a:rPr lang="en-IN" sz="2400" b="1" i="1" dirty="0">
                <a:solidFill>
                  <a:schemeClr val="accent1">
                    <a:lumMod val="75000"/>
                  </a:schemeClr>
                </a:solidFill>
              </a:rPr>
            </a:br>
            <a:r>
              <a:rPr lang="en-US" sz="2400" dirty="0"/>
              <a:t>		</a:t>
            </a:r>
            <a:r>
              <a:rPr lang="en-US" sz="2400" dirty="0">
                <a:solidFill>
                  <a:schemeClr val="tx1"/>
                </a:solidFill>
                <a:latin typeface="Times New Roman" panose="02020603050405020304" pitchFamily="18" charset="0"/>
                <a:cs typeface="Times New Roman" panose="02020603050405020304" pitchFamily="18" charset="0"/>
              </a:rPr>
              <a:t>It is considered as heart of this architecture. Arduino UNO is used as computer in this paper .Arduino UNO. It has several advantages when compared to other micro-controllers such as inbuilt Wi-Fi module. The Program for collecting the sensor data is written in C++ language and sends that data to the cloud database. The server side program continuously monitors the sensor values whether they are within the threshold range .If the values deviates from the threshold range a feasible solution was send to the output module.</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36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71CC-DF83-4923-928E-1E1487E682D7}"/>
              </a:ext>
            </a:extLst>
          </p:cNvPr>
          <p:cNvSpPr>
            <a:spLocks noGrp="1"/>
          </p:cNvSpPr>
          <p:nvPr>
            <p:ph type="title"/>
          </p:nvPr>
        </p:nvSpPr>
        <p:spPr/>
        <p:txBody>
          <a:bodyPr>
            <a:normAutofit/>
          </a:bodyPr>
          <a:lstStyle/>
          <a:p>
            <a:pPr marL="342900" indent="-342900">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Output module:</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6FE377-A251-4A37-9B9E-CA79B7F3887B}"/>
              </a:ext>
            </a:extLst>
          </p:cNvPr>
          <p:cNvSpPr txBox="1"/>
          <p:nvPr/>
        </p:nvSpPr>
        <p:spPr>
          <a:xfrm>
            <a:off x="638908" y="1600200"/>
            <a:ext cx="7620000" cy="2462213"/>
          </a:xfrm>
          <a:prstGeom prst="rect">
            <a:avLst/>
          </a:prstGeom>
          <a:noFill/>
        </p:spPr>
        <p:txBody>
          <a:bodyPr wrap="square" rtlCol="0">
            <a:spAutoFit/>
          </a:bodyPr>
          <a:lstStyle/>
          <a:p>
            <a:pPr>
              <a:buNone/>
            </a:pPr>
            <a:r>
              <a:rPr lang="en-US" sz="2200" dirty="0">
                <a:latin typeface="Times New Roman" panose="02020603050405020304" pitchFamily="18" charset="0"/>
                <a:cs typeface="Times New Roman" panose="02020603050405020304" pitchFamily="18" charset="0"/>
              </a:rPr>
              <a:t>Aqua farmer mobile is taken as an output module. An app has been loaded in the mobile which consists of two buttons 1) Get data 2) History. When we press </a:t>
            </a:r>
            <a:r>
              <a:rPr lang="en-US" sz="2200" dirty="0" err="1">
                <a:latin typeface="Times New Roman" panose="02020603050405020304" pitchFamily="18" charset="0"/>
                <a:cs typeface="Times New Roman" panose="02020603050405020304" pitchFamily="18" charset="0"/>
              </a:rPr>
              <a:t>getdata</a:t>
            </a:r>
            <a:r>
              <a:rPr lang="en-US" sz="2200" dirty="0">
                <a:latin typeface="Times New Roman" panose="02020603050405020304" pitchFamily="18" charset="0"/>
                <a:cs typeface="Times New Roman" panose="02020603050405020304" pitchFamily="18" charset="0"/>
              </a:rPr>
              <a:t> button current water quality parameters values has been displayed on the farmers mobile. Message alerts will be sending to the farmer if there is deviation from the threshold range with necessary action to be taken.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588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SYSTEM ARCHITECTURE</a:t>
            </a:r>
          </a:p>
        </p:txBody>
      </p:sp>
      <p:pic>
        <p:nvPicPr>
          <p:cNvPr id="6" name="Picture 2"/>
          <p:cNvPicPr>
            <a:picLocks noGrp="1" noChangeAspect="1" noChangeArrowheads="1"/>
          </p:cNvPicPr>
          <p:nvPr>
            <p:ph sz="quarter" idx="1"/>
          </p:nvPr>
        </p:nvPicPr>
        <p:blipFill>
          <a:blip r:embed="rId2" cstate="print"/>
          <a:srcRect/>
          <a:stretch>
            <a:fillRect/>
          </a:stretch>
        </p:blipFill>
        <p:spPr bwMode="auto">
          <a:xfrm>
            <a:off x="304800" y="1600200"/>
            <a:ext cx="8496783" cy="5257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MODULES</a:t>
            </a:r>
          </a:p>
        </p:txBody>
      </p:sp>
      <p:sp>
        <p:nvSpPr>
          <p:cNvPr id="3" name="Content Placeholder 2"/>
          <p:cNvSpPr>
            <a:spLocks noGrp="1"/>
          </p:cNvSpPr>
          <p:nvPr>
            <p:ph sz="quarter" idx="1"/>
          </p:nvPr>
        </p:nvSpPr>
        <p:spPr>
          <a:xfrm>
            <a:off x="381000" y="1295400"/>
            <a:ext cx="8305800" cy="4830763"/>
          </a:xfrm>
        </p:spPr>
        <p:txBody>
          <a:bodyPr>
            <a:normAutofit/>
          </a:bodyPr>
          <a:lstStyle/>
          <a:p>
            <a:pPr>
              <a:buNone/>
            </a:pPr>
            <a:r>
              <a:rPr lang="en-US" sz="2400" b="1" dirty="0">
                <a:latin typeface="Times New Roman" pitchFamily="18" charset="0"/>
                <a:cs typeface="Times New Roman" pitchFamily="18" charset="0"/>
              </a:rPr>
              <a:t>Arduino:</a:t>
            </a:r>
          </a:p>
          <a:p>
            <a:pPr>
              <a:buNone/>
            </a:pPr>
            <a:endParaRPr lang="en-US" sz="2400" dirty="0"/>
          </a:p>
        </p:txBody>
      </p:sp>
      <p:pic>
        <p:nvPicPr>
          <p:cNvPr id="4" name="Picture 2" descr="C:\Users\user\Desktop\New folder (3)\uno.jpg"/>
          <p:cNvPicPr>
            <a:picLocks noChangeAspect="1" noChangeArrowheads="1"/>
          </p:cNvPicPr>
          <p:nvPr/>
        </p:nvPicPr>
        <p:blipFill>
          <a:blip r:embed="rId2" cstate="print"/>
          <a:srcRect/>
          <a:stretch>
            <a:fillRect/>
          </a:stretch>
        </p:blipFill>
        <p:spPr bwMode="auto">
          <a:xfrm>
            <a:off x="1524000" y="1756675"/>
            <a:ext cx="6322410" cy="436948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52400"/>
            <a:ext cx="4267200" cy="461665"/>
          </a:xfrm>
          <a:prstGeom prst="rect">
            <a:avLst/>
          </a:prstGeom>
        </p:spPr>
        <p:txBody>
          <a:bodyPr wrap="square">
            <a:spAutoFit/>
          </a:bodyPr>
          <a:lstStyle/>
          <a:p>
            <a:pPr lvl="0" fontAlgn="base">
              <a:spcAft>
                <a:spcPct val="0"/>
              </a:spcAft>
            </a:pPr>
            <a:r>
              <a:rPr lang="en-US" sz="2400" b="1" dirty="0">
                <a:solidFill>
                  <a:srgbClr val="000000"/>
                </a:solidFill>
                <a:latin typeface="Times New Roman" pitchFamily="18" charset="0"/>
                <a:ea typeface="Times New Roman" pitchFamily="18" charset="0"/>
                <a:cs typeface="Times New Roman" pitchFamily="18" charset="0"/>
              </a:rPr>
              <a:t>Technical    Specification</a:t>
            </a:r>
            <a:endParaRPr lang="en-US" sz="2400" b="1"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
          </p:nvPr>
        </p:nvGraphicFramePr>
        <p:xfrm>
          <a:off x="533400" y="685799"/>
          <a:ext cx="7848600" cy="5928361"/>
        </p:xfrm>
        <a:graphic>
          <a:graphicData uri="http://schemas.openxmlformats.org/drawingml/2006/table">
            <a:tbl>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Microcontroller</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tc>
                  <a:txBody>
                    <a:bodyPr/>
                    <a:lstStyle/>
                    <a:p>
                      <a:pPr marL="0" marR="0" algn="just">
                        <a:lnSpc>
                          <a:spcPct val="150000"/>
                        </a:lnSpc>
                        <a:spcBef>
                          <a:spcPts val="0"/>
                        </a:spcBef>
                        <a:spcAft>
                          <a:spcPts val="0"/>
                        </a:spcAft>
                      </a:pPr>
                      <a:r>
                        <a:rPr lang="en-US" sz="1400" u="none" strike="noStrike">
                          <a:solidFill>
                            <a:srgbClr val="000000"/>
                          </a:solidFill>
                          <a:latin typeface="Times New Roman"/>
                          <a:ea typeface="Times New Roman"/>
                          <a:cs typeface="Times New Roman"/>
                          <a:hlinkClick r:id="" action="ppaction://noaction"/>
                        </a:rPr>
                        <a:t>ATmega328P</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6FAFA"/>
                    </a:solidFill>
                  </a:tcPr>
                </a:tc>
                <a:extLst>
                  <a:ext uri="{0D108BD9-81ED-4DB2-BD59-A6C34878D82A}">
                    <a16:rowId xmlns:a16="http://schemas.microsoft.com/office/drawing/2014/main" val="10000"/>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Operating Voltage</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FFFFF"/>
                    </a:solidFill>
                  </a:tcPr>
                </a:tc>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5V</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FFFFF"/>
                    </a:solidFill>
                  </a:tcPr>
                </a:tc>
                <a:extLst>
                  <a:ext uri="{0D108BD9-81ED-4DB2-BD59-A6C34878D82A}">
                    <a16:rowId xmlns:a16="http://schemas.microsoft.com/office/drawing/2014/main" val="10001"/>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Input Voltage (recommended)</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7-12V</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extLst>
                  <a:ext uri="{0D108BD9-81ED-4DB2-BD59-A6C34878D82A}">
                    <a16:rowId xmlns:a16="http://schemas.microsoft.com/office/drawing/2014/main" val="10002"/>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Input Voltage (limit)</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FFFFF"/>
                    </a:solidFill>
                  </a:tcPr>
                </a:tc>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6-20V</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FFFFF"/>
                    </a:solidFill>
                  </a:tcPr>
                </a:tc>
                <a:extLst>
                  <a:ext uri="{0D108BD9-81ED-4DB2-BD59-A6C34878D82A}">
                    <a16:rowId xmlns:a16="http://schemas.microsoft.com/office/drawing/2014/main" val="10003"/>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Digital I/O Pins</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14 (of which 6 provide PWM output)</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6FAFA"/>
                    </a:solidFill>
                  </a:tcPr>
                </a:tc>
                <a:extLst>
                  <a:ext uri="{0D108BD9-81ED-4DB2-BD59-A6C34878D82A}">
                    <a16:rowId xmlns:a16="http://schemas.microsoft.com/office/drawing/2014/main" val="10004"/>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PWM Digital I/O Pins</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FFFFF"/>
                    </a:solidFill>
                  </a:tcPr>
                </a:tc>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6</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FFFFF"/>
                    </a:solidFill>
                  </a:tcPr>
                </a:tc>
                <a:extLst>
                  <a:ext uri="{0D108BD9-81ED-4DB2-BD59-A6C34878D82A}">
                    <a16:rowId xmlns:a16="http://schemas.microsoft.com/office/drawing/2014/main" val="10005"/>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Analog Input Pins</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6</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6FAFA"/>
                    </a:solidFill>
                  </a:tcPr>
                </a:tc>
                <a:extLst>
                  <a:ext uri="{0D108BD9-81ED-4DB2-BD59-A6C34878D82A}">
                    <a16:rowId xmlns:a16="http://schemas.microsoft.com/office/drawing/2014/main" val="10006"/>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DC Current per I/O Pin</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FFFFF"/>
                    </a:solidFill>
                  </a:tcPr>
                </a:tc>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20 mA</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FFFFF"/>
                    </a:solidFill>
                  </a:tcPr>
                </a:tc>
                <a:extLst>
                  <a:ext uri="{0D108BD9-81ED-4DB2-BD59-A6C34878D82A}">
                    <a16:rowId xmlns:a16="http://schemas.microsoft.com/office/drawing/2014/main" val="10007"/>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DC Current for 3.3V Pin</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50 mA</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6FAFA"/>
                    </a:solidFill>
                  </a:tcPr>
                </a:tc>
                <a:extLst>
                  <a:ext uri="{0D108BD9-81ED-4DB2-BD59-A6C34878D82A}">
                    <a16:rowId xmlns:a16="http://schemas.microsoft.com/office/drawing/2014/main" val="10008"/>
                  </a:ext>
                </a:extLst>
              </a:tr>
              <a:tr h="624038">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Flash Memory</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FFFFF"/>
                    </a:solidFill>
                  </a:tcPr>
                </a:tc>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32 KB (ATmega328P)</a:t>
                      </a:r>
                      <a:br>
                        <a:rPr lang="en-US" sz="1400" dirty="0">
                          <a:solidFill>
                            <a:srgbClr val="000000"/>
                          </a:solidFill>
                          <a:latin typeface="Times New Roman"/>
                          <a:ea typeface="Times New Roman"/>
                          <a:cs typeface="Times New Roman"/>
                        </a:rPr>
                      </a:br>
                      <a:r>
                        <a:rPr lang="en-US" sz="1400" dirty="0">
                          <a:solidFill>
                            <a:srgbClr val="000000"/>
                          </a:solidFill>
                          <a:latin typeface="Times New Roman"/>
                          <a:ea typeface="Times New Roman"/>
                          <a:cs typeface="Times New Roman"/>
                        </a:rPr>
                        <a:t>of which 0.5 KB used by </a:t>
                      </a:r>
                      <a:r>
                        <a:rPr lang="en-US" sz="1400" dirty="0" err="1">
                          <a:solidFill>
                            <a:srgbClr val="000000"/>
                          </a:solidFill>
                          <a:latin typeface="Times New Roman"/>
                          <a:ea typeface="Times New Roman"/>
                          <a:cs typeface="Times New Roman"/>
                        </a:rPr>
                        <a:t>bootloader</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FFFFF"/>
                    </a:solidFill>
                  </a:tcPr>
                </a:tc>
                <a:extLst>
                  <a:ext uri="{0D108BD9-81ED-4DB2-BD59-A6C34878D82A}">
                    <a16:rowId xmlns:a16="http://schemas.microsoft.com/office/drawing/2014/main" val="10009"/>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SRAM</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2 KB (ATmega328P)</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extLst>
                  <a:ext uri="{0D108BD9-81ED-4DB2-BD59-A6C34878D82A}">
                    <a16:rowId xmlns:a16="http://schemas.microsoft.com/office/drawing/2014/main" val="10010"/>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EEPROM</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FFFFF"/>
                    </a:solidFill>
                  </a:tcPr>
                </a:tc>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1 KB (ATmega328P)</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FFFFF"/>
                    </a:solidFill>
                  </a:tcPr>
                </a:tc>
                <a:extLst>
                  <a:ext uri="{0D108BD9-81ED-4DB2-BD59-A6C34878D82A}">
                    <a16:rowId xmlns:a16="http://schemas.microsoft.com/office/drawing/2014/main" val="10011"/>
                  </a:ext>
                </a:extLst>
              </a:tr>
              <a:tr h="312019">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Clock Speed</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16 MHz</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extLst>
                  <a:ext uri="{0D108BD9-81ED-4DB2-BD59-A6C34878D82A}">
                    <a16:rowId xmlns:a16="http://schemas.microsoft.com/office/drawing/2014/main" val="10012"/>
                  </a:ext>
                </a:extLst>
              </a:tr>
              <a:tr h="312019">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LED_BUILTIN</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FFFFF"/>
                    </a:solidFill>
                  </a:tcPr>
                </a:tc>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13</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FFFFF"/>
                    </a:solidFill>
                  </a:tcPr>
                </a:tc>
                <a:extLst>
                  <a:ext uri="{0D108BD9-81ED-4DB2-BD59-A6C34878D82A}">
                    <a16:rowId xmlns:a16="http://schemas.microsoft.com/office/drawing/2014/main" val="10013"/>
                  </a:ext>
                </a:extLst>
              </a:tr>
              <a:tr h="312019">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Length</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6FAFA"/>
                    </a:solidFill>
                  </a:tcPr>
                </a:tc>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68.6 mm</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extLst>
                  <a:ext uri="{0D108BD9-81ED-4DB2-BD59-A6C34878D82A}">
                    <a16:rowId xmlns:a16="http://schemas.microsoft.com/office/drawing/2014/main" val="10014"/>
                  </a:ext>
                </a:extLst>
              </a:tr>
              <a:tr h="312019">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Width</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FFFFF"/>
                    </a:solidFill>
                  </a:tcPr>
                </a:tc>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53.4 mm</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FFFFF"/>
                    </a:solidFill>
                  </a:tcPr>
                </a:tc>
                <a:extLst>
                  <a:ext uri="{0D108BD9-81ED-4DB2-BD59-A6C34878D82A}">
                    <a16:rowId xmlns:a16="http://schemas.microsoft.com/office/drawing/2014/main" val="10015"/>
                  </a:ext>
                </a:extLst>
              </a:tr>
              <a:tr h="312019">
                <a:tc>
                  <a:txBody>
                    <a:bodyPr/>
                    <a:lstStyle/>
                    <a:p>
                      <a:pPr marL="0" marR="0" algn="just">
                        <a:lnSpc>
                          <a:spcPct val="150000"/>
                        </a:lnSpc>
                        <a:spcBef>
                          <a:spcPts val="0"/>
                        </a:spcBef>
                        <a:spcAft>
                          <a:spcPts val="0"/>
                        </a:spcAft>
                      </a:pPr>
                      <a:r>
                        <a:rPr lang="en-US" sz="1400">
                          <a:solidFill>
                            <a:srgbClr val="000000"/>
                          </a:solidFill>
                          <a:latin typeface="Times New Roman"/>
                          <a:ea typeface="Times New Roman"/>
                          <a:cs typeface="Times New Roman"/>
                        </a:rPr>
                        <a:t>Weight</a:t>
                      </a:r>
                      <a:endParaRPr lang="en-US" sz="1400">
                        <a:latin typeface="Calibri"/>
                        <a:ea typeface="Times New Roman"/>
                        <a:cs typeface="Times New Roman"/>
                      </a:endParaRPr>
                    </a:p>
                  </a:txBody>
                  <a:tcPr marL="74269" marR="334211" marT="0" marB="0" anchor="ctr">
                    <a:lnL>
                      <a:noFill/>
                    </a:lnL>
                    <a:lnR>
                      <a:noFill/>
                    </a:lnR>
                    <a:lnT>
                      <a:noFill/>
                    </a:lnT>
                    <a:lnB>
                      <a:noFill/>
                    </a:lnB>
                    <a:solidFill>
                      <a:srgbClr val="F6FAFA"/>
                    </a:solidFill>
                  </a:tcPr>
                </a:tc>
                <a:tc>
                  <a:txBody>
                    <a:bodyPr/>
                    <a:lstStyle/>
                    <a:p>
                      <a:pPr marL="0" marR="0" algn="just">
                        <a:lnSpc>
                          <a:spcPct val="150000"/>
                        </a:lnSpc>
                        <a:spcBef>
                          <a:spcPts val="0"/>
                        </a:spcBef>
                        <a:spcAft>
                          <a:spcPts val="0"/>
                        </a:spcAft>
                      </a:pPr>
                      <a:r>
                        <a:rPr lang="en-US" sz="1400" dirty="0">
                          <a:solidFill>
                            <a:srgbClr val="000000"/>
                          </a:solidFill>
                          <a:latin typeface="Times New Roman"/>
                          <a:ea typeface="Times New Roman"/>
                          <a:cs typeface="Times New Roman"/>
                        </a:rPr>
                        <a:t>25 g</a:t>
                      </a:r>
                      <a:endParaRPr lang="en-US" sz="1400" dirty="0">
                        <a:latin typeface="Calibri"/>
                        <a:ea typeface="Times New Roman"/>
                        <a:cs typeface="Times New Roman"/>
                      </a:endParaRPr>
                    </a:p>
                  </a:txBody>
                  <a:tcPr marL="74269" marR="334211" marT="0" marB="0" anchor="ctr">
                    <a:lnL>
                      <a:noFill/>
                    </a:lnL>
                    <a:lnR>
                      <a:noFill/>
                    </a:lnR>
                    <a:lnT>
                      <a:noFill/>
                    </a:lnT>
                    <a:lnB>
                      <a:noFill/>
                    </a:lnB>
                    <a:solidFill>
                      <a:srgbClr val="F6FAFA"/>
                    </a:solidFill>
                  </a:tcPr>
                </a:tc>
                <a:extLst>
                  <a:ext uri="{0D108BD9-81ED-4DB2-BD59-A6C34878D82A}">
                    <a16:rowId xmlns:a16="http://schemas.microsoft.com/office/drawing/2014/main" val="10016"/>
                  </a:ext>
                </a:extLst>
              </a:tr>
              <a:tr h="312019">
                <a:tc>
                  <a:txBody>
                    <a:bodyPr/>
                    <a:lstStyle/>
                    <a:p>
                      <a:pPr marL="0" marR="0" algn="just">
                        <a:lnSpc>
                          <a:spcPct val="150000"/>
                        </a:lnSpc>
                        <a:spcBef>
                          <a:spcPts val="0"/>
                        </a:spcBef>
                        <a:spcAft>
                          <a:spcPts val="0"/>
                        </a:spcAft>
                      </a:pPr>
                      <a:endParaRPr lang="en-US" sz="1400" dirty="0">
                        <a:solidFill>
                          <a:srgbClr val="000000"/>
                        </a:solidFill>
                        <a:latin typeface="Times New Roman"/>
                        <a:ea typeface="Times New Roman"/>
                        <a:cs typeface="Times New Roman"/>
                      </a:endParaRPr>
                    </a:p>
                  </a:txBody>
                  <a:tcPr marL="74269" marR="334211" marT="0" marB="0" anchor="ctr">
                    <a:lnL>
                      <a:noFill/>
                    </a:lnL>
                    <a:lnR>
                      <a:noFill/>
                    </a:lnR>
                    <a:lnT>
                      <a:noFill/>
                    </a:lnT>
                    <a:lnB>
                      <a:noFill/>
                    </a:lnB>
                    <a:solidFill>
                      <a:srgbClr val="F6FAFA"/>
                    </a:solidFill>
                  </a:tcPr>
                </a:tc>
                <a:tc>
                  <a:txBody>
                    <a:bodyPr/>
                    <a:lstStyle/>
                    <a:p>
                      <a:pPr marL="0" marR="0" algn="just">
                        <a:lnSpc>
                          <a:spcPct val="150000"/>
                        </a:lnSpc>
                        <a:spcBef>
                          <a:spcPts val="0"/>
                        </a:spcBef>
                        <a:spcAft>
                          <a:spcPts val="0"/>
                        </a:spcAft>
                      </a:pPr>
                      <a:endParaRPr lang="en-US" sz="1400" dirty="0">
                        <a:solidFill>
                          <a:srgbClr val="000000"/>
                        </a:solidFill>
                        <a:latin typeface="Times New Roman"/>
                        <a:ea typeface="Times New Roman"/>
                        <a:cs typeface="Times New Roman"/>
                      </a:endParaRPr>
                    </a:p>
                  </a:txBody>
                  <a:tcPr marL="74269" marR="334211" marT="0" marB="0" anchor="ctr">
                    <a:lnL>
                      <a:noFill/>
                    </a:lnL>
                    <a:lnR>
                      <a:noFill/>
                    </a:lnR>
                    <a:lnT>
                      <a:noFill/>
                    </a:lnT>
                    <a:lnB>
                      <a:noFill/>
                    </a:lnB>
                    <a:solidFill>
                      <a:srgbClr val="F6FAFA"/>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944562"/>
          </a:xfrm>
        </p:spPr>
        <p:txBody>
          <a:bodyPr>
            <a:normAutofit/>
          </a:bodyPr>
          <a:lstStyle/>
          <a:p>
            <a:r>
              <a:rPr lang="en-US" sz="3200" b="1" dirty="0">
                <a:latin typeface="Times New Roman" pitchFamily="18" charset="0"/>
                <a:cs typeface="Times New Roman" pitchFamily="18" charset="0"/>
              </a:rPr>
              <a:t>Advantages </a:t>
            </a:r>
            <a:r>
              <a:rPr lang="en-US" sz="2400" b="1" dirty="0">
                <a:latin typeface="Times New Roman" pitchFamily="18" charset="0"/>
                <a:cs typeface="Times New Roman" pitchFamily="18" charset="0"/>
              </a:rPr>
              <a:t>OF PROPOSED SYSTEM </a:t>
            </a:r>
          </a:p>
        </p:txBody>
      </p:sp>
      <p:sp>
        <p:nvSpPr>
          <p:cNvPr id="3" name="Content Placeholder 2"/>
          <p:cNvSpPr>
            <a:spLocks noGrp="1"/>
          </p:cNvSpPr>
          <p:nvPr>
            <p:ph sz="quarter" idx="1"/>
          </p:nvPr>
        </p:nvSpPr>
        <p:spPr/>
        <p:txBody>
          <a:bodyPr>
            <a:normAutofit/>
          </a:bodyPr>
          <a:lstStyle/>
          <a:p>
            <a:pPr>
              <a:lnSpc>
                <a:spcPct val="90000"/>
              </a:lnSpc>
              <a:buSzPct val="60000"/>
              <a:buFont typeface="Wingdings" pitchFamily="2" charset="2"/>
              <a:buChar char="v"/>
            </a:pPr>
            <a:r>
              <a:rPr lang="en-GB" sz="2200" dirty="0">
                <a:latin typeface="Century Schoolbook" pitchFamily="18" charset="0"/>
              </a:rPr>
              <a:t>Mobility</a:t>
            </a:r>
          </a:p>
          <a:p>
            <a:pPr>
              <a:lnSpc>
                <a:spcPct val="90000"/>
              </a:lnSpc>
              <a:buSzPct val="60000"/>
              <a:buFont typeface="Wingdings" pitchFamily="2" charset="2"/>
              <a:buChar char="v"/>
            </a:pPr>
            <a:r>
              <a:rPr lang="en-GB" sz="2200" dirty="0">
                <a:latin typeface="Century Schoolbook" pitchFamily="18" charset="0"/>
              </a:rPr>
              <a:t>Ease of Installation</a:t>
            </a:r>
          </a:p>
          <a:p>
            <a:pPr>
              <a:lnSpc>
                <a:spcPct val="90000"/>
              </a:lnSpc>
              <a:buSzPct val="60000"/>
              <a:buFont typeface="Wingdings" pitchFamily="2" charset="2"/>
              <a:buChar char="v"/>
            </a:pPr>
            <a:r>
              <a:rPr lang="en-US" sz="2200" dirty="0">
                <a:latin typeface="Century Schoolbook" pitchFamily="18" charset="0"/>
              </a:rPr>
              <a:t>Flexibility</a:t>
            </a:r>
          </a:p>
          <a:p>
            <a:pPr>
              <a:lnSpc>
                <a:spcPct val="90000"/>
              </a:lnSpc>
              <a:buSzPct val="60000"/>
              <a:buFont typeface="Wingdings" pitchFamily="2" charset="2"/>
              <a:buChar char="v"/>
            </a:pPr>
            <a:r>
              <a:rPr lang="en-US" sz="2200" dirty="0">
                <a:latin typeface="Century Schoolbook" pitchFamily="18" charset="0"/>
              </a:rPr>
              <a:t>Cost</a:t>
            </a:r>
            <a:endParaRPr lang="en-GB" sz="2200" dirty="0">
              <a:latin typeface="Century Schoolbook" pitchFamily="18" charset="0"/>
            </a:endParaRPr>
          </a:p>
          <a:p>
            <a:pPr>
              <a:lnSpc>
                <a:spcPct val="90000"/>
              </a:lnSpc>
              <a:buSzPct val="60000"/>
              <a:buFont typeface="Wingdings" pitchFamily="2" charset="2"/>
              <a:buChar char="v"/>
            </a:pPr>
            <a:r>
              <a:rPr lang="en-GB" sz="2200" dirty="0">
                <a:latin typeface="Century Schoolbook" pitchFamily="18" charset="0"/>
              </a:rPr>
              <a:t>Reliability</a:t>
            </a:r>
            <a:endParaRPr lang="en-US" sz="2200" dirty="0">
              <a:latin typeface="Century Schoolbook" pitchFamily="18" charset="0"/>
            </a:endParaRPr>
          </a:p>
          <a:p>
            <a:pPr>
              <a:lnSpc>
                <a:spcPct val="90000"/>
              </a:lnSpc>
              <a:buSzPct val="60000"/>
              <a:buFont typeface="Wingdings" pitchFamily="2" charset="2"/>
              <a:buChar char="v"/>
            </a:pPr>
            <a:r>
              <a:rPr lang="en-US" sz="2200" dirty="0">
                <a:latin typeface="Century Schoolbook" pitchFamily="18" charset="0"/>
              </a:rPr>
              <a:t>Security</a:t>
            </a:r>
          </a:p>
          <a:p>
            <a:pPr>
              <a:lnSpc>
                <a:spcPct val="90000"/>
              </a:lnSpc>
              <a:buSzPct val="60000"/>
              <a:buFont typeface="Wingdings" pitchFamily="2" charset="2"/>
              <a:buChar char="v"/>
            </a:pPr>
            <a:r>
              <a:rPr lang="en-US" sz="2200" dirty="0">
                <a:latin typeface="Century Schoolbook" pitchFamily="18" charset="0"/>
              </a:rPr>
              <a:t>Use unlicensed part of the radio spectrum</a:t>
            </a:r>
          </a:p>
          <a:p>
            <a:pPr>
              <a:lnSpc>
                <a:spcPct val="90000"/>
              </a:lnSpc>
              <a:buSzPct val="60000"/>
              <a:buFont typeface="Wingdings" pitchFamily="2" charset="2"/>
              <a:buChar char="v"/>
            </a:pPr>
            <a:r>
              <a:rPr lang="en-US" sz="2200" dirty="0">
                <a:latin typeface="Century Schoolbook" pitchFamily="18" charset="0"/>
              </a:rPr>
              <a:t>Roaming</a:t>
            </a:r>
          </a:p>
          <a:p>
            <a:pPr>
              <a:lnSpc>
                <a:spcPct val="90000"/>
              </a:lnSpc>
              <a:buSzPct val="60000"/>
              <a:buFont typeface="Wingdings" pitchFamily="2" charset="2"/>
              <a:buChar char="v"/>
            </a:pPr>
            <a:r>
              <a:rPr lang="en-US" sz="2200" dirty="0">
                <a:latin typeface="Century Schoolbook" pitchFamily="18" charset="0"/>
              </a:rPr>
              <a:t>Speed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1"/>
            <a:ext cx="8534400" cy="4267200"/>
          </a:xfrm>
        </p:spPr>
        <p:txBody>
          <a:bodyPr>
            <a:normAutofit/>
          </a:bodyPr>
          <a:lstStyle/>
          <a:p>
            <a:pPr>
              <a:buNone/>
            </a:pPr>
            <a:r>
              <a:rPr lang="en-US" b="1" dirty="0">
                <a:latin typeface="Times New Roman" pitchFamily="18" charset="0"/>
                <a:cs typeface="Times New Roman" pitchFamily="18" charset="0"/>
              </a:rPr>
              <a:t>Disadvantages of existing system:</a:t>
            </a:r>
          </a:p>
          <a:p>
            <a:pPr algn="just">
              <a:buNone/>
            </a:pPr>
            <a:r>
              <a:rPr lang="en-US" dirty="0">
                <a:latin typeface="Times New Roman" pitchFamily="18" charset="0"/>
                <a:cs typeface="Times New Roman" pitchFamily="18" charset="0"/>
              </a:rPr>
              <a:t>	</a:t>
            </a:r>
            <a:r>
              <a:rPr lang="en-US" sz="2200" dirty="0">
                <a:latin typeface="Times New Roman" pitchFamily="18" charset="0"/>
                <a:cs typeface="Times New Roman" pitchFamily="18" charset="0"/>
              </a:rPr>
              <a:t>1. All pH meters need to be calibrated at some frequency</a:t>
            </a:r>
          </a:p>
          <a:p>
            <a:pPr algn="just">
              <a:buNone/>
            </a:pPr>
            <a:r>
              <a:rPr lang="en-US" sz="2200" dirty="0">
                <a:latin typeface="Times New Roman" pitchFamily="18" charset="0"/>
                <a:cs typeface="Times New Roman" pitchFamily="18" charset="0"/>
              </a:rPr>
              <a:t>	2. The probe has to be cleaned well after every use to make sure you get a reliable reading next time</a:t>
            </a:r>
          </a:p>
          <a:p>
            <a:pPr algn="just">
              <a:buNone/>
            </a:pPr>
            <a:r>
              <a:rPr lang="en-US" sz="2200" dirty="0">
                <a:latin typeface="Times New Roman" pitchFamily="18" charset="0"/>
                <a:cs typeface="Times New Roman" pitchFamily="18" charset="0"/>
              </a:rPr>
              <a:t>	3. It takes lot of time to test pH in manually</a:t>
            </a:r>
          </a:p>
          <a:p>
            <a:pPr algn="just">
              <a:buNone/>
            </a:pPr>
            <a:r>
              <a:rPr lang="en-US" sz="2200" dirty="0">
                <a:latin typeface="Times New Roman" pitchFamily="18" charset="0"/>
                <a:cs typeface="Times New Roman" pitchFamily="18" charset="0"/>
              </a:rPr>
              <a:t>	4. Manually testing is not possible in unhygienic environmental conditions.</a:t>
            </a:r>
          </a:p>
          <a:p>
            <a:pPr marL="0" indent="0" algn="just">
              <a:buNone/>
            </a:pPr>
            <a:endParaRPr lang="en-US" sz="2200" dirty="0">
              <a:latin typeface="Times New Roman" pitchFamily="18" charset="0"/>
              <a:cs typeface="Times New Roman" pitchFamily="18" charset="0"/>
            </a:endParaRP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CONCLUSION</a:t>
            </a:r>
          </a:p>
        </p:txBody>
      </p:sp>
      <p:sp>
        <p:nvSpPr>
          <p:cNvPr id="3" name="Content Placeholder 2"/>
          <p:cNvSpPr>
            <a:spLocks noGrp="1"/>
          </p:cNvSpPr>
          <p:nvPr>
            <p:ph sz="quarter" idx="1"/>
          </p:nvPr>
        </p:nvSpPr>
        <p:spPr>
          <a:xfrm>
            <a:off x="609600" y="1447801"/>
            <a:ext cx="8077200" cy="4114799"/>
          </a:xfrm>
        </p:spPr>
        <p:txBody>
          <a:bodyPr>
            <a:normAutofit/>
          </a:bodyPr>
          <a:lstStyle/>
          <a:p>
            <a:pPr lvl="0" algn="just"/>
            <a:r>
              <a:rPr lang="en-US" sz="2200" dirty="0">
                <a:latin typeface="Times New Roman" pitchFamily="18" charset="0"/>
                <a:cs typeface="Times New Roman" pitchFamily="18" charset="0"/>
              </a:rPr>
              <a:t>Developing the capacity of farmers so that, through their own observations and reasoning, they are able to solve limitations to the implementation of rural aquaculture projects, thereby improving the productivity of household farm units</a:t>
            </a:r>
          </a:p>
          <a:p>
            <a:pPr lvl="0" algn="just"/>
            <a:r>
              <a:rPr lang="en-US" sz="2200" dirty="0">
                <a:latin typeface="Times New Roman" pitchFamily="18" charset="0"/>
                <a:cs typeface="Times New Roman" pitchFamily="18" charset="0"/>
              </a:rPr>
              <a:t>Protecting water sources.</a:t>
            </a:r>
          </a:p>
          <a:p>
            <a:pPr lvl="0" algn="just"/>
            <a:r>
              <a:rPr lang="en-US" sz="2200" dirty="0">
                <a:latin typeface="Times New Roman" pitchFamily="18" charset="0"/>
                <a:cs typeface="Times New Roman" pitchFamily="18" charset="0"/>
              </a:rPr>
              <a:t>Generating a reliable data base on production and the costs of different production systems.</a:t>
            </a:r>
          </a:p>
          <a:p>
            <a:pPr lvl="0" algn="just"/>
            <a:r>
              <a:rPr lang="en-US" sz="2200" dirty="0">
                <a:latin typeface="Times New Roman" pitchFamily="18" charset="0"/>
                <a:cs typeface="Times New Roman" pitchFamily="18" charset="0"/>
              </a:rPr>
              <a:t>Achieving the capacity of farmers to market their agricultural products, including those of aquaculture origin, which contribute to income generation.</a:t>
            </a:r>
          </a:p>
          <a:p>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FE9B-BBB8-465E-8611-DB44FE039DCC}"/>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65126556-7847-4D9F-99C0-13D4221C5391}"/>
              </a:ext>
            </a:extLst>
          </p:cNvPr>
          <p:cNvSpPr>
            <a:spLocks noGrp="1"/>
          </p:cNvSpPr>
          <p:nvPr>
            <p:ph sz="quarter" idx="1"/>
          </p:nvPr>
        </p:nvSpPr>
        <p:spPr/>
        <p:txBody>
          <a:bodyPr>
            <a:normAutofit fontScale="92500" lnSpcReduction="20000"/>
          </a:bodyPr>
          <a:lstStyle/>
          <a:p>
            <a:pPr>
              <a:lnSpc>
                <a:spcPct val="150000"/>
              </a:lnSpc>
            </a:pPr>
            <a:r>
              <a:rPr lang="en-IN" dirty="0">
                <a:latin typeface="Times New Roman" panose="02020603050405020304" pitchFamily="18" charset="0"/>
                <a:cs typeface="Times New Roman" panose="02020603050405020304" pitchFamily="18" charset="0"/>
              </a:rPr>
              <a:t>ABSTRACT</a:t>
            </a:r>
          </a:p>
          <a:p>
            <a:pPr>
              <a:lnSpc>
                <a:spcPct val="150000"/>
              </a:lnSpc>
            </a:pPr>
            <a:r>
              <a:rPr lang="en-IN" dirty="0">
                <a:latin typeface="Times New Roman" panose="02020603050405020304" pitchFamily="18" charset="0"/>
                <a:cs typeface="Times New Roman" panose="02020603050405020304" pitchFamily="18" charset="0"/>
              </a:rPr>
              <a:t>INTRODUCTION</a:t>
            </a:r>
          </a:p>
          <a:p>
            <a:pPr>
              <a:lnSpc>
                <a:spcPct val="150000"/>
              </a:lnSpc>
            </a:pPr>
            <a:r>
              <a:rPr lang="en-IN" dirty="0">
                <a:latin typeface="Times New Roman" panose="02020603050405020304" pitchFamily="18" charset="0"/>
                <a:cs typeface="Times New Roman" panose="02020603050405020304" pitchFamily="18" charset="0"/>
              </a:rPr>
              <a:t>LITERATURE SURVEY</a:t>
            </a:r>
          </a:p>
          <a:p>
            <a:pPr>
              <a:lnSpc>
                <a:spcPct val="150000"/>
              </a:lnSpc>
            </a:pPr>
            <a:r>
              <a:rPr lang="en-IN" dirty="0">
                <a:latin typeface="Times New Roman" panose="02020603050405020304" pitchFamily="18" charset="0"/>
                <a:cs typeface="Times New Roman" panose="02020603050405020304" pitchFamily="18" charset="0"/>
              </a:rPr>
              <a:t>EXHISTING SYSTEM</a:t>
            </a:r>
          </a:p>
          <a:p>
            <a:pPr>
              <a:lnSpc>
                <a:spcPct val="150000"/>
              </a:lnSpc>
            </a:pPr>
            <a:r>
              <a:rPr lang="en-IN" dirty="0">
                <a:latin typeface="Times New Roman" panose="02020603050405020304" pitchFamily="18" charset="0"/>
                <a:cs typeface="Times New Roman" panose="02020603050405020304" pitchFamily="18" charset="0"/>
              </a:rPr>
              <a:t>PROPOSED SYSTEM</a:t>
            </a:r>
          </a:p>
          <a:p>
            <a:pPr>
              <a:lnSpc>
                <a:spcPct val="150000"/>
              </a:lnSpc>
            </a:pPr>
            <a:r>
              <a:rPr lang="en-IN" dirty="0">
                <a:latin typeface="Times New Roman" panose="02020603050405020304" pitchFamily="18" charset="0"/>
                <a:cs typeface="Times New Roman" panose="02020603050405020304" pitchFamily="18" charset="0"/>
              </a:rPr>
              <a:t>SYSTEM ARCHITECTURE</a:t>
            </a:r>
          </a:p>
          <a:p>
            <a:pPr>
              <a:lnSpc>
                <a:spcPct val="150000"/>
              </a:lnSpc>
            </a:pPr>
            <a:r>
              <a:rPr lang="en-IN" dirty="0">
                <a:latin typeface="Times New Roman" panose="02020603050405020304" pitchFamily="18" charset="0"/>
                <a:cs typeface="Times New Roman" panose="02020603050405020304" pitchFamily="18" charset="0"/>
              </a:rPr>
              <a:t>MODULES</a:t>
            </a:r>
          </a:p>
          <a:p>
            <a:pPr>
              <a:lnSpc>
                <a:spcPct val="150000"/>
              </a:lnSpc>
            </a:pPr>
            <a:r>
              <a:rPr lang="en-IN" dirty="0">
                <a:latin typeface="Times New Roman" panose="02020603050405020304" pitchFamily="18" charset="0"/>
                <a:cs typeface="Times New Roman" panose="02020603050405020304" pitchFamily="18" charset="0"/>
              </a:rPr>
              <a:t>TECHNICAL SPECIFICATION</a:t>
            </a:r>
          </a:p>
          <a:p>
            <a:pPr>
              <a:lnSpc>
                <a:spcPct val="150000"/>
              </a:lnSpc>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4036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ABSTRACT</a:t>
            </a:r>
          </a:p>
        </p:txBody>
      </p:sp>
      <p:sp>
        <p:nvSpPr>
          <p:cNvPr id="3" name="Content Placeholder 2"/>
          <p:cNvSpPr>
            <a:spLocks noGrp="1"/>
          </p:cNvSpPr>
          <p:nvPr>
            <p:ph sz="quarter" idx="1"/>
          </p:nvPr>
        </p:nvSpPr>
        <p:spPr/>
        <p:txBody>
          <a:bodyPr/>
          <a:lstStyle/>
          <a:p>
            <a:pPr algn="just">
              <a:buNone/>
            </a:pPr>
            <a:r>
              <a:rPr lang="en-US" dirty="0"/>
              <a:t>	</a:t>
            </a:r>
            <a:r>
              <a:rPr lang="en-US" sz="2200" dirty="0">
                <a:latin typeface="Times New Roman" pitchFamily="18" charset="0"/>
                <a:cs typeface="Times New Roman" pitchFamily="18" charset="0"/>
              </a:rPr>
              <a:t>Promote the effective fisheries management and improving standards of fisheries management.  Provide the technical and general knowledge necessary for competent fisheries management. Advance the standing of fisheries management as a profession.</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INTRODUCTION</a:t>
            </a:r>
          </a:p>
        </p:txBody>
      </p:sp>
      <p:sp>
        <p:nvSpPr>
          <p:cNvPr id="3" name="Content Placeholder 2"/>
          <p:cNvSpPr>
            <a:spLocks noGrp="1"/>
          </p:cNvSpPr>
          <p:nvPr>
            <p:ph sz="quarter" idx="1"/>
          </p:nvPr>
        </p:nvSpPr>
        <p:spPr>
          <a:xfrm>
            <a:off x="381000" y="1447800"/>
            <a:ext cx="8305800" cy="4678363"/>
          </a:xfrm>
        </p:spPr>
        <p:txBody>
          <a:bodyPr>
            <a:normAutofit fontScale="25000" lnSpcReduction="20000"/>
          </a:bodyPr>
          <a:lstStyle/>
          <a:p>
            <a:pPr algn="just">
              <a:buNone/>
            </a:pPr>
            <a:r>
              <a:rPr lang="en-US" dirty="0"/>
              <a:t>	</a:t>
            </a:r>
            <a:r>
              <a:rPr lang="en-US" sz="8800" dirty="0">
                <a:latin typeface="Times New Roman" pitchFamily="18" charset="0"/>
                <a:cs typeface="Times New Roman" pitchFamily="18" charset="0"/>
              </a:rPr>
              <a:t>Aqua culture is one of the flourishing sectors in India as it contributes nearly 1.07% of the GDP. It is estimated that fish requirement of the country by 2025 would be order of 16 million tones but due to over fishing natural fisheries have been depleted as a result commercial aqua culture came into existence. But in recent years commercial aquaculture is facing many problems due to sudden climatic fluctuation which leads to changes in water quality parameters. At present aqua farmers are depending on manual testing for knowing the parameters of water. This will consume time and inaccurate because water quality parameters may alter with time. In order to overcome this problem, technology should be brought to aqua culture which increases the productivity and minimize the losses by constant monitoring of water quality parameters.</a:t>
            </a:r>
          </a:p>
          <a:p>
            <a:pPr algn="just"/>
            <a:endParaRPr lang="en-US" sz="3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14400"/>
          </a:xfrm>
        </p:spPr>
        <p:txBody>
          <a:bodyPr>
            <a:normAutofit/>
          </a:bodyPr>
          <a:lstStyle/>
          <a:p>
            <a:r>
              <a:rPr lang="en-US" sz="3200" b="1" dirty="0">
                <a:latin typeface="Times New Roman" pitchFamily="18" charset="0"/>
                <a:cs typeface="Times New Roman" pitchFamily="18" charset="0"/>
              </a:rPr>
              <a:t>LITERATURE SURVEY</a:t>
            </a:r>
          </a:p>
        </p:txBody>
      </p:sp>
      <p:sp>
        <p:nvSpPr>
          <p:cNvPr id="3" name="Content Placeholder 2"/>
          <p:cNvSpPr>
            <a:spLocks noGrp="1"/>
          </p:cNvSpPr>
          <p:nvPr>
            <p:ph sz="quarter" idx="1"/>
          </p:nvPr>
        </p:nvSpPr>
        <p:spPr>
          <a:xfrm>
            <a:off x="228600" y="1143000"/>
            <a:ext cx="8686800" cy="4525963"/>
          </a:xfrm>
        </p:spPr>
        <p:txBody>
          <a:bodyPr>
            <a:noAutofit/>
          </a:bodyPr>
          <a:lstStyle/>
          <a:p>
            <a:pPr marL="457200" lvl="0" indent="-457200">
              <a:buFont typeface="+mj-lt"/>
              <a:buAutoNum type="arabicPeriod"/>
            </a:pPr>
            <a:r>
              <a:rPr lang="en-US" sz="2400" b="1" dirty="0">
                <a:latin typeface="Times New Roman" pitchFamily="18" charset="0"/>
                <a:cs typeface="Times New Roman" pitchFamily="18" charset="0"/>
              </a:rPr>
              <a:t>“Cyber Aqua Culture Monitoring System Using Arduino And Raspberry Pi,” </a:t>
            </a: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Internet of things is one of the rapidly growing fields for delivering social and economic benefits for emerging and developing economy. The field of IOT is expanding its wings in all the domains like medical, industrial, transportation, education, mining etc. Now-a-days with the advancement in integrated on chip computers like Arduino, Raspberry pi the technology is reaching the ground level with its application in agriculture and aquaculture. Water quality is a critical factor while culturing aquatic organisms. It mainly depends on several parameters like dissolved oxygen, ammonia, pH, temperature, salt, nitrates, carbonates etc. </a:t>
            </a:r>
          </a:p>
        </p:txBody>
      </p:sp>
      <p:sp>
        <p:nvSpPr>
          <p:cNvPr id="4" name="TextBox 3"/>
          <p:cNvSpPr txBox="1"/>
          <p:nvPr/>
        </p:nvSpPr>
        <p:spPr>
          <a:xfrm>
            <a:off x="7620000" y="6400800"/>
            <a:ext cx="1164165" cy="461665"/>
          </a:xfrm>
          <a:prstGeom prst="rect">
            <a:avLst/>
          </a:prstGeom>
          <a:noFill/>
        </p:spPr>
        <p:txBody>
          <a:bodyPr wrap="none" rtlCol="0">
            <a:spAutoFit/>
          </a:bodyPr>
          <a:lstStyle/>
          <a:p>
            <a:r>
              <a:rPr lang="en-US" sz="2400" b="1" dirty="0"/>
              <a:t>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normAutofit/>
          </a:bodyPr>
          <a:lstStyle/>
          <a:p>
            <a:pPr algn="just">
              <a:buNone/>
            </a:pPr>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The quality of water is monitored continuously with the help of sensors to ensure growth and survival of aquatic life. The sensed data is transferred to the aqua farmer mobile through cloud. As a result preventive measures can be taken in time to minimize the losses and increase the productivity.</a:t>
            </a:r>
          </a:p>
          <a:p>
            <a:pPr algn="just">
              <a:buNone/>
            </a:pPr>
            <a:endParaRPr lang="en-US" sz="2200"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Water Quality Monitoring and Control for Aquaculture Based on Wireless Sensor Networks,” </a:t>
            </a:r>
            <a:endParaRPr lang="en-US"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	We have designed and presented a wireless sensor network monitoring and control system for aquaculture. The system can detect and control water quality parameters of temperature, dissolved oxygen content, pH value, and water level in real-time. The sensor nodes collect the water quality parameters and transmit them to the base station host computer through ZigBee wireless communication standard. The host computer is used for data analysis, processing and presentation using Lab VIEW software platform</a:t>
            </a:r>
            <a:r>
              <a:rPr lang="en-US" sz="2600" dirty="0">
                <a:latin typeface="Times New Roman" pitchFamily="18" charset="0"/>
                <a:cs typeface="Times New Roman" pitchFamily="18" charset="0"/>
              </a:rPr>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382000" cy="5668963"/>
          </a:xfrm>
        </p:spPr>
        <p:txBody>
          <a:bodyPr/>
          <a:lstStyle/>
          <a:p>
            <a:pPr algn="just">
              <a:buNone/>
            </a:pPr>
            <a:r>
              <a:rPr lang="en-US" dirty="0">
                <a:latin typeface="Times New Roman" pitchFamily="18" charset="0"/>
                <a:cs typeface="Times New Roman" pitchFamily="18" charset="0"/>
              </a:rPr>
              <a:t>	</a:t>
            </a:r>
            <a:r>
              <a:rPr lang="en-US" sz="2200" dirty="0">
                <a:latin typeface="Times New Roman" pitchFamily="18" charset="0"/>
                <a:cs typeface="Times New Roman" pitchFamily="18" charset="0"/>
              </a:rPr>
              <a:t>The water quality parameters will be sent to owners through short messages from the base station via the Global System for Mobile (GSM) module for notification. The experimental evaluation of the network performance metrics of quality of communication link, battery performance and data aggregation was presented. The experimental results show that the system has great prospect and can be used to operate in real world environment for optimum control of aquaculture environment.</a:t>
            </a:r>
          </a:p>
          <a:p>
            <a:pPr algn="just">
              <a:buNone/>
            </a:pPr>
            <a:endParaRPr lang="en-US" sz="2200" dirty="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533400"/>
          </a:xfrm>
        </p:spPr>
        <p:txBody>
          <a:bodyPr>
            <a:normAutofit fontScale="90000"/>
          </a:bodyPr>
          <a:lstStyle/>
          <a:p>
            <a:r>
              <a:rPr lang="en-US" sz="3200" b="1" dirty="0">
                <a:latin typeface="Times New Roman" pitchFamily="18" charset="0"/>
                <a:cs typeface="Times New Roman" pitchFamily="18" charset="0"/>
              </a:rPr>
              <a:t>EXISTING SYSTEM</a:t>
            </a:r>
          </a:p>
        </p:txBody>
      </p:sp>
      <p:sp>
        <p:nvSpPr>
          <p:cNvPr id="3" name="Content Placeholder 2"/>
          <p:cNvSpPr>
            <a:spLocks noGrp="1"/>
          </p:cNvSpPr>
          <p:nvPr>
            <p:ph sz="quarter" idx="1"/>
          </p:nvPr>
        </p:nvSpPr>
        <p:spPr>
          <a:xfrm>
            <a:off x="457200" y="762000"/>
            <a:ext cx="8458200" cy="5334000"/>
          </a:xfrm>
        </p:spPr>
        <p:txBody>
          <a:bodyPr>
            <a:noAutofit/>
          </a:bodyPr>
          <a:lstStyle/>
          <a:p>
            <a:pPr algn="just">
              <a:buFont typeface="Wingdings" panose="05000000000000000000" pitchFamily="2" charset="2"/>
              <a:buChar char="v"/>
            </a:pPr>
            <a:r>
              <a:rPr lang="en-US" sz="2200" dirty="0">
                <a:latin typeface="Times New Roman" pitchFamily="18" charset="0"/>
                <a:cs typeface="Times New Roman" pitchFamily="18" charset="0"/>
              </a:rPr>
              <a:t>In Existing system, fisheries checks their ponds daily. And manually we will measure the pH value of water. pH is measured by the pH meter made of electronic device. Electronic meter is connected to pH probe (a glass electrode). It displays the readings.</a:t>
            </a:r>
          </a:p>
          <a:p>
            <a:pPr algn="just">
              <a:buFont typeface="Wingdings" panose="05000000000000000000" pitchFamily="2" charset="2"/>
              <a:buChar char="v"/>
            </a:pPr>
            <a:r>
              <a:rPr lang="en-US" sz="2200" dirty="0">
                <a:latin typeface="Times New Roman" pitchFamily="18" charset="0"/>
                <a:cs typeface="Times New Roman" pitchFamily="18" charset="0"/>
              </a:rPr>
              <a:t>The key part of pH meter is the probe. It is like a pole structure generally manfactured by the glass that contain a bulb at the bottom and also contain sensitive sensor. Suppose we want to find out solution, probe is dipped into the solution to easily get the readings.</a:t>
            </a:r>
          </a:p>
          <a:p>
            <a:pPr algn="just">
              <a:buFont typeface="Wingdings" panose="05000000000000000000" pitchFamily="2" charset="2"/>
              <a:buChar char="v"/>
            </a:pPr>
            <a:r>
              <a:rPr lang="en-US" sz="2200" dirty="0">
                <a:latin typeface="Times New Roman" pitchFamily="18" charset="0"/>
                <a:cs typeface="Times New Roman" pitchFamily="18" charset="0"/>
              </a:rPr>
              <a:t>Suppose the fisheries want to find out the characteristics of water then they must collect water from the ponds and take to laboratory. Check the parameters of water samples. If those samples are not good results then they must take necessary actions. So this procedure takes a lot of time and manual testing is not possible in unhygienic environmental conditions.</a:t>
            </a:r>
          </a:p>
          <a:p>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sz="3200" b="1" dirty="0">
                <a:latin typeface="Times New Roman" pitchFamily="18" charset="0"/>
                <a:cs typeface="Times New Roman" pitchFamily="18" charset="0"/>
              </a:rPr>
              <a:t>PROPOSED SYSTEM</a:t>
            </a:r>
          </a:p>
        </p:txBody>
      </p:sp>
      <p:sp>
        <p:nvSpPr>
          <p:cNvPr id="3" name="Content Placeholder 2"/>
          <p:cNvSpPr>
            <a:spLocks noGrp="1"/>
          </p:cNvSpPr>
          <p:nvPr>
            <p:ph sz="quarter" idx="1"/>
          </p:nvPr>
        </p:nvSpPr>
        <p:spPr>
          <a:xfrm>
            <a:off x="228600" y="1143000"/>
            <a:ext cx="8382000" cy="5181600"/>
          </a:xfrm>
        </p:spPr>
        <p:txBody>
          <a:bodyPr>
            <a:normAutofit/>
          </a:bodyPr>
          <a:lstStyle/>
          <a:p>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PROPOSED METHOD:</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proposed model mainly focuses on constant monitoring of water quality parameters from time to time in order to take preventive measures before actual damage was done. The proposed architecture consists of four modules</a:t>
            </a:r>
          </a:p>
          <a:p>
            <a:r>
              <a:rPr lang="en-US" sz="2200" dirty="0">
                <a:latin typeface="Times New Roman" panose="02020603050405020304" pitchFamily="18" charset="0"/>
                <a:cs typeface="Times New Roman" panose="02020603050405020304" pitchFamily="18" charset="0"/>
              </a:rPr>
              <a:t> power module </a:t>
            </a:r>
          </a:p>
          <a:p>
            <a:r>
              <a:rPr lang="en-US" sz="2200" dirty="0">
                <a:latin typeface="Times New Roman" panose="02020603050405020304" pitchFamily="18" charset="0"/>
                <a:cs typeface="Times New Roman" panose="02020603050405020304" pitchFamily="18" charset="0"/>
              </a:rPr>
              <a:t> sensor module </a:t>
            </a:r>
          </a:p>
          <a:p>
            <a:r>
              <a:rPr lang="en-US" sz="2200" dirty="0">
                <a:latin typeface="Times New Roman" panose="02020603050405020304" pitchFamily="18" charset="0"/>
                <a:cs typeface="Times New Roman" panose="02020603050405020304" pitchFamily="18" charset="0"/>
              </a:rPr>
              <a:t> microcontroller module </a:t>
            </a:r>
          </a:p>
          <a:p>
            <a:r>
              <a:rPr lang="en-US" sz="2200" dirty="0">
                <a:latin typeface="Times New Roman" panose="02020603050405020304" pitchFamily="18" charset="0"/>
                <a:cs typeface="Times New Roman" panose="02020603050405020304" pitchFamily="18" charset="0"/>
              </a:rPr>
              <a:t> output module </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2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368</TotalTime>
  <Words>1309</Words>
  <Application>Microsoft Office PowerPoint</Application>
  <PresentationFormat>On-screen Show (4:3)</PresentationFormat>
  <Paragraphs>102</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Century Schoolbook</vt:lpstr>
      <vt:lpstr>Times New Roman</vt:lpstr>
      <vt:lpstr>Wingdings</vt:lpstr>
      <vt:lpstr>Wingdings 2</vt:lpstr>
      <vt:lpstr>Oriel</vt:lpstr>
      <vt:lpstr>PowerPoint Presentation</vt:lpstr>
      <vt:lpstr>CONTENTS</vt:lpstr>
      <vt:lpstr>ABSTRACT</vt:lpstr>
      <vt:lpstr>INTRODUCTION</vt:lpstr>
      <vt:lpstr>LITERATURE SURVEY</vt:lpstr>
      <vt:lpstr>PowerPoint Presentation</vt:lpstr>
      <vt:lpstr>PowerPoint Presentation</vt:lpstr>
      <vt:lpstr>EXISTING SYSTEM</vt:lpstr>
      <vt:lpstr>PROPOSED SYSTEM</vt:lpstr>
      <vt:lpstr>PowerPoint Presentation</vt:lpstr>
      <vt:lpstr>Micro controller module:   It is considered as heart of this architecture. Arduino UNO is used as computer in this paper .Arduino UNO. It has several advantages when compared to other micro-controllers such as inbuilt Wi-Fi module. The Program for collecting the sensor data is written in C++ language and sends that data to the cloud database. The server side program continuously monitors the sensor values whether they are within the threshold range .If the values deviates from the threshold range a feasible solution was send to the output module. </vt:lpstr>
      <vt:lpstr>Output module: </vt:lpstr>
      <vt:lpstr>SYSTEM ARCHITECTURE</vt:lpstr>
      <vt:lpstr>MODULES</vt:lpstr>
      <vt:lpstr>Technical    Specification</vt:lpstr>
      <vt:lpstr>Advantages OF PROPOSED SYSTEM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AQUACULTURE USING IOT</dc:title>
  <dc:creator>user</dc:creator>
  <cp:lastModifiedBy>RAGHU S</cp:lastModifiedBy>
  <cp:revision>53</cp:revision>
  <dcterms:created xsi:type="dcterms:W3CDTF">2006-08-16T00:00:00Z</dcterms:created>
  <dcterms:modified xsi:type="dcterms:W3CDTF">2022-06-26T19:11:53Z</dcterms:modified>
</cp:coreProperties>
</file>