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93" r:id="rId4"/>
    <p:sldId id="294" r:id="rId5"/>
    <p:sldId id="313" r:id="rId6"/>
    <p:sldId id="315" r:id="rId7"/>
    <p:sldId id="296" r:id="rId8"/>
    <p:sldId id="297" r:id="rId9"/>
    <p:sldId id="314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0E9F-BA17-48AB-ACCC-E933846B59E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CC7B-CAA9-4934-A417-10C0614C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just removed</a:t>
            </a:r>
            <a:r>
              <a:rPr lang="en-US" baseline="0" dirty="0" smtClean="0"/>
              <a:t> the layer wrapper and put a wrapper around components across all layers… This is reality. And this is the reason why applications delivered using such an architecture/framework have failed to deliver their promise…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ACC7B-CAA9-4934-A417-10C0614CE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en-US" dirty="0" err="1" smtClean="0"/>
              <a:t>implity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  <a:cs typeface="Times New Roman" panose="02020603050405020304" pitchFamily="18" charset="0"/>
              </a:rPr>
              <a:t>It takes hard work to make things simple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Freestyle Script" panose="030804020302050B04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 maintenance activities..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913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Adding more fields to data base</a:t>
            </a:r>
          </a:p>
          <a:p>
            <a:r>
              <a:rPr lang="en-US" dirty="0" smtClean="0"/>
              <a:t>Splitting, merging services</a:t>
            </a:r>
          </a:p>
          <a:p>
            <a:r>
              <a:rPr lang="en-US" dirty="0" smtClean="0"/>
              <a:t>DB optimization</a:t>
            </a:r>
          </a:p>
          <a:p>
            <a:pPr lvl="1"/>
            <a:r>
              <a:rPr lang="en-US" dirty="0" smtClean="0"/>
              <a:t>Performance issues crop-up requiring change is DB design</a:t>
            </a:r>
          </a:p>
          <a:p>
            <a:pPr lvl="2"/>
            <a:r>
              <a:rPr lang="en-US" dirty="0" smtClean="0"/>
              <a:t>views become stored procedure</a:t>
            </a:r>
          </a:p>
          <a:p>
            <a:pPr lvl="2"/>
            <a:r>
              <a:rPr lang="en-US" dirty="0" smtClean="0"/>
              <a:t>De-normalize tables</a:t>
            </a:r>
          </a:p>
          <a:p>
            <a:pPr lvl="2"/>
            <a:r>
              <a:rPr lang="en-US" dirty="0" smtClean="0"/>
              <a:t>Create new schema for retrieval (data-stores)</a:t>
            </a:r>
          </a:p>
          <a:p>
            <a:r>
              <a:rPr lang="en-US" dirty="0" smtClean="0"/>
              <a:t>Continuous demand for better UI</a:t>
            </a:r>
          </a:p>
          <a:p>
            <a:pPr lvl="1"/>
            <a:r>
              <a:rPr lang="en-US" dirty="0" smtClean="0"/>
              <a:t>New widgets that are considered cool</a:t>
            </a:r>
          </a:p>
          <a:p>
            <a:pPr lvl="1"/>
            <a:r>
              <a:rPr lang="en-US" dirty="0" smtClean="0"/>
              <a:t>New design patterns. </a:t>
            </a:r>
          </a:p>
          <a:p>
            <a:r>
              <a:rPr lang="en-US" dirty="0" smtClean="0"/>
              <a:t>Corporate standards change</a:t>
            </a:r>
          </a:p>
          <a:p>
            <a:pPr lvl="1"/>
            <a:r>
              <a:rPr lang="en-US" dirty="0" smtClean="0"/>
              <a:t>Central repositories for attachments?</a:t>
            </a:r>
          </a:p>
          <a:p>
            <a:pPr lvl="1"/>
            <a:r>
              <a:rPr lang="en-US" dirty="0" smtClean="0"/>
              <a:t>Security features</a:t>
            </a:r>
          </a:p>
          <a:p>
            <a:pPr lvl="1"/>
            <a:r>
              <a:rPr lang="en-US" dirty="0" smtClean="0"/>
              <a:t>New common services emerge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63600" y="534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Simplity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to easily handle these kind of re-factoring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9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layers : each is fully independent of the other</a:t>
            </a:r>
          </a:p>
          <a:p>
            <a:r>
              <a:rPr lang="en-US" dirty="0" smtClean="0"/>
              <a:t>‘Service’ is the contract between client and server. </a:t>
            </a:r>
          </a:p>
          <a:p>
            <a:pPr lvl="1"/>
            <a:r>
              <a:rPr lang="en-US" dirty="0" smtClean="0"/>
              <a:t>Contract is simple and unambiguous</a:t>
            </a:r>
          </a:p>
          <a:p>
            <a:pPr lvl="2"/>
            <a:r>
              <a:rPr lang="en-US" dirty="0" smtClean="0"/>
              <a:t>All data has to be organized with name-value pairs and tables (rows and columns)</a:t>
            </a:r>
          </a:p>
          <a:p>
            <a:pPr lvl="2"/>
            <a:r>
              <a:rPr lang="en-US" dirty="0" smtClean="0"/>
              <a:t>Data in</a:t>
            </a:r>
          </a:p>
          <a:p>
            <a:pPr lvl="2"/>
            <a:r>
              <a:rPr lang="en-US" dirty="0" smtClean="0"/>
              <a:t>Data out</a:t>
            </a:r>
          </a:p>
          <a:p>
            <a:r>
              <a:rPr lang="en-US" dirty="0" smtClean="0"/>
              <a:t>‘Record’ – or data model, is the contract between server and DB</a:t>
            </a:r>
            <a:endParaRPr lang="en-US" dirty="0"/>
          </a:p>
          <a:p>
            <a:pPr lvl="1"/>
            <a:r>
              <a:rPr lang="en-US" dirty="0" smtClean="0"/>
              <a:t>Rampant re-negotiation of contract</a:t>
            </a:r>
          </a:p>
          <a:p>
            <a:pPr lvl="2"/>
            <a:r>
              <a:rPr lang="en-US" dirty="0" smtClean="0"/>
              <a:t>Can’t make too much fuss about it</a:t>
            </a:r>
          </a:p>
          <a:p>
            <a:pPr lvl="2"/>
            <a:r>
              <a:rPr lang="en-US" dirty="0" smtClean="0"/>
              <a:t>Each party should keep this in mind while implementing the contracts internally</a:t>
            </a:r>
          </a:p>
          <a:p>
            <a:r>
              <a:rPr lang="en-US" dirty="0" smtClean="0"/>
              <a:t>All infrastructure and utility services delivered without inflicting application code</a:t>
            </a:r>
          </a:p>
          <a:p>
            <a:pPr lvl="1"/>
            <a:r>
              <a:rPr lang="en-US" dirty="0" smtClean="0"/>
              <a:t>Plugin (adapter)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4826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-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Belief that requirements cannot be gathered, they have to be extracted</a:t>
            </a:r>
          </a:p>
          <a:p>
            <a:pPr lvl="1"/>
            <a:r>
              <a:rPr lang="en-US" dirty="0" smtClean="0"/>
              <a:t>End-users can not visualize, do not like abstractions and modelling</a:t>
            </a:r>
          </a:p>
          <a:p>
            <a:pPr lvl="1"/>
            <a:r>
              <a:rPr lang="en-US" dirty="0" smtClean="0"/>
              <a:t>They would love an ‘iterative’ approach</a:t>
            </a:r>
          </a:p>
          <a:p>
            <a:pPr lvl="2"/>
            <a:r>
              <a:rPr lang="en-US" dirty="0" smtClean="0"/>
              <a:t>I will tell you what I like</a:t>
            </a:r>
          </a:p>
          <a:p>
            <a:pPr lvl="2"/>
            <a:r>
              <a:rPr lang="en-US" dirty="0" smtClean="0"/>
              <a:t>Build it and give it to me</a:t>
            </a:r>
          </a:p>
          <a:p>
            <a:pPr lvl="2"/>
            <a:r>
              <a:rPr lang="en-US" dirty="0" smtClean="0"/>
              <a:t>I will use it comment</a:t>
            </a:r>
          </a:p>
          <a:p>
            <a:pPr lvl="2"/>
            <a:r>
              <a:rPr lang="en-US" dirty="0" smtClean="0"/>
              <a:t>Fix it and give it back to me, only for me to give more comments</a:t>
            </a:r>
          </a:p>
          <a:p>
            <a:pPr lvl="1"/>
            <a:r>
              <a:rPr lang="en-US" dirty="0" smtClean="0"/>
              <a:t>No amount of documentation and sign-off is going to help</a:t>
            </a:r>
          </a:p>
          <a:p>
            <a:pPr lvl="2"/>
            <a:r>
              <a:rPr lang="en-US" dirty="0" smtClean="0"/>
              <a:t>It is in-fact wasteful, and counter-productive</a:t>
            </a:r>
          </a:p>
          <a:p>
            <a:pPr lvl="1"/>
            <a:r>
              <a:rPr lang="en-US" dirty="0" smtClean="0"/>
              <a:t>Let us not dictate how they should be thrilled</a:t>
            </a:r>
          </a:p>
          <a:p>
            <a:pPr lvl="2"/>
            <a:r>
              <a:rPr lang="en-US" dirty="0" smtClean="0"/>
              <a:t>Thrill them the natural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Most important part of project</a:t>
            </a:r>
          </a:p>
          <a:p>
            <a:pPr lvl="1"/>
            <a:r>
              <a:rPr lang="en-US" dirty="0" smtClean="0"/>
              <a:t>Deliverables are very clearly defined</a:t>
            </a:r>
          </a:p>
          <a:p>
            <a:pPr lvl="2"/>
            <a:r>
              <a:rPr lang="en-US" dirty="0" smtClean="0"/>
              <a:t>DB – Tables, views and commented template/signature for stored procedure</a:t>
            </a:r>
          </a:p>
          <a:p>
            <a:pPr lvl="2"/>
            <a:r>
              <a:rPr lang="en-US" dirty="0" smtClean="0"/>
              <a:t>Service -List of services, each with its input-out specification</a:t>
            </a:r>
          </a:p>
          <a:p>
            <a:pPr lvl="3"/>
            <a:r>
              <a:rPr lang="en-US" dirty="0" smtClean="0"/>
              <a:t>Artifacts delivered as .xml, and no .</a:t>
            </a:r>
            <a:r>
              <a:rPr lang="en-US" dirty="0" err="1" smtClean="0"/>
              <a:t>docx</a:t>
            </a:r>
            <a:r>
              <a:rPr lang="en-US" dirty="0" smtClean="0"/>
              <a:t> please</a:t>
            </a:r>
          </a:p>
          <a:p>
            <a:pPr lvl="3"/>
            <a:r>
              <a:rPr lang="en-US" dirty="0" smtClean="0"/>
              <a:t>Diagrams are of course welcome</a:t>
            </a:r>
          </a:p>
          <a:p>
            <a:pPr lvl="3"/>
            <a:r>
              <a:rPr lang="en-US" dirty="0" smtClean="0"/>
              <a:t>XL sheet with sample-data and working formula for complex business logic</a:t>
            </a:r>
          </a:p>
          <a:p>
            <a:pPr lvl="2"/>
            <a:r>
              <a:rPr lang="en-US" dirty="0" smtClean="0"/>
              <a:t>Client - Working web pages, mobile application</a:t>
            </a:r>
          </a:p>
          <a:p>
            <a:pPr lvl="3"/>
            <a:r>
              <a:rPr lang="en-US" dirty="0" smtClean="0"/>
              <a:t>Dummy page design for interface with other applications</a:t>
            </a:r>
          </a:p>
          <a:p>
            <a:pPr lvl="1"/>
            <a:r>
              <a:rPr lang="en-US" dirty="0" smtClean="0"/>
              <a:t>Artifacts are not ‘referred’ for development. But actually ‘used’ for development</a:t>
            </a:r>
          </a:p>
          <a:p>
            <a:pPr lvl="2"/>
            <a:r>
              <a:rPr lang="en-US" dirty="0" smtClean="0"/>
              <a:t>If it all it requires further programming</a:t>
            </a:r>
          </a:p>
          <a:p>
            <a:pPr lvl="2"/>
            <a:r>
              <a:rPr lang="en-US" dirty="0" smtClean="0"/>
              <a:t>Programming has to conform to design, or design has to be changed</a:t>
            </a:r>
          </a:p>
          <a:p>
            <a:pPr lvl="3"/>
            <a:r>
              <a:rPr lang="en-US" dirty="0" smtClean="0"/>
              <a:t>No disconnect between design and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5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– client side</a:t>
            </a:r>
          </a:p>
          <a:p>
            <a:pPr lvl="1"/>
            <a:r>
              <a:rPr lang="en-US" dirty="0" smtClean="0"/>
              <a:t>.html files are to be re-factored to make it maintainable</a:t>
            </a:r>
          </a:p>
          <a:p>
            <a:pPr lvl="2"/>
            <a:r>
              <a:rPr lang="en-US" dirty="0" smtClean="0"/>
              <a:t>Photo-shop produces great looking page, but generated artifacts are not maintainable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files have to be re-engineered. While the effect of a artistic, it requires logical, modular thought-process to organize</a:t>
            </a:r>
          </a:p>
          <a:p>
            <a:pPr lvl="2"/>
            <a:r>
              <a:rPr lang="en-US" dirty="0" smtClean="0"/>
              <a:t>Any !important key word is a clear clue that the author is lost in the maze of rules</a:t>
            </a:r>
          </a:p>
          <a:p>
            <a:pPr lvl="1"/>
            <a:r>
              <a:rPr lang="en-US" dirty="0" smtClean="0"/>
              <a:t>All third-party components to be </a:t>
            </a:r>
            <a:r>
              <a:rPr lang="en-US" dirty="0" err="1" smtClean="0"/>
              <a:t>crtitically</a:t>
            </a:r>
            <a:r>
              <a:rPr lang="en-US" dirty="0" smtClean="0"/>
              <a:t> reviewed for value-for-complexity</a:t>
            </a:r>
          </a:p>
          <a:p>
            <a:pPr lvl="2"/>
            <a:r>
              <a:rPr lang="en-US" dirty="0" smtClean="0"/>
              <a:t>Many a times, what we use is a small part, and we could be better-off re-coding that part</a:t>
            </a:r>
          </a:p>
          <a:p>
            <a:pPr lvl="3"/>
            <a:r>
              <a:rPr lang="en-US" dirty="0" smtClean="0"/>
              <a:t>This is no violation of copyright, as we should continue to acknowledge original author</a:t>
            </a:r>
          </a:p>
          <a:p>
            <a:pPr lvl="1"/>
            <a:r>
              <a:rPr lang="en-US" dirty="0" smtClean="0"/>
              <a:t>Core application scripts MUST be native, and should not use third-party utilities</a:t>
            </a:r>
          </a:p>
          <a:p>
            <a:pPr lvl="2"/>
            <a:r>
              <a:rPr lang="en-US" dirty="0" smtClean="0"/>
              <a:t>Unless standardized and supported by the organization</a:t>
            </a:r>
          </a:p>
          <a:p>
            <a:pPr lvl="2"/>
            <a:r>
              <a:rPr lang="en-US" dirty="0" smtClean="0"/>
              <a:t>DO NOT use $ in core application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1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– services</a:t>
            </a:r>
          </a:p>
          <a:p>
            <a:pPr lvl="1"/>
            <a:r>
              <a:rPr lang="en-US" dirty="0" smtClean="0"/>
              <a:t>All external dependence to be wrapped in stubs/adapters</a:t>
            </a:r>
          </a:p>
          <a:p>
            <a:pPr lvl="2"/>
            <a:r>
              <a:rPr lang="en-US" dirty="0" smtClean="0"/>
              <a:t>External API’s do not percolate into your application</a:t>
            </a:r>
          </a:p>
          <a:p>
            <a:pPr lvl="3"/>
            <a:r>
              <a:rPr lang="en-US" dirty="0" smtClean="0"/>
              <a:t>Not even logging??</a:t>
            </a:r>
          </a:p>
          <a:p>
            <a:pPr lvl="2"/>
            <a:r>
              <a:rPr lang="en-US" dirty="0" smtClean="0"/>
              <a:t>Think how would you utilize a better utility that some one will release next year</a:t>
            </a:r>
          </a:p>
          <a:p>
            <a:pPr lvl="2"/>
            <a:r>
              <a:rPr lang="en-US" dirty="0" smtClean="0"/>
              <a:t>OO platforms offer simple and elegant ways to keep your code lean and mean</a:t>
            </a:r>
          </a:p>
          <a:p>
            <a:pPr lvl="1"/>
            <a:r>
              <a:rPr lang="en-US" dirty="0" smtClean="0"/>
              <a:t>All DB interactions to be implemented using </a:t>
            </a:r>
            <a:r>
              <a:rPr lang="en-US" dirty="0" err="1" smtClean="0"/>
              <a:t>Simplity</a:t>
            </a:r>
            <a:r>
              <a:rPr lang="en-US" dirty="0" smtClean="0"/>
              <a:t> verbs</a:t>
            </a:r>
          </a:p>
          <a:p>
            <a:pPr lvl="2"/>
            <a:r>
              <a:rPr lang="en-US" dirty="0" smtClean="0"/>
              <a:t>Well, almost all. There will LWAYS be exceptions that make more sense</a:t>
            </a:r>
          </a:p>
          <a:p>
            <a:pPr lvl="3"/>
            <a:r>
              <a:rPr lang="en-US" dirty="0" smtClean="0"/>
              <a:t>Let the exceptions be exceptions, and not become norms</a:t>
            </a:r>
          </a:p>
          <a:p>
            <a:pPr lvl="1"/>
            <a:r>
              <a:rPr lang="en-US" dirty="0" smtClean="0"/>
              <a:t>Write logic in your code. Do not over-use simple verbs in </a:t>
            </a:r>
            <a:r>
              <a:rPr lang="en-US" dirty="0" err="1" smtClean="0"/>
              <a:t>Simplity</a:t>
            </a:r>
            <a:r>
              <a:rPr lang="en-US" dirty="0" smtClean="0"/>
              <a:t> for logic</a:t>
            </a:r>
          </a:p>
          <a:p>
            <a:pPr lvl="1"/>
            <a:r>
              <a:rPr lang="en-US" dirty="0" smtClean="0"/>
              <a:t>Let the entry point for service be a .xml file though it may delegate almost all work to one or more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7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– DB</a:t>
            </a:r>
          </a:p>
          <a:p>
            <a:pPr lvl="1"/>
            <a:r>
              <a:rPr lang="en-US" dirty="0" smtClean="0"/>
              <a:t>DB experts love stored procedures</a:t>
            </a:r>
          </a:p>
          <a:p>
            <a:pPr lvl="2"/>
            <a:r>
              <a:rPr lang="en-US" dirty="0" smtClean="0"/>
              <a:t>Ultimate power to do anything</a:t>
            </a:r>
          </a:p>
          <a:p>
            <a:pPr lvl="2"/>
            <a:r>
              <a:rPr lang="en-US" dirty="0" smtClean="0"/>
              <a:t>Quality assurance and maintenance are big challenge</a:t>
            </a:r>
          </a:p>
          <a:p>
            <a:pPr lvl="2"/>
            <a:r>
              <a:rPr lang="en-US" dirty="0" smtClean="0"/>
              <a:t>Any ‘small’ bug may have serious 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2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Simplity</a:t>
            </a:r>
            <a:r>
              <a:rPr lang="en-US" dirty="0" smtClean="0"/>
              <a:t> components are quite amenable to unit test using data (like spread-sheet)</a:t>
            </a:r>
          </a:p>
          <a:p>
            <a:pPr lvl="2"/>
            <a:r>
              <a:rPr lang="en-US" dirty="0" smtClean="0"/>
              <a:t>No risk of test code having bugs!!</a:t>
            </a:r>
          </a:p>
          <a:p>
            <a:pPr lvl="1"/>
            <a:r>
              <a:rPr lang="en-US" dirty="0" smtClean="0"/>
              <a:t>Integration test is generally not required</a:t>
            </a:r>
          </a:p>
          <a:p>
            <a:pPr lvl="2"/>
            <a:r>
              <a:rPr lang="en-US" dirty="0" smtClean="0"/>
              <a:t>Well-designed components either mesh and work well, or just fail</a:t>
            </a:r>
          </a:p>
          <a:p>
            <a:pPr lvl="1"/>
            <a:r>
              <a:rPr lang="en-US" dirty="0" smtClean="0"/>
              <a:t>Test-automation can be integrated with source control</a:t>
            </a:r>
          </a:p>
          <a:p>
            <a:pPr lvl="1"/>
            <a:r>
              <a:rPr lang="en-US" dirty="0" smtClean="0"/>
              <a:t>More innovation needed to further simplify quality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Percentage completion can be linked to source control</a:t>
            </a:r>
          </a:p>
          <a:p>
            <a:pPr lvl="2"/>
            <a:r>
              <a:rPr lang="en-US" dirty="0" smtClean="0"/>
              <a:t>Fine-grained components : either done or not done. No % completion of components</a:t>
            </a:r>
          </a:p>
          <a:p>
            <a:pPr lvl="1"/>
            <a:r>
              <a:rPr lang="en-US" dirty="0" smtClean="0"/>
              <a:t>Accountability</a:t>
            </a:r>
          </a:p>
          <a:p>
            <a:pPr lvl="2"/>
            <a:r>
              <a:rPr lang="en-US" dirty="0" smtClean="0"/>
              <a:t>Each component can be developed and tested independent of the other (with some stubs)</a:t>
            </a:r>
          </a:p>
          <a:p>
            <a:pPr lvl="1"/>
            <a:r>
              <a:rPr lang="en-US" dirty="0" smtClean="0"/>
              <a:t>Use of specialists</a:t>
            </a:r>
          </a:p>
          <a:p>
            <a:pPr lvl="2"/>
            <a:r>
              <a:rPr lang="en-US" dirty="0" smtClean="0"/>
              <a:t>Client-side specialists</a:t>
            </a:r>
          </a:p>
          <a:p>
            <a:pPr lvl="2"/>
            <a:r>
              <a:rPr lang="en-US" dirty="0" smtClean="0"/>
              <a:t>Core java, C# specialists</a:t>
            </a:r>
          </a:p>
          <a:p>
            <a:pPr lvl="2"/>
            <a:r>
              <a:rPr lang="en-US" dirty="0" smtClean="0"/>
              <a:t>DB specialists</a:t>
            </a:r>
          </a:p>
          <a:p>
            <a:pPr lvl="2"/>
            <a:r>
              <a:rPr lang="en-US" dirty="0" smtClean="0"/>
              <a:t>Job rotation for people who want to be all-rounders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Industry spends more money on maintenance, than on development</a:t>
            </a:r>
          </a:p>
          <a:p>
            <a:r>
              <a:rPr lang="en-US" dirty="0" smtClean="0"/>
              <a:t>Use of micro-services for server reduces the complexity drastically</a:t>
            </a:r>
          </a:p>
          <a:p>
            <a:r>
              <a:rPr lang="en-US" dirty="0" smtClean="0"/>
              <a:t>Entire application is quite easy to navigate and analyze</a:t>
            </a:r>
          </a:p>
          <a:p>
            <a:pPr lvl="1"/>
            <a:r>
              <a:rPr lang="en-US" dirty="0" smtClean="0"/>
              <a:t>New programmers can start-off quickly and ramp-up fast</a:t>
            </a:r>
          </a:p>
          <a:p>
            <a:r>
              <a:rPr lang="en-US" dirty="0" smtClean="0"/>
              <a:t>Quite accurate and deterministic impact analysis of changes</a:t>
            </a:r>
          </a:p>
          <a:p>
            <a:r>
              <a:rPr lang="en-US" dirty="0" smtClean="0"/>
              <a:t>Impact of changes localized there by reducing QA cost, as well as risk to business</a:t>
            </a:r>
          </a:p>
          <a:p>
            <a:r>
              <a:rPr lang="en-US" dirty="0" smtClean="0"/>
              <a:t>Client side can be continuously enhanced, or in extreme cases, can be replaced</a:t>
            </a:r>
          </a:p>
          <a:p>
            <a:pPr lvl="1"/>
            <a:r>
              <a:rPr lang="en-US" dirty="0" smtClean="0"/>
              <a:t>This is what every frame-work promises but very rarely achieved in-practice</a:t>
            </a:r>
          </a:p>
          <a:p>
            <a:pPr lvl="2"/>
            <a:r>
              <a:rPr lang="en-US" dirty="0" smtClean="0"/>
              <a:t>It is not frame-works fault, just that people do not use the frame-work properly!</a:t>
            </a:r>
          </a:p>
          <a:p>
            <a:pPr lvl="1"/>
            <a:r>
              <a:rPr lang="en-US" dirty="0" err="1" smtClean="0"/>
              <a:t>Simplity</a:t>
            </a:r>
            <a:r>
              <a:rPr lang="en-US" dirty="0" smtClean="0"/>
              <a:t> has proven track-record of doing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0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 is good……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5582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59556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3530" y="1989614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67504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1478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3695065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599039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7503013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9406987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9601" y="2011680"/>
            <a:ext cx="1083554" cy="1294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27100" y="4473526"/>
            <a:ext cx="1083554" cy="1294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1983155" y="2500050"/>
            <a:ext cx="572428" cy="358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1996904" y="4941512"/>
            <a:ext cx="572428" cy="358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Application – No Architecture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core technology</a:t>
            </a:r>
          </a:p>
          <a:p>
            <a:r>
              <a:rPr lang="en-US" dirty="0" smtClean="0"/>
              <a:t>HTML, JS, CSS for browser</a:t>
            </a:r>
          </a:p>
          <a:p>
            <a:pPr lvl="1"/>
            <a:r>
              <a:rPr lang="en-US" dirty="0" smtClean="0"/>
              <a:t>Use of all third-party libraries to be through your own interface/stub</a:t>
            </a:r>
          </a:p>
          <a:p>
            <a:pPr lvl="2"/>
            <a:r>
              <a:rPr lang="en-US" dirty="0" smtClean="0"/>
              <a:t>Page specific code does not use library directly. They call your utility programs</a:t>
            </a:r>
          </a:p>
          <a:p>
            <a:pPr lvl="2"/>
            <a:r>
              <a:rPr lang="en-US" dirty="0" smtClean="0"/>
              <a:t>Your utility programs in  turn call libraries</a:t>
            </a:r>
          </a:p>
          <a:p>
            <a:pPr lvl="2"/>
            <a:r>
              <a:rPr lang="en-US" dirty="0" smtClean="0"/>
              <a:t>Alternatively, your utility libraries could be over-ridden by third-party libraries</a:t>
            </a:r>
          </a:p>
          <a:p>
            <a:pPr lvl="1"/>
            <a:r>
              <a:rPr lang="en-US" dirty="0" err="1" smtClean="0"/>
              <a:t>Simplity</a:t>
            </a:r>
            <a:r>
              <a:rPr lang="en-US" dirty="0" smtClean="0"/>
              <a:t> is also treated as third-party</a:t>
            </a:r>
          </a:p>
          <a:p>
            <a:pPr lvl="1"/>
            <a:r>
              <a:rPr lang="en-US" dirty="0" smtClean="0"/>
              <a:t>You have a utility code that is the single-point-of-contact for all service calls</a:t>
            </a:r>
          </a:p>
          <a:p>
            <a:r>
              <a:rPr lang="en-US" dirty="0" smtClean="0"/>
              <a:t>Core Java, Objective-c, Swift/…. On mobile</a:t>
            </a:r>
          </a:p>
          <a:p>
            <a:pPr lvl="1"/>
            <a:r>
              <a:rPr lang="en-US" dirty="0" smtClean="0"/>
              <a:t>Use similar principles as mentioned for browser</a:t>
            </a:r>
          </a:p>
          <a:p>
            <a:r>
              <a:rPr lang="en-US" dirty="0" smtClean="0"/>
              <a:t>Have a fake/proxy server that will return service results stored in xl sheets</a:t>
            </a:r>
          </a:p>
          <a:p>
            <a:r>
              <a:rPr lang="en-US" dirty="0" smtClean="0"/>
              <a:t>Just ensure it is designed well as per good Software Engineering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…. </a:t>
            </a:r>
            <a:r>
              <a:rPr lang="en-US" sz="4000" dirty="0"/>
              <a:t>t</a:t>
            </a:r>
            <a:r>
              <a:rPr lang="en-US" sz="4000" dirty="0" smtClean="0"/>
              <a:t>ill you take a closer look at its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2582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56556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60530" y="1989614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64504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4156612" y="2278575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64966" y="2630658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4156612" y="3249637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62572" y="4282977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4642338" y="4745916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083268" y="5239910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1"/>
            <a:endCxn id="15" idx="0"/>
          </p:cNvCxnSpPr>
          <p:nvPr/>
        </p:nvCxnSpPr>
        <p:spPr>
          <a:xfrm>
            <a:off x="4332459" y="2630268"/>
            <a:ext cx="154940" cy="619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5" idx="3"/>
          </p:cNvCxnSpPr>
          <p:nvPr/>
        </p:nvCxnSpPr>
        <p:spPr>
          <a:xfrm>
            <a:off x="4744842" y="3038622"/>
            <a:ext cx="73343" cy="42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>
            <a:off x="4485652" y="2630268"/>
            <a:ext cx="131998" cy="6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4135706" y="3453847"/>
            <a:ext cx="79550" cy="888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4262220" y="4043592"/>
            <a:ext cx="1279198" cy="125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0"/>
          </p:cNvCxnSpPr>
          <p:nvPr/>
        </p:nvCxnSpPr>
        <p:spPr>
          <a:xfrm flipH="1" flipV="1">
            <a:off x="4342447" y="4724322"/>
            <a:ext cx="71608" cy="51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0"/>
          </p:cNvCxnSpPr>
          <p:nvPr/>
        </p:nvCxnSpPr>
        <p:spPr>
          <a:xfrm flipV="1">
            <a:off x="4414055" y="3150526"/>
            <a:ext cx="351692" cy="2089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7" idx="1"/>
          </p:cNvCxnSpPr>
          <p:nvPr/>
        </p:nvCxnSpPr>
        <p:spPr>
          <a:xfrm flipV="1">
            <a:off x="4744841" y="5097609"/>
            <a:ext cx="73344" cy="359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132083" y="2454421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122411" y="3136933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32083" y="3861514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122411" y="464240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136478" y="545084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14" idx="6"/>
            <a:endCxn id="41" idx="1"/>
          </p:cNvCxnSpPr>
          <p:nvPr/>
        </p:nvCxnSpPr>
        <p:spPr>
          <a:xfrm flipV="1">
            <a:off x="4924717" y="2644531"/>
            <a:ext cx="1207366" cy="190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1"/>
          </p:cNvCxnSpPr>
          <p:nvPr/>
        </p:nvCxnSpPr>
        <p:spPr>
          <a:xfrm>
            <a:off x="4954302" y="2858229"/>
            <a:ext cx="1168109" cy="468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 flipV="1">
            <a:off x="4818185" y="2752798"/>
            <a:ext cx="1313898" cy="713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44" idx="1"/>
          </p:cNvCxnSpPr>
          <p:nvPr/>
        </p:nvCxnSpPr>
        <p:spPr>
          <a:xfrm>
            <a:off x="4487399" y="3683806"/>
            <a:ext cx="1635012" cy="114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5" idx="1"/>
          </p:cNvCxnSpPr>
          <p:nvPr/>
        </p:nvCxnSpPr>
        <p:spPr>
          <a:xfrm>
            <a:off x="4992600" y="5073256"/>
            <a:ext cx="1143878" cy="567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017230" y="4840763"/>
            <a:ext cx="1105181" cy="25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3"/>
            <a:endCxn id="45" idx="1"/>
          </p:cNvCxnSpPr>
          <p:nvPr/>
        </p:nvCxnSpPr>
        <p:spPr>
          <a:xfrm>
            <a:off x="4744841" y="5456995"/>
            <a:ext cx="1391637" cy="183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3" idx="1"/>
          </p:cNvCxnSpPr>
          <p:nvPr/>
        </p:nvCxnSpPr>
        <p:spPr>
          <a:xfrm flipV="1">
            <a:off x="4522323" y="4051624"/>
            <a:ext cx="1609760" cy="462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847343" y="3517152"/>
            <a:ext cx="1275068" cy="548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1"/>
            <a:endCxn id="16" idx="7"/>
          </p:cNvCxnSpPr>
          <p:nvPr/>
        </p:nvCxnSpPr>
        <p:spPr>
          <a:xfrm flipH="1">
            <a:off x="4469639" y="3327043"/>
            <a:ext cx="1652772" cy="1015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/>
          <p:cNvSpPr/>
          <p:nvPr/>
        </p:nvSpPr>
        <p:spPr>
          <a:xfrm>
            <a:off x="8026106" y="24218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/>
          <p:cNvSpPr/>
          <p:nvPr/>
        </p:nvSpPr>
        <p:spPr>
          <a:xfrm>
            <a:off x="8026106" y="33875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/>
          <p:cNvSpPr/>
          <p:nvPr/>
        </p:nvSpPr>
        <p:spPr>
          <a:xfrm>
            <a:off x="8016728" y="441535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/>
          <p:cNvSpPr/>
          <p:nvPr/>
        </p:nvSpPr>
        <p:spPr>
          <a:xfrm>
            <a:off x="8016728" y="522878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41" idx="3"/>
            <a:endCxn id="67" idx="3"/>
          </p:cNvCxnSpPr>
          <p:nvPr/>
        </p:nvCxnSpPr>
        <p:spPr>
          <a:xfrm flipV="1">
            <a:off x="6720512" y="2623720"/>
            <a:ext cx="1305594" cy="2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  <a:endCxn id="68" idx="3"/>
          </p:cNvCxnSpPr>
          <p:nvPr/>
        </p:nvCxnSpPr>
        <p:spPr>
          <a:xfrm>
            <a:off x="6720512" y="2644531"/>
            <a:ext cx="1305594" cy="944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330271" y="2825624"/>
            <a:ext cx="0" cy="62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7" idx="3"/>
          </p:cNvCxnSpPr>
          <p:nvPr/>
        </p:nvCxnSpPr>
        <p:spPr>
          <a:xfrm flipV="1">
            <a:off x="6730184" y="2623720"/>
            <a:ext cx="1295922" cy="76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0" idx="3"/>
          </p:cNvCxnSpPr>
          <p:nvPr/>
        </p:nvCxnSpPr>
        <p:spPr>
          <a:xfrm>
            <a:off x="6730184" y="3387516"/>
            <a:ext cx="1286544" cy="204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3" idx="3"/>
            <a:endCxn id="68" idx="2"/>
          </p:cNvCxnSpPr>
          <p:nvPr/>
        </p:nvCxnSpPr>
        <p:spPr>
          <a:xfrm flipV="1">
            <a:off x="6720512" y="3791324"/>
            <a:ext cx="1406546" cy="26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3" idx="3"/>
            <a:endCxn id="69" idx="3"/>
          </p:cNvCxnSpPr>
          <p:nvPr/>
        </p:nvCxnSpPr>
        <p:spPr>
          <a:xfrm>
            <a:off x="6720512" y="4051624"/>
            <a:ext cx="1296216" cy="565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4" idx="3"/>
            <a:endCxn id="67" idx="2"/>
          </p:cNvCxnSpPr>
          <p:nvPr/>
        </p:nvCxnSpPr>
        <p:spPr>
          <a:xfrm flipV="1">
            <a:off x="6710840" y="2825624"/>
            <a:ext cx="1416218" cy="2006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9" idx="2"/>
          </p:cNvCxnSpPr>
          <p:nvPr/>
        </p:nvCxnSpPr>
        <p:spPr>
          <a:xfrm flipV="1">
            <a:off x="6748256" y="4819162"/>
            <a:ext cx="1369424" cy="29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3"/>
            <a:endCxn id="70" idx="2"/>
          </p:cNvCxnSpPr>
          <p:nvPr/>
        </p:nvCxnSpPr>
        <p:spPr>
          <a:xfrm>
            <a:off x="6710840" y="4832515"/>
            <a:ext cx="1406840" cy="800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3"/>
            <a:endCxn id="69" idx="3"/>
          </p:cNvCxnSpPr>
          <p:nvPr/>
        </p:nvCxnSpPr>
        <p:spPr>
          <a:xfrm flipV="1">
            <a:off x="6724907" y="4617258"/>
            <a:ext cx="1291821" cy="1023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70" idx="3"/>
          </p:cNvCxnSpPr>
          <p:nvPr/>
        </p:nvCxnSpPr>
        <p:spPr>
          <a:xfrm flipV="1">
            <a:off x="6748256" y="5430688"/>
            <a:ext cx="1268472" cy="18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819251">
            <a:off x="9980245" y="236846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1819251">
            <a:off x="9953605" y="3229306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 rot="1819251">
            <a:off x="9980245" y="4129852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1819251">
            <a:off x="9981334" y="507034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741095" y="2995637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728395" y="4888866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743049" y="3840792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67" idx="0"/>
            <a:endCxn id="101" idx="2"/>
          </p:cNvCxnSpPr>
          <p:nvPr/>
        </p:nvCxnSpPr>
        <p:spPr>
          <a:xfrm>
            <a:off x="8634436" y="2623720"/>
            <a:ext cx="1254335" cy="82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7" idx="0"/>
            <a:endCxn id="102" idx="2"/>
          </p:cNvCxnSpPr>
          <p:nvPr/>
        </p:nvCxnSpPr>
        <p:spPr>
          <a:xfrm>
            <a:off x="8634436" y="2623720"/>
            <a:ext cx="1227695" cy="94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8" idx="0"/>
            <a:endCxn id="101" idx="2"/>
          </p:cNvCxnSpPr>
          <p:nvPr/>
        </p:nvCxnSpPr>
        <p:spPr>
          <a:xfrm flipV="1">
            <a:off x="8634436" y="2706068"/>
            <a:ext cx="1254335" cy="883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0"/>
            <a:endCxn id="103" idx="2"/>
          </p:cNvCxnSpPr>
          <p:nvPr/>
        </p:nvCxnSpPr>
        <p:spPr>
          <a:xfrm>
            <a:off x="8634436" y="3589420"/>
            <a:ext cx="1254335" cy="878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0"/>
          </p:cNvCxnSpPr>
          <p:nvPr/>
        </p:nvCxnSpPr>
        <p:spPr>
          <a:xfrm flipV="1">
            <a:off x="8625058" y="2735337"/>
            <a:ext cx="1237071" cy="1881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9" idx="1"/>
            <a:endCxn id="104" idx="2"/>
          </p:cNvCxnSpPr>
          <p:nvPr/>
        </p:nvCxnSpPr>
        <p:spPr>
          <a:xfrm>
            <a:off x="8524106" y="4819162"/>
            <a:ext cx="1365754" cy="58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0" idx="0"/>
            <a:endCxn id="103" idx="2"/>
          </p:cNvCxnSpPr>
          <p:nvPr/>
        </p:nvCxnSpPr>
        <p:spPr>
          <a:xfrm flipV="1">
            <a:off x="8625058" y="4467455"/>
            <a:ext cx="1263713" cy="963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0" idx="0"/>
            <a:endCxn id="104" idx="2"/>
          </p:cNvCxnSpPr>
          <p:nvPr/>
        </p:nvCxnSpPr>
        <p:spPr>
          <a:xfrm flipV="1">
            <a:off x="8625058" y="5407948"/>
            <a:ext cx="1264802" cy="22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07" idx="0"/>
          </p:cNvCxnSpPr>
          <p:nvPr/>
        </p:nvCxnSpPr>
        <p:spPr>
          <a:xfrm>
            <a:off x="9862129" y="3589420"/>
            <a:ext cx="77868" cy="251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0134991" y="2989425"/>
            <a:ext cx="254000" cy="13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5" idx="4"/>
          </p:cNvCxnSpPr>
          <p:nvPr/>
        </p:nvCxnSpPr>
        <p:spPr>
          <a:xfrm>
            <a:off x="9938043" y="3263152"/>
            <a:ext cx="1954" cy="42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6" idx="6"/>
            <a:endCxn id="103" idx="4"/>
          </p:cNvCxnSpPr>
          <p:nvPr/>
        </p:nvCxnSpPr>
        <p:spPr>
          <a:xfrm flipV="1">
            <a:off x="10122291" y="4750812"/>
            <a:ext cx="250981" cy="27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04" idx="0"/>
          </p:cNvCxnSpPr>
          <p:nvPr/>
        </p:nvCxnSpPr>
        <p:spPr>
          <a:xfrm>
            <a:off x="10134991" y="5022624"/>
            <a:ext cx="256844" cy="82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6" idx="0"/>
          </p:cNvCxnSpPr>
          <p:nvPr/>
        </p:nvCxnSpPr>
        <p:spPr>
          <a:xfrm>
            <a:off x="9888770" y="4513870"/>
            <a:ext cx="36573" cy="374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7" idx="4"/>
            <a:endCxn id="103" idx="2"/>
          </p:cNvCxnSpPr>
          <p:nvPr/>
        </p:nvCxnSpPr>
        <p:spPr>
          <a:xfrm flipH="1">
            <a:off x="9888771" y="4108307"/>
            <a:ext cx="51226" cy="35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7" idx="6"/>
          </p:cNvCxnSpPr>
          <p:nvPr/>
        </p:nvCxnSpPr>
        <p:spPr>
          <a:xfrm flipV="1">
            <a:off x="10136945" y="3861514"/>
            <a:ext cx="236327" cy="11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03" idx="0"/>
          </p:cNvCxnSpPr>
          <p:nvPr/>
        </p:nvCxnSpPr>
        <p:spPr>
          <a:xfrm>
            <a:off x="10134991" y="4023360"/>
            <a:ext cx="255755" cy="14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1602398" y="2164080"/>
            <a:ext cx="1356067" cy="167671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59" name="Rounded Rectangle 158"/>
          <p:cNvSpPr/>
          <p:nvPr/>
        </p:nvSpPr>
        <p:spPr>
          <a:xfrm>
            <a:off x="1627798" y="4342722"/>
            <a:ext cx="1356067" cy="165248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1796366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21766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22921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344469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369869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371024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/>
          <p:cNvSpPr/>
          <p:nvPr/>
        </p:nvSpPr>
        <p:spPr>
          <a:xfrm>
            <a:off x="1819128" y="44921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Hexagon 166"/>
          <p:cNvSpPr/>
          <p:nvPr/>
        </p:nvSpPr>
        <p:spPr>
          <a:xfrm>
            <a:off x="1844528" y="50255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/>
          <p:cNvSpPr/>
          <p:nvPr/>
        </p:nvSpPr>
        <p:spPr>
          <a:xfrm>
            <a:off x="1869928" y="55589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/>
          <p:cNvSpPr/>
          <p:nvPr/>
        </p:nvSpPr>
        <p:spPr>
          <a:xfrm>
            <a:off x="2381445" y="45189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exagon 169"/>
          <p:cNvSpPr/>
          <p:nvPr/>
        </p:nvSpPr>
        <p:spPr>
          <a:xfrm>
            <a:off x="2406845" y="50523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/>
          <p:cNvSpPr/>
          <p:nvPr/>
        </p:nvSpPr>
        <p:spPr>
          <a:xfrm>
            <a:off x="2432245" y="55857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/>
          <p:cNvCxnSpPr>
            <a:stCxn id="163" idx="6"/>
          </p:cNvCxnSpPr>
          <p:nvPr/>
        </p:nvCxnSpPr>
        <p:spPr>
          <a:xfrm>
            <a:off x="2630121" y="2449389"/>
            <a:ext cx="1505585" cy="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4" idx="6"/>
            <a:endCxn id="16" idx="1"/>
          </p:cNvCxnSpPr>
          <p:nvPr/>
        </p:nvCxnSpPr>
        <p:spPr>
          <a:xfrm>
            <a:off x="2655521" y="2982789"/>
            <a:ext cx="1559735" cy="135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5" idx="6"/>
            <a:endCxn id="13" idx="1"/>
          </p:cNvCxnSpPr>
          <p:nvPr/>
        </p:nvCxnSpPr>
        <p:spPr>
          <a:xfrm flipV="1">
            <a:off x="2656676" y="2630268"/>
            <a:ext cx="1675783" cy="85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9" idx="0"/>
            <a:endCxn id="16" idx="2"/>
          </p:cNvCxnSpPr>
          <p:nvPr/>
        </p:nvCxnSpPr>
        <p:spPr>
          <a:xfrm flipV="1">
            <a:off x="2742614" y="4486959"/>
            <a:ext cx="1419958" cy="18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0" idx="0"/>
            <a:endCxn id="18" idx="1"/>
          </p:cNvCxnSpPr>
          <p:nvPr/>
        </p:nvCxnSpPr>
        <p:spPr>
          <a:xfrm>
            <a:off x="2768014" y="5207435"/>
            <a:ext cx="1315254" cy="249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7" idx="2"/>
          </p:cNvCxnSpPr>
          <p:nvPr/>
        </p:nvCxnSpPr>
        <p:spPr>
          <a:xfrm flipV="1">
            <a:off x="2793414" y="4921763"/>
            <a:ext cx="1848924" cy="76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2655521" y="2449389"/>
            <a:ext cx="1480185" cy="58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0" idx="0"/>
            <a:endCxn id="16" idx="2"/>
          </p:cNvCxnSpPr>
          <p:nvPr/>
        </p:nvCxnSpPr>
        <p:spPr>
          <a:xfrm flipV="1">
            <a:off x="2768014" y="4486959"/>
            <a:ext cx="1394558" cy="720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Left-Right Arrow 187"/>
          <p:cNvSpPr/>
          <p:nvPr/>
        </p:nvSpPr>
        <p:spPr>
          <a:xfrm>
            <a:off x="2958465" y="2858229"/>
            <a:ext cx="994117" cy="298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38200" y="1690688"/>
            <a:ext cx="10515600" cy="44862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starts out as a well structured code, but very quickly degenerates into </a:t>
            </a:r>
            <a:r>
              <a:rPr lang="en-US" dirty="0" err="1" smtClean="0"/>
              <a:t>spagetti</a:t>
            </a:r>
            <a:r>
              <a:rPr lang="en-US" dirty="0" smtClean="0"/>
              <a:t> 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21" name="Snip Diagonal Corner Rectangle 120"/>
          <p:cNvSpPr/>
          <p:nvPr/>
        </p:nvSpPr>
        <p:spPr>
          <a:xfrm>
            <a:off x="4156612" y="2278575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64966" y="2630658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4156612" y="3249637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162572" y="4282977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nip Diagonal Corner Rectangle 128"/>
          <p:cNvSpPr/>
          <p:nvPr/>
        </p:nvSpPr>
        <p:spPr>
          <a:xfrm>
            <a:off x="4642338" y="4745916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4083268" y="5239910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1" idx="1"/>
            <a:endCxn id="125" idx="0"/>
          </p:cNvCxnSpPr>
          <p:nvPr/>
        </p:nvCxnSpPr>
        <p:spPr>
          <a:xfrm>
            <a:off x="4332459" y="2630268"/>
            <a:ext cx="154940" cy="619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3" idx="4"/>
            <a:endCxn id="125" idx="3"/>
          </p:cNvCxnSpPr>
          <p:nvPr/>
        </p:nvCxnSpPr>
        <p:spPr>
          <a:xfrm>
            <a:off x="4744842" y="3038622"/>
            <a:ext cx="73343" cy="42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3" idx="1"/>
          </p:cNvCxnSpPr>
          <p:nvPr/>
        </p:nvCxnSpPr>
        <p:spPr>
          <a:xfrm>
            <a:off x="4485652" y="2630268"/>
            <a:ext cx="131998" cy="6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7" idx="1"/>
          </p:cNvCxnSpPr>
          <p:nvPr/>
        </p:nvCxnSpPr>
        <p:spPr>
          <a:xfrm>
            <a:off x="4135706" y="3453847"/>
            <a:ext cx="79550" cy="888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16200000" flipH="1">
            <a:off x="4262220" y="4043592"/>
            <a:ext cx="1279198" cy="125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1" idx="0"/>
          </p:cNvCxnSpPr>
          <p:nvPr/>
        </p:nvCxnSpPr>
        <p:spPr>
          <a:xfrm flipH="1" flipV="1">
            <a:off x="4342447" y="4724322"/>
            <a:ext cx="71608" cy="51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1" idx="0"/>
          </p:cNvCxnSpPr>
          <p:nvPr/>
        </p:nvCxnSpPr>
        <p:spPr>
          <a:xfrm flipV="1">
            <a:off x="4414055" y="3150526"/>
            <a:ext cx="351692" cy="2089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1" idx="3"/>
            <a:endCxn id="129" idx="1"/>
          </p:cNvCxnSpPr>
          <p:nvPr/>
        </p:nvCxnSpPr>
        <p:spPr>
          <a:xfrm flipV="1">
            <a:off x="4744841" y="5097609"/>
            <a:ext cx="73344" cy="359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6132083" y="2454421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6122411" y="3136933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6132083" y="3861514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122411" y="464240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136478" y="545084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123" idx="6"/>
            <a:endCxn id="146" idx="1"/>
          </p:cNvCxnSpPr>
          <p:nvPr/>
        </p:nvCxnSpPr>
        <p:spPr>
          <a:xfrm flipV="1">
            <a:off x="4924717" y="2644531"/>
            <a:ext cx="1207366" cy="190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7" idx="1"/>
          </p:cNvCxnSpPr>
          <p:nvPr/>
        </p:nvCxnSpPr>
        <p:spPr>
          <a:xfrm>
            <a:off x="4954302" y="2858229"/>
            <a:ext cx="1168109" cy="468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5" idx="3"/>
          </p:cNvCxnSpPr>
          <p:nvPr/>
        </p:nvCxnSpPr>
        <p:spPr>
          <a:xfrm flipV="1">
            <a:off x="4818185" y="2752798"/>
            <a:ext cx="1313898" cy="713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25" idx="2"/>
            <a:endCxn id="149" idx="1"/>
          </p:cNvCxnSpPr>
          <p:nvPr/>
        </p:nvCxnSpPr>
        <p:spPr>
          <a:xfrm>
            <a:off x="4487399" y="3683806"/>
            <a:ext cx="1635012" cy="114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50" idx="1"/>
          </p:cNvCxnSpPr>
          <p:nvPr/>
        </p:nvCxnSpPr>
        <p:spPr>
          <a:xfrm>
            <a:off x="4992600" y="5073256"/>
            <a:ext cx="1143878" cy="567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5017230" y="4840763"/>
            <a:ext cx="1105181" cy="25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1" idx="3"/>
            <a:endCxn id="150" idx="1"/>
          </p:cNvCxnSpPr>
          <p:nvPr/>
        </p:nvCxnSpPr>
        <p:spPr>
          <a:xfrm>
            <a:off x="4744841" y="5456995"/>
            <a:ext cx="1391637" cy="183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8" idx="1"/>
          </p:cNvCxnSpPr>
          <p:nvPr/>
        </p:nvCxnSpPr>
        <p:spPr>
          <a:xfrm flipV="1">
            <a:off x="4522323" y="4051624"/>
            <a:ext cx="1609760" cy="462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847343" y="3517152"/>
            <a:ext cx="1275068" cy="548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7" idx="1"/>
            <a:endCxn id="127" idx="7"/>
          </p:cNvCxnSpPr>
          <p:nvPr/>
        </p:nvCxnSpPr>
        <p:spPr>
          <a:xfrm flipH="1">
            <a:off x="4469639" y="3327043"/>
            <a:ext cx="1652772" cy="1015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exagon 160"/>
          <p:cNvSpPr/>
          <p:nvPr/>
        </p:nvSpPr>
        <p:spPr>
          <a:xfrm>
            <a:off x="8026106" y="24218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/>
          <p:cNvSpPr/>
          <p:nvPr/>
        </p:nvSpPr>
        <p:spPr>
          <a:xfrm>
            <a:off x="8026106" y="33875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/>
          <p:cNvSpPr/>
          <p:nvPr/>
        </p:nvSpPr>
        <p:spPr>
          <a:xfrm>
            <a:off x="8016728" y="441535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/>
          <p:cNvSpPr/>
          <p:nvPr/>
        </p:nvSpPr>
        <p:spPr>
          <a:xfrm>
            <a:off x="8016728" y="522878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46" idx="3"/>
            <a:endCxn id="161" idx="3"/>
          </p:cNvCxnSpPr>
          <p:nvPr/>
        </p:nvCxnSpPr>
        <p:spPr>
          <a:xfrm flipV="1">
            <a:off x="6720512" y="2623720"/>
            <a:ext cx="1305594" cy="2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6" idx="3"/>
            <a:endCxn id="162" idx="3"/>
          </p:cNvCxnSpPr>
          <p:nvPr/>
        </p:nvCxnSpPr>
        <p:spPr>
          <a:xfrm>
            <a:off x="6720512" y="2644531"/>
            <a:ext cx="1305594" cy="944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8330271" y="2825624"/>
            <a:ext cx="0" cy="62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61" idx="3"/>
          </p:cNvCxnSpPr>
          <p:nvPr/>
        </p:nvCxnSpPr>
        <p:spPr>
          <a:xfrm flipV="1">
            <a:off x="6730184" y="2623720"/>
            <a:ext cx="1295922" cy="76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64" idx="3"/>
          </p:cNvCxnSpPr>
          <p:nvPr/>
        </p:nvCxnSpPr>
        <p:spPr>
          <a:xfrm>
            <a:off x="6730184" y="3387516"/>
            <a:ext cx="1286544" cy="204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8" idx="3"/>
            <a:endCxn id="162" idx="2"/>
          </p:cNvCxnSpPr>
          <p:nvPr/>
        </p:nvCxnSpPr>
        <p:spPr>
          <a:xfrm flipV="1">
            <a:off x="6720512" y="3791324"/>
            <a:ext cx="1406546" cy="26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8" idx="3"/>
            <a:endCxn id="163" idx="3"/>
          </p:cNvCxnSpPr>
          <p:nvPr/>
        </p:nvCxnSpPr>
        <p:spPr>
          <a:xfrm>
            <a:off x="6720512" y="4051624"/>
            <a:ext cx="1296216" cy="565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9" idx="3"/>
            <a:endCxn id="161" idx="2"/>
          </p:cNvCxnSpPr>
          <p:nvPr/>
        </p:nvCxnSpPr>
        <p:spPr>
          <a:xfrm flipV="1">
            <a:off x="6710840" y="2825624"/>
            <a:ext cx="1416218" cy="2006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63" idx="2"/>
          </p:cNvCxnSpPr>
          <p:nvPr/>
        </p:nvCxnSpPr>
        <p:spPr>
          <a:xfrm flipV="1">
            <a:off x="6748256" y="4819162"/>
            <a:ext cx="1369424" cy="29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9" idx="3"/>
            <a:endCxn id="164" idx="2"/>
          </p:cNvCxnSpPr>
          <p:nvPr/>
        </p:nvCxnSpPr>
        <p:spPr>
          <a:xfrm>
            <a:off x="6710840" y="4832515"/>
            <a:ext cx="1406840" cy="800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0" idx="3"/>
            <a:endCxn id="163" idx="3"/>
          </p:cNvCxnSpPr>
          <p:nvPr/>
        </p:nvCxnSpPr>
        <p:spPr>
          <a:xfrm flipV="1">
            <a:off x="6724907" y="4617258"/>
            <a:ext cx="1291821" cy="1023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4" idx="3"/>
          </p:cNvCxnSpPr>
          <p:nvPr/>
        </p:nvCxnSpPr>
        <p:spPr>
          <a:xfrm flipV="1">
            <a:off x="6748256" y="5430688"/>
            <a:ext cx="1268472" cy="18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 rot="1819251">
            <a:off x="9980245" y="236846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/>
          <p:cNvSpPr/>
          <p:nvPr/>
        </p:nvSpPr>
        <p:spPr>
          <a:xfrm rot="1819251">
            <a:off x="9953605" y="3229306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/>
          <p:cNvSpPr/>
          <p:nvPr/>
        </p:nvSpPr>
        <p:spPr>
          <a:xfrm rot="1819251">
            <a:off x="9980245" y="4129852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/>
          <p:cNvSpPr/>
          <p:nvPr/>
        </p:nvSpPr>
        <p:spPr>
          <a:xfrm rot="1819251">
            <a:off x="9981334" y="507034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741095" y="2995637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9728395" y="4888866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9743049" y="3840792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161" idx="0"/>
            <a:endCxn id="177" idx="2"/>
          </p:cNvCxnSpPr>
          <p:nvPr/>
        </p:nvCxnSpPr>
        <p:spPr>
          <a:xfrm>
            <a:off x="8634436" y="2623720"/>
            <a:ext cx="1254335" cy="82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61" idx="0"/>
            <a:endCxn id="178" idx="2"/>
          </p:cNvCxnSpPr>
          <p:nvPr/>
        </p:nvCxnSpPr>
        <p:spPr>
          <a:xfrm>
            <a:off x="8634436" y="2623720"/>
            <a:ext cx="1227695" cy="94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62" idx="0"/>
            <a:endCxn id="177" idx="2"/>
          </p:cNvCxnSpPr>
          <p:nvPr/>
        </p:nvCxnSpPr>
        <p:spPr>
          <a:xfrm flipV="1">
            <a:off x="8634436" y="2706068"/>
            <a:ext cx="1254335" cy="883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2" idx="0"/>
            <a:endCxn id="179" idx="2"/>
          </p:cNvCxnSpPr>
          <p:nvPr/>
        </p:nvCxnSpPr>
        <p:spPr>
          <a:xfrm>
            <a:off x="8634436" y="3589420"/>
            <a:ext cx="1254335" cy="878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 flipV="1">
            <a:off x="8625058" y="2735337"/>
            <a:ext cx="1237071" cy="1881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3" idx="1"/>
            <a:endCxn id="180" idx="2"/>
          </p:cNvCxnSpPr>
          <p:nvPr/>
        </p:nvCxnSpPr>
        <p:spPr>
          <a:xfrm>
            <a:off x="8524106" y="4819162"/>
            <a:ext cx="1365754" cy="58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64" idx="0"/>
            <a:endCxn id="179" idx="2"/>
          </p:cNvCxnSpPr>
          <p:nvPr/>
        </p:nvCxnSpPr>
        <p:spPr>
          <a:xfrm flipV="1">
            <a:off x="8625058" y="4467455"/>
            <a:ext cx="1263713" cy="963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64" idx="0"/>
            <a:endCxn id="180" idx="2"/>
          </p:cNvCxnSpPr>
          <p:nvPr/>
        </p:nvCxnSpPr>
        <p:spPr>
          <a:xfrm flipV="1">
            <a:off x="8625058" y="5407948"/>
            <a:ext cx="1264802" cy="22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83" idx="0"/>
          </p:cNvCxnSpPr>
          <p:nvPr/>
        </p:nvCxnSpPr>
        <p:spPr>
          <a:xfrm>
            <a:off x="9862129" y="3589420"/>
            <a:ext cx="77868" cy="251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10134991" y="2989425"/>
            <a:ext cx="254000" cy="13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1" idx="4"/>
          </p:cNvCxnSpPr>
          <p:nvPr/>
        </p:nvCxnSpPr>
        <p:spPr>
          <a:xfrm>
            <a:off x="9938043" y="3263152"/>
            <a:ext cx="1954" cy="42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2" idx="6"/>
            <a:endCxn id="179" idx="4"/>
          </p:cNvCxnSpPr>
          <p:nvPr/>
        </p:nvCxnSpPr>
        <p:spPr>
          <a:xfrm flipV="1">
            <a:off x="10122291" y="4750812"/>
            <a:ext cx="250981" cy="27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80" idx="0"/>
          </p:cNvCxnSpPr>
          <p:nvPr/>
        </p:nvCxnSpPr>
        <p:spPr>
          <a:xfrm>
            <a:off x="10134991" y="5022624"/>
            <a:ext cx="256844" cy="82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182" idx="0"/>
          </p:cNvCxnSpPr>
          <p:nvPr/>
        </p:nvCxnSpPr>
        <p:spPr>
          <a:xfrm>
            <a:off x="9888770" y="4513870"/>
            <a:ext cx="36573" cy="374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3" idx="4"/>
            <a:endCxn id="179" idx="2"/>
          </p:cNvCxnSpPr>
          <p:nvPr/>
        </p:nvCxnSpPr>
        <p:spPr>
          <a:xfrm flipH="1">
            <a:off x="9888771" y="4108307"/>
            <a:ext cx="51226" cy="35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3" idx="6"/>
          </p:cNvCxnSpPr>
          <p:nvPr/>
        </p:nvCxnSpPr>
        <p:spPr>
          <a:xfrm flipV="1">
            <a:off x="10136945" y="3861514"/>
            <a:ext cx="236327" cy="11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79" idx="0"/>
          </p:cNvCxnSpPr>
          <p:nvPr/>
        </p:nvCxnSpPr>
        <p:spPr>
          <a:xfrm>
            <a:off x="10134991" y="4023360"/>
            <a:ext cx="255755" cy="14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1796366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821766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22921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344469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369869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371024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Hexagon 208"/>
          <p:cNvSpPr/>
          <p:nvPr/>
        </p:nvSpPr>
        <p:spPr>
          <a:xfrm>
            <a:off x="1819128" y="44921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exagon 209"/>
          <p:cNvSpPr/>
          <p:nvPr/>
        </p:nvSpPr>
        <p:spPr>
          <a:xfrm>
            <a:off x="1844528" y="50255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Hexagon 210"/>
          <p:cNvSpPr/>
          <p:nvPr/>
        </p:nvSpPr>
        <p:spPr>
          <a:xfrm>
            <a:off x="1869928" y="55589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Hexagon 211"/>
          <p:cNvSpPr/>
          <p:nvPr/>
        </p:nvSpPr>
        <p:spPr>
          <a:xfrm>
            <a:off x="2381445" y="45189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exagon 212"/>
          <p:cNvSpPr/>
          <p:nvPr/>
        </p:nvSpPr>
        <p:spPr>
          <a:xfrm>
            <a:off x="2406845" y="50523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Hexagon 213"/>
          <p:cNvSpPr/>
          <p:nvPr/>
        </p:nvSpPr>
        <p:spPr>
          <a:xfrm>
            <a:off x="2432245" y="55857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>
            <a:stCxn id="206" idx="6"/>
          </p:cNvCxnSpPr>
          <p:nvPr/>
        </p:nvCxnSpPr>
        <p:spPr>
          <a:xfrm>
            <a:off x="2630121" y="2449389"/>
            <a:ext cx="1505585" cy="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6"/>
            <a:endCxn id="127" idx="1"/>
          </p:cNvCxnSpPr>
          <p:nvPr/>
        </p:nvCxnSpPr>
        <p:spPr>
          <a:xfrm>
            <a:off x="2655521" y="2982789"/>
            <a:ext cx="1559735" cy="135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8" idx="6"/>
            <a:endCxn id="121" idx="1"/>
          </p:cNvCxnSpPr>
          <p:nvPr/>
        </p:nvCxnSpPr>
        <p:spPr>
          <a:xfrm flipV="1">
            <a:off x="2656676" y="2630268"/>
            <a:ext cx="1675783" cy="85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2" idx="0"/>
            <a:endCxn id="127" idx="2"/>
          </p:cNvCxnSpPr>
          <p:nvPr/>
        </p:nvCxnSpPr>
        <p:spPr>
          <a:xfrm flipV="1">
            <a:off x="2742614" y="4486959"/>
            <a:ext cx="1419958" cy="18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3" idx="0"/>
            <a:endCxn id="131" idx="1"/>
          </p:cNvCxnSpPr>
          <p:nvPr/>
        </p:nvCxnSpPr>
        <p:spPr>
          <a:xfrm>
            <a:off x="2768014" y="5207435"/>
            <a:ext cx="1315254" cy="249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129" idx="2"/>
          </p:cNvCxnSpPr>
          <p:nvPr/>
        </p:nvCxnSpPr>
        <p:spPr>
          <a:xfrm flipV="1">
            <a:off x="2793414" y="4921763"/>
            <a:ext cx="1848924" cy="76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2655521" y="2449389"/>
            <a:ext cx="1480185" cy="58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3" idx="0"/>
            <a:endCxn id="127" idx="2"/>
          </p:cNvCxnSpPr>
          <p:nvPr/>
        </p:nvCxnSpPr>
        <p:spPr>
          <a:xfrm flipV="1">
            <a:off x="2768014" y="4486959"/>
            <a:ext cx="1394558" cy="720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all those layers 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 </a:t>
            </a:r>
            <a:r>
              <a:rPr lang="en-US" dirty="0" smtClean="0"/>
              <a:t>course they are</a:t>
            </a:r>
          </a:p>
          <a:p>
            <a:r>
              <a:rPr lang="en-US" dirty="0" smtClean="0"/>
              <a:t>It is important to understand why they are required</a:t>
            </a:r>
          </a:p>
          <a:p>
            <a:r>
              <a:rPr lang="en-US" dirty="0" smtClean="0"/>
              <a:t>They are NOT required to implement the business rules</a:t>
            </a:r>
          </a:p>
          <a:p>
            <a:r>
              <a:rPr lang="en-US" dirty="0" smtClean="0"/>
              <a:t>They are NOT required to provide a great UX</a:t>
            </a:r>
          </a:p>
          <a:p>
            <a:r>
              <a:rPr lang="en-US" dirty="0" smtClean="0"/>
              <a:t>They are required to</a:t>
            </a:r>
          </a:p>
          <a:p>
            <a:pPr lvl="1"/>
            <a:r>
              <a:rPr lang="en-US" dirty="0" smtClean="0"/>
              <a:t>Allow flexible deployment scenarios</a:t>
            </a:r>
          </a:p>
          <a:p>
            <a:pPr lvl="1"/>
            <a:r>
              <a:rPr lang="en-US" dirty="0" smtClean="0"/>
              <a:t>Scale based on business needs</a:t>
            </a:r>
          </a:p>
          <a:p>
            <a:pPr lvl="1"/>
            <a:r>
              <a:rPr lang="en-US" dirty="0" smtClean="0"/>
              <a:t>Make use of advancements in infrastructure</a:t>
            </a:r>
          </a:p>
          <a:p>
            <a:pPr lvl="1"/>
            <a:r>
              <a:rPr lang="en-US" dirty="0" smtClean="0"/>
              <a:t>De-link UX from business functionality</a:t>
            </a:r>
          </a:p>
          <a:p>
            <a:pPr lvl="2"/>
            <a:r>
              <a:rPr lang="en-US" dirty="0" smtClean="0"/>
              <a:t>So that UX has the freedom to change itself without even server knowing about it</a:t>
            </a:r>
          </a:p>
          <a:p>
            <a:pPr lvl="1"/>
            <a:r>
              <a:rPr lang="en-US" dirty="0" smtClean="0"/>
              <a:t>To , </a:t>
            </a:r>
            <a:r>
              <a:rPr lang="en-US" dirty="0" smtClean="0"/>
              <a:t>but they are required for </a:t>
            </a:r>
            <a:r>
              <a:rPr lang="en-US" dirty="0" smtClean="0"/>
              <a:t>deployment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25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what we have been doing for over a decade now….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client-side MVC</a:t>
            </a:r>
          </a:p>
          <a:p>
            <a:pPr lvl="1"/>
            <a:r>
              <a:rPr lang="en-US" dirty="0" smtClean="0"/>
              <a:t>Much before AJAX was born</a:t>
            </a:r>
          </a:p>
          <a:p>
            <a:pPr lvl="1"/>
            <a:r>
              <a:rPr lang="en-US" dirty="0" smtClean="0"/>
              <a:t>When browser was considered to be dumb renderer of HTML</a:t>
            </a:r>
          </a:p>
          <a:p>
            <a:r>
              <a:rPr lang="en-US" dirty="0" smtClean="0"/>
              <a:t>Did not use EJB or fancy Containers like </a:t>
            </a:r>
            <a:r>
              <a:rPr lang="en-US" dirty="0" err="1" smtClean="0"/>
              <a:t>Websphere</a:t>
            </a:r>
            <a:r>
              <a:rPr lang="en-US" dirty="0" smtClean="0"/>
              <a:t>, </a:t>
            </a:r>
            <a:r>
              <a:rPr lang="en-US" dirty="0" err="1" smtClean="0"/>
              <a:t>WebLogic</a:t>
            </a:r>
            <a:endParaRPr lang="en-US" dirty="0" smtClean="0"/>
          </a:p>
          <a:p>
            <a:pPr lvl="1"/>
            <a:r>
              <a:rPr lang="en-US" dirty="0" smtClean="0"/>
              <a:t>Much before the jargon POJO was coined</a:t>
            </a:r>
          </a:p>
          <a:p>
            <a:r>
              <a:rPr lang="en-US" dirty="0" smtClean="0"/>
              <a:t>Modelled server side as a deterministic set of independent services</a:t>
            </a:r>
          </a:p>
          <a:p>
            <a:pPr lvl="1"/>
            <a:r>
              <a:rPr lang="en-US" dirty="0" smtClean="0"/>
              <a:t>Much before micro services architecture was articulated</a:t>
            </a:r>
          </a:p>
          <a:p>
            <a:r>
              <a:rPr lang="en-US" dirty="0" smtClean="0"/>
              <a:t>Used rows-and-columns as generic data structure</a:t>
            </a:r>
          </a:p>
          <a:p>
            <a:pPr lvl="1"/>
            <a:r>
              <a:rPr lang="en-US" dirty="0" smtClean="0"/>
              <a:t>convenient for client as well as server</a:t>
            </a:r>
          </a:p>
          <a:p>
            <a:pPr lvl="1"/>
            <a:r>
              <a:rPr lang="en-US" dirty="0" smtClean="0"/>
              <a:t>Enabled separation of infrastructure components and application components</a:t>
            </a:r>
          </a:p>
          <a:p>
            <a:pPr lvl="2"/>
            <a:r>
              <a:rPr lang="en-US" dirty="0" smtClean="0"/>
              <a:t>Application components know everything about Business (or UX) but nothing about infrastructure</a:t>
            </a:r>
          </a:p>
          <a:p>
            <a:pPr lvl="2"/>
            <a:r>
              <a:rPr lang="en-US" dirty="0" smtClean="0"/>
              <a:t>Infrastructure components are provided by the frame-work, and know nothing about the app</a:t>
            </a:r>
          </a:p>
          <a:p>
            <a:r>
              <a:rPr lang="en-US" dirty="0" smtClean="0"/>
              <a:t> No need to use complex concepts (like </a:t>
            </a:r>
            <a:r>
              <a:rPr lang="en-US" dirty="0" err="1" smtClean="0"/>
              <a:t>IoC</a:t>
            </a:r>
            <a:r>
              <a:rPr lang="en-US" dirty="0" smtClean="0"/>
              <a:t>, Dependency Injection) that require skill as well as experience to use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Layered Architecture..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5582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59556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3530" y="1989614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67504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1478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8199" y="2011680"/>
            <a:ext cx="1144956" cy="1548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38199" y="4473526"/>
            <a:ext cx="1172455" cy="1561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01582" y="3545449"/>
            <a:ext cx="1588549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Web Agent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71616" y="3545449"/>
            <a:ext cx="149613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Service </a:t>
            </a:r>
            <a:r>
              <a:rPr lang="en-US" sz="1600" dirty="0" smtClean="0">
                <a:solidFill>
                  <a:schemeClr val="lt1"/>
                </a:solidFill>
              </a:rPr>
              <a:t>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7099" y="4205069"/>
            <a:ext cx="957580" cy="690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 Agent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927100" y="3065634"/>
            <a:ext cx="992997" cy="6617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</a:t>
            </a:r>
          </a:p>
          <a:p>
            <a:pPr algn="ctr"/>
            <a:r>
              <a:rPr lang="en-US" sz="1600" dirty="0" smtClean="0"/>
              <a:t>Agent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149238" y="3545449"/>
            <a:ext cx="861018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Service 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24549" y="3545449"/>
            <a:ext cx="2510294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dirty="0" smtClean="0">
                <a:solidFill>
                  <a:schemeClr val="lt1"/>
                </a:solidFill>
              </a:rPr>
              <a:t>ata 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6502106" y="2675816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>
            <a:off x="7010256" y="2664313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>
            <a:off x="6746508" y="3012862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6527506" y="4606216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>
            <a:off x="7035656" y="4594713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/>
          <p:cNvSpPr/>
          <p:nvPr/>
        </p:nvSpPr>
        <p:spPr>
          <a:xfrm>
            <a:off x="6771908" y="4943262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/>
          <p:cNvSpPr/>
          <p:nvPr/>
        </p:nvSpPr>
        <p:spPr>
          <a:xfrm rot="817022">
            <a:off x="1895304" y="3671888"/>
            <a:ext cx="558678" cy="185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20720102">
            <a:off x="1869904" y="4225216"/>
            <a:ext cx="558678" cy="185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1" idx="2"/>
            <a:endCxn id="29" idx="0"/>
          </p:cNvCxnSpPr>
          <p:nvPr/>
        </p:nvCxnSpPr>
        <p:spPr>
          <a:xfrm>
            <a:off x="6575534" y="2969527"/>
            <a:ext cx="4213" cy="575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7" idx="4"/>
          </p:cNvCxnSpPr>
          <p:nvPr/>
        </p:nvCxnSpPr>
        <p:spPr>
          <a:xfrm>
            <a:off x="6558596" y="4332069"/>
            <a:ext cx="42338" cy="27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75534" y="4332069"/>
            <a:ext cx="598698" cy="262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4"/>
          </p:cNvCxnSpPr>
          <p:nvPr/>
        </p:nvCxnSpPr>
        <p:spPr>
          <a:xfrm>
            <a:off x="6599021" y="4332069"/>
            <a:ext cx="246315" cy="611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29" idx="0"/>
          </p:cNvCxnSpPr>
          <p:nvPr/>
        </p:nvCxnSpPr>
        <p:spPr>
          <a:xfrm flipH="1">
            <a:off x="6579747" y="3306573"/>
            <a:ext cx="240189" cy="23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29" idx="0"/>
          </p:cNvCxnSpPr>
          <p:nvPr/>
        </p:nvCxnSpPr>
        <p:spPr>
          <a:xfrm flipH="1">
            <a:off x="6579747" y="2811169"/>
            <a:ext cx="430509" cy="734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</p:cNvCxnSpPr>
          <p:nvPr/>
        </p:nvCxnSpPr>
        <p:spPr>
          <a:xfrm>
            <a:off x="7243680" y="2958024"/>
            <a:ext cx="98828" cy="60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1"/>
            <a:endCxn id="30" idx="1"/>
          </p:cNvCxnSpPr>
          <p:nvPr/>
        </p:nvCxnSpPr>
        <p:spPr>
          <a:xfrm>
            <a:off x="6979932" y="3306573"/>
            <a:ext cx="244617" cy="632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5"/>
          </p:cNvCxnSpPr>
          <p:nvPr/>
        </p:nvCxnSpPr>
        <p:spPr>
          <a:xfrm flipV="1">
            <a:off x="6760930" y="4205069"/>
            <a:ext cx="525854" cy="401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5"/>
          </p:cNvCxnSpPr>
          <p:nvPr/>
        </p:nvCxnSpPr>
        <p:spPr>
          <a:xfrm flipV="1">
            <a:off x="7269080" y="4332069"/>
            <a:ext cx="48028" cy="262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4"/>
          </p:cNvCxnSpPr>
          <p:nvPr/>
        </p:nvCxnSpPr>
        <p:spPr>
          <a:xfrm flipV="1">
            <a:off x="6845336" y="4332070"/>
            <a:ext cx="436635" cy="611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-Right Arrow 59"/>
          <p:cNvSpPr/>
          <p:nvPr/>
        </p:nvSpPr>
        <p:spPr>
          <a:xfrm>
            <a:off x="3853768" y="3825827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5712603" y="3868139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9718608" y="3825827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45215" y="244779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36683" y="2355314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561679" y="242215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224328" y="2675816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03741" y="2674951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68840" y="2684882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01725" y="5008955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93193" y="4916471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518189" y="4983315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80838" y="5236973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60251" y="523610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25350" y="5246039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3" idx="0"/>
          </p:cNvCxnSpPr>
          <p:nvPr/>
        </p:nvCxnSpPr>
        <p:spPr>
          <a:xfrm flipV="1">
            <a:off x="1007917" y="4916471"/>
            <a:ext cx="106192" cy="92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1"/>
          </p:cNvCxnSpPr>
          <p:nvPr/>
        </p:nvCxnSpPr>
        <p:spPr>
          <a:xfrm flipV="1">
            <a:off x="1549292" y="4916471"/>
            <a:ext cx="1452" cy="9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7"/>
          </p:cNvCxnSpPr>
          <p:nvPr/>
        </p:nvCxnSpPr>
        <p:spPr>
          <a:xfrm flipV="1">
            <a:off x="1362119" y="4962449"/>
            <a:ext cx="118106" cy="30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</p:cNvCxnSpPr>
          <p:nvPr/>
        </p:nvCxnSpPr>
        <p:spPr>
          <a:xfrm flipV="1">
            <a:off x="1106631" y="4912975"/>
            <a:ext cx="91059" cy="364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4"/>
            <a:endCxn id="22" idx="0"/>
          </p:cNvCxnSpPr>
          <p:nvPr/>
        </p:nvCxnSpPr>
        <p:spPr>
          <a:xfrm>
            <a:off x="1330520" y="2889125"/>
            <a:ext cx="93079" cy="176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2" idx="0"/>
          </p:cNvCxnSpPr>
          <p:nvPr/>
        </p:nvCxnSpPr>
        <p:spPr>
          <a:xfrm flipH="1">
            <a:off x="1423599" y="2891906"/>
            <a:ext cx="286334" cy="1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2" idx="4"/>
          </p:cNvCxnSpPr>
          <p:nvPr/>
        </p:nvCxnSpPr>
        <p:spPr>
          <a:xfrm>
            <a:off x="1075032" y="2898191"/>
            <a:ext cx="110215" cy="147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</p:cNvCxnSpPr>
          <p:nvPr/>
        </p:nvCxnSpPr>
        <p:spPr>
          <a:xfrm flipH="1">
            <a:off x="1480225" y="2528813"/>
            <a:ext cx="81454" cy="464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4"/>
          </p:cNvCxnSpPr>
          <p:nvPr/>
        </p:nvCxnSpPr>
        <p:spPr>
          <a:xfrm flipH="1">
            <a:off x="1339068" y="2568623"/>
            <a:ext cx="3807" cy="471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10808" y="1989614"/>
            <a:ext cx="3492206" cy="4023360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Service Context</a:t>
            </a:r>
          </a:p>
          <a:p>
            <a:pPr algn="ctr"/>
            <a:r>
              <a:rPr lang="en-US" dirty="0" smtClean="0"/>
              <a:t>(JVM or </a:t>
            </a:r>
            <a:r>
              <a:rPr lang="en-US" dirty="0" err="1" smtClean="0"/>
              <a:t>.net</a:t>
            </a:r>
            <a:r>
              <a:rPr lang="en-US" dirty="0" smtClean="0"/>
              <a:t> container)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is where you write your services in core technology like Java, C#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Architecture.. </a:t>
            </a:r>
            <a:br>
              <a:rPr lang="en-US" dirty="0" smtClean="0"/>
            </a:br>
            <a:r>
              <a:rPr lang="en-US" dirty="0" smtClean="0"/>
              <a:t>Simplified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97557" y="3545449"/>
            <a:ext cx="110958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Service Agent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71478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7920920" y="3832872"/>
            <a:ext cx="2250558" cy="232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9601" y="2011679"/>
            <a:ext cx="1083554" cy="17725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27100" y="4149969"/>
            <a:ext cx="1083554" cy="17443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6077" y="4205069"/>
            <a:ext cx="829602" cy="479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 Agent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378440" y="3247878"/>
            <a:ext cx="922657" cy="479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</a:t>
            </a:r>
          </a:p>
          <a:p>
            <a:pPr algn="ctr"/>
            <a:r>
              <a:rPr lang="en-US" sz="1600" dirty="0" smtClean="0"/>
              <a:t>Agent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5" idx="1"/>
          </p:cNvCxnSpPr>
          <p:nvPr/>
        </p:nvCxnSpPr>
        <p:spPr>
          <a:xfrm>
            <a:off x="3441065" y="3938759"/>
            <a:ext cx="256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05956" y="3516532"/>
            <a:ext cx="110958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Data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</a:rPr>
              <a:t>Agent</a:t>
            </a:r>
          </a:p>
        </p:txBody>
      </p:sp>
      <p:sp>
        <p:nvSpPr>
          <p:cNvPr id="17" name="Left-Right Arrow 16"/>
          <p:cNvSpPr/>
          <p:nvPr/>
        </p:nvSpPr>
        <p:spPr>
          <a:xfrm rot="20651527" flipV="1">
            <a:off x="2218140" y="4138002"/>
            <a:ext cx="1475033" cy="316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336947">
            <a:off x="2269086" y="3528152"/>
            <a:ext cx="1451104" cy="3037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last ten years or 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server side engine has been re-factored and simplified several times</a:t>
            </a:r>
          </a:p>
          <a:p>
            <a:pPr lvl="1"/>
            <a:r>
              <a:rPr lang="en-US" dirty="0" smtClean="0"/>
              <a:t>But the apps are not affected, as the high-level APIs are stable</a:t>
            </a:r>
            <a:endParaRPr lang="en-US" dirty="0" smtClean="0"/>
          </a:p>
          <a:p>
            <a:r>
              <a:rPr lang="en-US" dirty="0" smtClean="0"/>
              <a:t>Client has undergone dramatic change</a:t>
            </a:r>
          </a:p>
          <a:p>
            <a:pPr lvl="1"/>
            <a:r>
              <a:rPr lang="en-US" dirty="0" smtClean="0"/>
              <a:t>From mimicking a green-screen-like form to responsive widgets based UX</a:t>
            </a:r>
          </a:p>
          <a:p>
            <a:pPr lvl="1"/>
            <a:r>
              <a:rPr lang="en-US" dirty="0" smtClean="0"/>
              <a:t>Apps had to </a:t>
            </a:r>
            <a:r>
              <a:rPr lang="en-US" dirty="0" smtClean="0"/>
              <a:t>re-design the client</a:t>
            </a:r>
          </a:p>
          <a:p>
            <a:pPr lvl="2"/>
            <a:r>
              <a:rPr lang="en-US" dirty="0" smtClean="0"/>
              <a:t>Framework allowed the client to evolve</a:t>
            </a:r>
          </a:p>
          <a:p>
            <a:pPr lvl="2"/>
            <a:r>
              <a:rPr lang="en-US" dirty="0" smtClean="0"/>
              <a:t>Large part of Model and layout designs could be re-sued with change in the view</a:t>
            </a:r>
          </a:p>
          <a:p>
            <a:r>
              <a:rPr lang="en-US" dirty="0" smtClean="0"/>
              <a:t>Framework took care of changes in deployment scenarios</a:t>
            </a:r>
          </a:p>
          <a:p>
            <a:pPr lvl="1"/>
            <a:r>
              <a:rPr lang="en-US" dirty="0" smtClean="0"/>
              <a:t>Server-farms, on-demand scaling, load-balancing by </a:t>
            </a:r>
            <a:r>
              <a:rPr lang="en-US" smtClean="0"/>
              <a:t>seri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1581</Words>
  <Application>Microsoft Office PowerPoint</Application>
  <PresentationFormat>Widescreen</PresentationFormat>
  <Paragraphs>219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Freestyle Script</vt:lpstr>
      <vt:lpstr>Times New Roman</vt:lpstr>
      <vt:lpstr>Office Theme</vt:lpstr>
      <vt:lpstr>S implity</vt:lpstr>
      <vt:lpstr>Layered Architecture is good……</vt:lpstr>
      <vt:lpstr>…. till you take a closer look at its implementation</vt:lpstr>
      <vt:lpstr>It starts out as a well structured code, but very quickly degenerates into spagetti ……</vt:lpstr>
      <vt:lpstr>But all those layers are REQUIRED</vt:lpstr>
      <vt:lpstr>Here is what we have been doing for over a decade now….</vt:lpstr>
      <vt:lpstr>Same Layered Architecture..</vt:lpstr>
      <vt:lpstr>Same Architecture..  Simplified </vt:lpstr>
      <vt:lpstr>In the last ten years or so…</vt:lpstr>
      <vt:lpstr>Usual maintenance activities..</vt:lpstr>
      <vt:lpstr>Simplity in Practice - Architecture</vt:lpstr>
      <vt:lpstr>Simplity in Practice - Processes</vt:lpstr>
      <vt:lpstr>Simplity in Practice – Processes…..</vt:lpstr>
      <vt:lpstr>Simplity in Practice – Processes…..</vt:lpstr>
      <vt:lpstr>Simplity in Practice – Processes…..</vt:lpstr>
      <vt:lpstr>Simplity in Practice – Processes…..</vt:lpstr>
      <vt:lpstr>Simplity in Practice – Processes…..</vt:lpstr>
      <vt:lpstr>Simplity in Practice – Processes…..</vt:lpstr>
      <vt:lpstr>Maintenance</vt:lpstr>
      <vt:lpstr>Client Application – No Architecture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Simplity</dc:title>
  <dc:creator>Raghupati.ve849</dc:creator>
  <cp:lastModifiedBy>Raghupati.ve849</cp:lastModifiedBy>
  <cp:revision>114</cp:revision>
  <dcterms:created xsi:type="dcterms:W3CDTF">2016-04-23T04:51:08Z</dcterms:created>
  <dcterms:modified xsi:type="dcterms:W3CDTF">2016-05-12T17:31:32Z</dcterms:modified>
</cp:coreProperties>
</file>