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2" r:id="rId3"/>
    <p:sldId id="293" r:id="rId4"/>
    <p:sldId id="294" r:id="rId5"/>
    <p:sldId id="313" r:id="rId6"/>
    <p:sldId id="315" r:id="rId7"/>
    <p:sldId id="296" r:id="rId8"/>
    <p:sldId id="297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C0E9F-BA17-48AB-ACCC-E933846B59E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ACC7B-CAA9-4934-A417-10C0614C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just removed</a:t>
            </a:r>
            <a:r>
              <a:rPr lang="en-US" baseline="0" dirty="0" smtClean="0"/>
              <a:t> the layer wrapper and put a wrapper around components across all layers… This is reality. And this is the reason why applications delivered using such an architecture/framework have failed to deliver their promise…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ACC7B-CAA9-4934-A417-10C0614CE6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9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4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8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8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4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8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2AC5D-EF3B-4279-B884-EBB294817A28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AD4C-7E11-44C4-A4A0-7BE55BA9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2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en-US" dirty="0" err="1" smtClean="0"/>
              <a:t>implity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8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  <a:cs typeface="Times New Roman" panose="02020603050405020304" pitchFamily="18" charset="0"/>
              </a:rPr>
              <a:t>It takes hard work to make things simple</a:t>
            </a:r>
            <a:endParaRPr lang="en-US" sz="4000" i="1" dirty="0">
              <a:solidFill>
                <a:schemeClr val="accent1">
                  <a:lumMod val="75000"/>
                </a:schemeClr>
              </a:solidFill>
              <a:latin typeface="Freestyle Script" panose="030804020302050B04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8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 is good……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55582" y="2011680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UI Layer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59556" y="2011680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Service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63530" y="1989614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67504" y="2011680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171478" y="2011680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JDBC, ADO.NET, Stored Procedure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3695065" y="3683806"/>
            <a:ext cx="764491" cy="3174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5599039" y="3683806"/>
            <a:ext cx="764491" cy="3174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7503013" y="3683806"/>
            <a:ext cx="764491" cy="3174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9406987" y="3683806"/>
            <a:ext cx="764491" cy="3174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99601" y="2011680"/>
            <a:ext cx="1083554" cy="12942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27100" y="4473526"/>
            <a:ext cx="1083554" cy="12942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Mobile Native</a:t>
            </a:r>
            <a:endParaRPr lang="en-US" dirty="0"/>
          </a:p>
        </p:txBody>
      </p:sp>
      <p:sp>
        <p:nvSpPr>
          <p:cNvPr id="25" name="Left-Right Arrow 24"/>
          <p:cNvSpPr/>
          <p:nvPr/>
        </p:nvSpPr>
        <p:spPr>
          <a:xfrm>
            <a:off x="1983155" y="2500050"/>
            <a:ext cx="572428" cy="3582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>
            <a:off x="1996904" y="4941512"/>
            <a:ext cx="572428" cy="3582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/>
          <p:cNvSpPr/>
          <p:nvPr/>
        </p:nvSpPr>
        <p:spPr>
          <a:xfrm>
            <a:off x="10333843" y="467582"/>
            <a:ext cx="914400" cy="96212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Left-Right Arrow 27"/>
          <p:cNvSpPr/>
          <p:nvPr/>
        </p:nvSpPr>
        <p:spPr>
          <a:xfrm rot="5400000">
            <a:off x="10481008" y="1590228"/>
            <a:ext cx="572745" cy="2701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…. </a:t>
            </a:r>
            <a:r>
              <a:rPr lang="en-US" sz="4000" dirty="0"/>
              <a:t>t</a:t>
            </a:r>
            <a:r>
              <a:rPr lang="en-US" sz="4000" dirty="0" smtClean="0"/>
              <a:t>ill you take a closer look at its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52582" y="2011680"/>
            <a:ext cx="1139483" cy="4023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UI Layer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56556" y="2011680"/>
            <a:ext cx="1139483" cy="4023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Service Layer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760530" y="1989614"/>
            <a:ext cx="1139483" cy="4023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Business Layer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664504" y="2011680"/>
            <a:ext cx="1139483" cy="4023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Data Access Layer</a:t>
            </a:r>
          </a:p>
        </p:txBody>
      </p:sp>
      <p:sp>
        <p:nvSpPr>
          <p:cNvPr id="13" name="Snip Diagonal Corner Rectangle 12"/>
          <p:cNvSpPr/>
          <p:nvPr/>
        </p:nvSpPr>
        <p:spPr>
          <a:xfrm>
            <a:off x="4156612" y="2278575"/>
            <a:ext cx="351693" cy="35169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64966" y="2630658"/>
            <a:ext cx="359751" cy="4079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4156612" y="3249637"/>
            <a:ext cx="661573" cy="4341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62572" y="4282977"/>
            <a:ext cx="359751" cy="4079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4642338" y="4745916"/>
            <a:ext cx="351693" cy="35169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4083268" y="5239910"/>
            <a:ext cx="661573" cy="4341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3" idx="1"/>
            <a:endCxn id="15" idx="0"/>
          </p:cNvCxnSpPr>
          <p:nvPr/>
        </p:nvCxnSpPr>
        <p:spPr>
          <a:xfrm>
            <a:off x="4332459" y="2630268"/>
            <a:ext cx="154940" cy="619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15" idx="3"/>
          </p:cNvCxnSpPr>
          <p:nvPr/>
        </p:nvCxnSpPr>
        <p:spPr>
          <a:xfrm>
            <a:off x="4744842" y="3038622"/>
            <a:ext cx="73343" cy="428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1"/>
          </p:cNvCxnSpPr>
          <p:nvPr/>
        </p:nvCxnSpPr>
        <p:spPr>
          <a:xfrm>
            <a:off x="4485652" y="2630268"/>
            <a:ext cx="131998" cy="60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1"/>
          </p:cNvCxnSpPr>
          <p:nvPr/>
        </p:nvCxnSpPr>
        <p:spPr>
          <a:xfrm>
            <a:off x="4135706" y="3453847"/>
            <a:ext cx="79550" cy="888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4262220" y="4043592"/>
            <a:ext cx="1279198" cy="12545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0"/>
          </p:cNvCxnSpPr>
          <p:nvPr/>
        </p:nvCxnSpPr>
        <p:spPr>
          <a:xfrm flipH="1" flipV="1">
            <a:off x="4342447" y="4724322"/>
            <a:ext cx="71608" cy="515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0"/>
          </p:cNvCxnSpPr>
          <p:nvPr/>
        </p:nvCxnSpPr>
        <p:spPr>
          <a:xfrm flipV="1">
            <a:off x="4414055" y="3150526"/>
            <a:ext cx="351692" cy="2089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7" idx="1"/>
          </p:cNvCxnSpPr>
          <p:nvPr/>
        </p:nvCxnSpPr>
        <p:spPr>
          <a:xfrm flipV="1">
            <a:off x="4744841" y="5097609"/>
            <a:ext cx="73344" cy="359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132083" y="2454421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122411" y="3136933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32083" y="3861514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122411" y="4642405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136478" y="5450845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14" idx="6"/>
            <a:endCxn id="41" idx="1"/>
          </p:cNvCxnSpPr>
          <p:nvPr/>
        </p:nvCxnSpPr>
        <p:spPr>
          <a:xfrm flipV="1">
            <a:off x="4924717" y="2644531"/>
            <a:ext cx="1207366" cy="190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2" idx="1"/>
          </p:cNvCxnSpPr>
          <p:nvPr/>
        </p:nvCxnSpPr>
        <p:spPr>
          <a:xfrm>
            <a:off x="4954302" y="2858229"/>
            <a:ext cx="1168109" cy="468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3"/>
          </p:cNvCxnSpPr>
          <p:nvPr/>
        </p:nvCxnSpPr>
        <p:spPr>
          <a:xfrm flipV="1">
            <a:off x="4818185" y="2752798"/>
            <a:ext cx="1313898" cy="713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2"/>
            <a:endCxn id="44" idx="1"/>
          </p:cNvCxnSpPr>
          <p:nvPr/>
        </p:nvCxnSpPr>
        <p:spPr>
          <a:xfrm>
            <a:off x="4487399" y="3683806"/>
            <a:ext cx="1635012" cy="1148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5" idx="1"/>
          </p:cNvCxnSpPr>
          <p:nvPr/>
        </p:nvCxnSpPr>
        <p:spPr>
          <a:xfrm>
            <a:off x="4992600" y="5073256"/>
            <a:ext cx="1143878" cy="567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017230" y="4840763"/>
            <a:ext cx="1105181" cy="256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3"/>
            <a:endCxn id="45" idx="1"/>
          </p:cNvCxnSpPr>
          <p:nvPr/>
        </p:nvCxnSpPr>
        <p:spPr>
          <a:xfrm>
            <a:off x="4744841" y="5456995"/>
            <a:ext cx="1391637" cy="183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3" idx="1"/>
          </p:cNvCxnSpPr>
          <p:nvPr/>
        </p:nvCxnSpPr>
        <p:spPr>
          <a:xfrm flipV="1">
            <a:off x="4522323" y="4051624"/>
            <a:ext cx="1609760" cy="462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4847343" y="3517152"/>
            <a:ext cx="1275068" cy="548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1"/>
            <a:endCxn id="16" idx="7"/>
          </p:cNvCxnSpPr>
          <p:nvPr/>
        </p:nvCxnSpPr>
        <p:spPr>
          <a:xfrm flipH="1">
            <a:off x="4469639" y="3327043"/>
            <a:ext cx="1652772" cy="1015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exagon 66"/>
          <p:cNvSpPr/>
          <p:nvPr/>
        </p:nvSpPr>
        <p:spPr>
          <a:xfrm>
            <a:off x="8026106" y="2421816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Hexagon 67"/>
          <p:cNvSpPr/>
          <p:nvPr/>
        </p:nvSpPr>
        <p:spPr>
          <a:xfrm>
            <a:off x="8026106" y="3387516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Hexagon 68"/>
          <p:cNvSpPr/>
          <p:nvPr/>
        </p:nvSpPr>
        <p:spPr>
          <a:xfrm>
            <a:off x="8016728" y="4415354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Hexagon 69"/>
          <p:cNvSpPr/>
          <p:nvPr/>
        </p:nvSpPr>
        <p:spPr>
          <a:xfrm>
            <a:off x="8016728" y="5228784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41" idx="3"/>
            <a:endCxn id="67" idx="3"/>
          </p:cNvCxnSpPr>
          <p:nvPr/>
        </p:nvCxnSpPr>
        <p:spPr>
          <a:xfrm flipV="1">
            <a:off x="6720512" y="2623720"/>
            <a:ext cx="1305594" cy="20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3"/>
            <a:endCxn id="68" idx="3"/>
          </p:cNvCxnSpPr>
          <p:nvPr/>
        </p:nvCxnSpPr>
        <p:spPr>
          <a:xfrm>
            <a:off x="6720512" y="2644531"/>
            <a:ext cx="1305594" cy="944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330271" y="2825624"/>
            <a:ext cx="0" cy="624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67" idx="3"/>
          </p:cNvCxnSpPr>
          <p:nvPr/>
        </p:nvCxnSpPr>
        <p:spPr>
          <a:xfrm flipV="1">
            <a:off x="6730184" y="2623720"/>
            <a:ext cx="1295922" cy="763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0" idx="3"/>
          </p:cNvCxnSpPr>
          <p:nvPr/>
        </p:nvCxnSpPr>
        <p:spPr>
          <a:xfrm>
            <a:off x="6730184" y="3387516"/>
            <a:ext cx="1286544" cy="2043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3" idx="3"/>
            <a:endCxn id="68" idx="2"/>
          </p:cNvCxnSpPr>
          <p:nvPr/>
        </p:nvCxnSpPr>
        <p:spPr>
          <a:xfrm flipV="1">
            <a:off x="6720512" y="3791324"/>
            <a:ext cx="1406546" cy="260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3" idx="3"/>
            <a:endCxn id="69" idx="3"/>
          </p:cNvCxnSpPr>
          <p:nvPr/>
        </p:nvCxnSpPr>
        <p:spPr>
          <a:xfrm>
            <a:off x="6720512" y="4051624"/>
            <a:ext cx="1296216" cy="565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4" idx="3"/>
            <a:endCxn id="67" idx="2"/>
          </p:cNvCxnSpPr>
          <p:nvPr/>
        </p:nvCxnSpPr>
        <p:spPr>
          <a:xfrm flipV="1">
            <a:off x="6710840" y="2825624"/>
            <a:ext cx="1416218" cy="2006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9" idx="2"/>
          </p:cNvCxnSpPr>
          <p:nvPr/>
        </p:nvCxnSpPr>
        <p:spPr>
          <a:xfrm flipV="1">
            <a:off x="6748256" y="4819162"/>
            <a:ext cx="1369424" cy="29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3"/>
            <a:endCxn id="70" idx="2"/>
          </p:cNvCxnSpPr>
          <p:nvPr/>
        </p:nvCxnSpPr>
        <p:spPr>
          <a:xfrm>
            <a:off x="6710840" y="4832515"/>
            <a:ext cx="1406840" cy="8000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5" idx="3"/>
            <a:endCxn id="69" idx="3"/>
          </p:cNvCxnSpPr>
          <p:nvPr/>
        </p:nvCxnSpPr>
        <p:spPr>
          <a:xfrm flipV="1">
            <a:off x="6724907" y="4617258"/>
            <a:ext cx="1291821" cy="1023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70" idx="3"/>
          </p:cNvCxnSpPr>
          <p:nvPr/>
        </p:nvCxnSpPr>
        <p:spPr>
          <a:xfrm flipV="1">
            <a:off x="6748256" y="5430688"/>
            <a:ext cx="1268472" cy="186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/>
          <p:cNvSpPr/>
          <p:nvPr/>
        </p:nvSpPr>
        <p:spPr>
          <a:xfrm rot="1819251">
            <a:off x="9980245" y="2368465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1819251">
            <a:off x="9953605" y="3229306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 rot="1819251">
            <a:off x="9980245" y="4129852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 rot="1819251">
            <a:off x="9981334" y="5070345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741095" y="2995637"/>
            <a:ext cx="393896" cy="267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9728395" y="4888866"/>
            <a:ext cx="393896" cy="267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743049" y="3840792"/>
            <a:ext cx="393896" cy="267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stCxn id="67" idx="0"/>
            <a:endCxn id="101" idx="2"/>
          </p:cNvCxnSpPr>
          <p:nvPr/>
        </p:nvCxnSpPr>
        <p:spPr>
          <a:xfrm>
            <a:off x="8634436" y="2623720"/>
            <a:ext cx="1254335" cy="823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7" idx="0"/>
            <a:endCxn id="102" idx="2"/>
          </p:cNvCxnSpPr>
          <p:nvPr/>
        </p:nvCxnSpPr>
        <p:spPr>
          <a:xfrm>
            <a:off x="8634436" y="2623720"/>
            <a:ext cx="1227695" cy="943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68" idx="0"/>
            <a:endCxn id="101" idx="2"/>
          </p:cNvCxnSpPr>
          <p:nvPr/>
        </p:nvCxnSpPr>
        <p:spPr>
          <a:xfrm flipV="1">
            <a:off x="8634436" y="2706068"/>
            <a:ext cx="1254335" cy="883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8" idx="0"/>
            <a:endCxn id="103" idx="2"/>
          </p:cNvCxnSpPr>
          <p:nvPr/>
        </p:nvCxnSpPr>
        <p:spPr>
          <a:xfrm>
            <a:off x="8634436" y="3589420"/>
            <a:ext cx="1254335" cy="878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69" idx="0"/>
          </p:cNvCxnSpPr>
          <p:nvPr/>
        </p:nvCxnSpPr>
        <p:spPr>
          <a:xfrm flipV="1">
            <a:off x="8625058" y="2735337"/>
            <a:ext cx="1237071" cy="18819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69" idx="1"/>
            <a:endCxn id="104" idx="2"/>
          </p:cNvCxnSpPr>
          <p:nvPr/>
        </p:nvCxnSpPr>
        <p:spPr>
          <a:xfrm>
            <a:off x="8524106" y="4819162"/>
            <a:ext cx="1365754" cy="588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0" idx="0"/>
            <a:endCxn id="103" idx="2"/>
          </p:cNvCxnSpPr>
          <p:nvPr/>
        </p:nvCxnSpPr>
        <p:spPr>
          <a:xfrm flipV="1">
            <a:off x="8625058" y="4467455"/>
            <a:ext cx="1263713" cy="963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0" idx="0"/>
            <a:endCxn id="104" idx="2"/>
          </p:cNvCxnSpPr>
          <p:nvPr/>
        </p:nvCxnSpPr>
        <p:spPr>
          <a:xfrm flipV="1">
            <a:off x="8625058" y="5407948"/>
            <a:ext cx="1264802" cy="22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07" idx="0"/>
          </p:cNvCxnSpPr>
          <p:nvPr/>
        </p:nvCxnSpPr>
        <p:spPr>
          <a:xfrm>
            <a:off x="9862129" y="3589420"/>
            <a:ext cx="77868" cy="251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0134991" y="2989425"/>
            <a:ext cx="254000" cy="133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5" idx="4"/>
          </p:cNvCxnSpPr>
          <p:nvPr/>
        </p:nvCxnSpPr>
        <p:spPr>
          <a:xfrm>
            <a:off x="9938043" y="3263152"/>
            <a:ext cx="1954" cy="420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6" idx="6"/>
            <a:endCxn id="103" idx="4"/>
          </p:cNvCxnSpPr>
          <p:nvPr/>
        </p:nvCxnSpPr>
        <p:spPr>
          <a:xfrm flipV="1">
            <a:off x="10122291" y="4750812"/>
            <a:ext cx="250981" cy="27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endCxn id="104" idx="0"/>
          </p:cNvCxnSpPr>
          <p:nvPr/>
        </p:nvCxnSpPr>
        <p:spPr>
          <a:xfrm>
            <a:off x="10134991" y="5022624"/>
            <a:ext cx="256844" cy="829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06" idx="0"/>
          </p:cNvCxnSpPr>
          <p:nvPr/>
        </p:nvCxnSpPr>
        <p:spPr>
          <a:xfrm>
            <a:off x="9888770" y="4513870"/>
            <a:ext cx="36573" cy="374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7" idx="4"/>
            <a:endCxn id="103" idx="2"/>
          </p:cNvCxnSpPr>
          <p:nvPr/>
        </p:nvCxnSpPr>
        <p:spPr>
          <a:xfrm flipH="1">
            <a:off x="9888771" y="4108307"/>
            <a:ext cx="51226" cy="359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7" idx="6"/>
          </p:cNvCxnSpPr>
          <p:nvPr/>
        </p:nvCxnSpPr>
        <p:spPr>
          <a:xfrm flipV="1">
            <a:off x="10136945" y="3861514"/>
            <a:ext cx="236327" cy="113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103" idx="0"/>
          </p:cNvCxnSpPr>
          <p:nvPr/>
        </p:nvCxnSpPr>
        <p:spPr>
          <a:xfrm>
            <a:off x="10134991" y="4023360"/>
            <a:ext cx="255755" cy="141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1602398" y="2164080"/>
            <a:ext cx="1356067" cy="167671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159" name="Rounded Rectangle 158"/>
          <p:cNvSpPr/>
          <p:nvPr/>
        </p:nvSpPr>
        <p:spPr>
          <a:xfrm>
            <a:off x="1627798" y="4342722"/>
            <a:ext cx="1356067" cy="165248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Mobile Native</a:t>
            </a:r>
            <a:endParaRPr lang="en-US" dirty="0"/>
          </a:p>
        </p:txBody>
      </p:sp>
      <p:sp>
        <p:nvSpPr>
          <p:cNvPr id="160" name="Oval 159"/>
          <p:cNvSpPr/>
          <p:nvPr/>
        </p:nvSpPr>
        <p:spPr>
          <a:xfrm>
            <a:off x="1796366" y="22750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821766" y="28084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822921" y="3312209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2344469" y="22750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2369869" y="28084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371024" y="3312209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Hexagon 165"/>
          <p:cNvSpPr/>
          <p:nvPr/>
        </p:nvSpPr>
        <p:spPr>
          <a:xfrm>
            <a:off x="1819128" y="449218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Hexagon 166"/>
          <p:cNvSpPr/>
          <p:nvPr/>
        </p:nvSpPr>
        <p:spPr>
          <a:xfrm>
            <a:off x="1844528" y="502558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Hexagon 167"/>
          <p:cNvSpPr/>
          <p:nvPr/>
        </p:nvSpPr>
        <p:spPr>
          <a:xfrm>
            <a:off x="1869928" y="555898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exagon 168"/>
          <p:cNvSpPr/>
          <p:nvPr/>
        </p:nvSpPr>
        <p:spPr>
          <a:xfrm>
            <a:off x="2381445" y="451897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Hexagon 169"/>
          <p:cNvSpPr/>
          <p:nvPr/>
        </p:nvSpPr>
        <p:spPr>
          <a:xfrm>
            <a:off x="2406845" y="505237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Hexagon 170"/>
          <p:cNvSpPr/>
          <p:nvPr/>
        </p:nvSpPr>
        <p:spPr>
          <a:xfrm>
            <a:off x="2432245" y="558577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/>
          <p:cNvCxnSpPr>
            <a:stCxn id="163" idx="6"/>
          </p:cNvCxnSpPr>
          <p:nvPr/>
        </p:nvCxnSpPr>
        <p:spPr>
          <a:xfrm>
            <a:off x="2630121" y="2449389"/>
            <a:ext cx="1505585" cy="5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4" idx="6"/>
            <a:endCxn id="16" idx="1"/>
          </p:cNvCxnSpPr>
          <p:nvPr/>
        </p:nvCxnSpPr>
        <p:spPr>
          <a:xfrm>
            <a:off x="2655521" y="2982789"/>
            <a:ext cx="1559735" cy="1359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5" idx="6"/>
            <a:endCxn id="13" idx="1"/>
          </p:cNvCxnSpPr>
          <p:nvPr/>
        </p:nvCxnSpPr>
        <p:spPr>
          <a:xfrm flipV="1">
            <a:off x="2656676" y="2630268"/>
            <a:ext cx="1675783" cy="856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9" idx="0"/>
            <a:endCxn id="16" idx="2"/>
          </p:cNvCxnSpPr>
          <p:nvPr/>
        </p:nvCxnSpPr>
        <p:spPr>
          <a:xfrm flipV="1">
            <a:off x="2742614" y="4486959"/>
            <a:ext cx="1419958" cy="187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0" idx="0"/>
            <a:endCxn id="18" idx="1"/>
          </p:cNvCxnSpPr>
          <p:nvPr/>
        </p:nvCxnSpPr>
        <p:spPr>
          <a:xfrm>
            <a:off x="2768014" y="5207435"/>
            <a:ext cx="1315254" cy="249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endCxn id="17" idx="2"/>
          </p:cNvCxnSpPr>
          <p:nvPr/>
        </p:nvCxnSpPr>
        <p:spPr>
          <a:xfrm flipV="1">
            <a:off x="2793414" y="4921763"/>
            <a:ext cx="1848924" cy="769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2655521" y="2449389"/>
            <a:ext cx="1480185" cy="589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70" idx="0"/>
            <a:endCxn id="16" idx="2"/>
          </p:cNvCxnSpPr>
          <p:nvPr/>
        </p:nvCxnSpPr>
        <p:spPr>
          <a:xfrm flipV="1">
            <a:off x="2768014" y="4486959"/>
            <a:ext cx="1394558" cy="720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Left-Right Arrow 187"/>
          <p:cNvSpPr/>
          <p:nvPr/>
        </p:nvSpPr>
        <p:spPr>
          <a:xfrm>
            <a:off x="2958465" y="2858229"/>
            <a:ext cx="994117" cy="2988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38200" y="1690688"/>
            <a:ext cx="10515600" cy="44862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starts out as a well structured code, but very quickly degenerates into </a:t>
            </a:r>
            <a:r>
              <a:rPr lang="en-US" dirty="0" err="1" smtClean="0"/>
              <a:t>spagetti</a:t>
            </a:r>
            <a:r>
              <a:rPr lang="en-US" dirty="0" smtClean="0"/>
              <a:t> </a:t>
            </a:r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21" name="Snip Diagonal Corner Rectangle 120"/>
          <p:cNvSpPr/>
          <p:nvPr/>
        </p:nvSpPr>
        <p:spPr>
          <a:xfrm>
            <a:off x="4156612" y="2278575"/>
            <a:ext cx="351693" cy="35169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564966" y="2630658"/>
            <a:ext cx="359751" cy="4079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Diamond 124"/>
          <p:cNvSpPr/>
          <p:nvPr/>
        </p:nvSpPr>
        <p:spPr>
          <a:xfrm>
            <a:off x="4156612" y="3249637"/>
            <a:ext cx="661573" cy="4341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162572" y="4282977"/>
            <a:ext cx="359751" cy="4079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Snip Diagonal Corner Rectangle 128"/>
          <p:cNvSpPr/>
          <p:nvPr/>
        </p:nvSpPr>
        <p:spPr>
          <a:xfrm>
            <a:off x="4642338" y="4745916"/>
            <a:ext cx="351693" cy="35169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Diamond 130"/>
          <p:cNvSpPr/>
          <p:nvPr/>
        </p:nvSpPr>
        <p:spPr>
          <a:xfrm>
            <a:off x="4083268" y="5239910"/>
            <a:ext cx="661573" cy="4341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>
            <a:stCxn id="121" idx="1"/>
            <a:endCxn id="125" idx="0"/>
          </p:cNvCxnSpPr>
          <p:nvPr/>
        </p:nvCxnSpPr>
        <p:spPr>
          <a:xfrm>
            <a:off x="4332459" y="2630268"/>
            <a:ext cx="154940" cy="619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3" idx="4"/>
            <a:endCxn id="125" idx="3"/>
          </p:cNvCxnSpPr>
          <p:nvPr/>
        </p:nvCxnSpPr>
        <p:spPr>
          <a:xfrm>
            <a:off x="4744842" y="3038622"/>
            <a:ext cx="73343" cy="428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23" idx="1"/>
          </p:cNvCxnSpPr>
          <p:nvPr/>
        </p:nvCxnSpPr>
        <p:spPr>
          <a:xfrm>
            <a:off x="4485652" y="2630268"/>
            <a:ext cx="131998" cy="60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7" idx="1"/>
          </p:cNvCxnSpPr>
          <p:nvPr/>
        </p:nvCxnSpPr>
        <p:spPr>
          <a:xfrm>
            <a:off x="4135706" y="3453847"/>
            <a:ext cx="79550" cy="888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/>
          <p:nvPr/>
        </p:nvCxnSpPr>
        <p:spPr>
          <a:xfrm rot="16200000" flipH="1">
            <a:off x="4262220" y="4043592"/>
            <a:ext cx="1279198" cy="12545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1" idx="0"/>
          </p:cNvCxnSpPr>
          <p:nvPr/>
        </p:nvCxnSpPr>
        <p:spPr>
          <a:xfrm flipH="1" flipV="1">
            <a:off x="4342447" y="4724322"/>
            <a:ext cx="71608" cy="515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1" idx="0"/>
          </p:cNvCxnSpPr>
          <p:nvPr/>
        </p:nvCxnSpPr>
        <p:spPr>
          <a:xfrm flipV="1">
            <a:off x="4414055" y="3150526"/>
            <a:ext cx="351692" cy="2089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1" idx="3"/>
            <a:endCxn id="129" idx="1"/>
          </p:cNvCxnSpPr>
          <p:nvPr/>
        </p:nvCxnSpPr>
        <p:spPr>
          <a:xfrm flipV="1">
            <a:off x="4744841" y="5097609"/>
            <a:ext cx="73344" cy="359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/>
          <p:cNvSpPr/>
          <p:nvPr/>
        </p:nvSpPr>
        <p:spPr>
          <a:xfrm>
            <a:off x="6132083" y="2454421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>
            <a:off x="6122411" y="3136933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6132083" y="3861514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6122411" y="4642405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6136478" y="5450845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/>
          <p:cNvCxnSpPr>
            <a:stCxn id="123" idx="6"/>
            <a:endCxn id="146" idx="1"/>
          </p:cNvCxnSpPr>
          <p:nvPr/>
        </p:nvCxnSpPr>
        <p:spPr>
          <a:xfrm flipV="1">
            <a:off x="4924717" y="2644531"/>
            <a:ext cx="1207366" cy="190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47" idx="1"/>
          </p:cNvCxnSpPr>
          <p:nvPr/>
        </p:nvCxnSpPr>
        <p:spPr>
          <a:xfrm>
            <a:off x="4954302" y="2858229"/>
            <a:ext cx="1168109" cy="468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25" idx="3"/>
          </p:cNvCxnSpPr>
          <p:nvPr/>
        </p:nvCxnSpPr>
        <p:spPr>
          <a:xfrm flipV="1">
            <a:off x="4818185" y="2752798"/>
            <a:ext cx="1313898" cy="713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25" idx="2"/>
            <a:endCxn id="149" idx="1"/>
          </p:cNvCxnSpPr>
          <p:nvPr/>
        </p:nvCxnSpPr>
        <p:spPr>
          <a:xfrm>
            <a:off x="4487399" y="3683806"/>
            <a:ext cx="1635012" cy="1148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50" idx="1"/>
          </p:cNvCxnSpPr>
          <p:nvPr/>
        </p:nvCxnSpPr>
        <p:spPr>
          <a:xfrm>
            <a:off x="4992600" y="5073256"/>
            <a:ext cx="1143878" cy="567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5017230" y="4840763"/>
            <a:ext cx="1105181" cy="256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31" idx="3"/>
            <a:endCxn id="150" idx="1"/>
          </p:cNvCxnSpPr>
          <p:nvPr/>
        </p:nvCxnSpPr>
        <p:spPr>
          <a:xfrm>
            <a:off x="4744841" y="5456995"/>
            <a:ext cx="1391637" cy="183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48" idx="1"/>
          </p:cNvCxnSpPr>
          <p:nvPr/>
        </p:nvCxnSpPr>
        <p:spPr>
          <a:xfrm flipV="1">
            <a:off x="4522323" y="4051624"/>
            <a:ext cx="1609760" cy="462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4847343" y="3517152"/>
            <a:ext cx="1275068" cy="548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7" idx="1"/>
            <a:endCxn id="127" idx="7"/>
          </p:cNvCxnSpPr>
          <p:nvPr/>
        </p:nvCxnSpPr>
        <p:spPr>
          <a:xfrm flipH="1">
            <a:off x="4469639" y="3327043"/>
            <a:ext cx="1652772" cy="1015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Hexagon 160"/>
          <p:cNvSpPr/>
          <p:nvPr/>
        </p:nvSpPr>
        <p:spPr>
          <a:xfrm>
            <a:off x="8026106" y="2421816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/>
          <p:cNvSpPr/>
          <p:nvPr/>
        </p:nvSpPr>
        <p:spPr>
          <a:xfrm>
            <a:off x="8026106" y="3387516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/>
          <p:cNvSpPr/>
          <p:nvPr/>
        </p:nvSpPr>
        <p:spPr>
          <a:xfrm>
            <a:off x="8016728" y="4415354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exagon 163"/>
          <p:cNvSpPr/>
          <p:nvPr/>
        </p:nvSpPr>
        <p:spPr>
          <a:xfrm>
            <a:off x="8016728" y="5228784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/>
          <p:cNvCxnSpPr>
            <a:stCxn id="146" idx="3"/>
            <a:endCxn id="161" idx="3"/>
          </p:cNvCxnSpPr>
          <p:nvPr/>
        </p:nvCxnSpPr>
        <p:spPr>
          <a:xfrm flipV="1">
            <a:off x="6720512" y="2623720"/>
            <a:ext cx="1305594" cy="20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46" idx="3"/>
            <a:endCxn id="162" idx="3"/>
          </p:cNvCxnSpPr>
          <p:nvPr/>
        </p:nvCxnSpPr>
        <p:spPr>
          <a:xfrm>
            <a:off x="6720512" y="2644531"/>
            <a:ext cx="1305594" cy="944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8330271" y="2825624"/>
            <a:ext cx="0" cy="624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61" idx="3"/>
          </p:cNvCxnSpPr>
          <p:nvPr/>
        </p:nvCxnSpPr>
        <p:spPr>
          <a:xfrm flipV="1">
            <a:off x="6730184" y="2623720"/>
            <a:ext cx="1295922" cy="763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164" idx="3"/>
          </p:cNvCxnSpPr>
          <p:nvPr/>
        </p:nvCxnSpPr>
        <p:spPr>
          <a:xfrm>
            <a:off x="6730184" y="3387516"/>
            <a:ext cx="1286544" cy="2043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48" idx="3"/>
            <a:endCxn id="162" idx="2"/>
          </p:cNvCxnSpPr>
          <p:nvPr/>
        </p:nvCxnSpPr>
        <p:spPr>
          <a:xfrm flipV="1">
            <a:off x="6720512" y="3791324"/>
            <a:ext cx="1406546" cy="260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48" idx="3"/>
            <a:endCxn id="163" idx="3"/>
          </p:cNvCxnSpPr>
          <p:nvPr/>
        </p:nvCxnSpPr>
        <p:spPr>
          <a:xfrm>
            <a:off x="6720512" y="4051624"/>
            <a:ext cx="1296216" cy="565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49" idx="3"/>
            <a:endCxn id="161" idx="2"/>
          </p:cNvCxnSpPr>
          <p:nvPr/>
        </p:nvCxnSpPr>
        <p:spPr>
          <a:xfrm flipV="1">
            <a:off x="6710840" y="2825624"/>
            <a:ext cx="1416218" cy="2006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163" idx="2"/>
          </p:cNvCxnSpPr>
          <p:nvPr/>
        </p:nvCxnSpPr>
        <p:spPr>
          <a:xfrm flipV="1">
            <a:off x="6748256" y="4819162"/>
            <a:ext cx="1369424" cy="29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49" idx="3"/>
            <a:endCxn id="164" idx="2"/>
          </p:cNvCxnSpPr>
          <p:nvPr/>
        </p:nvCxnSpPr>
        <p:spPr>
          <a:xfrm>
            <a:off x="6710840" y="4832515"/>
            <a:ext cx="1406840" cy="8000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50" idx="3"/>
            <a:endCxn id="163" idx="3"/>
          </p:cNvCxnSpPr>
          <p:nvPr/>
        </p:nvCxnSpPr>
        <p:spPr>
          <a:xfrm flipV="1">
            <a:off x="6724907" y="4617258"/>
            <a:ext cx="1291821" cy="1023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64" idx="3"/>
          </p:cNvCxnSpPr>
          <p:nvPr/>
        </p:nvCxnSpPr>
        <p:spPr>
          <a:xfrm flipV="1">
            <a:off x="6748256" y="5430688"/>
            <a:ext cx="1268472" cy="186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Isosceles Triangle 176"/>
          <p:cNvSpPr/>
          <p:nvPr/>
        </p:nvSpPr>
        <p:spPr>
          <a:xfrm rot="1819251">
            <a:off x="9980245" y="2368465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Isosceles Triangle 177"/>
          <p:cNvSpPr/>
          <p:nvPr/>
        </p:nvSpPr>
        <p:spPr>
          <a:xfrm rot="1819251">
            <a:off x="9953605" y="3229306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Isosceles Triangle 178"/>
          <p:cNvSpPr/>
          <p:nvPr/>
        </p:nvSpPr>
        <p:spPr>
          <a:xfrm rot="1819251">
            <a:off x="9980245" y="4129852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Isosceles Triangle 179"/>
          <p:cNvSpPr/>
          <p:nvPr/>
        </p:nvSpPr>
        <p:spPr>
          <a:xfrm rot="1819251">
            <a:off x="9981334" y="5070345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9741095" y="2995637"/>
            <a:ext cx="393896" cy="267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9728395" y="4888866"/>
            <a:ext cx="393896" cy="267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9743049" y="3840792"/>
            <a:ext cx="393896" cy="267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161" idx="0"/>
            <a:endCxn id="177" idx="2"/>
          </p:cNvCxnSpPr>
          <p:nvPr/>
        </p:nvCxnSpPr>
        <p:spPr>
          <a:xfrm>
            <a:off x="8634436" y="2623720"/>
            <a:ext cx="1254335" cy="823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61" idx="0"/>
            <a:endCxn id="178" idx="2"/>
          </p:cNvCxnSpPr>
          <p:nvPr/>
        </p:nvCxnSpPr>
        <p:spPr>
          <a:xfrm>
            <a:off x="8634436" y="2623720"/>
            <a:ext cx="1227695" cy="943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62" idx="0"/>
            <a:endCxn id="177" idx="2"/>
          </p:cNvCxnSpPr>
          <p:nvPr/>
        </p:nvCxnSpPr>
        <p:spPr>
          <a:xfrm flipV="1">
            <a:off x="8634436" y="2706068"/>
            <a:ext cx="1254335" cy="883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62" idx="0"/>
            <a:endCxn id="179" idx="2"/>
          </p:cNvCxnSpPr>
          <p:nvPr/>
        </p:nvCxnSpPr>
        <p:spPr>
          <a:xfrm>
            <a:off x="8634436" y="3589420"/>
            <a:ext cx="1254335" cy="878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 flipV="1">
            <a:off x="8625058" y="2735337"/>
            <a:ext cx="1237071" cy="18819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63" idx="1"/>
            <a:endCxn id="180" idx="2"/>
          </p:cNvCxnSpPr>
          <p:nvPr/>
        </p:nvCxnSpPr>
        <p:spPr>
          <a:xfrm>
            <a:off x="8524106" y="4819162"/>
            <a:ext cx="1365754" cy="588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64" idx="0"/>
            <a:endCxn id="179" idx="2"/>
          </p:cNvCxnSpPr>
          <p:nvPr/>
        </p:nvCxnSpPr>
        <p:spPr>
          <a:xfrm flipV="1">
            <a:off x="8625058" y="4467455"/>
            <a:ext cx="1263713" cy="963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64" idx="0"/>
            <a:endCxn id="180" idx="2"/>
          </p:cNvCxnSpPr>
          <p:nvPr/>
        </p:nvCxnSpPr>
        <p:spPr>
          <a:xfrm flipV="1">
            <a:off x="8625058" y="5407948"/>
            <a:ext cx="1264802" cy="22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endCxn id="183" idx="0"/>
          </p:cNvCxnSpPr>
          <p:nvPr/>
        </p:nvCxnSpPr>
        <p:spPr>
          <a:xfrm>
            <a:off x="9862129" y="3589420"/>
            <a:ext cx="77868" cy="251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10134991" y="2989425"/>
            <a:ext cx="254000" cy="133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1" idx="4"/>
          </p:cNvCxnSpPr>
          <p:nvPr/>
        </p:nvCxnSpPr>
        <p:spPr>
          <a:xfrm>
            <a:off x="9938043" y="3263152"/>
            <a:ext cx="1954" cy="420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2" idx="6"/>
            <a:endCxn id="179" idx="4"/>
          </p:cNvCxnSpPr>
          <p:nvPr/>
        </p:nvCxnSpPr>
        <p:spPr>
          <a:xfrm flipV="1">
            <a:off x="10122291" y="4750812"/>
            <a:ext cx="250981" cy="27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endCxn id="180" idx="0"/>
          </p:cNvCxnSpPr>
          <p:nvPr/>
        </p:nvCxnSpPr>
        <p:spPr>
          <a:xfrm>
            <a:off x="10134991" y="5022624"/>
            <a:ext cx="256844" cy="829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182" idx="0"/>
          </p:cNvCxnSpPr>
          <p:nvPr/>
        </p:nvCxnSpPr>
        <p:spPr>
          <a:xfrm>
            <a:off x="9888770" y="4513870"/>
            <a:ext cx="36573" cy="374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83" idx="4"/>
            <a:endCxn id="179" idx="2"/>
          </p:cNvCxnSpPr>
          <p:nvPr/>
        </p:nvCxnSpPr>
        <p:spPr>
          <a:xfrm flipH="1">
            <a:off x="9888771" y="4108307"/>
            <a:ext cx="51226" cy="359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83" idx="6"/>
          </p:cNvCxnSpPr>
          <p:nvPr/>
        </p:nvCxnSpPr>
        <p:spPr>
          <a:xfrm flipV="1">
            <a:off x="10136945" y="3861514"/>
            <a:ext cx="236327" cy="113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179" idx="0"/>
          </p:cNvCxnSpPr>
          <p:nvPr/>
        </p:nvCxnSpPr>
        <p:spPr>
          <a:xfrm>
            <a:off x="10134991" y="4023360"/>
            <a:ext cx="255755" cy="141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1796366" y="22750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1821766" y="28084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822921" y="3312209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2344469" y="22750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369869" y="28084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2371024" y="3312209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Hexagon 208"/>
          <p:cNvSpPr/>
          <p:nvPr/>
        </p:nvSpPr>
        <p:spPr>
          <a:xfrm>
            <a:off x="1819128" y="449218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Hexagon 209"/>
          <p:cNvSpPr/>
          <p:nvPr/>
        </p:nvSpPr>
        <p:spPr>
          <a:xfrm>
            <a:off x="1844528" y="502558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Hexagon 210"/>
          <p:cNvSpPr/>
          <p:nvPr/>
        </p:nvSpPr>
        <p:spPr>
          <a:xfrm>
            <a:off x="1869928" y="555898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Hexagon 211"/>
          <p:cNvSpPr/>
          <p:nvPr/>
        </p:nvSpPr>
        <p:spPr>
          <a:xfrm>
            <a:off x="2381445" y="451897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Hexagon 212"/>
          <p:cNvSpPr/>
          <p:nvPr/>
        </p:nvSpPr>
        <p:spPr>
          <a:xfrm>
            <a:off x="2406845" y="505237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Hexagon 213"/>
          <p:cNvSpPr/>
          <p:nvPr/>
        </p:nvSpPr>
        <p:spPr>
          <a:xfrm>
            <a:off x="2432245" y="558577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Arrow Connector 214"/>
          <p:cNvCxnSpPr>
            <a:stCxn id="206" idx="6"/>
          </p:cNvCxnSpPr>
          <p:nvPr/>
        </p:nvCxnSpPr>
        <p:spPr>
          <a:xfrm>
            <a:off x="2630121" y="2449389"/>
            <a:ext cx="1505585" cy="5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7" idx="6"/>
            <a:endCxn id="127" idx="1"/>
          </p:cNvCxnSpPr>
          <p:nvPr/>
        </p:nvCxnSpPr>
        <p:spPr>
          <a:xfrm>
            <a:off x="2655521" y="2982789"/>
            <a:ext cx="1559735" cy="1359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08" idx="6"/>
            <a:endCxn id="121" idx="1"/>
          </p:cNvCxnSpPr>
          <p:nvPr/>
        </p:nvCxnSpPr>
        <p:spPr>
          <a:xfrm flipV="1">
            <a:off x="2656676" y="2630268"/>
            <a:ext cx="1675783" cy="856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12" idx="0"/>
            <a:endCxn id="127" idx="2"/>
          </p:cNvCxnSpPr>
          <p:nvPr/>
        </p:nvCxnSpPr>
        <p:spPr>
          <a:xfrm flipV="1">
            <a:off x="2742614" y="4486959"/>
            <a:ext cx="1419958" cy="187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13" idx="0"/>
            <a:endCxn id="131" idx="1"/>
          </p:cNvCxnSpPr>
          <p:nvPr/>
        </p:nvCxnSpPr>
        <p:spPr>
          <a:xfrm>
            <a:off x="2768014" y="5207435"/>
            <a:ext cx="1315254" cy="249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endCxn id="129" idx="2"/>
          </p:cNvCxnSpPr>
          <p:nvPr/>
        </p:nvCxnSpPr>
        <p:spPr>
          <a:xfrm flipV="1">
            <a:off x="2793414" y="4921763"/>
            <a:ext cx="1848924" cy="769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2655521" y="2449389"/>
            <a:ext cx="1480185" cy="589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13" idx="0"/>
            <a:endCxn id="127" idx="2"/>
          </p:cNvCxnSpPr>
          <p:nvPr/>
        </p:nvCxnSpPr>
        <p:spPr>
          <a:xfrm flipV="1">
            <a:off x="2768014" y="4486959"/>
            <a:ext cx="1394558" cy="720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4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all those layers are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Of </a:t>
            </a:r>
            <a:r>
              <a:rPr lang="en-US" dirty="0" smtClean="0"/>
              <a:t>course they are</a:t>
            </a:r>
          </a:p>
          <a:p>
            <a:r>
              <a:rPr lang="en-US" dirty="0" smtClean="0"/>
              <a:t>It is important to understand why they are required</a:t>
            </a:r>
          </a:p>
          <a:p>
            <a:r>
              <a:rPr lang="en-US" dirty="0" smtClean="0"/>
              <a:t>They are NOT required to implement the business rules</a:t>
            </a:r>
          </a:p>
          <a:p>
            <a:r>
              <a:rPr lang="en-US" dirty="0" smtClean="0"/>
              <a:t>They are NOT required to provide a great UX</a:t>
            </a:r>
          </a:p>
          <a:p>
            <a:r>
              <a:rPr lang="en-US" dirty="0" smtClean="0"/>
              <a:t>They are required to</a:t>
            </a:r>
          </a:p>
          <a:p>
            <a:pPr lvl="1"/>
            <a:r>
              <a:rPr lang="en-US" dirty="0" smtClean="0"/>
              <a:t>Allow flexible deployment scenarios</a:t>
            </a:r>
          </a:p>
          <a:p>
            <a:pPr lvl="1"/>
            <a:r>
              <a:rPr lang="en-US" dirty="0" smtClean="0"/>
              <a:t>Scale based on business needs</a:t>
            </a:r>
          </a:p>
          <a:p>
            <a:pPr lvl="1"/>
            <a:r>
              <a:rPr lang="en-US" dirty="0" smtClean="0"/>
              <a:t>Make use of advancements in infrastructure</a:t>
            </a:r>
          </a:p>
          <a:p>
            <a:pPr lvl="1"/>
            <a:r>
              <a:rPr lang="en-US" dirty="0" smtClean="0"/>
              <a:t>De-link UX from business functionality</a:t>
            </a:r>
          </a:p>
          <a:p>
            <a:pPr lvl="2"/>
            <a:r>
              <a:rPr lang="en-US" dirty="0" smtClean="0"/>
              <a:t>So that UX has the freedom to change itself without even server knowing about it</a:t>
            </a:r>
          </a:p>
          <a:p>
            <a:pPr lvl="1"/>
            <a:r>
              <a:rPr lang="en-US" dirty="0" smtClean="0"/>
              <a:t>To , </a:t>
            </a:r>
            <a:r>
              <a:rPr lang="en-US" dirty="0" smtClean="0"/>
              <a:t>but they are required for </a:t>
            </a:r>
            <a:r>
              <a:rPr lang="en-US" dirty="0" smtClean="0"/>
              <a:t>deployment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25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is what we have been doing for over a decade now….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Used client-side MVC</a:t>
            </a:r>
          </a:p>
          <a:p>
            <a:pPr lvl="1"/>
            <a:r>
              <a:rPr lang="en-US" dirty="0" smtClean="0"/>
              <a:t>Much before AJAX was born</a:t>
            </a:r>
          </a:p>
          <a:p>
            <a:pPr lvl="1"/>
            <a:r>
              <a:rPr lang="en-US" dirty="0" smtClean="0"/>
              <a:t>When browser was considered to be dumb renderer of HTML</a:t>
            </a:r>
          </a:p>
          <a:p>
            <a:r>
              <a:rPr lang="en-US" dirty="0" smtClean="0"/>
              <a:t>Did not use EJB or fancy Containers like </a:t>
            </a:r>
            <a:r>
              <a:rPr lang="en-US" dirty="0" err="1" smtClean="0"/>
              <a:t>Websphere</a:t>
            </a:r>
            <a:r>
              <a:rPr lang="en-US" dirty="0" smtClean="0"/>
              <a:t>, </a:t>
            </a:r>
            <a:r>
              <a:rPr lang="en-US" dirty="0" err="1" smtClean="0"/>
              <a:t>WebLogic</a:t>
            </a:r>
            <a:endParaRPr lang="en-US" dirty="0" smtClean="0"/>
          </a:p>
          <a:p>
            <a:pPr lvl="1"/>
            <a:r>
              <a:rPr lang="en-US" dirty="0" smtClean="0"/>
              <a:t>Much before the jargon POJO was coined</a:t>
            </a:r>
          </a:p>
          <a:p>
            <a:r>
              <a:rPr lang="en-US" dirty="0" smtClean="0"/>
              <a:t>Modelled server side as a deterministic set of independent services</a:t>
            </a:r>
          </a:p>
          <a:p>
            <a:pPr lvl="1"/>
            <a:r>
              <a:rPr lang="en-US" dirty="0" smtClean="0"/>
              <a:t>Much before micro services architecture was articulated</a:t>
            </a:r>
          </a:p>
          <a:p>
            <a:r>
              <a:rPr lang="en-US" dirty="0" smtClean="0"/>
              <a:t>Used rows-and-columns as generic data structure</a:t>
            </a:r>
          </a:p>
          <a:p>
            <a:pPr lvl="1"/>
            <a:r>
              <a:rPr lang="en-US" dirty="0" smtClean="0"/>
              <a:t>convenient for client as well as server</a:t>
            </a:r>
          </a:p>
          <a:p>
            <a:pPr lvl="1"/>
            <a:r>
              <a:rPr lang="en-US" dirty="0" smtClean="0"/>
              <a:t>Enabled separation of infrastructure components and application components</a:t>
            </a:r>
          </a:p>
          <a:p>
            <a:pPr lvl="2"/>
            <a:r>
              <a:rPr lang="en-US" dirty="0" smtClean="0"/>
              <a:t>Application components know everything about Business (or UX) but nothing about infrastructure</a:t>
            </a:r>
          </a:p>
          <a:p>
            <a:pPr lvl="2"/>
            <a:r>
              <a:rPr lang="en-US" dirty="0" smtClean="0"/>
              <a:t>Infrastructure components are provided by the frame-work, and know nothing about the app</a:t>
            </a:r>
          </a:p>
          <a:p>
            <a:r>
              <a:rPr lang="en-US" dirty="0" smtClean="0"/>
              <a:t> No need to use complex concepts (like </a:t>
            </a:r>
            <a:r>
              <a:rPr lang="en-US" dirty="0" err="1" smtClean="0"/>
              <a:t>IoC</a:t>
            </a:r>
            <a:r>
              <a:rPr lang="en-US" dirty="0" smtClean="0"/>
              <a:t>, Dependency Injection) that require skill as well as experience to use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3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Layered Architecture..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55582" y="1989614"/>
            <a:ext cx="1139483" cy="40454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dirty="0" smtClean="0"/>
              <a:t>UI Layer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59556" y="1989614"/>
            <a:ext cx="1139483" cy="40454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dirty="0" smtClean="0"/>
              <a:t>Service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63530" y="1989614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67504" y="1989614"/>
            <a:ext cx="1139483" cy="40454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171478" y="1989614"/>
            <a:ext cx="1139483" cy="40454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JDBC, ADO.NET, Stored Procedure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38199" y="2011680"/>
            <a:ext cx="1144956" cy="15482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38199" y="4473526"/>
            <a:ext cx="1172455" cy="15615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 smtClean="0"/>
              <a:t>Mobile Native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10333843" y="467582"/>
            <a:ext cx="914400" cy="96212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Left-Right Arrow 27"/>
          <p:cNvSpPr/>
          <p:nvPr/>
        </p:nvSpPr>
        <p:spPr>
          <a:xfrm rot="5400000">
            <a:off x="10481008" y="1590228"/>
            <a:ext cx="572745" cy="2701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301582" y="3545449"/>
            <a:ext cx="1588549" cy="786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Web Agent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71616" y="3545449"/>
            <a:ext cx="1496137" cy="786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Service </a:t>
            </a:r>
            <a:r>
              <a:rPr lang="en-US" sz="1600" dirty="0" smtClean="0">
                <a:solidFill>
                  <a:schemeClr val="lt1"/>
                </a:solidFill>
              </a:rPr>
              <a:t>Agent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27099" y="4205069"/>
            <a:ext cx="957580" cy="6905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Mobile Agent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927100" y="3065634"/>
            <a:ext cx="992997" cy="6617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Browser</a:t>
            </a:r>
          </a:p>
          <a:p>
            <a:pPr algn="ctr"/>
            <a:r>
              <a:rPr lang="en-US" sz="1600" dirty="0" smtClean="0"/>
              <a:t>Agent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6149238" y="3545449"/>
            <a:ext cx="861018" cy="786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Service Agent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24549" y="3545449"/>
            <a:ext cx="2510294" cy="786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dirty="0" smtClean="0">
                <a:solidFill>
                  <a:schemeClr val="lt1"/>
                </a:solidFill>
              </a:rPr>
              <a:t>ata Agent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1" name="Hexagon 30"/>
          <p:cNvSpPr/>
          <p:nvPr/>
        </p:nvSpPr>
        <p:spPr>
          <a:xfrm>
            <a:off x="6502106" y="2675816"/>
            <a:ext cx="306852" cy="29371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/>
          <p:cNvSpPr/>
          <p:nvPr/>
        </p:nvSpPr>
        <p:spPr>
          <a:xfrm>
            <a:off x="7010256" y="2664313"/>
            <a:ext cx="306852" cy="29371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/>
          <p:cNvSpPr/>
          <p:nvPr/>
        </p:nvSpPr>
        <p:spPr>
          <a:xfrm>
            <a:off x="6746508" y="3012862"/>
            <a:ext cx="306852" cy="29371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/>
          <p:cNvSpPr/>
          <p:nvPr/>
        </p:nvSpPr>
        <p:spPr>
          <a:xfrm>
            <a:off x="6527506" y="4606216"/>
            <a:ext cx="306852" cy="29371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/>
          <p:cNvSpPr/>
          <p:nvPr/>
        </p:nvSpPr>
        <p:spPr>
          <a:xfrm>
            <a:off x="7035656" y="4594713"/>
            <a:ext cx="306852" cy="29371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/>
          <p:cNvSpPr/>
          <p:nvPr/>
        </p:nvSpPr>
        <p:spPr>
          <a:xfrm>
            <a:off x="6771908" y="4943262"/>
            <a:ext cx="306852" cy="29371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-Right Arrow 39"/>
          <p:cNvSpPr/>
          <p:nvPr/>
        </p:nvSpPr>
        <p:spPr>
          <a:xfrm rot="817022">
            <a:off x="1895304" y="3671888"/>
            <a:ext cx="558678" cy="1855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 rot="20720102">
            <a:off x="1869904" y="4225216"/>
            <a:ext cx="558678" cy="1855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1" idx="2"/>
            <a:endCxn id="29" idx="0"/>
          </p:cNvCxnSpPr>
          <p:nvPr/>
        </p:nvCxnSpPr>
        <p:spPr>
          <a:xfrm>
            <a:off x="6575534" y="2969527"/>
            <a:ext cx="4213" cy="575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7" idx="4"/>
          </p:cNvCxnSpPr>
          <p:nvPr/>
        </p:nvCxnSpPr>
        <p:spPr>
          <a:xfrm>
            <a:off x="6558596" y="4332069"/>
            <a:ext cx="42338" cy="27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575534" y="4332069"/>
            <a:ext cx="598698" cy="262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4"/>
          </p:cNvCxnSpPr>
          <p:nvPr/>
        </p:nvCxnSpPr>
        <p:spPr>
          <a:xfrm>
            <a:off x="6599021" y="4332069"/>
            <a:ext cx="246315" cy="611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2"/>
            <a:endCxn id="29" idx="0"/>
          </p:cNvCxnSpPr>
          <p:nvPr/>
        </p:nvCxnSpPr>
        <p:spPr>
          <a:xfrm flipH="1">
            <a:off x="6579747" y="3306573"/>
            <a:ext cx="240189" cy="238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3"/>
            <a:endCxn id="29" idx="0"/>
          </p:cNvCxnSpPr>
          <p:nvPr/>
        </p:nvCxnSpPr>
        <p:spPr>
          <a:xfrm flipH="1">
            <a:off x="6579747" y="2811169"/>
            <a:ext cx="430509" cy="734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1"/>
          </p:cNvCxnSpPr>
          <p:nvPr/>
        </p:nvCxnSpPr>
        <p:spPr>
          <a:xfrm>
            <a:off x="7243680" y="2958024"/>
            <a:ext cx="98828" cy="601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1"/>
            <a:endCxn id="30" idx="1"/>
          </p:cNvCxnSpPr>
          <p:nvPr/>
        </p:nvCxnSpPr>
        <p:spPr>
          <a:xfrm>
            <a:off x="6979932" y="3306573"/>
            <a:ext cx="244617" cy="632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5"/>
          </p:cNvCxnSpPr>
          <p:nvPr/>
        </p:nvCxnSpPr>
        <p:spPr>
          <a:xfrm flipV="1">
            <a:off x="6760930" y="4205069"/>
            <a:ext cx="525854" cy="401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8" idx="5"/>
          </p:cNvCxnSpPr>
          <p:nvPr/>
        </p:nvCxnSpPr>
        <p:spPr>
          <a:xfrm flipV="1">
            <a:off x="7269080" y="4332069"/>
            <a:ext cx="48028" cy="262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4"/>
          </p:cNvCxnSpPr>
          <p:nvPr/>
        </p:nvCxnSpPr>
        <p:spPr>
          <a:xfrm flipV="1">
            <a:off x="6845336" y="4332070"/>
            <a:ext cx="436635" cy="6111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eft-Right Arrow 59"/>
          <p:cNvSpPr/>
          <p:nvPr/>
        </p:nvSpPr>
        <p:spPr>
          <a:xfrm>
            <a:off x="3853768" y="3825827"/>
            <a:ext cx="469105" cy="2663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5712603" y="3868139"/>
            <a:ext cx="469105" cy="2663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>
            <a:off x="9718608" y="3825827"/>
            <a:ext cx="469105" cy="2663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45215" y="2447798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36683" y="2355314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561679" y="2422158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224328" y="2675816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603741" y="2674951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68840" y="2684882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01725" y="5008955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93193" y="4916471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518189" y="4983315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180838" y="5236973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560251" y="5236108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25350" y="5246039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3" idx="0"/>
          </p:cNvCxnSpPr>
          <p:nvPr/>
        </p:nvCxnSpPr>
        <p:spPr>
          <a:xfrm flipV="1">
            <a:off x="1007917" y="4916471"/>
            <a:ext cx="106192" cy="92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5" idx="1"/>
          </p:cNvCxnSpPr>
          <p:nvPr/>
        </p:nvCxnSpPr>
        <p:spPr>
          <a:xfrm flipV="1">
            <a:off x="1549292" y="4916471"/>
            <a:ext cx="1452" cy="9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7"/>
          </p:cNvCxnSpPr>
          <p:nvPr/>
        </p:nvCxnSpPr>
        <p:spPr>
          <a:xfrm flipV="1">
            <a:off x="1362119" y="4962449"/>
            <a:ext cx="118106" cy="30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</p:cNvCxnSpPr>
          <p:nvPr/>
        </p:nvCxnSpPr>
        <p:spPr>
          <a:xfrm flipV="1">
            <a:off x="1106631" y="4912975"/>
            <a:ext cx="91059" cy="364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0" idx="4"/>
            <a:endCxn id="22" idx="0"/>
          </p:cNvCxnSpPr>
          <p:nvPr/>
        </p:nvCxnSpPr>
        <p:spPr>
          <a:xfrm>
            <a:off x="1330520" y="2889125"/>
            <a:ext cx="93079" cy="176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2" idx="0"/>
          </p:cNvCxnSpPr>
          <p:nvPr/>
        </p:nvCxnSpPr>
        <p:spPr>
          <a:xfrm flipH="1">
            <a:off x="1423599" y="2891906"/>
            <a:ext cx="286334" cy="173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2" idx="4"/>
          </p:cNvCxnSpPr>
          <p:nvPr/>
        </p:nvCxnSpPr>
        <p:spPr>
          <a:xfrm>
            <a:off x="1075032" y="2898191"/>
            <a:ext cx="110215" cy="1477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9" idx="2"/>
          </p:cNvCxnSpPr>
          <p:nvPr/>
        </p:nvCxnSpPr>
        <p:spPr>
          <a:xfrm flipH="1">
            <a:off x="1480225" y="2528813"/>
            <a:ext cx="81454" cy="464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8" idx="4"/>
          </p:cNvCxnSpPr>
          <p:nvPr/>
        </p:nvCxnSpPr>
        <p:spPr>
          <a:xfrm flipH="1">
            <a:off x="1339068" y="2568623"/>
            <a:ext cx="3807" cy="471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10808" y="1989614"/>
            <a:ext cx="3492206" cy="4023360"/>
          </a:xfrm>
          <a:prstGeom prst="round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dirty="0" smtClean="0"/>
              <a:t>Service Context</a:t>
            </a:r>
          </a:p>
          <a:p>
            <a:pPr algn="ctr"/>
            <a:r>
              <a:rPr lang="en-US" dirty="0" smtClean="0"/>
              <a:t>(JVM or </a:t>
            </a:r>
            <a:r>
              <a:rPr lang="en-US" dirty="0" err="1" smtClean="0"/>
              <a:t>.net</a:t>
            </a:r>
            <a:r>
              <a:rPr lang="en-US" dirty="0" smtClean="0"/>
              <a:t> container)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This is where you write your services in core technology like Java, C#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Architecture.. </a:t>
            </a:r>
            <a:br>
              <a:rPr lang="en-US" dirty="0" smtClean="0"/>
            </a:br>
            <a:r>
              <a:rPr lang="en-US" dirty="0" smtClean="0"/>
              <a:t>Simplified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97557" y="3545449"/>
            <a:ext cx="1109587" cy="786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Service Agent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171478" y="2011680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JDBC, ADO.NET, Stored Procedure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7920920" y="3832872"/>
            <a:ext cx="2250558" cy="2328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99601" y="2011679"/>
            <a:ext cx="1083554" cy="17725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27100" y="4149969"/>
            <a:ext cx="1083554" cy="17443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Mobile</a:t>
            </a:r>
          </a:p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10333843" y="467582"/>
            <a:ext cx="914400" cy="96212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Left-Right Arrow 27"/>
          <p:cNvSpPr/>
          <p:nvPr/>
        </p:nvSpPr>
        <p:spPr>
          <a:xfrm rot="5400000">
            <a:off x="10481008" y="1590228"/>
            <a:ext cx="572745" cy="2701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6077" y="4205069"/>
            <a:ext cx="829602" cy="4794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Mobile Agent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1378440" y="3247878"/>
            <a:ext cx="922657" cy="4794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Browser</a:t>
            </a:r>
          </a:p>
          <a:p>
            <a:pPr algn="ctr"/>
            <a:r>
              <a:rPr lang="en-US" sz="1600" dirty="0" smtClean="0"/>
              <a:t>Agent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endCxn id="5" idx="1"/>
          </p:cNvCxnSpPr>
          <p:nvPr/>
        </p:nvCxnSpPr>
        <p:spPr>
          <a:xfrm>
            <a:off x="3441065" y="3938759"/>
            <a:ext cx="2564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805956" y="3516532"/>
            <a:ext cx="1109587" cy="786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Data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</a:rPr>
              <a:t>Agent</a:t>
            </a:r>
          </a:p>
        </p:txBody>
      </p:sp>
      <p:sp>
        <p:nvSpPr>
          <p:cNvPr id="17" name="Left-Right Arrow 16"/>
          <p:cNvSpPr/>
          <p:nvPr/>
        </p:nvSpPr>
        <p:spPr>
          <a:xfrm rot="20651527" flipV="1">
            <a:off x="2218140" y="4138002"/>
            <a:ext cx="1475033" cy="316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1336947">
            <a:off x="2269086" y="3528152"/>
            <a:ext cx="1451104" cy="3037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last ten years or so…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server side engine has been re-factored and simplified several times</a:t>
            </a:r>
          </a:p>
          <a:p>
            <a:pPr lvl="1"/>
            <a:r>
              <a:rPr lang="en-US" dirty="0" smtClean="0"/>
              <a:t>But the apps are not affected, as the high-level APIs are stable</a:t>
            </a:r>
            <a:endParaRPr lang="en-US" dirty="0" smtClean="0"/>
          </a:p>
          <a:p>
            <a:r>
              <a:rPr lang="en-US" dirty="0" smtClean="0"/>
              <a:t>Client has undergone dramatic change</a:t>
            </a:r>
          </a:p>
          <a:p>
            <a:pPr lvl="1"/>
            <a:r>
              <a:rPr lang="en-US" dirty="0" smtClean="0"/>
              <a:t>From mimicking a green-screen-like form to responsive widgets based UX</a:t>
            </a:r>
          </a:p>
          <a:p>
            <a:pPr lvl="1"/>
            <a:r>
              <a:rPr lang="en-US" dirty="0" smtClean="0"/>
              <a:t>Apps had to </a:t>
            </a:r>
            <a:r>
              <a:rPr lang="en-US" dirty="0" smtClean="0"/>
              <a:t>re-design the client</a:t>
            </a:r>
          </a:p>
          <a:p>
            <a:pPr lvl="2"/>
            <a:r>
              <a:rPr lang="en-US" dirty="0" smtClean="0"/>
              <a:t>Framework allowed the client to evolve</a:t>
            </a:r>
          </a:p>
          <a:p>
            <a:pPr lvl="2"/>
            <a:r>
              <a:rPr lang="en-US" dirty="0" smtClean="0"/>
              <a:t>Large part of Model and layout designs could be re-sued with change in the view</a:t>
            </a:r>
          </a:p>
          <a:p>
            <a:r>
              <a:rPr lang="en-US" dirty="0" smtClean="0"/>
              <a:t>Framework took care of changes in deployment scenarios</a:t>
            </a:r>
          </a:p>
          <a:p>
            <a:pPr lvl="1"/>
            <a:r>
              <a:rPr lang="en-US" dirty="0" smtClean="0"/>
              <a:t>Server-farms, on-demand scaling, load-balancing by service types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3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504</Words>
  <Application>Microsoft Office PowerPoint</Application>
  <PresentationFormat>Widescreen</PresentationFormat>
  <Paragraphs>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Freestyle Script</vt:lpstr>
      <vt:lpstr>Times New Roman</vt:lpstr>
      <vt:lpstr>Office Theme</vt:lpstr>
      <vt:lpstr>S implity</vt:lpstr>
      <vt:lpstr>Layered Architecture is good……</vt:lpstr>
      <vt:lpstr>…. till you take a closer look at its implementation</vt:lpstr>
      <vt:lpstr>It starts out as a well structured code, but very quickly degenerates into spagetti ……</vt:lpstr>
      <vt:lpstr>But all those layers are REQUIRED</vt:lpstr>
      <vt:lpstr>Here is what we have been doing for over a decade now….</vt:lpstr>
      <vt:lpstr>Same Layered Architecture..</vt:lpstr>
      <vt:lpstr>Same Architecture..  Simplified </vt:lpstr>
      <vt:lpstr>In the last ten years or so…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Simplity</dc:title>
  <dc:creator>Raghupati.ve849</dc:creator>
  <cp:lastModifiedBy>Raghupati.ve849</cp:lastModifiedBy>
  <cp:revision>113</cp:revision>
  <dcterms:created xsi:type="dcterms:W3CDTF">2016-04-23T04:51:08Z</dcterms:created>
  <dcterms:modified xsi:type="dcterms:W3CDTF">2016-05-12T17:30:49Z</dcterms:modified>
</cp:coreProperties>
</file>