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2" r:id="rId3"/>
    <p:sldId id="293" r:id="rId4"/>
    <p:sldId id="294" r:id="rId5"/>
    <p:sldId id="296" r:id="rId6"/>
    <p:sldId id="297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8" autoAdjust="0"/>
    <p:restoredTop sz="94434" autoAdjust="0"/>
  </p:normalViewPr>
  <p:slideViewPr>
    <p:cSldViewPr snapToGrid="0">
      <p:cViewPr varScale="1">
        <p:scale>
          <a:sx n="69" d="100"/>
          <a:sy n="69" d="100"/>
        </p:scale>
        <p:origin x="-750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C0E9F-BA17-48AB-ACCC-E933846B59E4}" type="datetimeFigureOut">
              <a:rPr lang="en-US" smtClean="0"/>
              <a:pPr/>
              <a:t>7/15/2016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ACC7B-CAA9-4934-A417-10C0614CE6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053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just removed</a:t>
            </a:r>
            <a:r>
              <a:rPr lang="en-US" baseline="0" dirty="0" smtClean="0"/>
              <a:t> the layer wrapper and put a wrapper around components across all layers… This is reality. And this is the reason why applications delivered using such an architecture/framework have failed to deliver their promise…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ACC7B-CAA9-4934-A417-10C0614CE66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2693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AC5D-EF3B-4279-B884-EBB294817A28}" type="datetimeFigureOut">
              <a:rPr lang="en-US" smtClean="0"/>
              <a:pPr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AD4C-7E11-44C4-A4A0-7BE55BA97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364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AC5D-EF3B-4279-B884-EBB294817A28}" type="datetimeFigureOut">
              <a:rPr lang="en-US" smtClean="0"/>
              <a:pPr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AD4C-7E11-44C4-A4A0-7BE55BA97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1045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AC5D-EF3B-4279-B884-EBB294817A28}" type="datetimeFigureOut">
              <a:rPr lang="en-US" smtClean="0"/>
              <a:pPr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AD4C-7E11-44C4-A4A0-7BE55BA97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658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AC5D-EF3B-4279-B884-EBB294817A28}" type="datetimeFigureOut">
              <a:rPr lang="en-US" smtClean="0"/>
              <a:pPr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AD4C-7E11-44C4-A4A0-7BE55BA97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388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AC5D-EF3B-4279-B884-EBB294817A28}" type="datetimeFigureOut">
              <a:rPr lang="en-US" smtClean="0"/>
              <a:pPr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AD4C-7E11-44C4-A4A0-7BE55BA97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15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AC5D-EF3B-4279-B884-EBB294817A28}" type="datetimeFigureOut">
              <a:rPr lang="en-US" smtClean="0"/>
              <a:pPr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AD4C-7E11-44C4-A4A0-7BE55BA97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544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AC5D-EF3B-4279-B884-EBB294817A28}" type="datetimeFigureOut">
              <a:rPr lang="en-US" smtClean="0"/>
              <a:pPr/>
              <a:t>7/15/2016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AD4C-7E11-44C4-A4A0-7BE55BA97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30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AC5D-EF3B-4279-B884-EBB294817A28}" type="datetimeFigureOut">
              <a:rPr lang="en-US" smtClean="0"/>
              <a:pPr/>
              <a:t>7/15/2016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AD4C-7E11-44C4-A4A0-7BE55BA97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365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AC5D-EF3B-4279-B884-EBB294817A28}" type="datetimeFigureOut">
              <a:rPr lang="en-US" smtClean="0"/>
              <a:pPr/>
              <a:t>7/15/2016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AD4C-7E11-44C4-A4A0-7BE55BA97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977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AC5D-EF3B-4279-B884-EBB294817A28}" type="datetimeFigureOut">
              <a:rPr lang="en-US" smtClean="0"/>
              <a:pPr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AD4C-7E11-44C4-A4A0-7BE55BA97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298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AC5D-EF3B-4279-B884-EBB294817A28}" type="datetimeFigureOut">
              <a:rPr lang="en-US" smtClean="0"/>
              <a:pPr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AD4C-7E11-44C4-A4A0-7BE55BA97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360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2AC5D-EF3B-4279-B884-EBB294817A28}" type="datetimeFigureOut">
              <a:rPr lang="en-US" smtClean="0"/>
              <a:pPr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AD4C-7E11-44C4-A4A0-7BE55BA97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682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Freestyle Script" panose="030804020302050B0404" pitchFamily="66" charset="0"/>
              </a:rPr>
              <a:t>S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en-US" dirty="0" err="1" smtClean="0"/>
              <a:t>implity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18038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i="1" dirty="0" smtClean="0">
                <a:solidFill>
                  <a:schemeClr val="accent1">
                    <a:lumMod val="75000"/>
                  </a:schemeClr>
                </a:solidFill>
                <a:latin typeface="Freestyle Script" panose="030804020302050B0404" pitchFamily="66" charset="0"/>
                <a:cs typeface="Times New Roman" panose="02020603050405020304" pitchFamily="18" charset="0"/>
              </a:rPr>
              <a:t>We have worked hard to make it simple</a:t>
            </a:r>
            <a:endParaRPr lang="en-US" sz="4000" i="1" dirty="0">
              <a:solidFill>
                <a:schemeClr val="accent1">
                  <a:lumMod val="75000"/>
                </a:schemeClr>
              </a:solidFill>
              <a:latin typeface="Freestyle Script" panose="030804020302050B04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483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Simplity</a:t>
            </a:r>
            <a:r>
              <a:rPr lang="en-US" dirty="0" smtClean="0"/>
              <a:t> in Practice – Processes…..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Most important part of project</a:t>
            </a:r>
          </a:p>
          <a:p>
            <a:pPr lvl="1"/>
            <a:r>
              <a:rPr lang="en-US" dirty="0" smtClean="0"/>
              <a:t>Deliverables are very clearly defined</a:t>
            </a:r>
          </a:p>
          <a:p>
            <a:pPr lvl="2"/>
            <a:r>
              <a:rPr lang="en-US" dirty="0" smtClean="0"/>
              <a:t>DB – Tables, views and commented template/signature for stored procedure</a:t>
            </a:r>
          </a:p>
          <a:p>
            <a:pPr lvl="2"/>
            <a:r>
              <a:rPr lang="en-US" dirty="0" smtClean="0"/>
              <a:t>Service -List of services, each with its input-out specification</a:t>
            </a:r>
          </a:p>
          <a:p>
            <a:pPr lvl="3"/>
            <a:r>
              <a:rPr lang="en-US" dirty="0" smtClean="0"/>
              <a:t>Artifacts delivered as .xml, and no .</a:t>
            </a:r>
            <a:r>
              <a:rPr lang="en-US" dirty="0" err="1" smtClean="0"/>
              <a:t>docx</a:t>
            </a:r>
            <a:r>
              <a:rPr lang="en-US" dirty="0" smtClean="0"/>
              <a:t> please</a:t>
            </a:r>
          </a:p>
          <a:p>
            <a:pPr lvl="3"/>
            <a:r>
              <a:rPr lang="en-US" dirty="0" smtClean="0"/>
              <a:t>Diagrams are of course welcome</a:t>
            </a:r>
          </a:p>
          <a:p>
            <a:pPr lvl="3"/>
            <a:r>
              <a:rPr lang="en-US" dirty="0" smtClean="0"/>
              <a:t>XL sheet with sample-data and working formula for complex business logic</a:t>
            </a:r>
          </a:p>
          <a:p>
            <a:pPr lvl="2"/>
            <a:r>
              <a:rPr lang="en-US" dirty="0" smtClean="0"/>
              <a:t>Client - Working web pages, mobile application</a:t>
            </a:r>
          </a:p>
          <a:p>
            <a:pPr lvl="3"/>
            <a:r>
              <a:rPr lang="en-US" dirty="0" smtClean="0"/>
              <a:t>Dummy page design for interface with other applications</a:t>
            </a:r>
          </a:p>
          <a:p>
            <a:pPr lvl="1"/>
            <a:r>
              <a:rPr lang="en-US" dirty="0" smtClean="0"/>
              <a:t>Artifacts are not ‘referred’ for development. But actually ‘used’ for development</a:t>
            </a:r>
          </a:p>
          <a:p>
            <a:pPr lvl="2"/>
            <a:r>
              <a:rPr lang="en-US" dirty="0" smtClean="0"/>
              <a:t>If it all it requires further programming</a:t>
            </a:r>
          </a:p>
          <a:p>
            <a:pPr lvl="2"/>
            <a:r>
              <a:rPr lang="en-US" dirty="0" smtClean="0"/>
              <a:t>Programming has to conform to design, or design has to be changed</a:t>
            </a:r>
          </a:p>
          <a:p>
            <a:pPr lvl="3"/>
            <a:r>
              <a:rPr lang="en-US" dirty="0" smtClean="0"/>
              <a:t>No disconnect between design and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955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Simplity</a:t>
            </a:r>
            <a:r>
              <a:rPr lang="en-US" dirty="0" smtClean="0"/>
              <a:t> in Practice – Processes…..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Development – client side</a:t>
            </a:r>
          </a:p>
          <a:p>
            <a:pPr lvl="1"/>
            <a:r>
              <a:rPr lang="en-US" dirty="0" smtClean="0"/>
              <a:t>.html files are to be re-factored to make it maintainable</a:t>
            </a:r>
          </a:p>
          <a:p>
            <a:pPr lvl="2"/>
            <a:r>
              <a:rPr lang="en-US" dirty="0" smtClean="0"/>
              <a:t>Photo-shop produces great looking page, but generated artifacts are not maintainable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css</a:t>
            </a:r>
            <a:r>
              <a:rPr lang="en-US" dirty="0" smtClean="0"/>
              <a:t> files have to be re-engineered. While the effect of a artistic, it requires logical, modular thought-process to organize</a:t>
            </a:r>
          </a:p>
          <a:p>
            <a:pPr lvl="2"/>
            <a:r>
              <a:rPr lang="en-US" dirty="0" smtClean="0"/>
              <a:t>Any !important key word is a clear clue that the author is lost in the maze of rules</a:t>
            </a:r>
          </a:p>
          <a:p>
            <a:pPr lvl="1"/>
            <a:r>
              <a:rPr lang="en-US" dirty="0" smtClean="0"/>
              <a:t>All third-party components to be </a:t>
            </a:r>
            <a:r>
              <a:rPr lang="en-US" dirty="0" err="1" smtClean="0"/>
              <a:t>crtitically</a:t>
            </a:r>
            <a:r>
              <a:rPr lang="en-US" dirty="0" smtClean="0"/>
              <a:t> reviewed for value-for-complexity</a:t>
            </a:r>
          </a:p>
          <a:p>
            <a:pPr lvl="2"/>
            <a:r>
              <a:rPr lang="en-US" dirty="0" smtClean="0"/>
              <a:t>Many a times, what we use is a small part, and we could be better-off re-coding that part</a:t>
            </a:r>
          </a:p>
          <a:p>
            <a:pPr lvl="3"/>
            <a:r>
              <a:rPr lang="en-US" dirty="0" smtClean="0"/>
              <a:t>This is no violation of copyright, as we should continue to acknowledge original author</a:t>
            </a:r>
          </a:p>
          <a:p>
            <a:pPr lvl="1"/>
            <a:r>
              <a:rPr lang="en-US" dirty="0" smtClean="0"/>
              <a:t>Core application scripts MUST be native, and should not use third-party utilities</a:t>
            </a:r>
          </a:p>
          <a:p>
            <a:pPr lvl="2"/>
            <a:r>
              <a:rPr lang="en-US" dirty="0" smtClean="0"/>
              <a:t>Unless standardized and supported by the organization</a:t>
            </a:r>
          </a:p>
          <a:p>
            <a:pPr lvl="2"/>
            <a:r>
              <a:rPr lang="en-US" dirty="0" smtClean="0"/>
              <a:t>DO NOT use $ in core application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021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Simplity</a:t>
            </a:r>
            <a:r>
              <a:rPr lang="en-US" dirty="0" smtClean="0"/>
              <a:t> in Practice – Processes…..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– services</a:t>
            </a:r>
          </a:p>
          <a:p>
            <a:pPr lvl="1"/>
            <a:r>
              <a:rPr lang="en-US" dirty="0" smtClean="0"/>
              <a:t>All external dependence to be wrapped in stubs/adapters</a:t>
            </a:r>
          </a:p>
          <a:p>
            <a:pPr lvl="2"/>
            <a:r>
              <a:rPr lang="en-US" dirty="0" smtClean="0"/>
              <a:t>External API’s do not percolate into your application</a:t>
            </a:r>
          </a:p>
          <a:p>
            <a:pPr lvl="3"/>
            <a:r>
              <a:rPr lang="en-US" dirty="0" smtClean="0"/>
              <a:t>Not even logging??</a:t>
            </a:r>
          </a:p>
          <a:p>
            <a:pPr lvl="2"/>
            <a:r>
              <a:rPr lang="en-US" dirty="0" smtClean="0"/>
              <a:t>Think how would you utilize a better utility that some one will release next year</a:t>
            </a:r>
          </a:p>
          <a:p>
            <a:pPr lvl="2"/>
            <a:r>
              <a:rPr lang="en-US" dirty="0" smtClean="0"/>
              <a:t>OO platforms offer simple and elegant ways to keep your code lean and mean</a:t>
            </a:r>
          </a:p>
          <a:p>
            <a:pPr lvl="1"/>
            <a:r>
              <a:rPr lang="en-US" dirty="0" smtClean="0"/>
              <a:t>All DB interactions to be implemented using </a:t>
            </a:r>
            <a:r>
              <a:rPr lang="en-US" dirty="0" err="1" smtClean="0"/>
              <a:t>Simplity</a:t>
            </a:r>
            <a:r>
              <a:rPr lang="en-US" dirty="0" smtClean="0"/>
              <a:t> verbs</a:t>
            </a:r>
          </a:p>
          <a:p>
            <a:pPr lvl="2"/>
            <a:r>
              <a:rPr lang="en-US" dirty="0" smtClean="0"/>
              <a:t>Well, almost all. There will LWAYS be exceptions that make more sense</a:t>
            </a:r>
          </a:p>
          <a:p>
            <a:pPr lvl="3"/>
            <a:r>
              <a:rPr lang="en-US" dirty="0" smtClean="0"/>
              <a:t>Let the exceptions be exceptions, and not become norms</a:t>
            </a:r>
          </a:p>
          <a:p>
            <a:pPr lvl="1"/>
            <a:r>
              <a:rPr lang="en-US" dirty="0" smtClean="0"/>
              <a:t>Write logic in your code. Do not over-use simple verbs in </a:t>
            </a:r>
            <a:r>
              <a:rPr lang="en-US" dirty="0" err="1" smtClean="0"/>
              <a:t>Simplity</a:t>
            </a:r>
            <a:r>
              <a:rPr lang="en-US" dirty="0" smtClean="0"/>
              <a:t> for logic</a:t>
            </a:r>
          </a:p>
          <a:p>
            <a:pPr lvl="1"/>
            <a:r>
              <a:rPr lang="en-US" dirty="0" smtClean="0"/>
              <a:t>Let the entry point for service be a .xml file though it may delegate almost all work to one or more classes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667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Simplity</a:t>
            </a:r>
            <a:r>
              <a:rPr lang="en-US" dirty="0" smtClean="0"/>
              <a:t> in Practice – Processes…..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– DB</a:t>
            </a:r>
          </a:p>
          <a:p>
            <a:pPr lvl="1"/>
            <a:r>
              <a:rPr lang="en-US" dirty="0" smtClean="0"/>
              <a:t>DB experts love stored procedures</a:t>
            </a:r>
          </a:p>
          <a:p>
            <a:pPr lvl="2"/>
            <a:r>
              <a:rPr lang="en-US" dirty="0" smtClean="0"/>
              <a:t>Ultimate power to do anything</a:t>
            </a:r>
          </a:p>
          <a:p>
            <a:pPr lvl="2"/>
            <a:r>
              <a:rPr lang="en-US" dirty="0" smtClean="0"/>
              <a:t>Quality assurance and maintenance are big challenge</a:t>
            </a:r>
          </a:p>
          <a:p>
            <a:pPr lvl="2"/>
            <a:r>
              <a:rPr lang="en-US" dirty="0" smtClean="0"/>
              <a:t>Any ‘small’ bug may have serious implications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282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Simplity</a:t>
            </a:r>
            <a:r>
              <a:rPr lang="en-US" dirty="0" smtClean="0"/>
              <a:t> in Practice – Processes…..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Quality Assurance</a:t>
            </a:r>
          </a:p>
          <a:p>
            <a:pPr lvl="1"/>
            <a:r>
              <a:rPr lang="en-US" dirty="0" err="1" smtClean="0"/>
              <a:t>Simplity</a:t>
            </a:r>
            <a:r>
              <a:rPr lang="en-US" dirty="0" smtClean="0"/>
              <a:t> components are quite amenable to unit test using data (like spread-sheet)</a:t>
            </a:r>
          </a:p>
          <a:p>
            <a:pPr lvl="2"/>
            <a:r>
              <a:rPr lang="en-US" dirty="0" smtClean="0"/>
              <a:t>No risk of test code having bugs!!</a:t>
            </a:r>
          </a:p>
          <a:p>
            <a:pPr lvl="1"/>
            <a:r>
              <a:rPr lang="en-US" dirty="0" smtClean="0"/>
              <a:t>Integration test is generally not required</a:t>
            </a:r>
          </a:p>
          <a:p>
            <a:pPr lvl="2"/>
            <a:r>
              <a:rPr lang="en-US" dirty="0" smtClean="0"/>
              <a:t>Well-designed components either mesh and work well, or just fail</a:t>
            </a:r>
          </a:p>
          <a:p>
            <a:pPr lvl="1"/>
            <a:r>
              <a:rPr lang="en-US" dirty="0" smtClean="0"/>
              <a:t>Test-automation can be integrated with source control</a:t>
            </a:r>
          </a:p>
          <a:p>
            <a:pPr lvl="1"/>
            <a:r>
              <a:rPr lang="en-US" dirty="0" smtClean="0"/>
              <a:t>More innovation needed to further simplify quality assurance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14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Simplity</a:t>
            </a:r>
            <a:r>
              <a:rPr lang="en-US" dirty="0" smtClean="0"/>
              <a:t> in Practice – Processes…..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</a:p>
          <a:p>
            <a:pPr lvl="1"/>
            <a:r>
              <a:rPr lang="en-US" dirty="0" smtClean="0"/>
              <a:t>Percentage completion can be linked to source control</a:t>
            </a:r>
          </a:p>
          <a:p>
            <a:pPr lvl="2"/>
            <a:r>
              <a:rPr lang="en-US" dirty="0" smtClean="0"/>
              <a:t>Fine-grained components : either done or not done. No % completion of components</a:t>
            </a:r>
          </a:p>
          <a:p>
            <a:pPr lvl="1"/>
            <a:r>
              <a:rPr lang="en-US" dirty="0" smtClean="0"/>
              <a:t>Accountability</a:t>
            </a:r>
          </a:p>
          <a:p>
            <a:pPr lvl="2"/>
            <a:r>
              <a:rPr lang="en-US" dirty="0" smtClean="0"/>
              <a:t>Each component can be developed and tested independent of the other (with some stubs)</a:t>
            </a:r>
          </a:p>
          <a:p>
            <a:pPr lvl="1"/>
            <a:r>
              <a:rPr lang="en-US" dirty="0" smtClean="0"/>
              <a:t>Use of specialists</a:t>
            </a:r>
          </a:p>
          <a:p>
            <a:pPr lvl="2"/>
            <a:r>
              <a:rPr lang="en-US" dirty="0" smtClean="0"/>
              <a:t>Client-side specialists</a:t>
            </a:r>
          </a:p>
          <a:p>
            <a:pPr lvl="2"/>
            <a:r>
              <a:rPr lang="en-US" dirty="0" smtClean="0"/>
              <a:t>Core java, C# specialists</a:t>
            </a:r>
          </a:p>
          <a:p>
            <a:pPr lvl="2"/>
            <a:r>
              <a:rPr lang="en-US" dirty="0" smtClean="0"/>
              <a:t>DB specialists</a:t>
            </a:r>
          </a:p>
          <a:p>
            <a:pPr lvl="2"/>
            <a:r>
              <a:rPr lang="en-US" dirty="0" smtClean="0"/>
              <a:t>Job rotation for people who want to be all-rounders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823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Industry spends more money on maintenance, than on development</a:t>
            </a:r>
          </a:p>
          <a:p>
            <a:r>
              <a:rPr lang="en-US" dirty="0" smtClean="0"/>
              <a:t>Use of micro-services for server reduces the complexity drastically</a:t>
            </a:r>
          </a:p>
          <a:p>
            <a:r>
              <a:rPr lang="en-US" dirty="0" smtClean="0"/>
              <a:t>Entire application is quite easy to navigate and analyze</a:t>
            </a:r>
          </a:p>
          <a:p>
            <a:pPr lvl="1"/>
            <a:r>
              <a:rPr lang="en-US" dirty="0" smtClean="0"/>
              <a:t>New programmers can start-off quickly and ramp-up fast</a:t>
            </a:r>
          </a:p>
          <a:p>
            <a:r>
              <a:rPr lang="en-US" dirty="0" smtClean="0"/>
              <a:t>Quite accurate and deterministic impact analysis of changes</a:t>
            </a:r>
          </a:p>
          <a:p>
            <a:r>
              <a:rPr lang="en-US" dirty="0" smtClean="0"/>
              <a:t>Impact of changes localized there by reducing QA cost, as well as risk to business</a:t>
            </a:r>
          </a:p>
          <a:p>
            <a:r>
              <a:rPr lang="en-US" dirty="0" smtClean="0"/>
              <a:t>Client side can be continuously enhanced, or in extreme cases, can be replaced</a:t>
            </a:r>
          </a:p>
          <a:p>
            <a:pPr lvl="1"/>
            <a:r>
              <a:rPr lang="en-US" dirty="0" smtClean="0"/>
              <a:t>This is what every frame-work promises but very rarely achieved in-practice</a:t>
            </a:r>
          </a:p>
          <a:p>
            <a:pPr lvl="2"/>
            <a:r>
              <a:rPr lang="en-US" dirty="0" smtClean="0"/>
              <a:t>It is not frame-works fault, just that people do not use the frame-work properly!</a:t>
            </a:r>
          </a:p>
          <a:p>
            <a:pPr lvl="1"/>
            <a:r>
              <a:rPr lang="en-US" dirty="0" err="1" smtClean="0"/>
              <a:t>Simplity</a:t>
            </a:r>
            <a:r>
              <a:rPr lang="en-US" dirty="0" smtClean="0"/>
              <a:t> has proven track-record of doing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020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Architecture is good……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555582" y="2011680"/>
            <a:ext cx="1139483" cy="40233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UI Layer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459556" y="2011680"/>
            <a:ext cx="1139483" cy="40233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Service Layer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63530" y="1989614"/>
            <a:ext cx="1139483" cy="40233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267504" y="2011680"/>
            <a:ext cx="1139483" cy="40233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Data Access Layer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171478" y="2011680"/>
            <a:ext cx="1139483" cy="40233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JDBC, ADO.NET, Stored Procedure</a:t>
            </a:r>
            <a:endParaRPr lang="en-US" dirty="0"/>
          </a:p>
        </p:txBody>
      </p:sp>
      <p:sp>
        <p:nvSpPr>
          <p:cNvPr id="9" name="Left-Right Arrow 8"/>
          <p:cNvSpPr/>
          <p:nvPr/>
        </p:nvSpPr>
        <p:spPr>
          <a:xfrm>
            <a:off x="3695065" y="3683806"/>
            <a:ext cx="764491" cy="3174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>
            <a:off x="5599039" y="3683806"/>
            <a:ext cx="764491" cy="3174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>
            <a:off x="7503013" y="3683806"/>
            <a:ext cx="764491" cy="3174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9406987" y="3683806"/>
            <a:ext cx="764491" cy="3174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99601" y="2011680"/>
            <a:ext cx="1083554" cy="12942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927100" y="4473526"/>
            <a:ext cx="1083554" cy="12942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Mobile Native</a:t>
            </a:r>
            <a:endParaRPr lang="en-US" dirty="0"/>
          </a:p>
        </p:txBody>
      </p:sp>
      <p:sp>
        <p:nvSpPr>
          <p:cNvPr id="25" name="Left-Right Arrow 24"/>
          <p:cNvSpPr/>
          <p:nvPr/>
        </p:nvSpPr>
        <p:spPr>
          <a:xfrm>
            <a:off x="1983155" y="2500050"/>
            <a:ext cx="572428" cy="3582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-Right Arrow 25"/>
          <p:cNvSpPr/>
          <p:nvPr/>
        </p:nvSpPr>
        <p:spPr>
          <a:xfrm>
            <a:off x="1996904" y="4941512"/>
            <a:ext cx="572428" cy="3582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Magnetic Disk 26"/>
          <p:cNvSpPr/>
          <p:nvPr/>
        </p:nvSpPr>
        <p:spPr>
          <a:xfrm>
            <a:off x="10333843" y="467582"/>
            <a:ext cx="914400" cy="96212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Left-Right Arrow 27"/>
          <p:cNvSpPr/>
          <p:nvPr/>
        </p:nvSpPr>
        <p:spPr>
          <a:xfrm rot="5400000">
            <a:off x="10481008" y="1590228"/>
            <a:ext cx="572745" cy="2701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826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…. </a:t>
            </a:r>
            <a:r>
              <a:rPr lang="en-US" sz="4000" dirty="0"/>
              <a:t>t</a:t>
            </a:r>
            <a:r>
              <a:rPr lang="en-US" sz="4000" dirty="0" smtClean="0"/>
              <a:t>ill you take a closer look at its implementation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952582" y="2011680"/>
            <a:ext cx="1139483" cy="40233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UI Layer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856556" y="2011680"/>
            <a:ext cx="1139483" cy="40233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Service Layer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760530" y="1989614"/>
            <a:ext cx="1139483" cy="40233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Business Layer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664504" y="2011680"/>
            <a:ext cx="1139483" cy="40233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Data Access Layer</a:t>
            </a:r>
          </a:p>
        </p:txBody>
      </p:sp>
      <p:sp>
        <p:nvSpPr>
          <p:cNvPr id="13" name="Snip Diagonal Corner Rectangle 12"/>
          <p:cNvSpPr/>
          <p:nvPr/>
        </p:nvSpPr>
        <p:spPr>
          <a:xfrm>
            <a:off x="4156612" y="2278575"/>
            <a:ext cx="351693" cy="35169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564966" y="2630658"/>
            <a:ext cx="359751" cy="4079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/>
          <p:cNvSpPr/>
          <p:nvPr/>
        </p:nvSpPr>
        <p:spPr>
          <a:xfrm>
            <a:off x="4156612" y="3249637"/>
            <a:ext cx="661573" cy="4341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62572" y="4282977"/>
            <a:ext cx="359751" cy="4079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Diagonal Corner Rectangle 16"/>
          <p:cNvSpPr/>
          <p:nvPr/>
        </p:nvSpPr>
        <p:spPr>
          <a:xfrm>
            <a:off x="4642338" y="4745916"/>
            <a:ext cx="351693" cy="35169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/>
          <p:cNvSpPr/>
          <p:nvPr/>
        </p:nvSpPr>
        <p:spPr>
          <a:xfrm>
            <a:off x="4083268" y="5239910"/>
            <a:ext cx="661573" cy="4341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3" idx="1"/>
            <a:endCxn id="15" idx="0"/>
          </p:cNvCxnSpPr>
          <p:nvPr/>
        </p:nvCxnSpPr>
        <p:spPr>
          <a:xfrm>
            <a:off x="4332459" y="2630268"/>
            <a:ext cx="154940" cy="6193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4"/>
            <a:endCxn id="15" idx="3"/>
          </p:cNvCxnSpPr>
          <p:nvPr/>
        </p:nvCxnSpPr>
        <p:spPr>
          <a:xfrm>
            <a:off x="4744842" y="3038622"/>
            <a:ext cx="73343" cy="428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4" idx="1"/>
          </p:cNvCxnSpPr>
          <p:nvPr/>
        </p:nvCxnSpPr>
        <p:spPr>
          <a:xfrm>
            <a:off x="4485652" y="2630268"/>
            <a:ext cx="131998" cy="601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6" idx="1"/>
          </p:cNvCxnSpPr>
          <p:nvPr/>
        </p:nvCxnSpPr>
        <p:spPr>
          <a:xfrm>
            <a:off x="4135706" y="3453847"/>
            <a:ext cx="79550" cy="888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>
            <a:off x="4262220" y="4043592"/>
            <a:ext cx="1279198" cy="12545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0"/>
          </p:cNvCxnSpPr>
          <p:nvPr/>
        </p:nvCxnSpPr>
        <p:spPr>
          <a:xfrm flipH="1" flipV="1">
            <a:off x="4342447" y="4724322"/>
            <a:ext cx="71608" cy="515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8" idx="0"/>
          </p:cNvCxnSpPr>
          <p:nvPr/>
        </p:nvCxnSpPr>
        <p:spPr>
          <a:xfrm flipV="1">
            <a:off x="4414055" y="3150526"/>
            <a:ext cx="351692" cy="20893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3"/>
            <a:endCxn id="17" idx="1"/>
          </p:cNvCxnSpPr>
          <p:nvPr/>
        </p:nvCxnSpPr>
        <p:spPr>
          <a:xfrm flipV="1">
            <a:off x="4744841" y="5097609"/>
            <a:ext cx="73344" cy="3593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6132083" y="2454421"/>
            <a:ext cx="588429" cy="3802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6122411" y="3136933"/>
            <a:ext cx="588429" cy="3802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132083" y="3861514"/>
            <a:ext cx="588429" cy="3802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6122411" y="4642405"/>
            <a:ext cx="588429" cy="3802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6136478" y="5450845"/>
            <a:ext cx="588429" cy="3802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14" idx="6"/>
            <a:endCxn id="41" idx="1"/>
          </p:cNvCxnSpPr>
          <p:nvPr/>
        </p:nvCxnSpPr>
        <p:spPr>
          <a:xfrm flipV="1">
            <a:off x="4924717" y="2644531"/>
            <a:ext cx="1207366" cy="1901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2" idx="1"/>
          </p:cNvCxnSpPr>
          <p:nvPr/>
        </p:nvCxnSpPr>
        <p:spPr>
          <a:xfrm>
            <a:off x="4954302" y="2858229"/>
            <a:ext cx="1168109" cy="468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5" idx="3"/>
          </p:cNvCxnSpPr>
          <p:nvPr/>
        </p:nvCxnSpPr>
        <p:spPr>
          <a:xfrm flipV="1">
            <a:off x="4818185" y="2752798"/>
            <a:ext cx="1313898" cy="7139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5" idx="2"/>
            <a:endCxn id="44" idx="1"/>
          </p:cNvCxnSpPr>
          <p:nvPr/>
        </p:nvCxnSpPr>
        <p:spPr>
          <a:xfrm>
            <a:off x="4487399" y="3683806"/>
            <a:ext cx="1635012" cy="1148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5" idx="1"/>
          </p:cNvCxnSpPr>
          <p:nvPr/>
        </p:nvCxnSpPr>
        <p:spPr>
          <a:xfrm>
            <a:off x="4992600" y="5073256"/>
            <a:ext cx="1143878" cy="5676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5017230" y="4840763"/>
            <a:ext cx="1105181" cy="2568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8" idx="3"/>
            <a:endCxn id="45" idx="1"/>
          </p:cNvCxnSpPr>
          <p:nvPr/>
        </p:nvCxnSpPr>
        <p:spPr>
          <a:xfrm>
            <a:off x="4744841" y="5456995"/>
            <a:ext cx="1391637" cy="1839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43" idx="1"/>
          </p:cNvCxnSpPr>
          <p:nvPr/>
        </p:nvCxnSpPr>
        <p:spPr>
          <a:xfrm flipV="1">
            <a:off x="4522323" y="4051624"/>
            <a:ext cx="1609760" cy="4622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4847343" y="3517152"/>
            <a:ext cx="1275068" cy="5483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2" idx="1"/>
            <a:endCxn id="16" idx="7"/>
          </p:cNvCxnSpPr>
          <p:nvPr/>
        </p:nvCxnSpPr>
        <p:spPr>
          <a:xfrm flipH="1">
            <a:off x="4469639" y="3327043"/>
            <a:ext cx="1652772" cy="10156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Hexagon 66"/>
          <p:cNvSpPr/>
          <p:nvPr/>
        </p:nvSpPr>
        <p:spPr>
          <a:xfrm>
            <a:off x="8026106" y="2421816"/>
            <a:ext cx="608330" cy="403808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Hexagon 67"/>
          <p:cNvSpPr/>
          <p:nvPr/>
        </p:nvSpPr>
        <p:spPr>
          <a:xfrm>
            <a:off x="8026106" y="3387516"/>
            <a:ext cx="608330" cy="403808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Hexagon 68"/>
          <p:cNvSpPr/>
          <p:nvPr/>
        </p:nvSpPr>
        <p:spPr>
          <a:xfrm>
            <a:off x="8016728" y="4415354"/>
            <a:ext cx="608330" cy="403808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Hexagon 69"/>
          <p:cNvSpPr/>
          <p:nvPr/>
        </p:nvSpPr>
        <p:spPr>
          <a:xfrm>
            <a:off x="8016728" y="5228784"/>
            <a:ext cx="608330" cy="403808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>
            <a:stCxn id="41" idx="3"/>
            <a:endCxn id="67" idx="3"/>
          </p:cNvCxnSpPr>
          <p:nvPr/>
        </p:nvCxnSpPr>
        <p:spPr>
          <a:xfrm flipV="1">
            <a:off x="6720512" y="2623720"/>
            <a:ext cx="1305594" cy="208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1" idx="3"/>
            <a:endCxn id="68" idx="3"/>
          </p:cNvCxnSpPr>
          <p:nvPr/>
        </p:nvCxnSpPr>
        <p:spPr>
          <a:xfrm>
            <a:off x="6720512" y="2644531"/>
            <a:ext cx="1305594" cy="9448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8330271" y="2825624"/>
            <a:ext cx="0" cy="6240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67" idx="3"/>
          </p:cNvCxnSpPr>
          <p:nvPr/>
        </p:nvCxnSpPr>
        <p:spPr>
          <a:xfrm flipV="1">
            <a:off x="6730184" y="2623720"/>
            <a:ext cx="1295922" cy="7637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70" idx="3"/>
          </p:cNvCxnSpPr>
          <p:nvPr/>
        </p:nvCxnSpPr>
        <p:spPr>
          <a:xfrm>
            <a:off x="6730184" y="3387516"/>
            <a:ext cx="1286544" cy="20431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3" idx="3"/>
            <a:endCxn id="68" idx="2"/>
          </p:cNvCxnSpPr>
          <p:nvPr/>
        </p:nvCxnSpPr>
        <p:spPr>
          <a:xfrm flipV="1">
            <a:off x="6720512" y="3791324"/>
            <a:ext cx="1406546" cy="2603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3" idx="3"/>
            <a:endCxn id="69" idx="3"/>
          </p:cNvCxnSpPr>
          <p:nvPr/>
        </p:nvCxnSpPr>
        <p:spPr>
          <a:xfrm>
            <a:off x="6720512" y="4051624"/>
            <a:ext cx="1296216" cy="5656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4" idx="3"/>
            <a:endCxn id="67" idx="2"/>
          </p:cNvCxnSpPr>
          <p:nvPr/>
        </p:nvCxnSpPr>
        <p:spPr>
          <a:xfrm flipV="1">
            <a:off x="6710840" y="2825624"/>
            <a:ext cx="1416218" cy="20068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69" idx="2"/>
          </p:cNvCxnSpPr>
          <p:nvPr/>
        </p:nvCxnSpPr>
        <p:spPr>
          <a:xfrm flipV="1">
            <a:off x="6748256" y="4819162"/>
            <a:ext cx="1369424" cy="292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44" idx="3"/>
            <a:endCxn id="70" idx="2"/>
          </p:cNvCxnSpPr>
          <p:nvPr/>
        </p:nvCxnSpPr>
        <p:spPr>
          <a:xfrm>
            <a:off x="6710840" y="4832515"/>
            <a:ext cx="1406840" cy="8000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45" idx="3"/>
            <a:endCxn id="69" idx="3"/>
          </p:cNvCxnSpPr>
          <p:nvPr/>
        </p:nvCxnSpPr>
        <p:spPr>
          <a:xfrm flipV="1">
            <a:off x="6724907" y="4617258"/>
            <a:ext cx="1291821" cy="10236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70" idx="3"/>
          </p:cNvCxnSpPr>
          <p:nvPr/>
        </p:nvCxnSpPr>
        <p:spPr>
          <a:xfrm flipV="1">
            <a:off x="6748256" y="5430688"/>
            <a:ext cx="1268472" cy="1860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Isosceles Triangle 100"/>
          <p:cNvSpPr/>
          <p:nvPr/>
        </p:nvSpPr>
        <p:spPr>
          <a:xfrm rot="1819251">
            <a:off x="9980245" y="2368465"/>
            <a:ext cx="561278" cy="5144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/>
          <p:cNvSpPr/>
          <p:nvPr/>
        </p:nvSpPr>
        <p:spPr>
          <a:xfrm rot="1819251">
            <a:off x="9953605" y="3229306"/>
            <a:ext cx="561278" cy="5144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Isosceles Triangle 102"/>
          <p:cNvSpPr/>
          <p:nvPr/>
        </p:nvSpPr>
        <p:spPr>
          <a:xfrm rot="1819251">
            <a:off x="9980245" y="4129852"/>
            <a:ext cx="561278" cy="5144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/>
          <p:cNvSpPr/>
          <p:nvPr/>
        </p:nvSpPr>
        <p:spPr>
          <a:xfrm rot="1819251">
            <a:off x="9981334" y="5070345"/>
            <a:ext cx="561278" cy="5144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9741095" y="2995637"/>
            <a:ext cx="393896" cy="2675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9728395" y="4888866"/>
            <a:ext cx="393896" cy="2675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9743049" y="3840792"/>
            <a:ext cx="393896" cy="2675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>
            <a:stCxn id="67" idx="0"/>
            <a:endCxn id="101" idx="2"/>
          </p:cNvCxnSpPr>
          <p:nvPr/>
        </p:nvCxnSpPr>
        <p:spPr>
          <a:xfrm>
            <a:off x="8634436" y="2623720"/>
            <a:ext cx="1254335" cy="823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67" idx="0"/>
            <a:endCxn id="102" idx="2"/>
          </p:cNvCxnSpPr>
          <p:nvPr/>
        </p:nvCxnSpPr>
        <p:spPr>
          <a:xfrm>
            <a:off x="8634436" y="2623720"/>
            <a:ext cx="1227695" cy="9431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68" idx="0"/>
            <a:endCxn id="101" idx="2"/>
          </p:cNvCxnSpPr>
          <p:nvPr/>
        </p:nvCxnSpPr>
        <p:spPr>
          <a:xfrm flipV="1">
            <a:off x="8634436" y="2706068"/>
            <a:ext cx="1254335" cy="8833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68" idx="0"/>
            <a:endCxn id="103" idx="2"/>
          </p:cNvCxnSpPr>
          <p:nvPr/>
        </p:nvCxnSpPr>
        <p:spPr>
          <a:xfrm>
            <a:off x="8634436" y="3589420"/>
            <a:ext cx="1254335" cy="8780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69" idx="0"/>
          </p:cNvCxnSpPr>
          <p:nvPr/>
        </p:nvCxnSpPr>
        <p:spPr>
          <a:xfrm flipV="1">
            <a:off x="8625058" y="2735337"/>
            <a:ext cx="1237071" cy="18819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69" idx="1"/>
            <a:endCxn id="104" idx="2"/>
          </p:cNvCxnSpPr>
          <p:nvPr/>
        </p:nvCxnSpPr>
        <p:spPr>
          <a:xfrm>
            <a:off x="8524106" y="4819162"/>
            <a:ext cx="1365754" cy="5887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0" idx="0"/>
            <a:endCxn id="103" idx="2"/>
          </p:cNvCxnSpPr>
          <p:nvPr/>
        </p:nvCxnSpPr>
        <p:spPr>
          <a:xfrm flipV="1">
            <a:off x="8625058" y="4467455"/>
            <a:ext cx="1263713" cy="963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70" idx="0"/>
            <a:endCxn id="104" idx="2"/>
          </p:cNvCxnSpPr>
          <p:nvPr/>
        </p:nvCxnSpPr>
        <p:spPr>
          <a:xfrm flipV="1">
            <a:off x="8625058" y="5407948"/>
            <a:ext cx="1264802" cy="227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endCxn id="107" idx="0"/>
          </p:cNvCxnSpPr>
          <p:nvPr/>
        </p:nvCxnSpPr>
        <p:spPr>
          <a:xfrm>
            <a:off x="9862129" y="3589420"/>
            <a:ext cx="77868" cy="251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10134991" y="2989425"/>
            <a:ext cx="254000" cy="1333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05" idx="4"/>
          </p:cNvCxnSpPr>
          <p:nvPr/>
        </p:nvCxnSpPr>
        <p:spPr>
          <a:xfrm>
            <a:off x="9938043" y="3263152"/>
            <a:ext cx="1954" cy="4206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06" idx="6"/>
            <a:endCxn id="103" idx="4"/>
          </p:cNvCxnSpPr>
          <p:nvPr/>
        </p:nvCxnSpPr>
        <p:spPr>
          <a:xfrm flipV="1">
            <a:off x="10122291" y="4750812"/>
            <a:ext cx="250981" cy="2718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endCxn id="104" idx="0"/>
          </p:cNvCxnSpPr>
          <p:nvPr/>
        </p:nvCxnSpPr>
        <p:spPr>
          <a:xfrm>
            <a:off x="10134991" y="5022624"/>
            <a:ext cx="256844" cy="829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106" idx="0"/>
          </p:cNvCxnSpPr>
          <p:nvPr/>
        </p:nvCxnSpPr>
        <p:spPr>
          <a:xfrm>
            <a:off x="9888770" y="4513870"/>
            <a:ext cx="36573" cy="3749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07" idx="4"/>
            <a:endCxn id="103" idx="2"/>
          </p:cNvCxnSpPr>
          <p:nvPr/>
        </p:nvCxnSpPr>
        <p:spPr>
          <a:xfrm flipH="1">
            <a:off x="9888771" y="4108307"/>
            <a:ext cx="51226" cy="359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07" idx="6"/>
          </p:cNvCxnSpPr>
          <p:nvPr/>
        </p:nvCxnSpPr>
        <p:spPr>
          <a:xfrm flipV="1">
            <a:off x="10136945" y="3861514"/>
            <a:ext cx="236327" cy="1130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endCxn id="103" idx="0"/>
          </p:cNvCxnSpPr>
          <p:nvPr/>
        </p:nvCxnSpPr>
        <p:spPr>
          <a:xfrm>
            <a:off x="10134991" y="4023360"/>
            <a:ext cx="255755" cy="1416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ounded Rectangle 157"/>
          <p:cNvSpPr/>
          <p:nvPr/>
        </p:nvSpPr>
        <p:spPr>
          <a:xfrm>
            <a:off x="1602398" y="2164080"/>
            <a:ext cx="1356067" cy="167671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2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159" name="Rounded Rectangle 158"/>
          <p:cNvSpPr/>
          <p:nvPr/>
        </p:nvSpPr>
        <p:spPr>
          <a:xfrm>
            <a:off x="1627798" y="4342722"/>
            <a:ext cx="1356067" cy="1652484"/>
          </a:xfrm>
          <a:prstGeom prst="roundRect">
            <a:avLst/>
          </a:prstGeom>
          <a:solidFill>
            <a:schemeClr val="accent1">
              <a:lumMod val="20000"/>
              <a:lumOff val="80000"/>
              <a:alpha val="2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Mobile Native</a:t>
            </a:r>
            <a:endParaRPr lang="en-US" dirty="0"/>
          </a:p>
        </p:txBody>
      </p:sp>
      <p:sp>
        <p:nvSpPr>
          <p:cNvPr id="160" name="Oval 159"/>
          <p:cNvSpPr/>
          <p:nvPr/>
        </p:nvSpPr>
        <p:spPr>
          <a:xfrm>
            <a:off x="1796366" y="2275058"/>
            <a:ext cx="285652" cy="34866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1821766" y="2808458"/>
            <a:ext cx="285652" cy="34866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1822921" y="3312209"/>
            <a:ext cx="285652" cy="34866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2344469" y="2275058"/>
            <a:ext cx="285652" cy="34866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2369869" y="2808458"/>
            <a:ext cx="285652" cy="34866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2371024" y="3312209"/>
            <a:ext cx="285652" cy="34866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Hexagon 165"/>
          <p:cNvSpPr/>
          <p:nvPr/>
        </p:nvSpPr>
        <p:spPr>
          <a:xfrm>
            <a:off x="1819128" y="4492184"/>
            <a:ext cx="361169" cy="31012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Hexagon 166"/>
          <p:cNvSpPr/>
          <p:nvPr/>
        </p:nvSpPr>
        <p:spPr>
          <a:xfrm>
            <a:off x="1844528" y="5025584"/>
            <a:ext cx="361169" cy="31012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Hexagon 167"/>
          <p:cNvSpPr/>
          <p:nvPr/>
        </p:nvSpPr>
        <p:spPr>
          <a:xfrm>
            <a:off x="1869928" y="5558984"/>
            <a:ext cx="361169" cy="31012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Hexagon 168"/>
          <p:cNvSpPr/>
          <p:nvPr/>
        </p:nvSpPr>
        <p:spPr>
          <a:xfrm>
            <a:off x="2381445" y="4518974"/>
            <a:ext cx="361169" cy="31012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Hexagon 169"/>
          <p:cNvSpPr/>
          <p:nvPr/>
        </p:nvSpPr>
        <p:spPr>
          <a:xfrm>
            <a:off x="2406845" y="5052374"/>
            <a:ext cx="361169" cy="31012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Hexagon 170"/>
          <p:cNvSpPr/>
          <p:nvPr/>
        </p:nvSpPr>
        <p:spPr>
          <a:xfrm>
            <a:off x="2432245" y="5585774"/>
            <a:ext cx="361169" cy="31012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Arrow Connector 172"/>
          <p:cNvCxnSpPr>
            <a:stCxn id="163" idx="6"/>
          </p:cNvCxnSpPr>
          <p:nvPr/>
        </p:nvCxnSpPr>
        <p:spPr>
          <a:xfrm>
            <a:off x="2630121" y="2449389"/>
            <a:ext cx="1505585" cy="5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64" idx="6"/>
            <a:endCxn id="16" idx="1"/>
          </p:cNvCxnSpPr>
          <p:nvPr/>
        </p:nvCxnSpPr>
        <p:spPr>
          <a:xfrm>
            <a:off x="2655521" y="2982789"/>
            <a:ext cx="1559735" cy="1359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65" idx="6"/>
            <a:endCxn id="13" idx="1"/>
          </p:cNvCxnSpPr>
          <p:nvPr/>
        </p:nvCxnSpPr>
        <p:spPr>
          <a:xfrm flipV="1">
            <a:off x="2656676" y="2630268"/>
            <a:ext cx="1675783" cy="8562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69" idx="0"/>
            <a:endCxn id="16" idx="2"/>
          </p:cNvCxnSpPr>
          <p:nvPr/>
        </p:nvCxnSpPr>
        <p:spPr>
          <a:xfrm flipV="1">
            <a:off x="2742614" y="4486959"/>
            <a:ext cx="1419958" cy="187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70" idx="0"/>
            <a:endCxn id="18" idx="1"/>
          </p:cNvCxnSpPr>
          <p:nvPr/>
        </p:nvCxnSpPr>
        <p:spPr>
          <a:xfrm>
            <a:off x="2768014" y="5207435"/>
            <a:ext cx="1315254" cy="2495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endCxn id="17" idx="2"/>
          </p:cNvCxnSpPr>
          <p:nvPr/>
        </p:nvCxnSpPr>
        <p:spPr>
          <a:xfrm flipV="1">
            <a:off x="2793414" y="4921763"/>
            <a:ext cx="1848924" cy="7695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V="1">
            <a:off x="2655521" y="2449389"/>
            <a:ext cx="1480185" cy="589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70" idx="0"/>
            <a:endCxn id="16" idx="2"/>
          </p:cNvCxnSpPr>
          <p:nvPr/>
        </p:nvCxnSpPr>
        <p:spPr>
          <a:xfrm flipV="1">
            <a:off x="2768014" y="4486959"/>
            <a:ext cx="1394558" cy="7204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Left-Right Arrow 187"/>
          <p:cNvSpPr/>
          <p:nvPr/>
        </p:nvSpPr>
        <p:spPr>
          <a:xfrm>
            <a:off x="2958465" y="2858229"/>
            <a:ext cx="994117" cy="2988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590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838200" y="1690688"/>
            <a:ext cx="10515600" cy="44862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because this is very much like the spaghetti Cobol code we wrote decades back……</a:t>
            </a:r>
            <a:endParaRPr lang="en-US" dirty="0"/>
          </a:p>
        </p:txBody>
      </p:sp>
      <p:sp>
        <p:nvSpPr>
          <p:cNvPr id="121" name="Snip Diagonal Corner Rectangle 120"/>
          <p:cNvSpPr/>
          <p:nvPr/>
        </p:nvSpPr>
        <p:spPr>
          <a:xfrm>
            <a:off x="4156612" y="2278575"/>
            <a:ext cx="351693" cy="35169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4564966" y="2630658"/>
            <a:ext cx="359751" cy="4079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Diamond 124"/>
          <p:cNvSpPr/>
          <p:nvPr/>
        </p:nvSpPr>
        <p:spPr>
          <a:xfrm>
            <a:off x="4156612" y="3249637"/>
            <a:ext cx="661573" cy="4341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4162572" y="4282977"/>
            <a:ext cx="359751" cy="4079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Snip Diagonal Corner Rectangle 128"/>
          <p:cNvSpPr/>
          <p:nvPr/>
        </p:nvSpPr>
        <p:spPr>
          <a:xfrm>
            <a:off x="4642338" y="4745916"/>
            <a:ext cx="351693" cy="35169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Diamond 130"/>
          <p:cNvSpPr/>
          <p:nvPr/>
        </p:nvSpPr>
        <p:spPr>
          <a:xfrm>
            <a:off x="4083268" y="5239910"/>
            <a:ext cx="661573" cy="4341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>
            <a:stCxn id="121" idx="1"/>
            <a:endCxn id="125" idx="0"/>
          </p:cNvCxnSpPr>
          <p:nvPr/>
        </p:nvCxnSpPr>
        <p:spPr>
          <a:xfrm>
            <a:off x="4332459" y="2630268"/>
            <a:ext cx="154940" cy="6193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23" idx="4"/>
            <a:endCxn id="125" idx="3"/>
          </p:cNvCxnSpPr>
          <p:nvPr/>
        </p:nvCxnSpPr>
        <p:spPr>
          <a:xfrm>
            <a:off x="4744842" y="3038622"/>
            <a:ext cx="73343" cy="428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endCxn id="123" idx="1"/>
          </p:cNvCxnSpPr>
          <p:nvPr/>
        </p:nvCxnSpPr>
        <p:spPr>
          <a:xfrm>
            <a:off x="4485652" y="2630268"/>
            <a:ext cx="131998" cy="601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127" idx="1"/>
          </p:cNvCxnSpPr>
          <p:nvPr/>
        </p:nvCxnSpPr>
        <p:spPr>
          <a:xfrm>
            <a:off x="4135706" y="3453847"/>
            <a:ext cx="79550" cy="888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urved Connector 139"/>
          <p:cNvCxnSpPr/>
          <p:nvPr/>
        </p:nvCxnSpPr>
        <p:spPr>
          <a:xfrm rot="16200000" flipH="1">
            <a:off x="4262220" y="4043592"/>
            <a:ext cx="1279198" cy="12545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1" idx="0"/>
          </p:cNvCxnSpPr>
          <p:nvPr/>
        </p:nvCxnSpPr>
        <p:spPr>
          <a:xfrm flipH="1" flipV="1">
            <a:off x="4342447" y="4724322"/>
            <a:ext cx="71608" cy="515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31" idx="0"/>
          </p:cNvCxnSpPr>
          <p:nvPr/>
        </p:nvCxnSpPr>
        <p:spPr>
          <a:xfrm flipV="1">
            <a:off x="4414055" y="3150526"/>
            <a:ext cx="351692" cy="20893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31" idx="3"/>
            <a:endCxn id="129" idx="1"/>
          </p:cNvCxnSpPr>
          <p:nvPr/>
        </p:nvCxnSpPr>
        <p:spPr>
          <a:xfrm flipV="1">
            <a:off x="4744841" y="5097609"/>
            <a:ext cx="73344" cy="3593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ounded Rectangle 145"/>
          <p:cNvSpPr/>
          <p:nvPr/>
        </p:nvSpPr>
        <p:spPr>
          <a:xfrm>
            <a:off x="6132083" y="2454421"/>
            <a:ext cx="588429" cy="3802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ounded Rectangle 146"/>
          <p:cNvSpPr/>
          <p:nvPr/>
        </p:nvSpPr>
        <p:spPr>
          <a:xfrm>
            <a:off x="6122411" y="3136933"/>
            <a:ext cx="588429" cy="3802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ounded Rectangle 147"/>
          <p:cNvSpPr/>
          <p:nvPr/>
        </p:nvSpPr>
        <p:spPr>
          <a:xfrm>
            <a:off x="6132083" y="3861514"/>
            <a:ext cx="588429" cy="3802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>
            <a:off x="6122411" y="4642405"/>
            <a:ext cx="588429" cy="3802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>
            <a:off x="6136478" y="5450845"/>
            <a:ext cx="588429" cy="3802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Arrow Connector 150"/>
          <p:cNvCxnSpPr>
            <a:stCxn id="123" idx="6"/>
            <a:endCxn id="146" idx="1"/>
          </p:cNvCxnSpPr>
          <p:nvPr/>
        </p:nvCxnSpPr>
        <p:spPr>
          <a:xfrm flipV="1">
            <a:off x="4924717" y="2644531"/>
            <a:ext cx="1207366" cy="1901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147" idx="1"/>
          </p:cNvCxnSpPr>
          <p:nvPr/>
        </p:nvCxnSpPr>
        <p:spPr>
          <a:xfrm>
            <a:off x="4954302" y="2858229"/>
            <a:ext cx="1168109" cy="468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25" idx="3"/>
          </p:cNvCxnSpPr>
          <p:nvPr/>
        </p:nvCxnSpPr>
        <p:spPr>
          <a:xfrm flipV="1">
            <a:off x="4818185" y="2752798"/>
            <a:ext cx="1313898" cy="7139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25" idx="2"/>
            <a:endCxn id="149" idx="1"/>
          </p:cNvCxnSpPr>
          <p:nvPr/>
        </p:nvCxnSpPr>
        <p:spPr>
          <a:xfrm>
            <a:off x="4487399" y="3683806"/>
            <a:ext cx="1635012" cy="1148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150" idx="1"/>
          </p:cNvCxnSpPr>
          <p:nvPr/>
        </p:nvCxnSpPr>
        <p:spPr>
          <a:xfrm>
            <a:off x="4992600" y="5073256"/>
            <a:ext cx="1143878" cy="5676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V="1">
            <a:off x="5017230" y="4840763"/>
            <a:ext cx="1105181" cy="2568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31" idx="3"/>
            <a:endCxn id="150" idx="1"/>
          </p:cNvCxnSpPr>
          <p:nvPr/>
        </p:nvCxnSpPr>
        <p:spPr>
          <a:xfrm>
            <a:off x="4744841" y="5456995"/>
            <a:ext cx="1391637" cy="1839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148" idx="1"/>
          </p:cNvCxnSpPr>
          <p:nvPr/>
        </p:nvCxnSpPr>
        <p:spPr>
          <a:xfrm flipV="1">
            <a:off x="4522323" y="4051624"/>
            <a:ext cx="1609760" cy="4622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4847343" y="3517152"/>
            <a:ext cx="1275068" cy="5483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47" idx="1"/>
            <a:endCxn id="127" idx="7"/>
          </p:cNvCxnSpPr>
          <p:nvPr/>
        </p:nvCxnSpPr>
        <p:spPr>
          <a:xfrm flipH="1">
            <a:off x="4469639" y="3327043"/>
            <a:ext cx="1652772" cy="10156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Hexagon 160"/>
          <p:cNvSpPr/>
          <p:nvPr/>
        </p:nvSpPr>
        <p:spPr>
          <a:xfrm>
            <a:off x="8026106" y="2421816"/>
            <a:ext cx="608330" cy="403808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Hexagon 161"/>
          <p:cNvSpPr/>
          <p:nvPr/>
        </p:nvSpPr>
        <p:spPr>
          <a:xfrm>
            <a:off x="8026106" y="3387516"/>
            <a:ext cx="608330" cy="403808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Hexagon 162"/>
          <p:cNvSpPr/>
          <p:nvPr/>
        </p:nvSpPr>
        <p:spPr>
          <a:xfrm>
            <a:off x="8016728" y="4415354"/>
            <a:ext cx="608330" cy="403808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Hexagon 163"/>
          <p:cNvSpPr/>
          <p:nvPr/>
        </p:nvSpPr>
        <p:spPr>
          <a:xfrm>
            <a:off x="8016728" y="5228784"/>
            <a:ext cx="608330" cy="403808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Arrow Connector 164"/>
          <p:cNvCxnSpPr>
            <a:stCxn id="146" idx="3"/>
            <a:endCxn id="161" idx="3"/>
          </p:cNvCxnSpPr>
          <p:nvPr/>
        </p:nvCxnSpPr>
        <p:spPr>
          <a:xfrm flipV="1">
            <a:off x="6720512" y="2623720"/>
            <a:ext cx="1305594" cy="208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46" idx="3"/>
            <a:endCxn id="162" idx="3"/>
          </p:cNvCxnSpPr>
          <p:nvPr/>
        </p:nvCxnSpPr>
        <p:spPr>
          <a:xfrm>
            <a:off x="6720512" y="2644531"/>
            <a:ext cx="1305594" cy="9448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8330271" y="2825624"/>
            <a:ext cx="0" cy="6240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endCxn id="161" idx="3"/>
          </p:cNvCxnSpPr>
          <p:nvPr/>
        </p:nvCxnSpPr>
        <p:spPr>
          <a:xfrm flipV="1">
            <a:off x="6730184" y="2623720"/>
            <a:ext cx="1295922" cy="7637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endCxn id="164" idx="3"/>
          </p:cNvCxnSpPr>
          <p:nvPr/>
        </p:nvCxnSpPr>
        <p:spPr>
          <a:xfrm>
            <a:off x="6730184" y="3387516"/>
            <a:ext cx="1286544" cy="20431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48" idx="3"/>
            <a:endCxn id="162" idx="2"/>
          </p:cNvCxnSpPr>
          <p:nvPr/>
        </p:nvCxnSpPr>
        <p:spPr>
          <a:xfrm flipV="1">
            <a:off x="6720512" y="3791324"/>
            <a:ext cx="1406546" cy="2603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48" idx="3"/>
            <a:endCxn id="163" idx="3"/>
          </p:cNvCxnSpPr>
          <p:nvPr/>
        </p:nvCxnSpPr>
        <p:spPr>
          <a:xfrm>
            <a:off x="6720512" y="4051624"/>
            <a:ext cx="1296216" cy="5656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49" idx="3"/>
            <a:endCxn id="161" idx="2"/>
          </p:cNvCxnSpPr>
          <p:nvPr/>
        </p:nvCxnSpPr>
        <p:spPr>
          <a:xfrm flipV="1">
            <a:off x="6710840" y="2825624"/>
            <a:ext cx="1416218" cy="20068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endCxn id="163" idx="2"/>
          </p:cNvCxnSpPr>
          <p:nvPr/>
        </p:nvCxnSpPr>
        <p:spPr>
          <a:xfrm flipV="1">
            <a:off x="6748256" y="4819162"/>
            <a:ext cx="1369424" cy="292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49" idx="3"/>
            <a:endCxn id="164" idx="2"/>
          </p:cNvCxnSpPr>
          <p:nvPr/>
        </p:nvCxnSpPr>
        <p:spPr>
          <a:xfrm>
            <a:off x="6710840" y="4832515"/>
            <a:ext cx="1406840" cy="8000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50" idx="3"/>
            <a:endCxn id="163" idx="3"/>
          </p:cNvCxnSpPr>
          <p:nvPr/>
        </p:nvCxnSpPr>
        <p:spPr>
          <a:xfrm flipV="1">
            <a:off x="6724907" y="4617258"/>
            <a:ext cx="1291821" cy="10236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endCxn id="164" idx="3"/>
          </p:cNvCxnSpPr>
          <p:nvPr/>
        </p:nvCxnSpPr>
        <p:spPr>
          <a:xfrm flipV="1">
            <a:off x="6748256" y="5430688"/>
            <a:ext cx="1268472" cy="1860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Isosceles Triangle 176"/>
          <p:cNvSpPr/>
          <p:nvPr/>
        </p:nvSpPr>
        <p:spPr>
          <a:xfrm rot="1819251">
            <a:off x="9980245" y="2368465"/>
            <a:ext cx="561278" cy="5144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Isosceles Triangle 177"/>
          <p:cNvSpPr/>
          <p:nvPr/>
        </p:nvSpPr>
        <p:spPr>
          <a:xfrm rot="1819251">
            <a:off x="9953605" y="3229306"/>
            <a:ext cx="561278" cy="5144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Isosceles Triangle 178"/>
          <p:cNvSpPr/>
          <p:nvPr/>
        </p:nvSpPr>
        <p:spPr>
          <a:xfrm rot="1819251">
            <a:off x="9980245" y="4129852"/>
            <a:ext cx="561278" cy="5144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Isosceles Triangle 179"/>
          <p:cNvSpPr/>
          <p:nvPr/>
        </p:nvSpPr>
        <p:spPr>
          <a:xfrm rot="1819251">
            <a:off x="9981334" y="5070345"/>
            <a:ext cx="561278" cy="5144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9741095" y="2995637"/>
            <a:ext cx="393896" cy="2675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9728395" y="4888866"/>
            <a:ext cx="393896" cy="2675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9743049" y="3840792"/>
            <a:ext cx="393896" cy="2675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Arrow Connector 183"/>
          <p:cNvCxnSpPr>
            <a:stCxn id="161" idx="0"/>
            <a:endCxn id="177" idx="2"/>
          </p:cNvCxnSpPr>
          <p:nvPr/>
        </p:nvCxnSpPr>
        <p:spPr>
          <a:xfrm>
            <a:off x="8634436" y="2623720"/>
            <a:ext cx="1254335" cy="823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61" idx="0"/>
            <a:endCxn id="178" idx="2"/>
          </p:cNvCxnSpPr>
          <p:nvPr/>
        </p:nvCxnSpPr>
        <p:spPr>
          <a:xfrm>
            <a:off x="8634436" y="2623720"/>
            <a:ext cx="1227695" cy="9431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62" idx="0"/>
            <a:endCxn id="177" idx="2"/>
          </p:cNvCxnSpPr>
          <p:nvPr/>
        </p:nvCxnSpPr>
        <p:spPr>
          <a:xfrm flipV="1">
            <a:off x="8634436" y="2706068"/>
            <a:ext cx="1254335" cy="8833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62" idx="0"/>
            <a:endCxn id="179" idx="2"/>
          </p:cNvCxnSpPr>
          <p:nvPr/>
        </p:nvCxnSpPr>
        <p:spPr>
          <a:xfrm>
            <a:off x="8634436" y="3589420"/>
            <a:ext cx="1254335" cy="8780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63" idx="0"/>
          </p:cNvCxnSpPr>
          <p:nvPr/>
        </p:nvCxnSpPr>
        <p:spPr>
          <a:xfrm flipV="1">
            <a:off x="8625058" y="2735337"/>
            <a:ext cx="1237071" cy="18819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63" idx="1"/>
            <a:endCxn id="180" idx="2"/>
          </p:cNvCxnSpPr>
          <p:nvPr/>
        </p:nvCxnSpPr>
        <p:spPr>
          <a:xfrm>
            <a:off x="8524106" y="4819162"/>
            <a:ext cx="1365754" cy="5887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64" idx="0"/>
            <a:endCxn id="179" idx="2"/>
          </p:cNvCxnSpPr>
          <p:nvPr/>
        </p:nvCxnSpPr>
        <p:spPr>
          <a:xfrm flipV="1">
            <a:off x="8625058" y="4467455"/>
            <a:ext cx="1263713" cy="963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64" idx="0"/>
            <a:endCxn id="180" idx="2"/>
          </p:cNvCxnSpPr>
          <p:nvPr/>
        </p:nvCxnSpPr>
        <p:spPr>
          <a:xfrm flipV="1">
            <a:off x="8625058" y="5407948"/>
            <a:ext cx="1264802" cy="227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endCxn id="183" idx="0"/>
          </p:cNvCxnSpPr>
          <p:nvPr/>
        </p:nvCxnSpPr>
        <p:spPr>
          <a:xfrm>
            <a:off x="9862129" y="3589420"/>
            <a:ext cx="77868" cy="251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H="1">
            <a:off x="10134991" y="2989425"/>
            <a:ext cx="254000" cy="1333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81" idx="4"/>
          </p:cNvCxnSpPr>
          <p:nvPr/>
        </p:nvCxnSpPr>
        <p:spPr>
          <a:xfrm>
            <a:off x="9938043" y="3263152"/>
            <a:ext cx="1954" cy="4206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2" idx="6"/>
            <a:endCxn id="179" idx="4"/>
          </p:cNvCxnSpPr>
          <p:nvPr/>
        </p:nvCxnSpPr>
        <p:spPr>
          <a:xfrm flipV="1">
            <a:off x="10122291" y="4750812"/>
            <a:ext cx="250981" cy="2718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endCxn id="180" idx="0"/>
          </p:cNvCxnSpPr>
          <p:nvPr/>
        </p:nvCxnSpPr>
        <p:spPr>
          <a:xfrm>
            <a:off x="10134991" y="5022624"/>
            <a:ext cx="256844" cy="829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endCxn id="182" idx="0"/>
          </p:cNvCxnSpPr>
          <p:nvPr/>
        </p:nvCxnSpPr>
        <p:spPr>
          <a:xfrm>
            <a:off x="9888770" y="4513870"/>
            <a:ext cx="36573" cy="3749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83" idx="4"/>
            <a:endCxn id="179" idx="2"/>
          </p:cNvCxnSpPr>
          <p:nvPr/>
        </p:nvCxnSpPr>
        <p:spPr>
          <a:xfrm flipH="1">
            <a:off x="9888771" y="4108307"/>
            <a:ext cx="51226" cy="359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83" idx="6"/>
          </p:cNvCxnSpPr>
          <p:nvPr/>
        </p:nvCxnSpPr>
        <p:spPr>
          <a:xfrm flipV="1">
            <a:off x="10136945" y="3861514"/>
            <a:ext cx="236327" cy="1130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endCxn id="179" idx="0"/>
          </p:cNvCxnSpPr>
          <p:nvPr/>
        </p:nvCxnSpPr>
        <p:spPr>
          <a:xfrm>
            <a:off x="10134991" y="4023360"/>
            <a:ext cx="255755" cy="1416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/>
          <p:cNvSpPr/>
          <p:nvPr/>
        </p:nvSpPr>
        <p:spPr>
          <a:xfrm>
            <a:off x="1796366" y="2275058"/>
            <a:ext cx="285652" cy="34866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1821766" y="2808458"/>
            <a:ext cx="285652" cy="34866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1822921" y="3312209"/>
            <a:ext cx="285652" cy="34866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2344469" y="2275058"/>
            <a:ext cx="285652" cy="34866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2369869" y="2808458"/>
            <a:ext cx="285652" cy="34866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2371024" y="3312209"/>
            <a:ext cx="285652" cy="34866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Hexagon 208"/>
          <p:cNvSpPr/>
          <p:nvPr/>
        </p:nvSpPr>
        <p:spPr>
          <a:xfrm>
            <a:off x="1819128" y="4492184"/>
            <a:ext cx="361169" cy="31012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Hexagon 209"/>
          <p:cNvSpPr/>
          <p:nvPr/>
        </p:nvSpPr>
        <p:spPr>
          <a:xfrm>
            <a:off x="1844528" y="5025584"/>
            <a:ext cx="361169" cy="31012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Hexagon 210"/>
          <p:cNvSpPr/>
          <p:nvPr/>
        </p:nvSpPr>
        <p:spPr>
          <a:xfrm>
            <a:off x="1869928" y="5558984"/>
            <a:ext cx="361169" cy="31012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Hexagon 211"/>
          <p:cNvSpPr/>
          <p:nvPr/>
        </p:nvSpPr>
        <p:spPr>
          <a:xfrm>
            <a:off x="2381445" y="4518974"/>
            <a:ext cx="361169" cy="31012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Hexagon 212"/>
          <p:cNvSpPr/>
          <p:nvPr/>
        </p:nvSpPr>
        <p:spPr>
          <a:xfrm>
            <a:off x="2406845" y="5052374"/>
            <a:ext cx="361169" cy="31012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Hexagon 213"/>
          <p:cNvSpPr/>
          <p:nvPr/>
        </p:nvSpPr>
        <p:spPr>
          <a:xfrm>
            <a:off x="2432245" y="5585774"/>
            <a:ext cx="361169" cy="31012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5" name="Straight Arrow Connector 214"/>
          <p:cNvCxnSpPr>
            <a:stCxn id="206" idx="6"/>
          </p:cNvCxnSpPr>
          <p:nvPr/>
        </p:nvCxnSpPr>
        <p:spPr>
          <a:xfrm>
            <a:off x="2630121" y="2449389"/>
            <a:ext cx="1505585" cy="5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207" idx="6"/>
            <a:endCxn id="127" idx="1"/>
          </p:cNvCxnSpPr>
          <p:nvPr/>
        </p:nvCxnSpPr>
        <p:spPr>
          <a:xfrm>
            <a:off x="2655521" y="2982789"/>
            <a:ext cx="1559735" cy="1359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208" idx="6"/>
            <a:endCxn id="121" idx="1"/>
          </p:cNvCxnSpPr>
          <p:nvPr/>
        </p:nvCxnSpPr>
        <p:spPr>
          <a:xfrm flipV="1">
            <a:off x="2656676" y="2630268"/>
            <a:ext cx="1675783" cy="8562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212" idx="0"/>
            <a:endCxn id="127" idx="2"/>
          </p:cNvCxnSpPr>
          <p:nvPr/>
        </p:nvCxnSpPr>
        <p:spPr>
          <a:xfrm flipV="1">
            <a:off x="2742614" y="4486959"/>
            <a:ext cx="1419958" cy="187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213" idx="0"/>
            <a:endCxn id="131" idx="1"/>
          </p:cNvCxnSpPr>
          <p:nvPr/>
        </p:nvCxnSpPr>
        <p:spPr>
          <a:xfrm>
            <a:off x="2768014" y="5207435"/>
            <a:ext cx="1315254" cy="2495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endCxn id="129" idx="2"/>
          </p:cNvCxnSpPr>
          <p:nvPr/>
        </p:nvCxnSpPr>
        <p:spPr>
          <a:xfrm flipV="1">
            <a:off x="2793414" y="4921763"/>
            <a:ext cx="1848924" cy="7695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 flipV="1">
            <a:off x="2655521" y="2449389"/>
            <a:ext cx="1480185" cy="589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213" idx="0"/>
            <a:endCxn id="127" idx="2"/>
          </p:cNvCxnSpPr>
          <p:nvPr/>
        </p:nvCxnSpPr>
        <p:spPr>
          <a:xfrm flipV="1">
            <a:off x="2768014" y="4486959"/>
            <a:ext cx="1394558" cy="7204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3247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Layered Architecture.</a:t>
            </a:r>
            <a:br>
              <a:rPr lang="en-US" dirty="0" smtClean="0"/>
            </a:br>
            <a:r>
              <a:rPr lang="en-US" dirty="0" smtClean="0"/>
              <a:t>With generic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555582" y="1989614"/>
            <a:ext cx="1139483" cy="404542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en-US" dirty="0" smtClean="0"/>
              <a:t>UI Layer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459556" y="1989614"/>
            <a:ext cx="1139483" cy="404542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en-US" dirty="0" smtClean="0"/>
              <a:t>Service Layer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63530" y="1989614"/>
            <a:ext cx="1139483" cy="40233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267504" y="1989614"/>
            <a:ext cx="1139483" cy="404542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en-US" dirty="0" smtClean="0"/>
              <a:t>Data Layer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171478" y="1989614"/>
            <a:ext cx="1139483" cy="404542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JDBC, ADO.NET, Stored Procedure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838199" y="2011680"/>
            <a:ext cx="1144956" cy="15482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38199" y="4473526"/>
            <a:ext cx="1172455" cy="156151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b"/>
          <a:lstStyle/>
          <a:p>
            <a:pPr algn="ctr"/>
            <a:r>
              <a:rPr lang="en-US" dirty="0" smtClean="0"/>
              <a:t>Mobile Native</a:t>
            </a:r>
            <a:endParaRPr lang="en-US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10333843" y="467582"/>
            <a:ext cx="914400" cy="96212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Left-Right Arrow 27"/>
          <p:cNvSpPr/>
          <p:nvPr/>
        </p:nvSpPr>
        <p:spPr>
          <a:xfrm rot="5400000">
            <a:off x="10481008" y="1590228"/>
            <a:ext cx="572745" cy="2701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301582" y="3545449"/>
            <a:ext cx="1588549" cy="7866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>
                <a:solidFill>
                  <a:schemeClr val="lt1"/>
                </a:solidFill>
              </a:rPr>
              <a:t>Web Agent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271616" y="3545449"/>
            <a:ext cx="1496137" cy="7866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>
                <a:solidFill>
                  <a:schemeClr val="lt1"/>
                </a:solidFill>
              </a:rPr>
              <a:t>Service </a:t>
            </a:r>
            <a:r>
              <a:rPr lang="en-US" sz="1600" dirty="0" smtClean="0">
                <a:solidFill>
                  <a:schemeClr val="lt1"/>
                </a:solidFill>
              </a:rPr>
              <a:t>Agent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27099" y="4205069"/>
            <a:ext cx="957580" cy="6905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Mobile Agent</a:t>
            </a:r>
            <a:endParaRPr lang="en-US" sz="1600" dirty="0"/>
          </a:p>
        </p:txBody>
      </p:sp>
      <p:sp>
        <p:nvSpPr>
          <p:cNvPr id="22" name="Rounded Rectangle 21"/>
          <p:cNvSpPr/>
          <p:nvPr/>
        </p:nvSpPr>
        <p:spPr>
          <a:xfrm>
            <a:off x="927100" y="3065634"/>
            <a:ext cx="992997" cy="66171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Browser</a:t>
            </a:r>
          </a:p>
          <a:p>
            <a:pPr algn="ctr"/>
            <a:r>
              <a:rPr lang="en-US" sz="1600" dirty="0" smtClean="0"/>
              <a:t>Agent</a:t>
            </a:r>
            <a:endParaRPr lang="en-US" sz="1600" dirty="0"/>
          </a:p>
        </p:txBody>
      </p:sp>
      <p:sp>
        <p:nvSpPr>
          <p:cNvPr id="29" name="Rounded Rectangle 28"/>
          <p:cNvSpPr/>
          <p:nvPr/>
        </p:nvSpPr>
        <p:spPr>
          <a:xfrm>
            <a:off x="6149238" y="3545449"/>
            <a:ext cx="861018" cy="7866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>
                <a:solidFill>
                  <a:schemeClr val="lt1"/>
                </a:solidFill>
              </a:rPr>
              <a:t>Service Agent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24549" y="3545449"/>
            <a:ext cx="2510294" cy="7866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/>
              <a:t>D</a:t>
            </a:r>
            <a:r>
              <a:rPr lang="en-US" sz="1600" dirty="0" smtClean="0">
                <a:solidFill>
                  <a:schemeClr val="lt1"/>
                </a:solidFill>
              </a:rPr>
              <a:t>ata Agent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31" name="Hexagon 30"/>
          <p:cNvSpPr/>
          <p:nvPr/>
        </p:nvSpPr>
        <p:spPr>
          <a:xfrm>
            <a:off x="6502106" y="2675816"/>
            <a:ext cx="306852" cy="293711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/>
          <p:cNvSpPr/>
          <p:nvPr/>
        </p:nvSpPr>
        <p:spPr>
          <a:xfrm>
            <a:off x="7010256" y="2664313"/>
            <a:ext cx="306852" cy="293711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exagon 35"/>
          <p:cNvSpPr/>
          <p:nvPr/>
        </p:nvSpPr>
        <p:spPr>
          <a:xfrm>
            <a:off x="6746508" y="3012862"/>
            <a:ext cx="306852" cy="293711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/>
          <p:cNvSpPr/>
          <p:nvPr/>
        </p:nvSpPr>
        <p:spPr>
          <a:xfrm>
            <a:off x="6527506" y="4606216"/>
            <a:ext cx="306852" cy="293711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/>
          <p:cNvSpPr/>
          <p:nvPr/>
        </p:nvSpPr>
        <p:spPr>
          <a:xfrm>
            <a:off x="7035656" y="4594713"/>
            <a:ext cx="306852" cy="293711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/>
          <p:cNvSpPr/>
          <p:nvPr/>
        </p:nvSpPr>
        <p:spPr>
          <a:xfrm>
            <a:off x="6771908" y="4943262"/>
            <a:ext cx="306852" cy="293711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-Right Arrow 39"/>
          <p:cNvSpPr/>
          <p:nvPr/>
        </p:nvSpPr>
        <p:spPr>
          <a:xfrm rot="817022">
            <a:off x="1895304" y="3671888"/>
            <a:ext cx="558678" cy="1855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-Right Arrow 25"/>
          <p:cNvSpPr/>
          <p:nvPr/>
        </p:nvSpPr>
        <p:spPr>
          <a:xfrm rot="20720102">
            <a:off x="1869904" y="4225216"/>
            <a:ext cx="558678" cy="1855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31" idx="2"/>
            <a:endCxn id="29" idx="0"/>
          </p:cNvCxnSpPr>
          <p:nvPr/>
        </p:nvCxnSpPr>
        <p:spPr>
          <a:xfrm>
            <a:off x="6575534" y="2969527"/>
            <a:ext cx="4213" cy="5759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37" idx="4"/>
          </p:cNvCxnSpPr>
          <p:nvPr/>
        </p:nvCxnSpPr>
        <p:spPr>
          <a:xfrm>
            <a:off x="6558596" y="4332069"/>
            <a:ext cx="42338" cy="27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575534" y="4332069"/>
            <a:ext cx="598698" cy="2626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9" idx="4"/>
          </p:cNvCxnSpPr>
          <p:nvPr/>
        </p:nvCxnSpPr>
        <p:spPr>
          <a:xfrm>
            <a:off x="6599021" y="4332069"/>
            <a:ext cx="246315" cy="611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6" idx="2"/>
            <a:endCxn id="29" idx="0"/>
          </p:cNvCxnSpPr>
          <p:nvPr/>
        </p:nvCxnSpPr>
        <p:spPr>
          <a:xfrm flipH="1">
            <a:off x="6579747" y="3306573"/>
            <a:ext cx="240189" cy="2388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5" idx="3"/>
            <a:endCxn id="29" idx="0"/>
          </p:cNvCxnSpPr>
          <p:nvPr/>
        </p:nvCxnSpPr>
        <p:spPr>
          <a:xfrm flipH="1">
            <a:off x="6579747" y="2811169"/>
            <a:ext cx="430509" cy="734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1"/>
          </p:cNvCxnSpPr>
          <p:nvPr/>
        </p:nvCxnSpPr>
        <p:spPr>
          <a:xfrm>
            <a:off x="7243680" y="2958024"/>
            <a:ext cx="98828" cy="6018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6" idx="1"/>
            <a:endCxn id="30" idx="1"/>
          </p:cNvCxnSpPr>
          <p:nvPr/>
        </p:nvCxnSpPr>
        <p:spPr>
          <a:xfrm>
            <a:off x="6979932" y="3306573"/>
            <a:ext cx="244617" cy="6321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7" idx="5"/>
          </p:cNvCxnSpPr>
          <p:nvPr/>
        </p:nvCxnSpPr>
        <p:spPr>
          <a:xfrm flipV="1">
            <a:off x="6760930" y="4205069"/>
            <a:ext cx="525854" cy="401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8" idx="5"/>
          </p:cNvCxnSpPr>
          <p:nvPr/>
        </p:nvCxnSpPr>
        <p:spPr>
          <a:xfrm flipV="1">
            <a:off x="7269080" y="4332069"/>
            <a:ext cx="48028" cy="2626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9" idx="4"/>
          </p:cNvCxnSpPr>
          <p:nvPr/>
        </p:nvCxnSpPr>
        <p:spPr>
          <a:xfrm flipV="1">
            <a:off x="6845336" y="4332070"/>
            <a:ext cx="436635" cy="6111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Left-Right Arrow 59"/>
          <p:cNvSpPr/>
          <p:nvPr/>
        </p:nvSpPr>
        <p:spPr>
          <a:xfrm>
            <a:off x="3853768" y="3825827"/>
            <a:ext cx="469105" cy="26631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-Right Arrow 60"/>
          <p:cNvSpPr/>
          <p:nvPr/>
        </p:nvSpPr>
        <p:spPr>
          <a:xfrm>
            <a:off x="5712603" y="3868139"/>
            <a:ext cx="469105" cy="26631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-Right Arrow 61"/>
          <p:cNvSpPr/>
          <p:nvPr/>
        </p:nvSpPr>
        <p:spPr>
          <a:xfrm>
            <a:off x="9718608" y="3825827"/>
            <a:ext cx="469105" cy="26631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45215" y="2447798"/>
            <a:ext cx="212384" cy="2133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236683" y="2355314"/>
            <a:ext cx="212384" cy="2133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561679" y="2422158"/>
            <a:ext cx="212384" cy="2133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224328" y="2675816"/>
            <a:ext cx="212384" cy="2133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603741" y="2674951"/>
            <a:ext cx="212384" cy="2133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968840" y="2684882"/>
            <a:ext cx="212384" cy="2133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901725" y="5008955"/>
            <a:ext cx="212384" cy="2133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193193" y="4916471"/>
            <a:ext cx="212384" cy="2133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518189" y="4983315"/>
            <a:ext cx="212384" cy="2133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180838" y="5236973"/>
            <a:ext cx="212384" cy="2133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560251" y="5236108"/>
            <a:ext cx="212384" cy="2133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925350" y="5246039"/>
            <a:ext cx="212384" cy="2133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3" idx="0"/>
          </p:cNvCxnSpPr>
          <p:nvPr/>
        </p:nvCxnSpPr>
        <p:spPr>
          <a:xfrm flipV="1">
            <a:off x="1007917" y="4916471"/>
            <a:ext cx="106192" cy="92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5" idx="1"/>
          </p:cNvCxnSpPr>
          <p:nvPr/>
        </p:nvCxnSpPr>
        <p:spPr>
          <a:xfrm flipV="1">
            <a:off x="1549292" y="4916471"/>
            <a:ext cx="1452" cy="98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7"/>
          </p:cNvCxnSpPr>
          <p:nvPr/>
        </p:nvCxnSpPr>
        <p:spPr>
          <a:xfrm flipV="1">
            <a:off x="1362119" y="4962449"/>
            <a:ext cx="118106" cy="305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7"/>
          </p:cNvCxnSpPr>
          <p:nvPr/>
        </p:nvCxnSpPr>
        <p:spPr>
          <a:xfrm flipV="1">
            <a:off x="1106631" y="4912975"/>
            <a:ext cx="91059" cy="364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0" idx="4"/>
            <a:endCxn id="22" idx="0"/>
          </p:cNvCxnSpPr>
          <p:nvPr/>
        </p:nvCxnSpPr>
        <p:spPr>
          <a:xfrm>
            <a:off x="1330520" y="2889125"/>
            <a:ext cx="93079" cy="1765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22" idx="0"/>
          </p:cNvCxnSpPr>
          <p:nvPr/>
        </p:nvCxnSpPr>
        <p:spPr>
          <a:xfrm flipH="1">
            <a:off x="1423599" y="2891906"/>
            <a:ext cx="286334" cy="1737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2" idx="4"/>
          </p:cNvCxnSpPr>
          <p:nvPr/>
        </p:nvCxnSpPr>
        <p:spPr>
          <a:xfrm>
            <a:off x="1075032" y="2898191"/>
            <a:ext cx="110215" cy="1477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9" idx="2"/>
          </p:cNvCxnSpPr>
          <p:nvPr/>
        </p:nvCxnSpPr>
        <p:spPr>
          <a:xfrm flipH="1">
            <a:off x="1480225" y="2528813"/>
            <a:ext cx="81454" cy="4648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8" idx="4"/>
          </p:cNvCxnSpPr>
          <p:nvPr/>
        </p:nvCxnSpPr>
        <p:spPr>
          <a:xfrm flipH="1">
            <a:off x="1339068" y="2568623"/>
            <a:ext cx="3807" cy="4713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1422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010808" y="1989614"/>
            <a:ext cx="3492206" cy="4023360"/>
          </a:xfrm>
          <a:prstGeom prst="round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>
            <a:solidFill>
              <a:schemeClr val="accent1">
                <a:alpha val="1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en-US" dirty="0" smtClean="0"/>
              <a:t>Service Context</a:t>
            </a:r>
          </a:p>
          <a:p>
            <a:pPr algn="ctr"/>
            <a:r>
              <a:rPr lang="en-US" dirty="0" smtClean="0"/>
              <a:t>(JVM or </a:t>
            </a:r>
            <a:r>
              <a:rPr lang="en-US" dirty="0" err="1" smtClean="0"/>
              <a:t>.net</a:t>
            </a:r>
            <a:r>
              <a:rPr lang="en-US" dirty="0" smtClean="0"/>
              <a:t> container)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This is where you write your services in core technology like Java, C#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Architecture.. </a:t>
            </a:r>
            <a:br>
              <a:rPr lang="en-US" dirty="0" smtClean="0"/>
            </a:br>
            <a:r>
              <a:rPr lang="en-US" dirty="0" smtClean="0"/>
              <a:t>Simplified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97557" y="3545449"/>
            <a:ext cx="1109587" cy="7866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>
                <a:solidFill>
                  <a:schemeClr val="lt1"/>
                </a:solidFill>
              </a:rPr>
              <a:t>Service Agent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171478" y="2011680"/>
            <a:ext cx="1139483" cy="40233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JDBC, ADO.NET, Stored Procedure</a:t>
            </a:r>
            <a:endParaRPr lang="en-US" dirty="0"/>
          </a:p>
        </p:txBody>
      </p:sp>
      <p:sp>
        <p:nvSpPr>
          <p:cNvPr id="11" name="Left-Right Arrow 10"/>
          <p:cNvSpPr/>
          <p:nvPr/>
        </p:nvSpPr>
        <p:spPr>
          <a:xfrm>
            <a:off x="7920920" y="3832872"/>
            <a:ext cx="2250558" cy="2328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99601" y="2011679"/>
            <a:ext cx="1083554" cy="17725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927100" y="4149969"/>
            <a:ext cx="1083554" cy="17443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dirty="0" smtClean="0"/>
              <a:t>Mobile</a:t>
            </a:r>
          </a:p>
          <a:p>
            <a:pPr algn="ctr"/>
            <a:r>
              <a:rPr lang="en-US" dirty="0" smtClean="0"/>
              <a:t>Native</a:t>
            </a:r>
            <a:endParaRPr lang="en-US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10333843" y="467582"/>
            <a:ext cx="914400" cy="96212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Left-Right Arrow 27"/>
          <p:cNvSpPr/>
          <p:nvPr/>
        </p:nvSpPr>
        <p:spPr>
          <a:xfrm rot="5400000">
            <a:off x="10481008" y="1590228"/>
            <a:ext cx="572745" cy="2701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436077" y="4205069"/>
            <a:ext cx="829602" cy="4794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MobileAgent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1378440" y="3247878"/>
            <a:ext cx="922657" cy="4794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Browser</a:t>
            </a:r>
          </a:p>
          <a:p>
            <a:pPr algn="ctr"/>
            <a:r>
              <a:rPr lang="en-US" sz="1600" dirty="0" smtClean="0"/>
              <a:t>Agent</a:t>
            </a:r>
            <a:endParaRPr lang="en-US" sz="1600" dirty="0"/>
          </a:p>
        </p:txBody>
      </p:sp>
      <p:cxnSp>
        <p:nvCxnSpPr>
          <p:cNvPr id="32" name="Straight Arrow Connector 31"/>
          <p:cNvCxnSpPr>
            <a:endCxn id="5" idx="1"/>
          </p:cNvCxnSpPr>
          <p:nvPr/>
        </p:nvCxnSpPr>
        <p:spPr>
          <a:xfrm>
            <a:off x="3441065" y="3938759"/>
            <a:ext cx="2564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805956" y="3516532"/>
            <a:ext cx="1109587" cy="7866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>
                <a:solidFill>
                  <a:schemeClr val="lt1"/>
                </a:solidFill>
              </a:rPr>
              <a:t>Data</a:t>
            </a:r>
          </a:p>
          <a:p>
            <a:pPr algn="ctr"/>
            <a:r>
              <a:rPr lang="en-US" sz="1600" dirty="0">
                <a:solidFill>
                  <a:schemeClr val="lt1"/>
                </a:solidFill>
              </a:rPr>
              <a:t>Agent</a:t>
            </a:r>
          </a:p>
        </p:txBody>
      </p:sp>
      <p:sp>
        <p:nvSpPr>
          <p:cNvPr id="17" name="Left-Right Arrow 16"/>
          <p:cNvSpPr/>
          <p:nvPr/>
        </p:nvSpPr>
        <p:spPr>
          <a:xfrm rot="20651527" flipV="1">
            <a:off x="2218140" y="4138002"/>
            <a:ext cx="1475033" cy="3165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 rot="1336947">
            <a:off x="2269086" y="3528152"/>
            <a:ext cx="1451104" cy="30374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509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all those layers are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 course, but they are required for deployment</a:t>
            </a:r>
          </a:p>
          <a:p>
            <a:pPr lvl="1"/>
            <a:r>
              <a:rPr lang="en-US" dirty="0" smtClean="0"/>
              <a:t>Not core part of application</a:t>
            </a:r>
          </a:p>
          <a:p>
            <a:pPr lvl="1"/>
            <a:r>
              <a:rPr lang="en-US" dirty="0" smtClean="0"/>
              <a:t>Are subject to frequent changes due to advancements</a:t>
            </a:r>
          </a:p>
          <a:p>
            <a:pPr lvl="1"/>
            <a:r>
              <a:rPr lang="en-US" dirty="0" smtClean="0"/>
              <a:t>Primary reason for app to become legacy</a:t>
            </a:r>
          </a:p>
          <a:p>
            <a:r>
              <a:rPr lang="en-US" dirty="0" smtClean="0"/>
              <a:t>What if the application can COMPLETELY OUTSOURCE it to framework?</a:t>
            </a:r>
          </a:p>
        </p:txBody>
      </p:sp>
    </p:spTree>
    <p:extLst>
      <p:ext uri="{BB962C8B-B14F-4D97-AF65-F5344CB8AC3E}">
        <p14:creationId xmlns:p14="http://schemas.microsoft.com/office/powerpoint/2010/main" xmlns="" val="3945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Simplity</a:t>
            </a:r>
            <a:r>
              <a:rPr lang="en-US" dirty="0" smtClean="0"/>
              <a:t> in Practice -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Three layers : </a:t>
            </a:r>
            <a:r>
              <a:rPr lang="en-US" dirty="0" smtClean="0"/>
              <a:t>client, server and data base</a:t>
            </a:r>
          </a:p>
          <a:p>
            <a:pPr lvl="1"/>
            <a:r>
              <a:rPr lang="en-US" dirty="0" smtClean="0"/>
              <a:t>each </a:t>
            </a:r>
            <a:r>
              <a:rPr lang="en-US" dirty="0" smtClean="0"/>
              <a:t>is fully independent of the other</a:t>
            </a:r>
          </a:p>
          <a:p>
            <a:r>
              <a:rPr lang="en-US" dirty="0" smtClean="0"/>
              <a:t>‘Service’ is the contract between client and server. </a:t>
            </a:r>
          </a:p>
          <a:p>
            <a:pPr lvl="1"/>
            <a:r>
              <a:rPr lang="en-US" dirty="0" smtClean="0"/>
              <a:t>Contract is simple and unambiguous</a:t>
            </a:r>
          </a:p>
          <a:p>
            <a:pPr lvl="2"/>
            <a:r>
              <a:rPr lang="en-US" dirty="0" smtClean="0"/>
              <a:t>All data has to be organized with name-value pairs and tables (rows and columns)</a:t>
            </a:r>
          </a:p>
          <a:p>
            <a:pPr lvl="2"/>
            <a:r>
              <a:rPr lang="en-US" dirty="0" smtClean="0"/>
              <a:t>Data in</a:t>
            </a:r>
          </a:p>
          <a:p>
            <a:pPr lvl="2"/>
            <a:r>
              <a:rPr lang="en-US" dirty="0" smtClean="0"/>
              <a:t>Data out</a:t>
            </a:r>
          </a:p>
          <a:p>
            <a:r>
              <a:rPr lang="en-US" dirty="0" smtClean="0"/>
              <a:t>‘Record’ – or data model, is the contract between server and DB</a:t>
            </a:r>
            <a:endParaRPr lang="en-US" dirty="0"/>
          </a:p>
          <a:p>
            <a:pPr lvl="1"/>
            <a:r>
              <a:rPr lang="en-US" dirty="0" smtClean="0"/>
              <a:t>Rampant re-negotiation of contract</a:t>
            </a:r>
          </a:p>
          <a:p>
            <a:pPr lvl="2"/>
            <a:r>
              <a:rPr lang="en-US" dirty="0" smtClean="0"/>
              <a:t>Can’t make too much fuss about it</a:t>
            </a:r>
          </a:p>
          <a:p>
            <a:pPr lvl="2"/>
            <a:r>
              <a:rPr lang="en-US" dirty="0" smtClean="0"/>
              <a:t>Each party should keep this in mind while implementing the contracts internally</a:t>
            </a:r>
          </a:p>
          <a:p>
            <a:r>
              <a:rPr lang="en-US" dirty="0" smtClean="0"/>
              <a:t>All infrastructure and utility services delivered without inflicting application code</a:t>
            </a:r>
          </a:p>
          <a:p>
            <a:pPr lvl="1"/>
            <a:r>
              <a:rPr lang="en-US" dirty="0" smtClean="0"/>
              <a:t>Plugin (adapter) architecture</a:t>
            </a:r>
          </a:p>
        </p:txBody>
      </p:sp>
    </p:spTree>
    <p:extLst>
      <p:ext uri="{BB962C8B-B14F-4D97-AF65-F5344CB8AC3E}">
        <p14:creationId xmlns:p14="http://schemas.microsoft.com/office/powerpoint/2010/main" xmlns="" val="424826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Simplity</a:t>
            </a:r>
            <a:r>
              <a:rPr lang="en-US" dirty="0" smtClean="0"/>
              <a:t> in Practice -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Belief that requirements cannot be gathered, they have to be extracted</a:t>
            </a:r>
          </a:p>
          <a:p>
            <a:pPr lvl="1"/>
            <a:r>
              <a:rPr lang="en-US" dirty="0" smtClean="0"/>
              <a:t>End-users can not visualize, do not like abstractions and modelling</a:t>
            </a:r>
          </a:p>
          <a:p>
            <a:pPr lvl="1"/>
            <a:r>
              <a:rPr lang="en-US" dirty="0" smtClean="0"/>
              <a:t>They would love an ‘iterative’ approach</a:t>
            </a:r>
          </a:p>
          <a:p>
            <a:pPr lvl="2"/>
            <a:r>
              <a:rPr lang="en-US" dirty="0" smtClean="0"/>
              <a:t>I will tell you what I like</a:t>
            </a:r>
          </a:p>
          <a:p>
            <a:pPr lvl="2"/>
            <a:r>
              <a:rPr lang="en-US" dirty="0" smtClean="0"/>
              <a:t>Build it and give it to me</a:t>
            </a:r>
          </a:p>
          <a:p>
            <a:pPr lvl="2"/>
            <a:r>
              <a:rPr lang="en-US" dirty="0" smtClean="0"/>
              <a:t>I will use it comment</a:t>
            </a:r>
          </a:p>
          <a:p>
            <a:pPr lvl="2"/>
            <a:r>
              <a:rPr lang="en-US" dirty="0" smtClean="0"/>
              <a:t>Fix it and give it back to me, only for me to give more comments</a:t>
            </a:r>
          </a:p>
          <a:p>
            <a:pPr lvl="1"/>
            <a:r>
              <a:rPr lang="en-US" dirty="0" smtClean="0"/>
              <a:t>No amount of documentation and sign-off is going to help</a:t>
            </a:r>
          </a:p>
          <a:p>
            <a:pPr lvl="2"/>
            <a:r>
              <a:rPr lang="en-US" dirty="0" smtClean="0"/>
              <a:t>It is in-fact wasteful, and counter-productive</a:t>
            </a:r>
          </a:p>
          <a:p>
            <a:pPr lvl="1"/>
            <a:r>
              <a:rPr lang="en-US" dirty="0" smtClean="0"/>
              <a:t>Let us not dictate how they should be thrilled</a:t>
            </a:r>
          </a:p>
          <a:p>
            <a:pPr lvl="2"/>
            <a:r>
              <a:rPr lang="en-US" dirty="0" smtClean="0"/>
              <a:t>Thrill them the natural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173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3613</TotalTime>
  <Words>1124</Words>
  <Application>Microsoft Office PowerPoint</Application>
  <PresentationFormat>Custom</PresentationFormat>
  <Paragraphs>161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 implity</vt:lpstr>
      <vt:lpstr>Layered Architecture is good……</vt:lpstr>
      <vt:lpstr>…. till you take a closer look at its implementation</vt:lpstr>
      <vt:lpstr>because this is very much like the spaghetti Cobol code we wrote decades back……</vt:lpstr>
      <vt:lpstr>Same Layered Architecture. With generic agents</vt:lpstr>
      <vt:lpstr>Same Architecture..  Simplified </vt:lpstr>
      <vt:lpstr>But all those layers are REQUIRED</vt:lpstr>
      <vt:lpstr>Simplity in Practice - Architecture</vt:lpstr>
      <vt:lpstr>Simplity in Practice - Processes</vt:lpstr>
      <vt:lpstr>Simplity in Practice – Processes…..</vt:lpstr>
      <vt:lpstr>Simplity in Practice – Processes…..</vt:lpstr>
      <vt:lpstr>Simplity in Practice – Processes…..</vt:lpstr>
      <vt:lpstr>Simplity in Practice – Processes…..</vt:lpstr>
      <vt:lpstr>Simplity in Practice – Processes…..</vt:lpstr>
      <vt:lpstr>Simplity in Practice – Processes…..</vt:lpstr>
      <vt:lpstr>Maintenance</vt:lpstr>
    </vt:vector>
  </TitlesOfParts>
  <Company>Infosys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Simplity</dc:title>
  <dc:creator>Raghupati.ve849</dc:creator>
  <cp:lastModifiedBy>admin</cp:lastModifiedBy>
  <cp:revision>95</cp:revision>
  <dcterms:created xsi:type="dcterms:W3CDTF">2016-04-23T04:51:08Z</dcterms:created>
  <dcterms:modified xsi:type="dcterms:W3CDTF">2016-07-15T11:04:32Z</dcterms:modified>
</cp:coreProperties>
</file>