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BF475-32C9-4801-B200-59803DE05097}" type="datetimeFigureOut">
              <a:rPr lang="en-IN" smtClean="0"/>
              <a:t>25-01-2022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8523B-6A04-4729-969A-C5867F038FB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opportunity doesn’t knock then build a door</a:t>
            </a:r>
            <a:endParaRPr lang="en-IN" dirty="0"/>
          </a:p>
        </p:txBody>
      </p:sp>
      <p:sp>
        <p:nvSpPr>
          <p:cNvPr id="4" name="Slide Number Placeholder 3"/>
          <p:cNvSpPr>
            <a:spLocks noGrp="1"/>
          </p:cNvSpPr>
          <p:nvPr>
            <p:ph type="sldNum" sz="quarter" idx="5"/>
          </p:nvPr>
        </p:nvSpPr>
        <p:spPr/>
        <p:txBody>
          <a:bodyPr/>
          <a:lstStyle/>
          <a:p>
            <a:fld id="{C718523B-6A04-4729-969A-C5867F038FBD}"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6FE3F88-9A3D-48A2-863C-60B6630B7F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6FE3F88-9A3D-48A2-863C-60B6630B7F2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5FC34-ED1B-4AC7-8A42-C8C65DEFFD02}"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5FC34-ED1B-4AC7-8A42-C8C65DEFFD02}"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B5FC34-ED1B-4AC7-8A42-C8C65DEFFD02}" type="datetimeFigureOut">
              <a:rPr lang="en-IN" smtClean="0"/>
              <a:t>25-01-2022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6FE3F88-9A3D-48A2-863C-60B6630B7F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FC34-ED1B-4AC7-8A42-C8C65DEFFD0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5FC34-ED1B-4AC7-8A42-C8C65DEFFD02}"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5FC34-ED1B-4AC7-8A42-C8C65DEFFD02}"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B5FC34-ED1B-4AC7-8A42-C8C65DEFFD02}"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B5FC34-ED1B-4AC7-8A42-C8C65DEFFD02}" type="datetimeFigureOut">
              <a:rPr lang="en-IN" smtClean="0"/>
              <a:t>25-01-2022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FE3F88-9A3D-48A2-863C-60B6630B7F2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RajyaMudra</a:t>
            </a:r>
            <a:endParaRPr lang="en-IN" dirty="0"/>
          </a:p>
        </p:txBody>
      </p:sp>
      <p:sp>
        <p:nvSpPr>
          <p:cNvPr id="3" name="Subtitle 2"/>
          <p:cNvSpPr>
            <a:spLocks noGrp="1"/>
          </p:cNvSpPr>
          <p:nvPr>
            <p:ph type="subTitle" idx="1"/>
          </p:nvPr>
        </p:nvSpPr>
        <p:spPr>
          <a:xfrm>
            <a:off x="680322" y="4394039"/>
            <a:ext cx="8144134" cy="435413"/>
          </a:xfrm>
        </p:spPr>
        <p:txBody>
          <a:bodyPr/>
          <a:lstStyle/>
          <a:p>
            <a:r>
              <a:rPr lang="en-US" dirty="0"/>
              <a:t>A blockchain-based crowdfunding platform</a:t>
            </a:r>
            <a:endParaRPr lang="en-IN" dirty="0"/>
          </a:p>
        </p:txBody>
      </p:sp>
      <p:sp>
        <p:nvSpPr>
          <p:cNvPr id="4" name="Subtitle 2"/>
          <p:cNvSpPr txBox="1"/>
          <p:nvPr/>
        </p:nvSpPr>
        <p:spPr>
          <a:xfrm>
            <a:off x="680322" y="5034709"/>
            <a:ext cx="8144134" cy="435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By: Raghuraj Muni(005) &amp; Karan </a:t>
            </a:r>
            <a:r>
              <a:rPr lang="en-US" sz="1400" dirty="0" err="1"/>
              <a:t>Nandwani</a:t>
            </a:r>
            <a:r>
              <a:rPr lang="en-US" sz="1400" dirty="0"/>
              <a:t>(056)</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Startups need funds to start, setup and function</a:t>
            </a:r>
          </a:p>
          <a:p>
            <a:r>
              <a:rPr lang="en-IN" dirty="0"/>
              <a:t>Create a student backed start-up ecosystem</a:t>
            </a:r>
          </a:p>
          <a:p>
            <a:r>
              <a:rPr lang="en-IN" dirty="0"/>
              <a:t>Students fund student’s projects hence creating a sense of credibility, responsibility and satisfaction</a:t>
            </a:r>
          </a:p>
          <a:p>
            <a:r>
              <a:rPr lang="en-IN" dirty="0"/>
              <a:t>Technology is evolving, then why should funding be don’t in the same traditional and unreliable manner?</a:t>
            </a:r>
          </a:p>
          <a:p>
            <a:r>
              <a:rPr lang="en-IN" dirty="0"/>
              <a:t>Establish a transparent and a decentralized funding platform which leaves no room for suspicion or middlemen intrusion</a:t>
            </a:r>
          </a:p>
          <a:p>
            <a:r>
              <a:rPr lang="en-IN" dirty="0"/>
              <a:t>Smart contracts will help solve the problem of scams, frauds and misuse of power or opportunity</a:t>
            </a: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Motivation</a:t>
            </a:r>
            <a:endParaRPr lang="en-IN" dirty="0"/>
          </a:p>
        </p:txBody>
      </p:sp>
      <p:sp>
        <p:nvSpPr>
          <p:cNvPr id="3" name="Content Placeholder 2"/>
          <p:cNvSpPr>
            <a:spLocks noGrp="1"/>
          </p:cNvSpPr>
          <p:nvPr>
            <p:ph idx="1"/>
          </p:nvPr>
        </p:nvSpPr>
        <p:spPr>
          <a:xfrm>
            <a:off x="680321" y="2336873"/>
            <a:ext cx="9613861" cy="4225852"/>
          </a:xfrm>
        </p:spPr>
        <p:txBody>
          <a:bodyPr>
            <a:normAutofit fontScale="92500" lnSpcReduction="20000"/>
          </a:bodyPr>
          <a:lstStyle/>
          <a:p>
            <a:pPr algn="just"/>
            <a:r>
              <a:rPr lang="en-US" dirty="0"/>
              <a:t>The current system of crowdfunding is cumbersome for both the funders and fund raisers, loop holes are present providing opportunities for scam or fraud</a:t>
            </a:r>
          </a:p>
          <a:p>
            <a:pPr algn="just"/>
            <a:r>
              <a:rPr lang="en-US" dirty="0"/>
              <a:t>Funders as well as fund raisers loose trust in platforms which causes both these parties to loose money, time and opportunities</a:t>
            </a:r>
          </a:p>
          <a:p>
            <a:pPr algn="just"/>
            <a:r>
              <a:rPr lang="en-US" dirty="0"/>
              <a:t>Startups no longer be beholden to the rules, regulations, and whims of the most popular crowdfunding platforms on the internet, it eliminates the problem of fees</a:t>
            </a:r>
          </a:p>
          <a:p>
            <a:pPr algn="just"/>
            <a:r>
              <a:rPr lang="en-US" dirty="0"/>
              <a:t>Blockchain-based crowd funders wouldn’t have to worry about the fraud that have plagued modern-day crowdfunding projects as contributors will immediately receive fractional enterprise or product ownership</a:t>
            </a:r>
          </a:p>
          <a:p>
            <a:pPr algn="just"/>
            <a:r>
              <a:rPr lang="en-US" dirty="0"/>
              <a:t>Smart contracts would provide built-in milestones that would prevent funds from being released without provenance as to a project or campaign’s legitimacy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Literature Review</a:t>
            </a:r>
            <a:endParaRPr lang="en-IN" dirty="0"/>
          </a:p>
        </p:txBody>
      </p:sp>
      <p:sp>
        <p:nvSpPr>
          <p:cNvPr id="3" name="Content Placeholder 2"/>
          <p:cNvSpPr>
            <a:spLocks noGrp="1"/>
          </p:cNvSpPr>
          <p:nvPr>
            <p:ph idx="1"/>
          </p:nvPr>
        </p:nvSpPr>
        <p:spPr>
          <a:xfrm>
            <a:off x="680321" y="2336872"/>
            <a:ext cx="10438253" cy="4077179"/>
          </a:xfrm>
        </p:spPr>
        <p:txBody>
          <a:bodyPr>
            <a:normAutofit fontScale="70000" lnSpcReduction="20000"/>
          </a:bodyPr>
          <a:lstStyle/>
          <a:p>
            <a:pPr>
              <a:lnSpc>
                <a:spcPct val="120000"/>
              </a:lnSpc>
            </a:pPr>
            <a:r>
              <a:rPr lang="en-US" dirty="0"/>
              <a:t>Role of blockchain technology in crowdfunding (international banking and finance) in 4th international conference on management, economics &amp; finance 2021, In this the author analyzes the role, benefits and set backs of the current crowdfunding systems and also tries to combine crowdfunding with blockchain to generate greater benefits.</a:t>
            </a:r>
          </a:p>
          <a:p>
            <a:pPr>
              <a:lnSpc>
                <a:spcPct val="120000"/>
              </a:lnSpc>
            </a:pPr>
            <a:r>
              <a:rPr lang="en-US" dirty="0"/>
              <a:t>“Crowdfunding and venture capital: substitutes or complements?” the authors in this paper, discuss the dynamics of crowdfunding and contrast venture capitalists and the investors of crowdfunding and understand if they are complimentary in nature.</a:t>
            </a:r>
          </a:p>
          <a:p>
            <a:pPr>
              <a:lnSpc>
                <a:spcPct val="120000"/>
              </a:lnSpc>
            </a:pPr>
            <a:r>
              <a:rPr lang="en-US" dirty="0"/>
              <a:t>“Lemmings in the crowd: success and failure of crowdfunding platforms” In this paper, the author tries to analyze the determinants which make a business a success or a failure, especially the crowdfunding platforms. They have analyzed the case studies of Kickstarter and IndieGoGo in particular.</a:t>
            </a:r>
          </a:p>
          <a:p>
            <a:pPr>
              <a:lnSpc>
                <a:spcPct val="120000"/>
              </a:lnSpc>
            </a:pPr>
            <a:r>
              <a:rPr lang="en-US" dirty="0"/>
              <a:t>“How blockchain is revolutionizing crowdfunding” In this paper, the author explains the limitations of the crowdfunding platforms and the benefits of blockchain technology and how it is the future of crowdfunding owing to the ease and transparency of this model.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limitations in existing system</a:t>
            </a:r>
            <a:endParaRPr lang="en-IN" dirty="0"/>
          </a:p>
        </p:txBody>
      </p:sp>
      <p:sp>
        <p:nvSpPr>
          <p:cNvPr id="3" name="Content Placeholder 2"/>
          <p:cNvSpPr>
            <a:spLocks noGrp="1"/>
          </p:cNvSpPr>
          <p:nvPr>
            <p:ph idx="1"/>
          </p:nvPr>
        </p:nvSpPr>
        <p:spPr/>
        <p:txBody>
          <a:bodyPr/>
          <a:lstStyle/>
          <a:p>
            <a:r>
              <a:rPr lang="en-IN" dirty="0"/>
              <a:t>Lack of accountability in both directions.</a:t>
            </a:r>
          </a:p>
          <a:p>
            <a:r>
              <a:rPr lang="en-IN" dirty="0"/>
              <a:t>Lack of customisation in advertising and marketing.</a:t>
            </a:r>
          </a:p>
          <a:p>
            <a:r>
              <a:rPr lang="en-IN" dirty="0"/>
              <a:t>Lack of IP Security.</a:t>
            </a:r>
          </a:p>
          <a:p>
            <a:r>
              <a:rPr lang="en-IN" dirty="0"/>
              <a:t>The exorbitant and unnecessary fees charged by existing systems.</a:t>
            </a:r>
          </a:p>
          <a:p>
            <a:r>
              <a:rPr lang="en-IN" dirty="0"/>
              <a:t>Lack of flexibility in rules for extant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project</a:t>
            </a:r>
            <a:endParaRPr lang="en-IN" dirty="0"/>
          </a:p>
        </p:txBody>
      </p:sp>
      <p:sp>
        <p:nvSpPr>
          <p:cNvPr id="3" name="Content Placeholder 2"/>
          <p:cNvSpPr>
            <a:spLocks noGrp="1"/>
          </p:cNvSpPr>
          <p:nvPr>
            <p:ph idx="1"/>
          </p:nvPr>
        </p:nvSpPr>
        <p:spPr/>
        <p:txBody>
          <a:bodyPr/>
          <a:lstStyle/>
          <a:p>
            <a:r>
              <a:rPr lang="en-IN"/>
              <a:t>Increase accountability of startups and investors.</a:t>
            </a:r>
          </a:p>
          <a:p>
            <a:r>
              <a:rPr lang="en-IN"/>
              <a:t>Give creators control over the way they wish the product be advertised.</a:t>
            </a:r>
          </a:p>
          <a:p>
            <a:r>
              <a:rPr lang="en-IN">
                <a:sym typeface="+mn-ea"/>
              </a:rPr>
              <a:t>Recognise patents/ copyrights and provide archives to aid legal actions.</a:t>
            </a:r>
            <a:endParaRPr lang="en-IN"/>
          </a:p>
          <a:p>
            <a:r>
              <a:rPr lang="en-IN">
                <a:sym typeface="+mn-ea"/>
              </a:rPr>
              <a:t>Cut down on posting fees to make it more affordable.</a:t>
            </a:r>
            <a:endParaRPr lang="en-IN"/>
          </a:p>
          <a:p>
            <a:r>
              <a:rPr lang="en-IN">
                <a:sym typeface="+mn-ea"/>
              </a:rPr>
              <a:t>Have flexibility in how funding scenario should be approached.</a:t>
            </a:r>
            <a:endParaRPr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idea of the project</a:t>
            </a:r>
            <a:endParaRPr lang="en-IN" dirty="0"/>
          </a:p>
        </p:txBody>
      </p:sp>
      <p:sp>
        <p:nvSpPr>
          <p:cNvPr id="3" name="Content Placeholder 2"/>
          <p:cNvSpPr>
            <a:spLocks noGrp="1"/>
          </p:cNvSpPr>
          <p:nvPr>
            <p:ph idx="1"/>
          </p:nvPr>
        </p:nvSpPr>
        <p:spPr/>
        <p:txBody>
          <a:bodyPr/>
          <a:lstStyle/>
          <a:p>
            <a:r>
              <a:rPr lang="en-US" dirty="0"/>
              <a:t>We will be using smart contracts using the blockchain technology and create a process that will form the backbone for our application and ensure the crowdfunding process is accurate, efficient, transparent and secure.</a:t>
            </a:r>
          </a:p>
          <a:p>
            <a:r>
              <a:rPr lang="en-IN" dirty="0"/>
              <a:t>With the help of the smart contract we will be able to determine and execute actions once the required conditions will be met, and we will also have a fallback process in case the conditions are not met which hence will ensure that opportunities for fraud is minimized.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endParaRPr lang="en-IN" dirty="0"/>
          </a:p>
        </p:txBody>
      </p:sp>
      <p:sp>
        <p:nvSpPr>
          <p:cNvPr id="3" name="Content Placeholder 2"/>
          <p:cNvSpPr>
            <a:spLocks noGrp="1"/>
          </p:cNvSpPr>
          <p:nvPr>
            <p:ph idx="1"/>
          </p:nvPr>
        </p:nvSpPr>
        <p:spPr/>
        <p:txBody>
          <a:bodyPr>
            <a:normAutofit lnSpcReduction="10000"/>
          </a:bodyPr>
          <a:lstStyle/>
          <a:p>
            <a:r>
              <a:rPr lang="en-US" dirty="0"/>
              <a:t>Blockchain, Web 3.0 and decentralization are the future and the scope of this project can only grow.</a:t>
            </a:r>
            <a:endParaRPr lang="en-IN" dirty="0"/>
          </a:p>
          <a:p>
            <a:r>
              <a:rPr lang="en-US" dirty="0"/>
              <a:t>Our project can be extended as </a:t>
            </a:r>
          </a:p>
          <a:p>
            <a:pPr lvl="1"/>
            <a:r>
              <a:rPr lang="en-US" dirty="0"/>
              <a:t>A full stack crowdfunding application(like for our college)</a:t>
            </a:r>
          </a:p>
          <a:p>
            <a:pPr lvl="1"/>
            <a:r>
              <a:rPr lang="en-US" dirty="0"/>
              <a:t>A supply chain tracking application</a:t>
            </a:r>
          </a:p>
          <a:p>
            <a:pPr lvl="1"/>
            <a:r>
              <a:rPr lang="en-US" dirty="0"/>
              <a:t>A peer-to-peer trading/exchange platform (like OLX, etc.)</a:t>
            </a:r>
          </a:p>
          <a:p>
            <a:pPr lvl="1"/>
            <a:r>
              <a:rPr lang="en-US" dirty="0"/>
              <a:t>A food supply tracking application</a:t>
            </a:r>
          </a:p>
          <a:p>
            <a:r>
              <a:rPr lang="en-US" dirty="0"/>
              <a:t>Blockchain as  a technology can be implemented in any application where there is a need for tracking, transaction, data storage, trading, data transfer and many more…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GOALS IS THE FIRST STEP IN TURNING THE INVISIBLE INTO VISIBLE</a:t>
            </a:r>
            <a:endParaRPr lang="en-IN" dirty="0"/>
          </a:p>
        </p:txBody>
      </p:sp>
      <p:sp>
        <p:nvSpPr>
          <p:cNvPr id="6" name="Text Placeholder 5"/>
          <p:cNvSpPr>
            <a:spLocks noGrp="1"/>
          </p:cNvSpPr>
          <p:nvPr>
            <p:ph type="body" sz="half" idx="13"/>
          </p:nvPr>
        </p:nvSpPr>
        <p:spPr/>
        <p:txBody>
          <a:bodyPr/>
          <a:lstStyle/>
          <a:p>
            <a:r>
              <a:rPr lang="en-US" i="1" dirty="0"/>
              <a:t>- Tony Robbins</a:t>
            </a:r>
            <a:endParaRPr lang="en-IN" i="1" dirty="0"/>
          </a:p>
        </p:txBody>
      </p:sp>
      <p:sp>
        <p:nvSpPr>
          <p:cNvPr id="5" name="Text Placeholder 4"/>
          <p:cNvSpPr>
            <a:spLocks noGrp="1"/>
          </p:cNvSpPr>
          <p:nvPr>
            <p:ph type="body" sz="half" idx="2"/>
          </p:nvPr>
        </p:nvSpPr>
        <p:spPr/>
        <p:txBody>
          <a:bodyPr>
            <a:normAutofit/>
          </a:bodyPr>
          <a:lstStyle/>
          <a:p>
            <a:r>
              <a:rPr lang="en-US" sz="2800" i="1" dirty="0">
                <a:effectLst>
                  <a:outerShdw blurRad="38100" dist="38100" dir="2700000" algn="tl">
                    <a:srgbClr val="000000">
                      <a:alpha val="43137"/>
                    </a:srgbClr>
                  </a:outerShdw>
                </a:effectLst>
              </a:rPr>
              <a:t>Thank you. We are ready for the questions.</a:t>
            </a:r>
            <a:endParaRPr lang="en-IN" sz="2800" i="1" dirty="0">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Berl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122</TotalTime>
  <Words>737</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RajyaMudra</vt:lpstr>
      <vt:lpstr>Introduction</vt:lpstr>
      <vt:lpstr>Motivation</vt:lpstr>
      <vt:lpstr> Literature Review</vt:lpstr>
      <vt:lpstr>Challenges and limitations in existing system</vt:lpstr>
      <vt:lpstr>Objectives of the project</vt:lpstr>
      <vt:lpstr>Innovation idea of the project</vt:lpstr>
      <vt:lpstr>Scope of the project</vt:lpstr>
      <vt:lpstr>SETTING GOALS IS THE FIRST STEP IN TURNING THE INVISIBLE INTO VISIBLE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RajyaMudra</dc:title>
  <dc:creator>Raghuraj Muni</dc:creator>
  <cp:lastModifiedBy>Raghuraj Muni</cp:lastModifiedBy>
  <cp:revision>17</cp:revision>
  <dcterms:created xsi:type="dcterms:W3CDTF">2022-01-09T14:39:00Z</dcterms:created>
  <dcterms:modified xsi:type="dcterms:W3CDTF">2022-01-25T15:40:35Z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