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notesMasterIdLst>
    <p:notesMasterId r:id="rId12"/>
  </p:notesMasterIdLst>
  <p:sldIdLst>
    <p:sldId id="256" r:id="rId2"/>
    <p:sldId id="257" r:id="rId3"/>
    <p:sldId id="258" r:id="rId4"/>
    <p:sldId id="269" r:id="rId5"/>
    <p:sldId id="265" r:id="rId6"/>
    <p:sldId id="267" r:id="rId7"/>
    <p:sldId id="266" r:id="rId8"/>
    <p:sldId id="261" r:id="rId9"/>
    <p:sldId id="262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ADEC5-E43F-4011-B761-72F54C70DEF4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7ADDA-4918-409C-ADAB-B079CEAA6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30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7ADDA-4918-409C-ADAB-B079CEAA67F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30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0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1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51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24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71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07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84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35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3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2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7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1091682"/>
            <a:ext cx="7428473" cy="2248677"/>
          </a:xfrm>
        </p:spPr>
        <p:txBody>
          <a:bodyPr/>
          <a:lstStyle/>
          <a:p>
            <a:r>
              <a:rPr lang="en-US" dirty="0"/>
              <a:t>Data Analysis of Employee Attrition </a:t>
            </a:r>
            <a:r>
              <a:rPr lang="en-IN" dirty="0"/>
              <a:t> </a:t>
            </a:r>
            <a:r>
              <a:rPr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021495"/>
            <a:ext cx="5917677" cy="1617306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tx1"/>
                </a:solidFill>
              </a:rPr>
              <a:t>Created by</a:t>
            </a:r>
            <a:r>
              <a:rPr lang="en-US" dirty="0">
                <a:solidFill>
                  <a:schemeClr val="tx1"/>
                </a:solidFill>
              </a:rPr>
              <a:t> : Raghul Prasanth .M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Dataset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: Employee Attrition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Date : 07-04-2025</a:t>
            </a:r>
          </a:p>
          <a:p>
            <a:r>
              <a:rPr lang="en-IN" dirty="0">
                <a:solidFill>
                  <a:schemeClr val="tx1"/>
                </a:solidFill>
              </a:rPr>
              <a:t>Batch : RP-33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184C-B281-DE6F-927F-4DB7A13F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1" y="2057400"/>
            <a:ext cx="7223200" cy="1824135"/>
          </a:xfrm>
        </p:spPr>
        <p:txBody>
          <a:bodyPr/>
          <a:lstStyle/>
          <a:p>
            <a:r>
              <a:rPr lang="en-US" sz="7200" dirty="0"/>
              <a:t>Thanking You</a:t>
            </a:r>
            <a:endParaRPr lang="en-IN" sz="7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0CC7B-94A0-4C3A-B6A2-C491947F2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 ’s are Welcomed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7990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973" y="2582507"/>
            <a:ext cx="6859306" cy="3530599"/>
          </a:xfrm>
        </p:spPr>
        <p:txBody>
          <a:bodyPr>
            <a:normAutofit fontScale="92500" lnSpcReduction="20000"/>
          </a:bodyPr>
          <a:lstStyle/>
          <a:p>
            <a:r>
              <a:rPr dirty="0">
                <a:solidFill>
                  <a:schemeClr val="tx1"/>
                </a:solidFill>
              </a:rPr>
              <a:t>The dataset includes information about employees such as:</a:t>
            </a:r>
          </a:p>
          <a:p>
            <a:r>
              <a:rPr dirty="0">
                <a:solidFill>
                  <a:schemeClr val="tx1"/>
                </a:solidFill>
              </a:rPr>
              <a:t>Age, Education, Gender</a:t>
            </a:r>
          </a:p>
          <a:p>
            <a:r>
              <a:rPr dirty="0">
                <a:solidFill>
                  <a:schemeClr val="tx1"/>
                </a:solidFill>
              </a:rPr>
              <a:t>Department, Job Role, Business Travel</a:t>
            </a:r>
          </a:p>
          <a:p>
            <a:r>
              <a:rPr dirty="0">
                <a:solidFill>
                  <a:schemeClr val="tx1"/>
                </a:solidFill>
              </a:rPr>
              <a:t>Attrition Status</a:t>
            </a:r>
          </a:p>
          <a:p>
            <a:r>
              <a:rPr dirty="0">
                <a:solidFill>
                  <a:schemeClr val="tx1"/>
                </a:solidFill>
              </a:rPr>
              <a:t>Satisfaction Scores (Environment, Work-Life Balance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IN" sz="1800" b="0" i="0" u="none" strike="noStrike" dirty="0">
                <a:solidFill>
                  <a:schemeClr val="tx1"/>
                </a:solidFill>
                <a:effectLst/>
              </a:rPr>
              <a:t> Relation ship, Performance Rating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)</a:t>
            </a:r>
          </a:p>
          <a:p>
            <a:r>
              <a:rPr dirty="0">
                <a:solidFill>
                  <a:schemeClr val="tx1"/>
                </a:solidFill>
              </a:rPr>
              <a:t>Career Progression (Years at Company, Promotions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IN" sz="1800" b="0" i="0" u="none" strike="noStrike" dirty="0">
                <a:solidFill>
                  <a:schemeClr val="tx1"/>
                </a:solidFill>
                <a:effectLst/>
              </a:rPr>
              <a:t> Total Working Years,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</a:rPr>
              <a:t> Training Times Last Year, Years With Current Manager, Years Since Last Promotion, Years In Current Role</a:t>
            </a:r>
            <a:r>
              <a:rPr lang="en-IN" dirty="0"/>
              <a:t>  )</a:t>
            </a:r>
          </a:p>
          <a:p>
            <a:r>
              <a:rPr lang="en-IN" dirty="0">
                <a:solidFill>
                  <a:schemeClr val="tx1"/>
                </a:solidFill>
              </a:rPr>
              <a:t>Pay Role(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</a:rPr>
              <a:t>Monthly Income, Monthly Rate, Daily Rate</a:t>
            </a:r>
            <a:r>
              <a:rPr lang="en-IN" dirty="0"/>
              <a:t>  )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Total Attributes: </a:t>
            </a:r>
            <a:r>
              <a:rPr dirty="0">
                <a:solidFill>
                  <a:schemeClr val="tx1"/>
                </a:solidFill>
              </a:rPr>
              <a:t>35 columns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Cleaning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Removed unnecessary columns (e.g., unnamed columns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</a:rPr>
              <a:t> Standard Hours , Employee Count, Over18</a:t>
            </a:r>
            <a:r>
              <a:rPr lang="en-IN" dirty="0"/>
              <a:t>  </a:t>
            </a:r>
            <a:r>
              <a:rPr dirty="0">
                <a:solidFill>
                  <a:schemeClr val="tx1"/>
                </a:solidFill>
              </a:rPr>
              <a:t>)</a:t>
            </a:r>
          </a:p>
          <a:p>
            <a:r>
              <a:rPr dirty="0">
                <a:solidFill>
                  <a:schemeClr val="tx1"/>
                </a:solidFill>
              </a:rPr>
              <a:t>Handled missing values in Distance From Home</a:t>
            </a:r>
            <a:r>
              <a:rPr lang="en-US" dirty="0">
                <a:solidFill>
                  <a:schemeClr val="tx1"/>
                </a:solidFill>
              </a:rPr>
              <a:t> , Age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Standardized categorical values (e.g., Attrition: Yes/No)</a:t>
            </a:r>
          </a:p>
          <a:p>
            <a:r>
              <a:rPr dirty="0">
                <a:solidFill>
                  <a:schemeClr val="tx1"/>
                </a:solidFill>
              </a:rPr>
              <a:t> Verified data types for DAX compatibility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Replace Values(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</a:rPr>
              <a:t>Education Field, Environment Satisfaction</a:t>
            </a:r>
            <a:r>
              <a:rPr lang="en-IN" dirty="0"/>
              <a:t> ,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</a:rPr>
              <a:t> Job Involvement, Job Satisfaction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B939-9536-271B-6A62-3F433C1B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D994-C215-231D-5695-7638D9B9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DAX functions were used in Power BI for analysis:</a:t>
            </a:r>
          </a:p>
          <a:p>
            <a:r>
              <a:rPr lang="en-US" dirty="0"/>
              <a:t>CALCULATE: For conditional aggregations</a:t>
            </a:r>
          </a:p>
          <a:p>
            <a:r>
              <a:rPr lang="en-US" dirty="0"/>
              <a:t>COUNTROWS: To count filtered rows</a:t>
            </a:r>
          </a:p>
          <a:p>
            <a:r>
              <a:rPr lang="en-US" dirty="0"/>
              <a:t>AVERAGE: For monthly salary and daily rate</a:t>
            </a:r>
          </a:p>
          <a:p>
            <a:r>
              <a:rPr lang="en-US" dirty="0"/>
              <a:t>IF &amp; SWITCH: For creating custom categorizations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80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EF74-F732-DF28-9077-EF83CE49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A3E74-5B78-4B37-66C3-DBA6E0B58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20" y="2144373"/>
            <a:ext cx="8882743" cy="455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8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1D5E-BFFF-3623-6ADF-976D08E4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</a:t>
            </a:r>
            <a:r>
              <a:rPr lang="en-IN" dirty="0"/>
              <a:t>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FBBF1-79DE-555B-37CE-7A6D09A4D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2216469"/>
            <a:ext cx="8733454" cy="451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4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988F-D0B9-0A50-7468-11F5EE58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</a:t>
            </a:r>
            <a:r>
              <a:rPr lang="en-IN" dirty="0"/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D4ED9-152C-6D7E-35DA-D2B9037B2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" y="2271007"/>
            <a:ext cx="8892074" cy="45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0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0" y="2489200"/>
            <a:ext cx="7671069" cy="3995576"/>
          </a:xfrm>
        </p:spPr>
        <p:txBody>
          <a:bodyPr>
            <a:normAutofit lnSpcReduction="10000"/>
          </a:bodyPr>
          <a:lstStyle/>
          <a:p>
            <a:r>
              <a:rPr dirty="0"/>
              <a:t>Higher attrition observed in Sales department</a:t>
            </a:r>
          </a:p>
          <a:p>
            <a:r>
              <a:rPr dirty="0"/>
              <a:t>Employees with low satisfaction scores more likely to leave</a:t>
            </a:r>
          </a:p>
          <a:p>
            <a:r>
              <a:rPr dirty="0" err="1"/>
              <a:t>Yo</a:t>
            </a:r>
            <a:r>
              <a:rPr lang="en-IN" dirty="0" err="1"/>
              <a:t>unger</a:t>
            </a:r>
            <a:r>
              <a:rPr lang="en-IN" dirty="0"/>
              <a:t> and After 40</a:t>
            </a:r>
            <a:r>
              <a:rPr dirty="0"/>
              <a:t> employees have higher attrition rates</a:t>
            </a:r>
          </a:p>
          <a:p>
            <a:r>
              <a:rPr dirty="0"/>
              <a:t>Recommend improving engagement and satisfaction for at-risk groups</a:t>
            </a:r>
            <a:endParaRPr lang="en-US" dirty="0"/>
          </a:p>
          <a:p>
            <a:r>
              <a:rPr lang="en-IN" dirty="0"/>
              <a:t>0 Stocks option level have high attrition</a:t>
            </a:r>
          </a:p>
          <a:p>
            <a:r>
              <a:rPr lang="en-IN" dirty="0"/>
              <a:t>Provide travel allowance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</a:rPr>
              <a:t>Employees with low satisfaction had 2x higher attrition.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</a:rPr>
              <a:t> Employees with &lt;2 years tenure are 30% more likely to leave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</a:rPr>
              <a:t>Introduce remote work options for Sales roles to reduce travel stress</a:t>
            </a:r>
          </a:p>
          <a:p>
            <a:endParaRPr lang="en-US" dirty="0">
              <a:solidFill>
                <a:srgbClr val="404040"/>
              </a:solidFill>
              <a:latin typeface="DeepSeek-CJK-patch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The analysis helped identify key factors influencing attrition.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</a:rPr>
              <a:t> Attrition is driven by job role, satisfaction, and tenure.</a:t>
            </a:r>
            <a:endParaRPr dirty="0"/>
          </a:p>
          <a:p>
            <a:r>
              <a:rPr dirty="0"/>
              <a:t>Improve employee retention strategies</a:t>
            </a:r>
          </a:p>
          <a:p>
            <a:r>
              <a:rPr dirty="0"/>
              <a:t>Use insights to tailor HR policies</a:t>
            </a:r>
          </a:p>
          <a:p>
            <a:r>
              <a:rPr dirty="0"/>
              <a:t>Track progress using live dashboards in Power BI</a:t>
            </a:r>
            <a:endParaRPr lang="en-US" dirty="0"/>
          </a:p>
          <a:p>
            <a:r>
              <a:rPr lang="en-US" b="0" i="0" dirty="0">
                <a:solidFill>
                  <a:srgbClr val="404040"/>
                </a:solidFill>
                <a:effectLst/>
              </a:rPr>
              <a:t>Reducing attrition can save $2M annually in hiring/training costs.</a:t>
            </a:r>
            <a:endParaRPr lang="en-IN" b="0" i="0" dirty="0">
              <a:solidFill>
                <a:srgbClr val="404040"/>
              </a:solidFill>
              <a:effectLst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</a:rPr>
              <a:t> Partner with HR to implement retention strategies and monitor progress.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617</TotalTime>
  <Words>379</Words>
  <Application>Microsoft Office PowerPoint</Application>
  <PresentationFormat>On-screen Show (4:3)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DeepSeek-CJK-patch</vt:lpstr>
      <vt:lpstr>Wingdings 3</vt:lpstr>
      <vt:lpstr>Ion Boardroom</vt:lpstr>
      <vt:lpstr>Data Analysis of Employee Attrition  Project</vt:lpstr>
      <vt:lpstr>Dataset Overview</vt:lpstr>
      <vt:lpstr>Data Cleaning Process</vt:lpstr>
      <vt:lpstr>DAX Functions</vt:lpstr>
      <vt:lpstr>Dashboard Overview</vt:lpstr>
      <vt:lpstr>Attrition Dashboard</vt:lpstr>
      <vt:lpstr>Retention Dashboard</vt:lpstr>
      <vt:lpstr>Key Insights &amp; Recommendations</vt:lpstr>
      <vt:lpstr>Conclusion</vt:lpstr>
      <vt:lpstr>Thanking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Raghul Prasanth</dc:creator>
  <cp:keywords/>
  <dc:description>generated using python-pptx</dc:description>
  <cp:lastModifiedBy>Raghul Prasanth</cp:lastModifiedBy>
  <cp:revision>15</cp:revision>
  <dcterms:created xsi:type="dcterms:W3CDTF">2013-01-27T09:14:16Z</dcterms:created>
  <dcterms:modified xsi:type="dcterms:W3CDTF">2025-07-08T04:31:47Z</dcterms:modified>
  <cp:category/>
</cp:coreProperties>
</file>