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9131E9-9FE2-4C72-ACE4-8C5968D6B122}">
  <a:tblStyle styleId="{DC9131E9-9FE2-4C72-ACE4-8C5968D6B1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e742a2c1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e742a2c1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e742a2c1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e742a2c1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79bcaeb7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79bcaeb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7c25c14b3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7c25c14b3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7c25c14b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7c25c14b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7c25c14b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7c25c14b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7c25c14b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7c25c14b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7c25c14b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7c25c14b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7c319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f7c319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64a7ed3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64a7ed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539c1b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539c1b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0450" y="1243975"/>
            <a:ext cx="8123100" cy="158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FFFF"/>
                </a:solidFill>
                <a:highlight>
                  <a:srgbClr val="000000"/>
                </a:highlight>
              </a:rPr>
              <a:t>DISEASE PREDICTION</a:t>
            </a:r>
            <a:endParaRPr>
              <a:solidFill>
                <a:srgbClr val="00FFFF"/>
              </a:solidFill>
              <a:highlight>
                <a:srgbClr val="000000"/>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0" y="5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20">
                <a:solidFill>
                  <a:srgbClr val="A64D79"/>
                </a:solidFill>
              </a:rPr>
              <a:t>    </a:t>
            </a:r>
            <a:r>
              <a:rPr lang="en" sz="2131">
                <a:solidFill>
                  <a:srgbClr val="1155CC"/>
                </a:solidFill>
              </a:rPr>
              <a:t> </a:t>
            </a:r>
            <a:r>
              <a:rPr b="1" lang="en" sz="2131">
                <a:solidFill>
                  <a:srgbClr val="FF9900"/>
                </a:solidFill>
              </a:rPr>
              <a:t>K-FOLD ACCURACY SCORES</a:t>
            </a:r>
            <a:r>
              <a:rPr lang="en" sz="2911">
                <a:solidFill>
                  <a:srgbClr val="FF9900"/>
                </a:solidFill>
              </a:rPr>
              <a:t> </a:t>
            </a:r>
            <a:endParaRPr sz="2911">
              <a:solidFill>
                <a:srgbClr val="FF9900"/>
              </a:solidFill>
            </a:endParaRPr>
          </a:p>
        </p:txBody>
      </p:sp>
      <p:sp>
        <p:nvSpPr>
          <p:cNvPr id="138" name="Google Shape;138;p22"/>
          <p:cNvSpPr txBox="1"/>
          <p:nvPr>
            <p:ph idx="1" type="body"/>
          </p:nvPr>
        </p:nvSpPr>
        <p:spPr>
          <a:xfrm>
            <a:off x="-53750" y="628275"/>
            <a:ext cx="9144000" cy="4515300"/>
          </a:xfrm>
          <a:prstGeom prst="rect">
            <a:avLst/>
          </a:prstGeom>
          <a:solidFill>
            <a:srgbClr val="FFFFFF"/>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750">
                <a:solidFill>
                  <a:srgbClr val="000000"/>
                </a:solidFill>
                <a:highlight>
                  <a:srgbClr val="FFFFFE"/>
                </a:highlight>
                <a:latin typeface="Courier New"/>
                <a:ea typeface="Courier New"/>
                <a:cs typeface="Courier New"/>
                <a:sym typeface="Courier New"/>
              </a:rPr>
              <a:t>                                                                                                                                                                          </a:t>
            </a:r>
            <a:endParaRPr sz="17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39" name="Google Shape;139;p22"/>
          <p:cNvPicPr preferRelativeResize="0"/>
          <p:nvPr/>
        </p:nvPicPr>
        <p:blipFill>
          <a:blip r:embed="rId3">
            <a:alphaModFix/>
          </a:blip>
          <a:stretch>
            <a:fillRect/>
          </a:stretch>
        </p:blipFill>
        <p:spPr>
          <a:xfrm>
            <a:off x="0" y="833500"/>
            <a:ext cx="4418575" cy="4310000"/>
          </a:xfrm>
          <a:prstGeom prst="rect">
            <a:avLst/>
          </a:prstGeom>
          <a:noFill/>
          <a:ln>
            <a:noFill/>
          </a:ln>
        </p:spPr>
      </p:pic>
      <p:graphicFrame>
        <p:nvGraphicFramePr>
          <p:cNvPr id="140" name="Google Shape;140;p22"/>
          <p:cNvGraphicFramePr/>
          <p:nvPr/>
        </p:nvGraphicFramePr>
        <p:xfrm>
          <a:off x="4679450" y="732950"/>
          <a:ext cx="3000000" cy="3000000"/>
        </p:xfrm>
        <a:graphic>
          <a:graphicData uri="http://schemas.openxmlformats.org/drawingml/2006/table">
            <a:tbl>
              <a:tblPr>
                <a:noFill/>
                <a:tableStyleId>{DC9131E9-9FE2-4C72-ACE4-8C5968D6B122}</a:tableStyleId>
              </a:tblPr>
              <a:tblGrid>
                <a:gridCol w="714700"/>
                <a:gridCol w="591575"/>
                <a:gridCol w="666550"/>
                <a:gridCol w="693425"/>
                <a:gridCol w="693425"/>
                <a:gridCol w="693425"/>
              </a:tblGrid>
              <a:tr h="538225">
                <a:tc>
                  <a:txBody>
                    <a:bodyPr/>
                    <a:lstStyle/>
                    <a:p>
                      <a:pPr indent="0" lvl="0" marL="0" rtl="0" algn="l">
                        <a:spcBef>
                          <a:spcPts val="0"/>
                        </a:spcBef>
                        <a:spcAft>
                          <a:spcPts val="0"/>
                        </a:spcAft>
                        <a:buNone/>
                      </a:pPr>
                      <a:r>
                        <a:rPr b="1" lang="en" sz="1100"/>
                        <a:t>Model</a:t>
                      </a:r>
                      <a:endParaRPr b="1" sz="1100"/>
                    </a:p>
                    <a:p>
                      <a:pPr indent="0" lvl="0" marL="0" rtl="0" algn="l">
                        <a:spcBef>
                          <a:spcPts val="0"/>
                        </a:spcBef>
                        <a:spcAft>
                          <a:spcPts val="0"/>
                        </a:spcAft>
                        <a:buNone/>
                      </a:pPr>
                      <a:r>
                        <a:rPr b="1" lang="en" sz="1100"/>
                        <a:t>(TRAIN)</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k=10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200">
                <a:tc>
                  <a:txBody>
                    <a:bodyPr/>
                    <a:lstStyle/>
                    <a:p>
                      <a:pPr indent="0" lvl="0" marL="0" rtl="0" algn="l">
                        <a:spcBef>
                          <a:spcPts val="0"/>
                        </a:spcBef>
                        <a:spcAft>
                          <a:spcPts val="0"/>
                        </a:spcAft>
                        <a:buNone/>
                      </a:pPr>
                      <a:r>
                        <a:rPr lang="en" sz="1000"/>
                        <a:t>‘log’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200">
                <a:tc>
                  <a:txBody>
                    <a:bodyPr/>
                    <a:lstStyle/>
                    <a:p>
                      <a:pPr indent="0" lvl="0" marL="0" rtl="0" algn="l">
                        <a:spcBef>
                          <a:spcPts val="0"/>
                        </a:spcBef>
                        <a:spcAft>
                          <a:spcPts val="0"/>
                        </a:spcAft>
                        <a:buNone/>
                      </a:pPr>
                      <a:r>
                        <a:rPr lang="en" sz="1000"/>
                        <a:t>‘dt’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200">
                <a:tc>
                  <a:txBody>
                    <a:bodyPr/>
                    <a:lstStyle/>
                    <a:p>
                      <a:pPr indent="0" lvl="0" marL="0" rtl="0" algn="l">
                        <a:spcBef>
                          <a:spcPts val="0"/>
                        </a:spcBef>
                        <a:spcAft>
                          <a:spcPts val="0"/>
                        </a:spcAft>
                        <a:buNone/>
                      </a:pPr>
                      <a:r>
                        <a:rPr lang="en" sz="1000"/>
                        <a:t>‘ran’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200">
                <a:tc>
                  <a:txBody>
                    <a:bodyPr/>
                    <a:lstStyle/>
                    <a:p>
                      <a:pPr indent="0" lvl="0" marL="0" rtl="0" algn="l">
                        <a:spcBef>
                          <a:spcPts val="0"/>
                        </a:spcBef>
                        <a:spcAft>
                          <a:spcPts val="0"/>
                        </a:spcAft>
                        <a:buNone/>
                      </a:pPr>
                      <a:r>
                        <a:rPr lang="en" sz="1000"/>
                        <a:t>‘NB’</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41" name="Google Shape;141;p22"/>
          <p:cNvGraphicFramePr/>
          <p:nvPr/>
        </p:nvGraphicFramePr>
        <p:xfrm>
          <a:off x="4679400" y="2895050"/>
          <a:ext cx="3000000" cy="3000000"/>
        </p:xfrm>
        <a:graphic>
          <a:graphicData uri="http://schemas.openxmlformats.org/drawingml/2006/table">
            <a:tbl>
              <a:tblPr>
                <a:noFill/>
                <a:tableStyleId>{DC9131E9-9FE2-4C72-ACE4-8C5968D6B122}</a:tableStyleId>
              </a:tblPr>
              <a:tblGrid>
                <a:gridCol w="714750"/>
                <a:gridCol w="714750"/>
                <a:gridCol w="714750"/>
                <a:gridCol w="714750"/>
                <a:gridCol w="714750"/>
                <a:gridCol w="714750"/>
              </a:tblGrid>
              <a:tr h="383275">
                <a:tc>
                  <a:txBody>
                    <a:bodyPr/>
                    <a:lstStyle/>
                    <a:p>
                      <a:pPr indent="0" lvl="0" marL="0" rtl="0" algn="l">
                        <a:spcBef>
                          <a:spcPts val="0"/>
                        </a:spcBef>
                        <a:spcAft>
                          <a:spcPts val="0"/>
                        </a:spcAft>
                        <a:buNone/>
                      </a:pPr>
                      <a:r>
                        <a:rPr b="1" lang="en" sz="1100"/>
                        <a:t>Model</a:t>
                      </a:r>
                      <a:endParaRPr b="1" sz="1100"/>
                    </a:p>
                    <a:p>
                      <a:pPr indent="0" lvl="0" marL="0" rtl="0" algn="l">
                        <a:spcBef>
                          <a:spcPts val="0"/>
                        </a:spcBef>
                        <a:spcAft>
                          <a:spcPts val="0"/>
                        </a:spcAft>
                        <a:buNone/>
                      </a:pPr>
                      <a:r>
                        <a:rPr b="1" lang="en" sz="1100"/>
                        <a:t>(TEST)</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k=2</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k=10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850">
                <a:tc>
                  <a:txBody>
                    <a:bodyPr/>
                    <a:lstStyle/>
                    <a:p>
                      <a:pPr indent="0" lvl="0" marL="0" rtl="0" algn="l">
                        <a:spcBef>
                          <a:spcPts val="0"/>
                        </a:spcBef>
                        <a:spcAft>
                          <a:spcPts val="0"/>
                        </a:spcAft>
                        <a:buNone/>
                      </a:pPr>
                      <a:r>
                        <a:rPr lang="en" sz="1000"/>
                        <a:t>‘log’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850">
                <a:tc>
                  <a:txBody>
                    <a:bodyPr/>
                    <a:lstStyle/>
                    <a:p>
                      <a:pPr indent="0" lvl="0" marL="0" rtl="0" algn="l">
                        <a:spcBef>
                          <a:spcPts val="0"/>
                        </a:spcBef>
                        <a:spcAft>
                          <a:spcPts val="0"/>
                        </a:spcAft>
                        <a:buNone/>
                      </a:pPr>
                      <a:r>
                        <a:rPr lang="en" sz="1000"/>
                        <a:t>‘dt’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0.869512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850">
                <a:tc>
                  <a:txBody>
                    <a:bodyPr/>
                    <a:lstStyle/>
                    <a:p>
                      <a:pPr indent="0" lvl="0" marL="0" rtl="0" algn="l">
                        <a:spcBef>
                          <a:spcPts val="0"/>
                        </a:spcBef>
                        <a:spcAft>
                          <a:spcPts val="0"/>
                        </a:spcAft>
                        <a:buNone/>
                      </a:pPr>
                      <a:r>
                        <a:rPr lang="en" sz="1000"/>
                        <a:t>‘ran’</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0.998780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850">
                <a:tc>
                  <a:txBody>
                    <a:bodyPr/>
                    <a:lstStyle/>
                    <a:p>
                      <a:pPr indent="0" lvl="0" marL="0" rtl="0" algn="l">
                        <a:spcBef>
                          <a:spcPts val="0"/>
                        </a:spcBef>
                        <a:spcAft>
                          <a:spcPts val="0"/>
                        </a:spcAft>
                        <a:buNone/>
                      </a:pPr>
                      <a:r>
                        <a:rPr lang="en" sz="1000"/>
                        <a:t>‘NB’</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Prediction of Disease (Using Logistic Regression)</a:t>
            </a:r>
            <a:endParaRPr b="1">
              <a:solidFill>
                <a:srgbClr val="6AA84F"/>
              </a:solidFill>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1450">
                <a:solidFill>
                  <a:schemeClr val="lt1"/>
                </a:solidFill>
                <a:highlight>
                  <a:srgbClr val="FFFFFF"/>
                </a:highlight>
                <a:latin typeface="Courier New"/>
                <a:ea typeface="Courier New"/>
                <a:cs typeface="Courier New"/>
                <a:sym typeface="Courier New"/>
              </a:rPr>
              <a:t>  </a:t>
            </a:r>
            <a:endParaRPr sz="1450">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7: chills</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10: acidity</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16: fatigue</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27: high_fever</a:t>
            </a:r>
            <a:endParaRPr sz="313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36: nausea</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40: constipation</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41: abdominal_pain</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96: toxic_look_(typhos)</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2884">
                <a:solidFill>
                  <a:schemeClr val="lt1"/>
                </a:solidFill>
                <a:highlight>
                  <a:srgbClr val="FFFFFF"/>
                </a:highlight>
                <a:latin typeface="Courier New"/>
                <a:ea typeface="Courier New"/>
                <a:cs typeface="Courier New"/>
                <a:sym typeface="Courier New"/>
              </a:rPr>
              <a:t>102: belly_pain</a:t>
            </a:r>
            <a:endParaRPr sz="2884">
              <a:solidFill>
                <a:schemeClr val="lt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sz="1550">
              <a:solidFill>
                <a:schemeClr val="lt1"/>
              </a:solidFill>
              <a:highlight>
                <a:srgbClr val="FFFFFF"/>
              </a:highlight>
              <a:latin typeface="Courier New"/>
              <a:ea typeface="Courier New"/>
              <a:cs typeface="Courier New"/>
              <a:sym typeface="Courier New"/>
            </a:endParaRPr>
          </a:p>
        </p:txBody>
      </p:sp>
      <p:sp>
        <p:nvSpPr>
          <p:cNvPr id="148" name="Google Shape;148;p23"/>
          <p:cNvSpPr/>
          <p:nvPr/>
        </p:nvSpPr>
        <p:spPr>
          <a:xfrm>
            <a:off x="3051350" y="2812475"/>
            <a:ext cx="5207400" cy="1549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chemeClr val="lt1"/>
                </a:solidFill>
                <a:highlight>
                  <a:srgbClr val="FFFFFF"/>
                </a:highlight>
                <a:latin typeface="Courier New"/>
                <a:ea typeface="Courier New"/>
                <a:cs typeface="Courier New"/>
                <a:sym typeface="Courier New"/>
              </a:rPr>
              <a:t>Name of the infection = Typhoid , confidence score of : = 93.46987614886676 %</a:t>
            </a:r>
            <a:endParaRPr sz="14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50">
                <a:solidFill>
                  <a:schemeClr val="lt1"/>
                </a:solidFill>
                <a:highlight>
                  <a:srgbClr val="FFFFFF"/>
                </a:highlight>
                <a:latin typeface="Courier New"/>
                <a:ea typeface="Courier New"/>
                <a:cs typeface="Courier New"/>
                <a:sym typeface="Courier New"/>
              </a:rPr>
              <a:t>Name = abc , Age : = 20</a:t>
            </a:r>
            <a:endParaRPr sz="2150">
              <a:solidFill>
                <a:schemeClr val="lt1"/>
              </a:solidFill>
              <a:highlight>
                <a:srgbClr val="FFFFFF"/>
              </a:highlight>
              <a:latin typeface="Courier New"/>
              <a:ea typeface="Courier New"/>
              <a:cs typeface="Courier New"/>
              <a:sym typeface="Courier New"/>
            </a:endParaRPr>
          </a:p>
        </p:txBody>
      </p:sp>
      <p:sp>
        <p:nvSpPr>
          <p:cNvPr id="149" name="Google Shape;149;p23"/>
          <p:cNvSpPr/>
          <p:nvPr/>
        </p:nvSpPr>
        <p:spPr>
          <a:xfrm>
            <a:off x="3179150" y="1358875"/>
            <a:ext cx="5159400" cy="121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50">
                <a:solidFill>
                  <a:schemeClr val="lt1"/>
                </a:solidFill>
                <a:highlight>
                  <a:srgbClr val="FFFFFF"/>
                </a:highlight>
                <a:latin typeface="Courier New"/>
                <a:ea typeface="Courier New"/>
                <a:cs typeface="Courier New"/>
                <a:sym typeface="Courier New"/>
              </a:rPr>
              <a:t>Enter your name :abc</a:t>
            </a:r>
            <a:endParaRPr sz="15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550">
                <a:solidFill>
                  <a:schemeClr val="lt1"/>
                </a:solidFill>
                <a:highlight>
                  <a:srgbClr val="FFFFFF"/>
                </a:highlight>
                <a:latin typeface="Courier New"/>
                <a:ea typeface="Courier New"/>
                <a:cs typeface="Courier New"/>
                <a:sym typeface="Courier New"/>
              </a:rPr>
              <a:t>Enter your age:20</a:t>
            </a:r>
            <a:endParaRPr sz="15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50">
                <a:solidFill>
                  <a:schemeClr val="lt1"/>
                </a:solidFill>
                <a:highlight>
                  <a:srgbClr val="FFFFFF"/>
                </a:highlight>
                <a:latin typeface="Courier New"/>
                <a:ea typeface="Courier New"/>
                <a:cs typeface="Courier New"/>
                <a:sym typeface="Courier New"/>
              </a:rPr>
              <a:t>Enter the Serial no.s in  which  your Symptoms exist:  7 10 16 27 36 40 41 96 102</a:t>
            </a:r>
            <a:endParaRPr sz="1350">
              <a:solidFill>
                <a:schemeClr val="l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50">
              <a:solidFill>
                <a:schemeClr val="lt1"/>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A9999"/>
                </a:solidFill>
              </a:rPr>
              <a:t>CONCLUSION</a:t>
            </a:r>
            <a:endParaRPr/>
          </a:p>
        </p:txBody>
      </p:sp>
      <p:sp>
        <p:nvSpPr>
          <p:cNvPr id="155" name="Google Shape;15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sz="2000">
              <a:solidFill>
                <a:srgbClr val="FFFFFF"/>
              </a:solidFill>
            </a:endParaRPr>
          </a:p>
          <a:p>
            <a:pPr indent="-355600" lvl="0" marL="457200" rtl="0" algn="l">
              <a:spcBef>
                <a:spcPts val="1200"/>
              </a:spcBef>
              <a:spcAft>
                <a:spcPts val="0"/>
              </a:spcAft>
              <a:buClr>
                <a:srgbClr val="FFFFFF"/>
              </a:buClr>
              <a:buSzPts val="2000"/>
              <a:buChar char="❖"/>
            </a:pPr>
            <a:r>
              <a:rPr lang="en" sz="2000">
                <a:solidFill>
                  <a:srgbClr val="FFFFFF"/>
                </a:solidFill>
              </a:rPr>
              <a:t>This project-Disease prediction is to provide the users prediction for various and generally </a:t>
            </a:r>
            <a:r>
              <a:rPr lang="en" sz="2000">
                <a:solidFill>
                  <a:srgbClr val="FFFFFF"/>
                </a:solidFill>
              </a:rPr>
              <a:t>occurring</a:t>
            </a:r>
            <a:r>
              <a:rPr lang="en" sz="2000">
                <a:solidFill>
                  <a:srgbClr val="FFFFFF"/>
                </a:solidFill>
              </a:rPr>
              <a:t> diseases that when unchecked or sometimes ignored can turn into fatal disease.</a:t>
            </a:r>
            <a:endParaRPr sz="2000">
              <a:solidFill>
                <a:srgbClr val="FFFFFF"/>
              </a:solidFill>
            </a:endParaRPr>
          </a:p>
          <a:p>
            <a:pPr indent="0" lvl="0" marL="45720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FFFFFF"/>
              </a:buClr>
              <a:buSzPts val="2000"/>
              <a:buChar char="❖"/>
            </a:pPr>
            <a:r>
              <a:rPr lang="en" sz="2000">
                <a:solidFill>
                  <a:srgbClr val="FFFFFF"/>
                </a:solidFill>
              </a:rPr>
              <a:t>It also plays a major role if adopted by a healthcare sector in order to reduce the amount of work of doctors and can easily predict the disease of patients.</a:t>
            </a:r>
            <a:endParaRPr sz="1600">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34300"/>
            <a:ext cx="85206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C27BA0"/>
                </a:solidFill>
              </a:rPr>
              <a:t>TEAM MEMBERS</a:t>
            </a:r>
            <a:endParaRPr sz="2820">
              <a:solidFill>
                <a:srgbClr val="C27BA0"/>
              </a:solidFill>
            </a:endParaRPr>
          </a:p>
        </p:txBody>
      </p:sp>
      <p:sp>
        <p:nvSpPr>
          <p:cNvPr id="61" name="Google Shape;61;p14"/>
          <p:cNvSpPr txBox="1"/>
          <p:nvPr>
            <p:ph idx="1" type="body"/>
          </p:nvPr>
        </p:nvSpPr>
        <p:spPr>
          <a:xfrm>
            <a:off x="311700" y="1339450"/>
            <a:ext cx="8520600" cy="32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FFFFFF"/>
                </a:solidFill>
              </a:rPr>
              <a:t>187112 Krishna Sai</a:t>
            </a:r>
            <a:endParaRPr sz="2100">
              <a:solidFill>
                <a:srgbClr val="FFFFFF"/>
              </a:solidFill>
            </a:endParaRPr>
          </a:p>
          <a:p>
            <a:pPr indent="0" lvl="0" marL="0" rtl="0" algn="l">
              <a:spcBef>
                <a:spcPts val="1200"/>
              </a:spcBef>
              <a:spcAft>
                <a:spcPts val="0"/>
              </a:spcAft>
              <a:buNone/>
            </a:pPr>
            <a:r>
              <a:rPr lang="en" sz="2100">
                <a:solidFill>
                  <a:srgbClr val="FFFFFF"/>
                </a:solidFill>
              </a:rPr>
              <a:t>187127 Harshitha Karra</a:t>
            </a:r>
            <a:endParaRPr sz="2100">
              <a:solidFill>
                <a:srgbClr val="FFFFFF"/>
              </a:solidFill>
            </a:endParaRPr>
          </a:p>
          <a:p>
            <a:pPr indent="0" lvl="0" marL="0" rtl="0" algn="l">
              <a:spcBef>
                <a:spcPts val="1200"/>
              </a:spcBef>
              <a:spcAft>
                <a:spcPts val="0"/>
              </a:spcAft>
              <a:buNone/>
            </a:pPr>
            <a:r>
              <a:rPr lang="en" sz="2100">
                <a:solidFill>
                  <a:srgbClr val="FFFFFF"/>
                </a:solidFill>
              </a:rPr>
              <a:t>187134 Shamitha Mamidi</a:t>
            </a:r>
            <a:endParaRPr sz="2100">
              <a:solidFill>
                <a:srgbClr val="FFFFFF"/>
              </a:solidFill>
            </a:endParaRPr>
          </a:p>
          <a:p>
            <a:pPr indent="0" lvl="0" marL="0" rtl="0" algn="l">
              <a:spcBef>
                <a:spcPts val="1200"/>
              </a:spcBef>
              <a:spcAft>
                <a:spcPts val="0"/>
              </a:spcAft>
              <a:buNone/>
            </a:pPr>
            <a:r>
              <a:rPr lang="en" sz="2100">
                <a:solidFill>
                  <a:srgbClr val="FFFFFF"/>
                </a:solidFill>
              </a:rPr>
              <a:t>187139 Raghu Nagam</a:t>
            </a:r>
            <a:endParaRPr sz="2100">
              <a:solidFill>
                <a:srgbClr val="FFFFFF"/>
              </a:solidFill>
            </a:endParaRPr>
          </a:p>
          <a:p>
            <a:pPr indent="0" lvl="0" marL="0" rtl="0" algn="l">
              <a:spcBef>
                <a:spcPts val="1200"/>
              </a:spcBef>
              <a:spcAft>
                <a:spcPts val="0"/>
              </a:spcAft>
              <a:buNone/>
            </a:pPr>
            <a:r>
              <a:rPr lang="en" sz="1700">
                <a:solidFill>
                  <a:srgbClr val="FFFFFF"/>
                </a:solidFill>
              </a:rPr>
              <a:t>DATASET LINK</a:t>
            </a:r>
            <a:r>
              <a:rPr lang="en" sz="2100">
                <a:solidFill>
                  <a:srgbClr val="FFFFFF"/>
                </a:solidFill>
              </a:rPr>
              <a:t>: </a:t>
            </a:r>
            <a:r>
              <a:rPr lang="en" sz="1151">
                <a:solidFill>
                  <a:schemeClr val="accent1"/>
                </a:solidFill>
              </a:rPr>
              <a:t>https://drive.google.com/drive/folders/1Db4WrDr3lyGNcaxw4iI6ptCs6sKaUzjL?usp=sha ringLink: </a:t>
            </a:r>
            <a:endParaRPr sz="1151">
              <a:solidFill>
                <a:schemeClr val="accent1"/>
              </a:solidFill>
            </a:endParaRPr>
          </a:p>
          <a:p>
            <a:pPr indent="0" lvl="0" marL="0" rtl="0" algn="l">
              <a:spcBef>
                <a:spcPts val="1200"/>
              </a:spcBef>
              <a:spcAft>
                <a:spcPts val="1200"/>
              </a:spcAft>
              <a:buNone/>
            </a:pPr>
            <a:r>
              <a:rPr lang="en">
                <a:solidFill>
                  <a:srgbClr val="FFFFFF"/>
                </a:solidFill>
              </a:rPr>
              <a:t>CODE LINK:</a:t>
            </a:r>
            <a:r>
              <a:rPr lang="en">
                <a:solidFill>
                  <a:srgbClr val="1155CC"/>
                </a:solidFill>
              </a:rPr>
              <a:t> </a:t>
            </a:r>
            <a:r>
              <a:rPr lang="en">
                <a:solidFill>
                  <a:schemeClr val="accent1"/>
                </a:solidFill>
              </a:rPr>
              <a:t>https://github.com/raghu1547/Disease-Prediction</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A9999"/>
                </a:solidFill>
              </a:rPr>
              <a:t>PROBLEM STATEMENT</a:t>
            </a:r>
            <a:endParaRPr>
              <a:solidFill>
                <a:srgbClr val="EA9999"/>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FFFFFF"/>
                </a:solidFill>
              </a:rPr>
              <a:t>Medical facilities need to be advanced so that better decisions for patient diagnosis and treatment options can be made. As we can observe that, Due to big data progress in biomedical and healthcare communities, early disease recognition, patient care, and community services are not efficiently provided.. Moreover, the quality of medical data is incomplete. Also, different regions exhibit unique appearances of certain regional diseases, which may result in weakening the prediction of disease outbreaks.</a:t>
            </a:r>
            <a:endParaRPr sz="2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The main focus of our</a:t>
            </a:r>
            <a:endParaRPr sz="2300">
              <a:solidFill>
                <a:schemeClr val="dk1"/>
              </a:solidFill>
            </a:endParaRPr>
          </a:p>
          <a:p>
            <a:pPr indent="0" lvl="0" marL="0" rtl="0" algn="l">
              <a:spcBef>
                <a:spcPts val="1200"/>
              </a:spcBef>
              <a:spcAft>
                <a:spcPts val="0"/>
              </a:spcAft>
              <a:buNone/>
            </a:pPr>
            <a:r>
              <a:rPr lang="en" sz="2300">
                <a:solidFill>
                  <a:schemeClr val="dk1"/>
                </a:solidFill>
              </a:rPr>
              <a:t> project is to develop </a:t>
            </a:r>
            <a:endParaRPr sz="2300">
              <a:solidFill>
                <a:schemeClr val="dk1"/>
              </a:solidFill>
            </a:endParaRPr>
          </a:p>
          <a:p>
            <a:pPr indent="0" lvl="0" marL="0" rtl="0" algn="l">
              <a:spcBef>
                <a:spcPts val="1200"/>
              </a:spcBef>
              <a:spcAft>
                <a:spcPts val="0"/>
              </a:spcAft>
              <a:buNone/>
            </a:pPr>
            <a:r>
              <a:rPr lang="en" sz="2300">
                <a:solidFill>
                  <a:schemeClr val="dk1"/>
                </a:solidFill>
              </a:rPr>
              <a:t>a model for early </a:t>
            </a:r>
            <a:endParaRPr sz="2300">
              <a:solidFill>
                <a:schemeClr val="dk1"/>
              </a:solidFill>
            </a:endParaRPr>
          </a:p>
          <a:p>
            <a:pPr indent="0" lvl="0" marL="0" rtl="0" algn="l">
              <a:spcBef>
                <a:spcPts val="1200"/>
              </a:spcBef>
              <a:spcAft>
                <a:spcPts val="0"/>
              </a:spcAft>
              <a:buNone/>
            </a:pPr>
            <a:r>
              <a:rPr lang="en" sz="2300">
                <a:solidFill>
                  <a:schemeClr val="dk1"/>
                </a:solidFill>
              </a:rPr>
              <a:t>disease prediction and </a:t>
            </a:r>
            <a:endParaRPr sz="2300">
              <a:solidFill>
                <a:schemeClr val="dk1"/>
              </a:solidFill>
            </a:endParaRPr>
          </a:p>
          <a:p>
            <a:pPr indent="0" lvl="0" marL="0" rtl="0" algn="l">
              <a:spcBef>
                <a:spcPts val="1200"/>
              </a:spcBef>
              <a:spcAft>
                <a:spcPts val="1200"/>
              </a:spcAft>
              <a:buNone/>
            </a:pPr>
            <a:r>
              <a:rPr lang="en" sz="2300">
                <a:solidFill>
                  <a:schemeClr val="dk1"/>
                </a:solidFill>
              </a:rPr>
              <a:t>smart healthcare. </a:t>
            </a:r>
            <a:endParaRPr sz="2300">
              <a:solidFill>
                <a:schemeClr val="dk1"/>
              </a:solidFill>
            </a:endParaRPr>
          </a:p>
        </p:txBody>
      </p:sp>
      <p:pic>
        <p:nvPicPr>
          <p:cNvPr id="74" name="Google Shape;74;p16"/>
          <p:cNvPicPr preferRelativeResize="0"/>
          <p:nvPr/>
        </p:nvPicPr>
        <p:blipFill>
          <a:blip r:embed="rId3">
            <a:alphaModFix/>
          </a:blip>
          <a:stretch>
            <a:fillRect/>
          </a:stretch>
        </p:blipFill>
        <p:spPr>
          <a:xfrm>
            <a:off x="3568300" y="1339450"/>
            <a:ext cx="5164949" cy="3174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sp>
        <p:nvSpPr>
          <p:cNvPr id="80" name="Google Shape;80;p17"/>
          <p:cNvSpPr txBox="1"/>
          <p:nvPr>
            <p:ph idx="1" type="body"/>
          </p:nvPr>
        </p:nvSpPr>
        <p:spPr>
          <a:xfrm>
            <a:off x="0" y="75"/>
            <a:ext cx="9144000" cy="51435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                                                                           </a:t>
            </a:r>
            <a:r>
              <a:rPr lang="en" sz="1400">
                <a:solidFill>
                  <a:srgbClr val="FFFFFF"/>
                </a:solidFill>
              </a:rPr>
              <a:t> </a:t>
            </a:r>
            <a:endParaRPr sz="1400">
              <a:solidFill>
                <a:srgbClr val="FFFFFF"/>
              </a:solidFill>
            </a:endParaRPr>
          </a:p>
          <a:p>
            <a:pPr indent="0" lvl="0" marL="0" rtl="0" algn="l">
              <a:spcBef>
                <a:spcPts val="1200"/>
              </a:spcBef>
              <a:spcAft>
                <a:spcPts val="0"/>
              </a:spcAft>
              <a:buNone/>
            </a:pPr>
            <a:r>
              <a:rPr lang="en" sz="1400">
                <a:solidFill>
                  <a:srgbClr val="FFFFFF"/>
                </a:solidFill>
              </a:rPr>
              <a:t>        </a:t>
            </a:r>
            <a:endParaRPr sz="1400">
              <a:solidFill>
                <a:srgbClr val="FFFFFF"/>
              </a:solidFill>
            </a:endParaRPr>
          </a:p>
          <a:p>
            <a:pPr indent="0" lvl="0" marL="0" rtl="0" algn="l">
              <a:spcBef>
                <a:spcPts val="1200"/>
              </a:spcBef>
              <a:spcAft>
                <a:spcPts val="0"/>
              </a:spcAft>
              <a:buNone/>
            </a:pPr>
            <a:r>
              <a:rPr lang="en" sz="1400">
                <a:solidFill>
                  <a:srgbClr val="FFFFFF"/>
                </a:solidFill>
              </a:rPr>
              <a:t>        											Algorithms   </a:t>
            </a:r>
            <a:r>
              <a:rPr lang="en">
                <a:solidFill>
                  <a:srgbClr val="0000FF"/>
                </a:solidFill>
              </a:rPr>
              <a:t>                                 </a:t>
            </a:r>
            <a:endParaRPr>
              <a:solidFill>
                <a:srgbClr val="0000FF"/>
              </a:solidFill>
            </a:endParaRPr>
          </a:p>
          <a:p>
            <a:pPr indent="0" lvl="0" marL="0" rtl="0" algn="l">
              <a:spcBef>
                <a:spcPts val="1200"/>
              </a:spcBef>
              <a:spcAft>
                <a:spcPts val="0"/>
              </a:spcAft>
              <a:buNone/>
            </a:pPr>
            <a:r>
              <a:rPr lang="en">
                <a:solidFill>
                  <a:srgbClr val="0000FF"/>
                </a:solidFill>
              </a:rPr>
              <a:t>                                                 </a:t>
            </a:r>
            <a:r>
              <a:rPr lang="en" sz="1200">
                <a:solidFill>
                  <a:srgbClr val="FFFFFF"/>
                </a:solidFill>
              </a:rPr>
              <a:t>Data pre-</a:t>
            </a:r>
            <a:endParaRPr sz="1200">
              <a:solidFill>
                <a:srgbClr val="FFFFFF"/>
              </a:solidFill>
            </a:endParaRPr>
          </a:p>
          <a:p>
            <a:pPr indent="0" lvl="0" marL="0" rtl="0" algn="l">
              <a:spcBef>
                <a:spcPts val="1200"/>
              </a:spcBef>
              <a:spcAft>
                <a:spcPts val="0"/>
              </a:spcAft>
              <a:buNone/>
            </a:pPr>
            <a:r>
              <a:rPr lang="en">
                <a:solidFill>
                  <a:srgbClr val="0000FF"/>
                </a:solidFill>
              </a:rPr>
              <a:t>                                                 </a:t>
            </a:r>
            <a:r>
              <a:rPr lang="en" sz="1200">
                <a:solidFill>
                  <a:srgbClr val="FFFFFF"/>
                </a:solidFill>
              </a:rPr>
              <a:t>processing</a:t>
            </a:r>
            <a:endParaRPr sz="1200">
              <a:solidFill>
                <a:srgbClr val="FFFFFF"/>
              </a:solidFill>
            </a:endParaRPr>
          </a:p>
          <a:p>
            <a:pPr indent="0" lvl="0" marL="0" rtl="0" algn="l">
              <a:spcBef>
                <a:spcPts val="1200"/>
              </a:spcBef>
              <a:spcAft>
                <a:spcPts val="0"/>
              </a:spcAft>
              <a:buNone/>
            </a:pPr>
            <a:r>
              <a:rPr lang="en">
                <a:solidFill>
                  <a:srgbClr val="0000FF"/>
                </a:solidFill>
              </a:rPr>
              <a:t>                    </a:t>
            </a:r>
            <a:endParaRPr>
              <a:solidFill>
                <a:srgbClr val="0000FF"/>
              </a:solidFill>
            </a:endParaRPr>
          </a:p>
          <a:p>
            <a:pPr indent="0" lvl="0" marL="0" rtl="0" algn="l">
              <a:spcBef>
                <a:spcPts val="1200"/>
              </a:spcBef>
              <a:spcAft>
                <a:spcPts val="0"/>
              </a:spcAft>
              <a:buNone/>
            </a:pPr>
            <a:r>
              <a:rPr lang="en">
                <a:solidFill>
                  <a:srgbClr val="0000FF"/>
                </a:solidFill>
              </a:rPr>
              <a:t>                                                                                                               </a:t>
            </a:r>
            <a:r>
              <a:rPr lang="en" sz="1200">
                <a:solidFill>
                  <a:srgbClr val="FFFFFF"/>
                </a:solidFill>
              </a:rPr>
              <a:t>K-Fold</a:t>
            </a:r>
            <a:endParaRPr sz="1200">
              <a:solidFill>
                <a:srgbClr val="FFFFFF"/>
              </a:solidFill>
            </a:endParaRPr>
          </a:p>
          <a:p>
            <a:pPr indent="0" lvl="0" marL="0" rtl="0" algn="l">
              <a:spcBef>
                <a:spcPts val="1200"/>
              </a:spcBef>
              <a:spcAft>
                <a:spcPts val="0"/>
              </a:spcAft>
              <a:buNone/>
            </a:pPr>
            <a:r>
              <a:rPr lang="en">
                <a:solidFill>
                  <a:srgbClr val="0000FF"/>
                </a:solidFill>
              </a:rPr>
              <a:t>                                                                                                         	 </a:t>
            </a:r>
            <a:r>
              <a:rPr lang="en" sz="1400">
                <a:solidFill>
                  <a:srgbClr val="FFFFFF"/>
                </a:solidFill>
              </a:rPr>
              <a:t>Learn Model</a:t>
            </a:r>
            <a:endParaRPr sz="1400">
              <a:solidFill>
                <a:srgbClr val="FFFFFF"/>
              </a:solidFill>
            </a:endParaRPr>
          </a:p>
          <a:p>
            <a:pPr indent="0" lvl="0" marL="0" rtl="0" algn="l">
              <a:spcBef>
                <a:spcPts val="1200"/>
              </a:spcBef>
              <a:spcAft>
                <a:spcPts val="0"/>
              </a:spcAft>
              <a:buNone/>
            </a:pPr>
            <a:r>
              <a:rPr lang="en" sz="1400">
                <a:solidFill>
                  <a:srgbClr val="FFFFFF"/>
                </a:solidFill>
              </a:rPr>
              <a:t>                                                                                                                               Performance</a:t>
            </a:r>
            <a:endParaRPr sz="1400">
              <a:solidFill>
                <a:srgbClr val="FFFFFF"/>
              </a:solidFill>
            </a:endParaRPr>
          </a:p>
          <a:p>
            <a:pPr indent="0" lvl="0" marL="5943600" rtl="0" algn="l">
              <a:spcBef>
                <a:spcPts val="1200"/>
              </a:spcBef>
              <a:spcAft>
                <a:spcPts val="0"/>
              </a:spcAft>
              <a:buNone/>
            </a:pPr>
            <a:r>
              <a:rPr lang="en" sz="1400">
                <a:solidFill>
                  <a:srgbClr val="FFFFFF"/>
                </a:solidFill>
              </a:rPr>
              <a:t>      performance</a:t>
            </a:r>
            <a:endParaRPr sz="1400">
              <a:solidFill>
                <a:srgbClr val="FFFFFF"/>
              </a:solidFill>
            </a:endParaRPr>
          </a:p>
          <a:p>
            <a:pPr indent="0" lvl="0" marL="0" rtl="0" algn="l">
              <a:spcBef>
                <a:spcPts val="1200"/>
              </a:spcBef>
              <a:spcAft>
                <a:spcPts val="1200"/>
              </a:spcAft>
              <a:buNone/>
            </a:pPr>
            <a:r>
              <a:t/>
            </a:r>
            <a:endParaRPr sz="1400">
              <a:solidFill>
                <a:srgbClr val="FFFFFF"/>
              </a:solidFill>
            </a:endParaRPr>
          </a:p>
        </p:txBody>
      </p:sp>
      <p:sp>
        <p:nvSpPr>
          <p:cNvPr id="81" name="Google Shape;81;p17"/>
          <p:cNvSpPr/>
          <p:nvPr/>
        </p:nvSpPr>
        <p:spPr>
          <a:xfrm>
            <a:off x="160275" y="2165400"/>
            <a:ext cx="879600" cy="812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Disease dataset</a:t>
            </a:r>
            <a:endParaRPr/>
          </a:p>
        </p:txBody>
      </p:sp>
      <p:cxnSp>
        <p:nvCxnSpPr>
          <p:cNvPr id="82" name="Google Shape;82;p17"/>
          <p:cNvCxnSpPr>
            <a:stCxn id="81" idx="4"/>
          </p:cNvCxnSpPr>
          <p:nvPr/>
        </p:nvCxnSpPr>
        <p:spPr>
          <a:xfrm>
            <a:off x="1039875" y="2571750"/>
            <a:ext cx="439500" cy="0"/>
          </a:xfrm>
          <a:prstGeom prst="straightConnector1">
            <a:avLst/>
          </a:prstGeom>
          <a:noFill/>
          <a:ln cap="flat" cmpd="sng" w="9525">
            <a:solidFill>
              <a:srgbClr val="FFFFFF"/>
            </a:solidFill>
            <a:prstDash val="solid"/>
            <a:round/>
            <a:headEnd len="med" w="med" type="none"/>
            <a:tailEnd len="med" w="med" type="none"/>
          </a:ln>
        </p:spPr>
      </p:cxnSp>
      <p:cxnSp>
        <p:nvCxnSpPr>
          <p:cNvPr id="83" name="Google Shape;83;p17"/>
          <p:cNvCxnSpPr/>
          <p:nvPr/>
        </p:nvCxnSpPr>
        <p:spPr>
          <a:xfrm rot="10800000">
            <a:off x="1446263" y="1805550"/>
            <a:ext cx="39900" cy="1532400"/>
          </a:xfrm>
          <a:prstGeom prst="straightConnector1">
            <a:avLst/>
          </a:prstGeom>
          <a:noFill/>
          <a:ln cap="flat" cmpd="sng" w="9525">
            <a:solidFill>
              <a:srgbClr val="FFFFFF"/>
            </a:solidFill>
            <a:prstDash val="solid"/>
            <a:round/>
            <a:headEnd len="med" w="med" type="none"/>
            <a:tailEnd len="med" w="med" type="none"/>
          </a:ln>
        </p:spPr>
      </p:cxnSp>
      <p:cxnSp>
        <p:nvCxnSpPr>
          <p:cNvPr id="84" name="Google Shape;84;p17"/>
          <p:cNvCxnSpPr/>
          <p:nvPr/>
        </p:nvCxnSpPr>
        <p:spPr>
          <a:xfrm>
            <a:off x="1454000" y="1790150"/>
            <a:ext cx="781800" cy="1200"/>
          </a:xfrm>
          <a:prstGeom prst="straightConnector1">
            <a:avLst/>
          </a:prstGeom>
          <a:noFill/>
          <a:ln cap="flat" cmpd="sng" w="9525">
            <a:solidFill>
              <a:schemeClr val="dk1"/>
            </a:solidFill>
            <a:prstDash val="solid"/>
            <a:round/>
            <a:headEnd len="med" w="med" type="none"/>
            <a:tailEnd len="med" w="med" type="triangle"/>
          </a:ln>
        </p:spPr>
      </p:cxnSp>
      <p:cxnSp>
        <p:nvCxnSpPr>
          <p:cNvPr id="85" name="Google Shape;85;p17"/>
          <p:cNvCxnSpPr/>
          <p:nvPr/>
        </p:nvCxnSpPr>
        <p:spPr>
          <a:xfrm>
            <a:off x="1452875" y="3352050"/>
            <a:ext cx="892800" cy="0"/>
          </a:xfrm>
          <a:prstGeom prst="straightConnector1">
            <a:avLst/>
          </a:prstGeom>
          <a:noFill/>
          <a:ln cap="flat" cmpd="sng" w="9525">
            <a:solidFill>
              <a:srgbClr val="FFFFFF"/>
            </a:solidFill>
            <a:prstDash val="solid"/>
            <a:round/>
            <a:headEnd len="med" w="med" type="none"/>
            <a:tailEnd len="med" w="med" type="triangle"/>
          </a:ln>
        </p:spPr>
      </p:cxnSp>
      <p:sp>
        <p:nvSpPr>
          <p:cNvPr id="86" name="Google Shape;86;p17"/>
          <p:cNvSpPr/>
          <p:nvPr/>
        </p:nvSpPr>
        <p:spPr>
          <a:xfrm>
            <a:off x="2235725" y="1592700"/>
            <a:ext cx="906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dataset       </a:t>
            </a:r>
            <a:endParaRPr/>
          </a:p>
        </p:txBody>
      </p:sp>
      <p:sp>
        <p:nvSpPr>
          <p:cNvPr id="87" name="Google Shape;87;p17"/>
          <p:cNvSpPr/>
          <p:nvPr/>
        </p:nvSpPr>
        <p:spPr>
          <a:xfrm>
            <a:off x="2345675" y="3065700"/>
            <a:ext cx="879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Testing dataset</a:t>
            </a:r>
            <a:endParaRPr/>
          </a:p>
        </p:txBody>
      </p:sp>
      <p:sp>
        <p:nvSpPr>
          <p:cNvPr id="88" name="Google Shape;88;p17"/>
          <p:cNvSpPr/>
          <p:nvPr/>
        </p:nvSpPr>
        <p:spPr>
          <a:xfrm>
            <a:off x="4011275" y="1472700"/>
            <a:ext cx="3997500" cy="81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4094525" y="1679900"/>
            <a:ext cx="7563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Naive bayes</a:t>
            </a:r>
            <a:endParaRPr/>
          </a:p>
        </p:txBody>
      </p:sp>
      <p:sp>
        <p:nvSpPr>
          <p:cNvPr id="90" name="Google Shape;90;p17"/>
          <p:cNvSpPr/>
          <p:nvPr/>
        </p:nvSpPr>
        <p:spPr>
          <a:xfrm>
            <a:off x="4934075" y="1679900"/>
            <a:ext cx="9060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91" name="Google Shape;91;p17"/>
          <p:cNvSpPr/>
          <p:nvPr/>
        </p:nvSpPr>
        <p:spPr>
          <a:xfrm>
            <a:off x="5876925" y="1679900"/>
            <a:ext cx="10260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92" name="Google Shape;92;p17"/>
          <p:cNvSpPr/>
          <p:nvPr/>
        </p:nvSpPr>
        <p:spPr>
          <a:xfrm>
            <a:off x="6942775" y="1679900"/>
            <a:ext cx="892800" cy="48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cxnSp>
        <p:nvCxnSpPr>
          <p:cNvPr id="93" name="Google Shape;93;p17"/>
          <p:cNvCxnSpPr>
            <a:stCxn id="88" idx="3"/>
          </p:cNvCxnSpPr>
          <p:nvPr/>
        </p:nvCxnSpPr>
        <p:spPr>
          <a:xfrm>
            <a:off x="8008775" y="1879050"/>
            <a:ext cx="546300" cy="0"/>
          </a:xfrm>
          <a:prstGeom prst="straightConnector1">
            <a:avLst/>
          </a:prstGeom>
          <a:noFill/>
          <a:ln cap="flat" cmpd="sng" w="9525">
            <a:solidFill>
              <a:srgbClr val="FFFFFF"/>
            </a:solidFill>
            <a:prstDash val="solid"/>
            <a:round/>
            <a:headEnd len="med" w="med" type="none"/>
            <a:tailEnd len="med" w="med" type="none"/>
          </a:ln>
        </p:spPr>
      </p:cxnSp>
      <p:cxnSp>
        <p:nvCxnSpPr>
          <p:cNvPr id="94" name="Google Shape;94;p17"/>
          <p:cNvCxnSpPr/>
          <p:nvPr/>
        </p:nvCxnSpPr>
        <p:spPr>
          <a:xfrm>
            <a:off x="8541775" y="1853125"/>
            <a:ext cx="13200" cy="1545600"/>
          </a:xfrm>
          <a:prstGeom prst="straightConnector1">
            <a:avLst/>
          </a:prstGeom>
          <a:noFill/>
          <a:ln cap="flat" cmpd="sng" w="9525">
            <a:solidFill>
              <a:srgbClr val="FFFFFF"/>
            </a:solidFill>
            <a:prstDash val="solid"/>
            <a:round/>
            <a:headEnd len="med" w="med" type="none"/>
            <a:tailEnd len="med" w="med" type="none"/>
          </a:ln>
        </p:spPr>
      </p:cxnSp>
      <p:cxnSp>
        <p:nvCxnSpPr>
          <p:cNvPr id="95" name="Google Shape;95;p17"/>
          <p:cNvCxnSpPr/>
          <p:nvPr/>
        </p:nvCxnSpPr>
        <p:spPr>
          <a:xfrm rot="10800000">
            <a:off x="6849300" y="3338875"/>
            <a:ext cx="1705800" cy="33300"/>
          </a:xfrm>
          <a:prstGeom prst="straightConnector1">
            <a:avLst/>
          </a:prstGeom>
          <a:noFill/>
          <a:ln cap="flat" cmpd="sng" w="9525">
            <a:solidFill>
              <a:srgbClr val="FFFFFF"/>
            </a:solidFill>
            <a:prstDash val="solid"/>
            <a:round/>
            <a:headEnd len="med" w="med" type="none"/>
            <a:tailEnd len="med" w="med" type="triangle"/>
          </a:ln>
        </p:spPr>
      </p:cxnSp>
      <p:cxnSp>
        <p:nvCxnSpPr>
          <p:cNvPr id="96" name="Google Shape;96;p17"/>
          <p:cNvCxnSpPr>
            <a:stCxn id="87" idx="3"/>
          </p:cNvCxnSpPr>
          <p:nvPr/>
        </p:nvCxnSpPr>
        <p:spPr>
          <a:xfrm>
            <a:off x="3225275" y="3352050"/>
            <a:ext cx="2292000" cy="0"/>
          </a:xfrm>
          <a:prstGeom prst="straightConnector1">
            <a:avLst/>
          </a:prstGeom>
          <a:noFill/>
          <a:ln cap="flat" cmpd="sng" w="9525">
            <a:solidFill>
              <a:srgbClr val="FFFFFF"/>
            </a:solidFill>
            <a:prstDash val="solid"/>
            <a:round/>
            <a:headEnd len="med" w="med" type="none"/>
            <a:tailEnd len="med" w="med" type="triangle"/>
          </a:ln>
        </p:spPr>
      </p:cxnSp>
      <p:sp>
        <p:nvSpPr>
          <p:cNvPr id="97" name="Google Shape;97;p17"/>
          <p:cNvSpPr/>
          <p:nvPr/>
        </p:nvSpPr>
        <p:spPr>
          <a:xfrm>
            <a:off x="5570388" y="2978100"/>
            <a:ext cx="1225800" cy="65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a:t>
            </a:r>
            <a:endParaRPr/>
          </a:p>
        </p:txBody>
      </p:sp>
      <p:sp>
        <p:nvSpPr>
          <p:cNvPr id="98" name="Google Shape;98;p17"/>
          <p:cNvSpPr/>
          <p:nvPr/>
        </p:nvSpPr>
        <p:spPr>
          <a:xfrm>
            <a:off x="5090475" y="4038475"/>
            <a:ext cx="2292000" cy="8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 the disease based on symptoms</a:t>
            </a:r>
            <a:endParaRPr/>
          </a:p>
        </p:txBody>
      </p:sp>
      <p:cxnSp>
        <p:nvCxnSpPr>
          <p:cNvPr id="99" name="Google Shape;99;p17"/>
          <p:cNvCxnSpPr>
            <a:stCxn id="97" idx="2"/>
            <a:endCxn id="98" idx="0"/>
          </p:cNvCxnSpPr>
          <p:nvPr/>
        </p:nvCxnSpPr>
        <p:spPr>
          <a:xfrm>
            <a:off x="6183288" y="3630900"/>
            <a:ext cx="53100" cy="407700"/>
          </a:xfrm>
          <a:prstGeom prst="straightConnector1">
            <a:avLst/>
          </a:prstGeom>
          <a:noFill/>
          <a:ln cap="flat" cmpd="sng" w="9525">
            <a:solidFill>
              <a:srgbClr val="FFFFFF"/>
            </a:solidFill>
            <a:prstDash val="solid"/>
            <a:round/>
            <a:headEnd len="med" w="med" type="none"/>
            <a:tailEnd len="med" w="med" type="triangle"/>
          </a:ln>
        </p:spPr>
      </p:cxnSp>
      <p:cxnSp>
        <p:nvCxnSpPr>
          <p:cNvPr id="100" name="Google Shape;100;p17"/>
          <p:cNvCxnSpPr>
            <a:stCxn id="86" idx="3"/>
            <a:endCxn id="88" idx="1"/>
          </p:cNvCxnSpPr>
          <p:nvPr/>
        </p:nvCxnSpPr>
        <p:spPr>
          <a:xfrm>
            <a:off x="3141725" y="1879050"/>
            <a:ext cx="8697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130825" y="128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solidFill>
                  <a:srgbClr val="CC0000"/>
                </a:solidFill>
              </a:rPr>
              <a:t>DISTRIBUTION OF FEATURES</a:t>
            </a:r>
            <a:endParaRPr b="1" sz="2220">
              <a:solidFill>
                <a:srgbClr val="CC0000"/>
              </a:solidFill>
            </a:endParaRPr>
          </a:p>
        </p:txBody>
      </p:sp>
      <p:sp>
        <p:nvSpPr>
          <p:cNvPr id="106" name="Google Shape;106;p18"/>
          <p:cNvSpPr txBox="1"/>
          <p:nvPr>
            <p:ph idx="1" type="body"/>
          </p:nvPr>
        </p:nvSpPr>
        <p:spPr>
          <a:xfrm>
            <a:off x="53125" y="701200"/>
            <a:ext cx="8913900" cy="4386000"/>
          </a:xfrm>
          <a:prstGeom prst="rect">
            <a:avLst/>
          </a:prstGeom>
          <a:solidFill>
            <a:srgbClr val="FFFFFF"/>
          </a:solidFill>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6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650">
                <a:solidFill>
                  <a:srgbClr val="000000"/>
                </a:solidFill>
                <a:highlight>
                  <a:srgbClr val="FFFFFE"/>
                </a:highlight>
                <a:latin typeface="Courier New"/>
                <a:ea typeface="Courier New"/>
                <a:cs typeface="Courier New"/>
                <a:sym typeface="Courier New"/>
              </a:rPr>
              <a:t>	</a:t>
            </a:r>
            <a:endParaRPr sz="16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07" name="Google Shape;107;p18"/>
          <p:cNvPicPr preferRelativeResize="0"/>
          <p:nvPr/>
        </p:nvPicPr>
        <p:blipFill>
          <a:blip r:embed="rId3">
            <a:alphaModFix/>
          </a:blip>
          <a:stretch>
            <a:fillRect/>
          </a:stretch>
        </p:blipFill>
        <p:spPr>
          <a:xfrm>
            <a:off x="53125" y="701200"/>
            <a:ext cx="9035826" cy="43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FFFF"/>
                </a:solidFill>
              </a:rPr>
              <a:t>NORMALIZATION</a:t>
            </a:r>
            <a:endParaRPr>
              <a:solidFill>
                <a:srgbClr val="00FFFF"/>
              </a:solidFill>
            </a:endParaRPr>
          </a:p>
        </p:txBody>
      </p:sp>
      <p:sp>
        <p:nvSpPr>
          <p:cNvPr id="113" name="Google Shape;113;p19"/>
          <p:cNvSpPr txBox="1"/>
          <p:nvPr>
            <p:ph idx="1" type="body"/>
          </p:nvPr>
        </p:nvSpPr>
        <p:spPr>
          <a:xfrm>
            <a:off x="311700" y="1152475"/>
            <a:ext cx="8520600" cy="38697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4" name="Google Shape;114;p19"/>
          <p:cNvPicPr preferRelativeResize="0"/>
          <p:nvPr/>
        </p:nvPicPr>
        <p:blipFill>
          <a:blip r:embed="rId3">
            <a:alphaModFix/>
          </a:blip>
          <a:stretch>
            <a:fillRect/>
          </a:stretch>
        </p:blipFill>
        <p:spPr>
          <a:xfrm>
            <a:off x="2057400" y="1322275"/>
            <a:ext cx="5029200" cy="364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 type="body"/>
          </p:nvPr>
        </p:nvSpPr>
        <p:spPr>
          <a:xfrm>
            <a:off x="0" y="-125"/>
            <a:ext cx="9144000" cy="5143500"/>
          </a:xfrm>
          <a:prstGeom prst="rect">
            <a:avLst/>
          </a:prstGeom>
          <a:solidFill>
            <a:srgbClr val="FFFFFF"/>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a:t>
            </a:r>
            <a:endParaRPr/>
          </a:p>
        </p:txBody>
      </p:sp>
      <p:pic>
        <p:nvPicPr>
          <p:cNvPr id="120" name="Google Shape;120;p20"/>
          <p:cNvPicPr preferRelativeResize="0"/>
          <p:nvPr/>
        </p:nvPicPr>
        <p:blipFill rotWithShape="1">
          <a:blip r:embed="rId3">
            <a:alphaModFix/>
          </a:blip>
          <a:srcRect b="0" l="0" r="0" t="0"/>
          <a:stretch/>
        </p:blipFill>
        <p:spPr>
          <a:xfrm>
            <a:off x="0" y="-223275"/>
            <a:ext cx="9144003" cy="5366648"/>
          </a:xfrm>
          <a:prstGeom prst="rect">
            <a:avLst/>
          </a:prstGeom>
          <a:noFill/>
          <a:ln>
            <a:noFill/>
          </a:ln>
        </p:spPr>
      </p:pic>
      <p:sp>
        <p:nvSpPr>
          <p:cNvPr id="121" name="Google Shape;121;p20"/>
          <p:cNvSpPr txBox="1"/>
          <p:nvPr/>
        </p:nvSpPr>
        <p:spPr>
          <a:xfrm>
            <a:off x="4559000" y="199800"/>
            <a:ext cx="3028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741B47"/>
                </a:solidFill>
              </a:rPr>
              <a:t>CORRELATION</a:t>
            </a:r>
            <a:endParaRPr b="1" sz="2400">
              <a:solidFill>
                <a:srgbClr val="741B47"/>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191400" y="25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Algorithms and Techniques Used</a:t>
            </a:r>
            <a:endParaRPr b="1">
              <a:solidFill>
                <a:schemeClr val="accent1"/>
              </a:solidFill>
            </a:endParaRPr>
          </a:p>
        </p:txBody>
      </p:sp>
      <p:sp>
        <p:nvSpPr>
          <p:cNvPr id="127" name="Google Shape;127;p21"/>
          <p:cNvSpPr txBox="1"/>
          <p:nvPr>
            <p:ph idx="1" type="body"/>
          </p:nvPr>
        </p:nvSpPr>
        <p:spPr>
          <a:xfrm>
            <a:off x="311700" y="1152475"/>
            <a:ext cx="8520600" cy="3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8" name="Google Shape;128;p21"/>
          <p:cNvSpPr/>
          <p:nvPr/>
        </p:nvSpPr>
        <p:spPr>
          <a:xfrm>
            <a:off x="810475" y="1766613"/>
            <a:ext cx="1623300" cy="8997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Decision Tree</a:t>
            </a:r>
            <a:endParaRPr/>
          </a:p>
        </p:txBody>
      </p:sp>
      <p:sp>
        <p:nvSpPr>
          <p:cNvPr id="129" name="Google Shape;129;p21"/>
          <p:cNvSpPr/>
          <p:nvPr/>
        </p:nvSpPr>
        <p:spPr>
          <a:xfrm>
            <a:off x="810475" y="829700"/>
            <a:ext cx="1557900" cy="8460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Naive-Bayes</a:t>
            </a:r>
            <a:endParaRPr/>
          </a:p>
        </p:txBody>
      </p:sp>
      <p:sp>
        <p:nvSpPr>
          <p:cNvPr id="130" name="Google Shape;130;p21"/>
          <p:cNvSpPr/>
          <p:nvPr/>
        </p:nvSpPr>
        <p:spPr>
          <a:xfrm>
            <a:off x="810475" y="2757250"/>
            <a:ext cx="1813800" cy="952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Random Forest</a:t>
            </a:r>
            <a:endParaRPr/>
          </a:p>
        </p:txBody>
      </p:sp>
      <p:sp>
        <p:nvSpPr>
          <p:cNvPr id="131" name="Google Shape;131;p21"/>
          <p:cNvSpPr/>
          <p:nvPr/>
        </p:nvSpPr>
        <p:spPr>
          <a:xfrm>
            <a:off x="810475" y="3823950"/>
            <a:ext cx="2077200" cy="8460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Logistic Regression</a:t>
            </a:r>
            <a:endParaRPr/>
          </a:p>
        </p:txBody>
      </p:sp>
      <p:sp>
        <p:nvSpPr>
          <p:cNvPr id="132" name="Google Shape;132;p21"/>
          <p:cNvSpPr/>
          <p:nvPr/>
        </p:nvSpPr>
        <p:spPr>
          <a:xfrm>
            <a:off x="4461700" y="2095500"/>
            <a:ext cx="3068100" cy="10890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Cross Validation using K-Fold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