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51D3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1">
                <a:solidFill>
                  <a:srgbClr val="2B35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51D3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1">
                <a:solidFill>
                  <a:srgbClr val="2B35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51D3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51D3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FAF5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8176" y="7751062"/>
            <a:ext cx="1725168" cy="4114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486400" cy="82295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FAF5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8176" y="7751062"/>
            <a:ext cx="1725168" cy="411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197" y="553669"/>
            <a:ext cx="12980004" cy="1273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51D3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37223" y="2150209"/>
            <a:ext cx="7585709" cy="4410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1">
                <a:solidFill>
                  <a:srgbClr val="2B354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8586" y="561238"/>
            <a:ext cx="6522720" cy="701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300" spc="-30">
                <a:solidFill>
                  <a:srgbClr val="051D3A"/>
                </a:solidFill>
                <a:latin typeface="Verdana"/>
                <a:cs typeface="Verdana"/>
              </a:rPr>
              <a:t>Customer</a:t>
            </a:r>
            <a:endParaRPr sz="7300">
              <a:latin typeface="Verdana"/>
              <a:cs typeface="Verdana"/>
            </a:endParaRPr>
          </a:p>
          <a:p>
            <a:pPr marL="12700" marR="5080">
              <a:lnSpc>
                <a:spcPct val="103899"/>
              </a:lnSpc>
              <a:spcBef>
                <a:spcPts val="25"/>
              </a:spcBef>
            </a:pPr>
            <a:r>
              <a:rPr dirty="0" sz="7300" spc="-75">
                <a:solidFill>
                  <a:srgbClr val="051D3A"/>
                </a:solidFill>
                <a:latin typeface="Verdana"/>
                <a:cs typeface="Verdana"/>
              </a:rPr>
              <a:t>Support</a:t>
            </a:r>
            <a:r>
              <a:rPr dirty="0" sz="7300" spc="-345">
                <a:solidFill>
                  <a:srgbClr val="051D3A"/>
                </a:solidFill>
                <a:latin typeface="Times New Roman"/>
                <a:cs typeface="Times New Roman"/>
              </a:rPr>
              <a:t> </a:t>
            </a:r>
            <a:r>
              <a:rPr dirty="0" sz="7300" spc="-145">
                <a:solidFill>
                  <a:srgbClr val="051D3A"/>
                </a:solidFill>
                <a:latin typeface="Verdana"/>
                <a:cs typeface="Verdana"/>
              </a:rPr>
              <a:t>Ticket</a:t>
            </a:r>
            <a:r>
              <a:rPr dirty="0" sz="7300" spc="-145">
                <a:solidFill>
                  <a:srgbClr val="051D3A"/>
                </a:solidFill>
                <a:latin typeface="Times New Roman"/>
                <a:cs typeface="Times New Roman"/>
              </a:rPr>
              <a:t> </a:t>
            </a:r>
            <a:r>
              <a:rPr dirty="0" sz="7300" spc="-160">
                <a:solidFill>
                  <a:srgbClr val="051D3A"/>
                </a:solidFill>
                <a:latin typeface="Verdana"/>
                <a:cs typeface="Verdana"/>
              </a:rPr>
              <a:t>Analysis</a:t>
            </a:r>
            <a:r>
              <a:rPr dirty="0" sz="7300" spc="-260">
                <a:solidFill>
                  <a:srgbClr val="051D3A"/>
                </a:solidFill>
                <a:latin typeface="Times New Roman"/>
                <a:cs typeface="Times New Roman"/>
              </a:rPr>
              <a:t> </a:t>
            </a:r>
            <a:r>
              <a:rPr dirty="0" sz="7300" spc="-20">
                <a:solidFill>
                  <a:srgbClr val="051D3A"/>
                </a:solidFill>
                <a:latin typeface="Verdana"/>
                <a:cs typeface="Verdana"/>
              </a:rPr>
              <a:t>with</a:t>
            </a:r>
            <a:r>
              <a:rPr dirty="0" sz="7300" spc="-20">
                <a:solidFill>
                  <a:srgbClr val="051D3A"/>
                </a:solidFill>
                <a:latin typeface="Times New Roman"/>
                <a:cs typeface="Times New Roman"/>
              </a:rPr>
              <a:t> </a:t>
            </a:r>
            <a:r>
              <a:rPr dirty="0" sz="7300" spc="-35">
                <a:solidFill>
                  <a:srgbClr val="051D3A"/>
                </a:solidFill>
                <a:latin typeface="Verdana"/>
                <a:cs typeface="Verdana"/>
              </a:rPr>
              <a:t>Sentence</a:t>
            </a:r>
            <a:r>
              <a:rPr dirty="0" sz="7300" spc="-35">
                <a:solidFill>
                  <a:srgbClr val="051D3A"/>
                </a:solidFill>
                <a:latin typeface="Times New Roman"/>
                <a:cs typeface="Times New Roman"/>
              </a:rPr>
              <a:t> </a:t>
            </a:r>
            <a:r>
              <a:rPr dirty="0" sz="7300" spc="-35">
                <a:solidFill>
                  <a:srgbClr val="051D3A"/>
                </a:solidFill>
                <a:latin typeface="Verdana"/>
                <a:cs typeface="Verdana"/>
              </a:rPr>
              <a:t>Embeddings</a:t>
            </a:r>
            <a:endParaRPr sz="7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10"/>
              </a:spcBef>
            </a:pPr>
            <a:r>
              <a:rPr dirty="0" sz="1550" spc="-70" i="1">
                <a:solidFill>
                  <a:srgbClr val="2B3541"/>
                </a:solidFill>
                <a:latin typeface="Verdana"/>
                <a:cs typeface="Verdana"/>
              </a:rPr>
              <a:t>Presented</a:t>
            </a:r>
            <a:r>
              <a:rPr dirty="0" sz="155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10" i="1">
                <a:solidFill>
                  <a:srgbClr val="2B3541"/>
                </a:solidFill>
                <a:latin typeface="Verdana"/>
                <a:cs typeface="Verdana"/>
              </a:rPr>
              <a:t>by</a:t>
            </a:r>
            <a:r>
              <a:rPr dirty="0" sz="1550" spc="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5" i="1">
                <a:solidFill>
                  <a:srgbClr val="2B3541"/>
                </a:solidFill>
                <a:latin typeface="Verdana"/>
                <a:cs typeface="Verdana"/>
              </a:rPr>
              <a:t>Group</a:t>
            </a:r>
            <a:r>
              <a:rPr dirty="0" sz="155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204" i="1">
                <a:solidFill>
                  <a:srgbClr val="2B3541"/>
                </a:solidFill>
                <a:latin typeface="Verdana"/>
                <a:cs typeface="Verdana"/>
              </a:rPr>
              <a:t>4:</a:t>
            </a:r>
            <a:r>
              <a:rPr dirty="0" sz="1550" spc="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90" i="1">
                <a:solidFill>
                  <a:srgbClr val="2B3541"/>
                </a:solidFill>
                <a:latin typeface="Verdana"/>
                <a:cs typeface="Verdana"/>
              </a:rPr>
              <a:t>Sirisha</a:t>
            </a:r>
            <a:r>
              <a:rPr dirty="0" sz="1550" spc="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25" i="1">
                <a:solidFill>
                  <a:srgbClr val="2B3541"/>
                </a:solidFill>
                <a:latin typeface="Verdana"/>
                <a:cs typeface="Verdana"/>
              </a:rPr>
              <a:t>Jalamana,</a:t>
            </a:r>
            <a:r>
              <a:rPr dirty="0" sz="1550" spc="-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90" i="1">
                <a:solidFill>
                  <a:srgbClr val="2B3541"/>
                </a:solidFill>
                <a:latin typeface="Verdana"/>
                <a:cs typeface="Verdana"/>
              </a:rPr>
              <a:t>Sahil</a:t>
            </a:r>
            <a:r>
              <a:rPr dirty="0" sz="1550" spc="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40" i="1">
                <a:solidFill>
                  <a:srgbClr val="2B3541"/>
                </a:solidFill>
                <a:latin typeface="Verdana"/>
                <a:cs typeface="Verdana"/>
              </a:rPr>
              <a:t>Raj,</a:t>
            </a:r>
            <a:r>
              <a:rPr dirty="0" sz="155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70" i="1">
                <a:solidFill>
                  <a:srgbClr val="2B3541"/>
                </a:solidFill>
                <a:latin typeface="Verdana"/>
                <a:cs typeface="Verdana"/>
              </a:rPr>
              <a:t>Rohith</a:t>
            </a:r>
            <a:r>
              <a:rPr dirty="0" sz="1550" spc="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220" i="1">
                <a:solidFill>
                  <a:srgbClr val="2B3541"/>
                </a:solidFill>
                <a:latin typeface="Verdana"/>
                <a:cs typeface="Verdana"/>
              </a:rPr>
              <a:t>,</a:t>
            </a:r>
            <a:r>
              <a:rPr dirty="0" sz="1550" spc="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0" i="1">
                <a:solidFill>
                  <a:srgbClr val="2B3541"/>
                </a:solidFill>
                <a:latin typeface="Verdana"/>
                <a:cs typeface="Verdana"/>
              </a:rPr>
              <a:t>Raghu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550" spc="-114" i="1">
                <a:solidFill>
                  <a:srgbClr val="2B3541"/>
                </a:solidFill>
                <a:latin typeface="Verdana"/>
                <a:cs typeface="Verdana"/>
              </a:rPr>
              <a:t>Guide:</a:t>
            </a:r>
            <a:r>
              <a:rPr dirty="0" sz="155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90" i="1">
                <a:solidFill>
                  <a:srgbClr val="2B3541"/>
                </a:solidFill>
                <a:latin typeface="Verdana"/>
                <a:cs typeface="Verdana"/>
              </a:rPr>
              <a:t>Ms.</a:t>
            </a:r>
            <a:r>
              <a:rPr dirty="0" sz="1550" spc="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90" i="1">
                <a:solidFill>
                  <a:srgbClr val="2B3541"/>
                </a:solidFill>
                <a:latin typeface="Verdana"/>
                <a:cs typeface="Verdana"/>
              </a:rPr>
              <a:t>Apeksha</a:t>
            </a:r>
            <a:r>
              <a:rPr dirty="0" sz="1550" spc="2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0" i="1">
                <a:solidFill>
                  <a:srgbClr val="2B3541"/>
                </a:solidFill>
                <a:latin typeface="Verdana"/>
                <a:cs typeface="Verdana"/>
              </a:rPr>
              <a:t>Rahangdale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25786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9677" y="3224911"/>
            <a:ext cx="11313795" cy="6038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800" spc="-55"/>
              <a:t>Assignment</a:t>
            </a:r>
            <a:r>
              <a:rPr dirty="0" sz="3800" spc="-185">
                <a:latin typeface="Times New Roman"/>
                <a:cs typeface="Times New Roman"/>
              </a:rPr>
              <a:t> </a:t>
            </a:r>
            <a:r>
              <a:rPr dirty="0" sz="3800" spc="-470"/>
              <a:t>1:</a:t>
            </a:r>
            <a:r>
              <a:rPr dirty="0" sz="3800" spc="-15">
                <a:latin typeface="Times New Roman"/>
                <a:cs typeface="Times New Roman"/>
              </a:rPr>
              <a:t> </a:t>
            </a:r>
            <a:r>
              <a:rPr dirty="0" sz="3800" spc="-70"/>
              <a:t>Embeddings</a:t>
            </a:r>
            <a:r>
              <a:rPr dirty="0" sz="3800" spc="-114">
                <a:latin typeface="Times New Roman"/>
                <a:cs typeface="Times New Roman"/>
              </a:rPr>
              <a:t> </a:t>
            </a:r>
            <a:r>
              <a:rPr dirty="0" sz="3800" spc="-95"/>
              <a:t>Experiment</a:t>
            </a:r>
            <a:r>
              <a:rPr dirty="0" sz="3800" spc="-100">
                <a:latin typeface="Times New Roman"/>
                <a:cs typeface="Times New Roman"/>
              </a:rPr>
              <a:t> </a:t>
            </a:r>
            <a:r>
              <a:rPr dirty="0" sz="3800" spc="-65"/>
              <a:t>Overview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9677" y="4121355"/>
            <a:ext cx="12837795" cy="69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100"/>
              </a:spcBef>
            </a:pPr>
            <a:r>
              <a:rPr dirty="0" sz="1600" spc="-70" i="1">
                <a:solidFill>
                  <a:srgbClr val="2B3541"/>
                </a:solidFill>
                <a:latin typeface="Verdana"/>
                <a:cs typeface="Verdana"/>
              </a:rPr>
              <a:t>This</a:t>
            </a:r>
            <a:r>
              <a:rPr dirty="0" sz="160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100" i="1">
                <a:solidFill>
                  <a:srgbClr val="2B3541"/>
                </a:solidFill>
                <a:latin typeface="Verdana"/>
                <a:cs typeface="Verdana"/>
              </a:rPr>
              <a:t>experiment</a:t>
            </a:r>
            <a:r>
              <a:rPr dirty="0" sz="160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75" i="1">
                <a:solidFill>
                  <a:srgbClr val="2B3541"/>
                </a:solidFill>
                <a:latin typeface="Verdana"/>
                <a:cs typeface="Verdana"/>
              </a:rPr>
              <a:t>focused</a:t>
            </a:r>
            <a:r>
              <a:rPr dirty="0" sz="1600" spc="-3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85" i="1">
                <a:solidFill>
                  <a:srgbClr val="2B3541"/>
                </a:solidFill>
                <a:latin typeface="Verdana"/>
                <a:cs typeface="Verdana"/>
              </a:rPr>
              <a:t>on</a:t>
            </a:r>
            <a:r>
              <a:rPr dirty="0" sz="1600" spc="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75" i="1">
                <a:solidFill>
                  <a:srgbClr val="2B3541"/>
                </a:solidFill>
                <a:latin typeface="Verdana"/>
                <a:cs typeface="Verdana"/>
              </a:rPr>
              <a:t>using</a:t>
            </a:r>
            <a:r>
              <a:rPr dirty="0" sz="160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85" i="1">
                <a:solidFill>
                  <a:srgbClr val="2B3541"/>
                </a:solidFill>
                <a:latin typeface="Verdana"/>
                <a:cs typeface="Verdana"/>
              </a:rPr>
              <a:t>sentence</a:t>
            </a:r>
            <a:r>
              <a:rPr dirty="0" sz="1600" spc="-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95" i="1">
                <a:solidFill>
                  <a:srgbClr val="2B3541"/>
                </a:solidFill>
                <a:latin typeface="Verdana"/>
                <a:cs typeface="Verdana"/>
              </a:rPr>
              <a:t>embeddings</a:t>
            </a:r>
            <a:r>
              <a:rPr dirty="0" sz="1600" spc="-6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45" i="1">
                <a:solidFill>
                  <a:srgbClr val="2B3541"/>
                </a:solidFill>
                <a:latin typeface="Verdana"/>
                <a:cs typeface="Verdana"/>
              </a:rPr>
              <a:t>to</a:t>
            </a:r>
            <a:r>
              <a:rPr dirty="0" sz="1600" spc="3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110" i="1">
                <a:solidFill>
                  <a:srgbClr val="2B3541"/>
                </a:solidFill>
                <a:latin typeface="Verdana"/>
                <a:cs typeface="Verdana"/>
              </a:rPr>
              <a:t>analyze</a:t>
            </a:r>
            <a:r>
              <a:rPr dirty="0" sz="160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100" i="1">
                <a:solidFill>
                  <a:srgbClr val="2B3541"/>
                </a:solidFill>
                <a:latin typeface="Verdana"/>
                <a:cs typeface="Verdana"/>
              </a:rPr>
              <a:t>and</a:t>
            </a:r>
            <a:r>
              <a:rPr dirty="0" sz="1600" spc="2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80" i="1">
                <a:solidFill>
                  <a:srgbClr val="2B3541"/>
                </a:solidFill>
                <a:latin typeface="Verdana"/>
                <a:cs typeface="Verdana"/>
              </a:rPr>
              <a:t>categorize</a:t>
            </a:r>
            <a:r>
              <a:rPr dirty="0" sz="1600" spc="-2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85" i="1">
                <a:solidFill>
                  <a:srgbClr val="2B3541"/>
                </a:solidFill>
                <a:latin typeface="Verdana"/>
                <a:cs typeface="Verdana"/>
              </a:rPr>
              <a:t>customer</a:t>
            </a:r>
            <a:r>
              <a:rPr dirty="0" sz="1600" spc="-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80" i="1">
                <a:solidFill>
                  <a:srgbClr val="2B3541"/>
                </a:solidFill>
                <a:latin typeface="Verdana"/>
                <a:cs typeface="Verdana"/>
              </a:rPr>
              <a:t>support</a:t>
            </a:r>
            <a:r>
              <a:rPr dirty="0" sz="1600" spc="-3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70" i="1">
                <a:solidFill>
                  <a:srgbClr val="2B3541"/>
                </a:solidFill>
                <a:latin typeface="Verdana"/>
                <a:cs typeface="Verdana"/>
              </a:rPr>
              <a:t>tickets</a:t>
            </a:r>
            <a:r>
              <a:rPr dirty="0" sz="160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90" i="1">
                <a:solidFill>
                  <a:srgbClr val="2B3541"/>
                </a:solidFill>
                <a:latin typeface="Verdana"/>
                <a:cs typeface="Verdana"/>
              </a:rPr>
              <a:t>from</a:t>
            </a:r>
            <a:r>
              <a:rPr dirty="0" sz="160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90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r>
              <a:rPr dirty="0" sz="160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75" i="1">
                <a:solidFill>
                  <a:srgbClr val="2B3541"/>
                </a:solidFill>
                <a:latin typeface="Verdana"/>
                <a:cs typeface="Verdana"/>
              </a:rPr>
              <a:t>Tobi-</a:t>
            </a:r>
            <a:r>
              <a:rPr dirty="0" sz="1600" spc="-45" i="1">
                <a:solidFill>
                  <a:srgbClr val="2B3541"/>
                </a:solidFill>
                <a:latin typeface="Verdana"/>
                <a:cs typeface="Verdana"/>
              </a:rPr>
              <a:t>Bueck/customer-</a:t>
            </a:r>
            <a:r>
              <a:rPr dirty="0" sz="1600" spc="-4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105" i="1">
                <a:solidFill>
                  <a:srgbClr val="2B3541"/>
                </a:solidFill>
                <a:latin typeface="Verdana"/>
                <a:cs typeface="Verdana"/>
              </a:rPr>
              <a:t>support-</a:t>
            </a:r>
            <a:r>
              <a:rPr dirty="0" sz="1600" spc="-80" i="1">
                <a:solidFill>
                  <a:srgbClr val="2B3541"/>
                </a:solidFill>
                <a:latin typeface="Verdana"/>
                <a:cs typeface="Verdana"/>
              </a:rPr>
              <a:t>tickets</a:t>
            </a:r>
            <a:r>
              <a:rPr dirty="0" sz="1600" spc="4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10" i="1">
                <a:solidFill>
                  <a:srgbClr val="2B3541"/>
                </a:solidFill>
                <a:latin typeface="Verdana"/>
                <a:cs typeface="Verdana"/>
              </a:rPr>
              <a:t>dataset.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22377" y="5068823"/>
            <a:ext cx="4258310" cy="2478405"/>
            <a:chOff x="722377" y="5068823"/>
            <a:chExt cx="4258310" cy="2478405"/>
          </a:xfrm>
        </p:grpSpPr>
        <p:sp>
          <p:nvSpPr>
            <p:cNvPr id="6" name="object 6" descr=""/>
            <p:cNvSpPr/>
            <p:nvPr/>
          </p:nvSpPr>
          <p:spPr>
            <a:xfrm>
              <a:off x="722377" y="5379719"/>
              <a:ext cx="4258310" cy="2167255"/>
            </a:xfrm>
            <a:custGeom>
              <a:avLst/>
              <a:gdLst/>
              <a:ahLst/>
              <a:cxnLst/>
              <a:rect l="l" t="t" r="r" b="b"/>
              <a:pathLst>
                <a:path w="4258310" h="2167254">
                  <a:moveTo>
                    <a:pt x="4148453" y="0"/>
                  </a:moveTo>
                  <a:lnTo>
                    <a:pt x="109587" y="0"/>
                  </a:lnTo>
                  <a:lnTo>
                    <a:pt x="66928" y="8606"/>
                  </a:lnTo>
                  <a:lnTo>
                    <a:pt x="32095" y="32083"/>
                  </a:lnTo>
                  <a:lnTo>
                    <a:pt x="8611" y="66919"/>
                  </a:lnTo>
                  <a:lnTo>
                    <a:pt x="0" y="109601"/>
                  </a:lnTo>
                  <a:lnTo>
                    <a:pt x="0" y="2057538"/>
                  </a:lnTo>
                  <a:lnTo>
                    <a:pt x="8611" y="2100197"/>
                  </a:lnTo>
                  <a:lnTo>
                    <a:pt x="32095" y="2135030"/>
                  </a:lnTo>
                  <a:lnTo>
                    <a:pt x="66928" y="2158514"/>
                  </a:lnTo>
                  <a:lnTo>
                    <a:pt x="109587" y="2167125"/>
                  </a:lnTo>
                  <a:lnTo>
                    <a:pt x="4148453" y="2167125"/>
                  </a:lnTo>
                  <a:lnTo>
                    <a:pt x="4191135" y="2158514"/>
                  </a:lnTo>
                  <a:lnTo>
                    <a:pt x="4225971" y="2135030"/>
                  </a:lnTo>
                  <a:lnTo>
                    <a:pt x="4249448" y="2100197"/>
                  </a:lnTo>
                  <a:lnTo>
                    <a:pt x="4258054" y="2057538"/>
                  </a:lnTo>
                  <a:lnTo>
                    <a:pt x="4258054" y="109601"/>
                  </a:lnTo>
                  <a:lnTo>
                    <a:pt x="4249448" y="66919"/>
                  </a:lnTo>
                  <a:lnTo>
                    <a:pt x="4225971" y="32083"/>
                  </a:lnTo>
                  <a:lnTo>
                    <a:pt x="4191135" y="8606"/>
                  </a:lnTo>
                  <a:lnTo>
                    <a:pt x="4148453" y="0"/>
                  </a:lnTo>
                  <a:close/>
                </a:path>
              </a:pathLst>
            </a:custGeom>
            <a:solidFill>
              <a:srgbClr val="FA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22376" y="5068823"/>
              <a:ext cx="4258310" cy="619125"/>
            </a:xfrm>
            <a:custGeom>
              <a:avLst/>
              <a:gdLst/>
              <a:ahLst/>
              <a:cxnLst/>
              <a:rect l="l" t="t" r="r" b="b"/>
              <a:pathLst>
                <a:path w="4258310" h="619125">
                  <a:moveTo>
                    <a:pt x="4258056" y="332244"/>
                  </a:moveTo>
                  <a:lnTo>
                    <a:pt x="4254462" y="314426"/>
                  </a:lnTo>
                  <a:lnTo>
                    <a:pt x="4244670" y="299897"/>
                  </a:lnTo>
                  <a:lnTo>
                    <a:pt x="4230141" y="290106"/>
                  </a:lnTo>
                  <a:lnTo>
                    <a:pt x="4212336" y="286524"/>
                  </a:lnTo>
                  <a:lnTo>
                    <a:pt x="2436711" y="286524"/>
                  </a:lnTo>
                  <a:lnTo>
                    <a:pt x="2435034" y="263677"/>
                  </a:lnTo>
                  <a:lnTo>
                    <a:pt x="2425293" y="220040"/>
                  </a:lnTo>
                  <a:lnTo>
                    <a:pt x="2409634" y="178981"/>
                  </a:lnTo>
                  <a:lnTo>
                    <a:pt x="2388539" y="140944"/>
                  </a:lnTo>
                  <a:lnTo>
                    <a:pt x="2362492" y="106426"/>
                  </a:lnTo>
                  <a:lnTo>
                    <a:pt x="2331974" y="75907"/>
                  </a:lnTo>
                  <a:lnTo>
                    <a:pt x="2297455" y="49860"/>
                  </a:lnTo>
                  <a:lnTo>
                    <a:pt x="2259419" y="28765"/>
                  </a:lnTo>
                  <a:lnTo>
                    <a:pt x="2218359" y="13106"/>
                  </a:lnTo>
                  <a:lnTo>
                    <a:pt x="2174722" y="3365"/>
                  </a:lnTo>
                  <a:lnTo>
                    <a:pt x="2129028" y="0"/>
                  </a:lnTo>
                  <a:lnTo>
                    <a:pt x="2083320" y="3365"/>
                  </a:lnTo>
                  <a:lnTo>
                    <a:pt x="2039683" y="13106"/>
                  </a:lnTo>
                  <a:lnTo>
                    <a:pt x="1998624" y="28765"/>
                  </a:lnTo>
                  <a:lnTo>
                    <a:pt x="1960587" y="49860"/>
                  </a:lnTo>
                  <a:lnTo>
                    <a:pt x="1926069" y="75907"/>
                  </a:lnTo>
                  <a:lnTo>
                    <a:pt x="1895551" y="106426"/>
                  </a:lnTo>
                  <a:lnTo>
                    <a:pt x="1869503" y="140944"/>
                  </a:lnTo>
                  <a:lnTo>
                    <a:pt x="1848408" y="178981"/>
                  </a:lnTo>
                  <a:lnTo>
                    <a:pt x="1832749" y="220040"/>
                  </a:lnTo>
                  <a:lnTo>
                    <a:pt x="1823008" y="263677"/>
                  </a:lnTo>
                  <a:lnTo>
                    <a:pt x="1821332" y="286524"/>
                  </a:lnTo>
                  <a:lnTo>
                    <a:pt x="45720" y="286524"/>
                  </a:lnTo>
                  <a:lnTo>
                    <a:pt x="27914" y="290106"/>
                  </a:lnTo>
                  <a:lnTo>
                    <a:pt x="13385" y="299897"/>
                  </a:lnTo>
                  <a:lnTo>
                    <a:pt x="3594" y="314426"/>
                  </a:lnTo>
                  <a:lnTo>
                    <a:pt x="0" y="332244"/>
                  </a:lnTo>
                  <a:lnTo>
                    <a:pt x="3594" y="350050"/>
                  </a:lnTo>
                  <a:lnTo>
                    <a:pt x="13385" y="364578"/>
                  </a:lnTo>
                  <a:lnTo>
                    <a:pt x="27914" y="374370"/>
                  </a:lnTo>
                  <a:lnTo>
                    <a:pt x="45720" y="377964"/>
                  </a:lnTo>
                  <a:lnTo>
                    <a:pt x="1828114" y="377964"/>
                  </a:lnTo>
                  <a:lnTo>
                    <a:pt x="1832749" y="398716"/>
                  </a:lnTo>
                  <a:lnTo>
                    <a:pt x="1848408" y="439775"/>
                  </a:lnTo>
                  <a:lnTo>
                    <a:pt x="1869503" y="477812"/>
                  </a:lnTo>
                  <a:lnTo>
                    <a:pt x="1895551" y="512330"/>
                  </a:lnTo>
                  <a:lnTo>
                    <a:pt x="1926069" y="542848"/>
                  </a:lnTo>
                  <a:lnTo>
                    <a:pt x="1960587" y="568896"/>
                  </a:lnTo>
                  <a:lnTo>
                    <a:pt x="1998624" y="589991"/>
                  </a:lnTo>
                  <a:lnTo>
                    <a:pt x="2039683" y="605650"/>
                  </a:lnTo>
                  <a:lnTo>
                    <a:pt x="2083320" y="615391"/>
                  </a:lnTo>
                  <a:lnTo>
                    <a:pt x="2129028" y="618744"/>
                  </a:lnTo>
                  <a:lnTo>
                    <a:pt x="2174722" y="615391"/>
                  </a:lnTo>
                  <a:lnTo>
                    <a:pt x="2218359" y="605650"/>
                  </a:lnTo>
                  <a:lnTo>
                    <a:pt x="2259419" y="589991"/>
                  </a:lnTo>
                  <a:lnTo>
                    <a:pt x="2297455" y="568896"/>
                  </a:lnTo>
                  <a:lnTo>
                    <a:pt x="2331974" y="542848"/>
                  </a:lnTo>
                  <a:lnTo>
                    <a:pt x="2362492" y="512330"/>
                  </a:lnTo>
                  <a:lnTo>
                    <a:pt x="2388539" y="477812"/>
                  </a:lnTo>
                  <a:lnTo>
                    <a:pt x="2409634" y="439775"/>
                  </a:lnTo>
                  <a:lnTo>
                    <a:pt x="2425293" y="398716"/>
                  </a:lnTo>
                  <a:lnTo>
                    <a:pt x="2429916" y="377964"/>
                  </a:lnTo>
                  <a:lnTo>
                    <a:pt x="4212323" y="377964"/>
                  </a:lnTo>
                  <a:lnTo>
                    <a:pt x="4230141" y="374370"/>
                  </a:lnTo>
                  <a:lnTo>
                    <a:pt x="4244670" y="364578"/>
                  </a:lnTo>
                  <a:lnTo>
                    <a:pt x="4254462" y="350050"/>
                  </a:lnTo>
                  <a:lnTo>
                    <a:pt x="4258056" y="332244"/>
                  </a:lnTo>
                  <a:close/>
                </a:path>
              </a:pathLst>
            </a:custGeom>
            <a:solidFill>
              <a:srgbClr val="3371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60" y="5224272"/>
              <a:ext cx="246887" cy="30784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938886" y="5871159"/>
            <a:ext cx="3759835" cy="1085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65">
                <a:solidFill>
                  <a:srgbClr val="2B3541"/>
                </a:solidFill>
                <a:latin typeface="Verdana"/>
                <a:cs typeface="Verdana"/>
              </a:rPr>
              <a:t>Data</a:t>
            </a:r>
            <a:r>
              <a:rPr dirty="0" sz="1900" spc="-5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2B3541"/>
                </a:solidFill>
                <a:latin typeface="Verdana"/>
                <a:cs typeface="Verdana"/>
              </a:rPr>
              <a:t>Collection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1600" spc="-105" i="1">
                <a:solidFill>
                  <a:srgbClr val="2B3541"/>
                </a:solidFill>
                <a:latin typeface="Verdana"/>
                <a:cs typeface="Verdana"/>
              </a:rPr>
              <a:t>Gathered</a:t>
            </a:r>
            <a:r>
              <a:rPr dirty="0" sz="1600" spc="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155" i="1">
                <a:solidFill>
                  <a:srgbClr val="2B3541"/>
                </a:solidFill>
                <a:latin typeface="Verdana"/>
                <a:cs typeface="Verdana"/>
              </a:rPr>
              <a:t>1,000</a:t>
            </a:r>
            <a:r>
              <a:rPr dirty="0" sz="1600" spc="-2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90" i="1">
                <a:solidFill>
                  <a:srgbClr val="2B3541"/>
                </a:solidFill>
                <a:latin typeface="Verdana"/>
                <a:cs typeface="Verdana"/>
              </a:rPr>
              <a:t>customer</a:t>
            </a:r>
            <a:r>
              <a:rPr dirty="0" sz="1600" spc="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80" i="1">
                <a:solidFill>
                  <a:srgbClr val="2B3541"/>
                </a:solidFill>
                <a:latin typeface="Verdana"/>
                <a:cs typeface="Verdana"/>
              </a:rPr>
              <a:t>support</a:t>
            </a:r>
            <a:r>
              <a:rPr dirty="0" sz="1600" spc="-2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30" i="1">
                <a:solidFill>
                  <a:srgbClr val="2B3541"/>
                </a:solidFill>
                <a:latin typeface="Verdana"/>
                <a:cs typeface="Verdana"/>
              </a:rPr>
              <a:t>tickets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600" spc="-95" i="1">
                <a:solidFill>
                  <a:srgbClr val="2B3541"/>
                </a:solidFill>
                <a:latin typeface="Verdana"/>
                <a:cs typeface="Verdana"/>
              </a:rPr>
              <a:t>from</a:t>
            </a:r>
            <a:r>
              <a:rPr dirty="0" sz="160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85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r>
              <a:rPr dirty="0" sz="1600" spc="-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75" i="1">
                <a:solidFill>
                  <a:srgbClr val="2B3541"/>
                </a:solidFill>
                <a:latin typeface="Verdana"/>
                <a:cs typeface="Verdana"/>
              </a:rPr>
              <a:t>Hugging</a:t>
            </a:r>
            <a:r>
              <a:rPr dirty="0" sz="1600" spc="-7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70" i="1">
                <a:solidFill>
                  <a:srgbClr val="2B3541"/>
                </a:solidFill>
                <a:latin typeface="Verdana"/>
                <a:cs typeface="Verdana"/>
              </a:rPr>
              <a:t>Face</a:t>
            </a:r>
            <a:r>
              <a:rPr dirty="0" sz="1600" spc="-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10" i="1">
                <a:solidFill>
                  <a:srgbClr val="2B3541"/>
                </a:solidFill>
                <a:latin typeface="Verdana"/>
                <a:cs typeface="Verdana"/>
              </a:rPr>
              <a:t>dataset.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187696" y="5068823"/>
            <a:ext cx="4255135" cy="2478405"/>
            <a:chOff x="5187696" y="5068823"/>
            <a:chExt cx="4255135" cy="2478405"/>
          </a:xfrm>
        </p:grpSpPr>
        <p:sp>
          <p:nvSpPr>
            <p:cNvPr id="11" name="object 11" descr=""/>
            <p:cNvSpPr/>
            <p:nvPr/>
          </p:nvSpPr>
          <p:spPr>
            <a:xfrm>
              <a:off x="5187696" y="5379719"/>
              <a:ext cx="4255135" cy="2167255"/>
            </a:xfrm>
            <a:custGeom>
              <a:avLst/>
              <a:gdLst/>
              <a:ahLst/>
              <a:cxnLst/>
              <a:rect l="l" t="t" r="r" b="b"/>
              <a:pathLst>
                <a:path w="4255134" h="2167254">
                  <a:moveTo>
                    <a:pt x="4145407" y="0"/>
                  </a:moveTo>
                  <a:lnTo>
                    <a:pt x="109601" y="0"/>
                  </a:lnTo>
                  <a:lnTo>
                    <a:pt x="66919" y="8606"/>
                  </a:lnTo>
                  <a:lnTo>
                    <a:pt x="32083" y="32083"/>
                  </a:lnTo>
                  <a:lnTo>
                    <a:pt x="8606" y="66919"/>
                  </a:lnTo>
                  <a:lnTo>
                    <a:pt x="0" y="109601"/>
                  </a:lnTo>
                  <a:lnTo>
                    <a:pt x="0" y="2057538"/>
                  </a:lnTo>
                  <a:lnTo>
                    <a:pt x="8606" y="2100197"/>
                  </a:lnTo>
                  <a:lnTo>
                    <a:pt x="32083" y="2135030"/>
                  </a:lnTo>
                  <a:lnTo>
                    <a:pt x="66919" y="2158514"/>
                  </a:lnTo>
                  <a:lnTo>
                    <a:pt x="109601" y="2167125"/>
                  </a:lnTo>
                  <a:lnTo>
                    <a:pt x="4145407" y="2167125"/>
                  </a:lnTo>
                  <a:lnTo>
                    <a:pt x="4188088" y="2158514"/>
                  </a:lnTo>
                  <a:lnTo>
                    <a:pt x="4222924" y="2135030"/>
                  </a:lnTo>
                  <a:lnTo>
                    <a:pt x="4246401" y="2100197"/>
                  </a:lnTo>
                  <a:lnTo>
                    <a:pt x="4255008" y="2057538"/>
                  </a:lnTo>
                  <a:lnTo>
                    <a:pt x="4255008" y="109601"/>
                  </a:lnTo>
                  <a:lnTo>
                    <a:pt x="4246401" y="66919"/>
                  </a:lnTo>
                  <a:lnTo>
                    <a:pt x="4222924" y="32083"/>
                  </a:lnTo>
                  <a:lnTo>
                    <a:pt x="4188088" y="8606"/>
                  </a:lnTo>
                  <a:lnTo>
                    <a:pt x="4145407" y="0"/>
                  </a:lnTo>
                  <a:close/>
                </a:path>
              </a:pathLst>
            </a:custGeom>
            <a:solidFill>
              <a:srgbClr val="FA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187696" y="5068823"/>
              <a:ext cx="4255135" cy="619125"/>
            </a:xfrm>
            <a:custGeom>
              <a:avLst/>
              <a:gdLst/>
              <a:ahLst/>
              <a:cxnLst/>
              <a:rect l="l" t="t" r="r" b="b"/>
              <a:pathLst>
                <a:path w="4255134" h="619125">
                  <a:moveTo>
                    <a:pt x="4255008" y="332244"/>
                  </a:moveTo>
                  <a:lnTo>
                    <a:pt x="4251414" y="314426"/>
                  </a:lnTo>
                  <a:lnTo>
                    <a:pt x="4241622" y="299897"/>
                  </a:lnTo>
                  <a:lnTo>
                    <a:pt x="4227093" y="290106"/>
                  </a:lnTo>
                  <a:lnTo>
                    <a:pt x="4209288" y="286524"/>
                  </a:lnTo>
                  <a:lnTo>
                    <a:pt x="2436711" y="286524"/>
                  </a:lnTo>
                  <a:lnTo>
                    <a:pt x="2435034" y="263677"/>
                  </a:lnTo>
                  <a:lnTo>
                    <a:pt x="2425293" y="220040"/>
                  </a:lnTo>
                  <a:lnTo>
                    <a:pt x="2409634" y="178981"/>
                  </a:lnTo>
                  <a:lnTo>
                    <a:pt x="2388539" y="140944"/>
                  </a:lnTo>
                  <a:lnTo>
                    <a:pt x="2362492" y="106426"/>
                  </a:lnTo>
                  <a:lnTo>
                    <a:pt x="2331974" y="75907"/>
                  </a:lnTo>
                  <a:lnTo>
                    <a:pt x="2297455" y="49860"/>
                  </a:lnTo>
                  <a:lnTo>
                    <a:pt x="2259419" y="28765"/>
                  </a:lnTo>
                  <a:lnTo>
                    <a:pt x="2218359" y="13106"/>
                  </a:lnTo>
                  <a:lnTo>
                    <a:pt x="2174722" y="3365"/>
                  </a:lnTo>
                  <a:lnTo>
                    <a:pt x="2129028" y="0"/>
                  </a:lnTo>
                  <a:lnTo>
                    <a:pt x="2125980" y="0"/>
                  </a:lnTo>
                  <a:lnTo>
                    <a:pt x="2080272" y="3365"/>
                  </a:lnTo>
                  <a:lnTo>
                    <a:pt x="2036635" y="13106"/>
                  </a:lnTo>
                  <a:lnTo>
                    <a:pt x="1995576" y="28765"/>
                  </a:lnTo>
                  <a:lnTo>
                    <a:pt x="1957539" y="49860"/>
                  </a:lnTo>
                  <a:lnTo>
                    <a:pt x="1923021" y="75907"/>
                  </a:lnTo>
                  <a:lnTo>
                    <a:pt x="1892503" y="106426"/>
                  </a:lnTo>
                  <a:lnTo>
                    <a:pt x="1866455" y="140944"/>
                  </a:lnTo>
                  <a:lnTo>
                    <a:pt x="1845360" y="178981"/>
                  </a:lnTo>
                  <a:lnTo>
                    <a:pt x="1829701" y="220040"/>
                  </a:lnTo>
                  <a:lnTo>
                    <a:pt x="1819960" y="263677"/>
                  </a:lnTo>
                  <a:lnTo>
                    <a:pt x="1818271" y="286524"/>
                  </a:lnTo>
                  <a:lnTo>
                    <a:pt x="45720" y="286524"/>
                  </a:lnTo>
                  <a:lnTo>
                    <a:pt x="27901" y="290106"/>
                  </a:lnTo>
                  <a:lnTo>
                    <a:pt x="13373" y="299897"/>
                  </a:lnTo>
                  <a:lnTo>
                    <a:pt x="3581" y="314426"/>
                  </a:lnTo>
                  <a:lnTo>
                    <a:pt x="0" y="332244"/>
                  </a:lnTo>
                  <a:lnTo>
                    <a:pt x="3581" y="350050"/>
                  </a:lnTo>
                  <a:lnTo>
                    <a:pt x="13373" y="364578"/>
                  </a:lnTo>
                  <a:lnTo>
                    <a:pt x="27901" y="374370"/>
                  </a:lnTo>
                  <a:lnTo>
                    <a:pt x="45720" y="377964"/>
                  </a:lnTo>
                  <a:lnTo>
                    <a:pt x="1825066" y="377964"/>
                  </a:lnTo>
                  <a:lnTo>
                    <a:pt x="1829701" y="398716"/>
                  </a:lnTo>
                  <a:lnTo>
                    <a:pt x="1845360" y="439775"/>
                  </a:lnTo>
                  <a:lnTo>
                    <a:pt x="1866455" y="477812"/>
                  </a:lnTo>
                  <a:lnTo>
                    <a:pt x="1892503" y="512330"/>
                  </a:lnTo>
                  <a:lnTo>
                    <a:pt x="1923021" y="542848"/>
                  </a:lnTo>
                  <a:lnTo>
                    <a:pt x="1957539" y="568896"/>
                  </a:lnTo>
                  <a:lnTo>
                    <a:pt x="1995576" y="589991"/>
                  </a:lnTo>
                  <a:lnTo>
                    <a:pt x="2036635" y="605650"/>
                  </a:lnTo>
                  <a:lnTo>
                    <a:pt x="2080272" y="615391"/>
                  </a:lnTo>
                  <a:lnTo>
                    <a:pt x="2125980" y="618744"/>
                  </a:lnTo>
                  <a:lnTo>
                    <a:pt x="2129015" y="618744"/>
                  </a:lnTo>
                  <a:lnTo>
                    <a:pt x="2174722" y="615391"/>
                  </a:lnTo>
                  <a:lnTo>
                    <a:pt x="2218359" y="605650"/>
                  </a:lnTo>
                  <a:lnTo>
                    <a:pt x="2259419" y="589991"/>
                  </a:lnTo>
                  <a:lnTo>
                    <a:pt x="2297455" y="568896"/>
                  </a:lnTo>
                  <a:lnTo>
                    <a:pt x="2331974" y="542848"/>
                  </a:lnTo>
                  <a:lnTo>
                    <a:pt x="2362492" y="512330"/>
                  </a:lnTo>
                  <a:lnTo>
                    <a:pt x="2388539" y="477812"/>
                  </a:lnTo>
                  <a:lnTo>
                    <a:pt x="2409634" y="439775"/>
                  </a:lnTo>
                  <a:lnTo>
                    <a:pt x="2425293" y="398716"/>
                  </a:lnTo>
                  <a:lnTo>
                    <a:pt x="2429916" y="377964"/>
                  </a:lnTo>
                  <a:lnTo>
                    <a:pt x="4209275" y="377964"/>
                  </a:lnTo>
                  <a:lnTo>
                    <a:pt x="4227093" y="374370"/>
                  </a:lnTo>
                  <a:lnTo>
                    <a:pt x="4241622" y="364578"/>
                  </a:lnTo>
                  <a:lnTo>
                    <a:pt x="4251414" y="350050"/>
                  </a:lnTo>
                  <a:lnTo>
                    <a:pt x="4255008" y="332244"/>
                  </a:lnTo>
                  <a:close/>
                </a:path>
              </a:pathLst>
            </a:custGeom>
            <a:solidFill>
              <a:srgbClr val="3371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0232" y="5224271"/>
              <a:ext cx="249935" cy="307848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5403850" y="5871159"/>
            <a:ext cx="3729354" cy="1085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20">
                <a:solidFill>
                  <a:srgbClr val="2B3541"/>
                </a:solidFill>
                <a:latin typeface="Verdana"/>
                <a:cs typeface="Verdana"/>
              </a:rPr>
              <a:t>Tagging</a:t>
            </a:r>
            <a:r>
              <a:rPr dirty="0" sz="1900" spc="-8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900" spc="-110">
                <a:solidFill>
                  <a:srgbClr val="2B3541"/>
                </a:solidFill>
                <a:latin typeface="Verdana"/>
                <a:cs typeface="Verdana"/>
              </a:rPr>
              <a:t>&amp;</a:t>
            </a:r>
            <a:r>
              <a:rPr dirty="0" sz="1900" spc="-3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2B3541"/>
                </a:solidFill>
                <a:latin typeface="Verdana"/>
                <a:cs typeface="Verdana"/>
              </a:rPr>
              <a:t>Categorization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1600" spc="-70" i="1">
                <a:solidFill>
                  <a:srgbClr val="2B3541"/>
                </a:solidFill>
                <a:latin typeface="Verdana"/>
                <a:cs typeface="Verdana"/>
              </a:rPr>
              <a:t>Classified</a:t>
            </a:r>
            <a:r>
              <a:rPr dirty="0" sz="1600" spc="-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70" i="1">
                <a:solidFill>
                  <a:srgbClr val="2B3541"/>
                </a:solidFill>
                <a:latin typeface="Verdana"/>
                <a:cs typeface="Verdana"/>
              </a:rPr>
              <a:t>tickets</a:t>
            </a:r>
            <a:r>
              <a:rPr dirty="0" sz="1600" spc="-2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65" i="1">
                <a:solidFill>
                  <a:srgbClr val="2B3541"/>
                </a:solidFill>
                <a:latin typeface="Verdana"/>
                <a:cs typeface="Verdana"/>
              </a:rPr>
              <a:t>into</a:t>
            </a:r>
            <a:r>
              <a:rPr dirty="0" sz="1600" spc="-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105" i="1">
                <a:solidFill>
                  <a:srgbClr val="2B3541"/>
                </a:solidFill>
                <a:latin typeface="Verdana"/>
                <a:cs typeface="Verdana"/>
              </a:rPr>
              <a:t>High,</a:t>
            </a:r>
            <a:r>
              <a:rPr dirty="0" sz="1600" spc="-2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95" i="1">
                <a:solidFill>
                  <a:srgbClr val="2B3541"/>
                </a:solidFill>
                <a:latin typeface="Verdana"/>
                <a:cs typeface="Verdana"/>
              </a:rPr>
              <a:t>Medium,</a:t>
            </a:r>
            <a:r>
              <a:rPr dirty="0" sz="1600" spc="-5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25" i="1">
                <a:solidFill>
                  <a:srgbClr val="2B3541"/>
                </a:solidFill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600" spc="-60" i="1">
                <a:solidFill>
                  <a:srgbClr val="2B3541"/>
                </a:solidFill>
                <a:latin typeface="Verdana"/>
                <a:cs typeface="Verdana"/>
              </a:rPr>
              <a:t>Low</a:t>
            </a:r>
            <a:r>
              <a:rPr dirty="0" sz="1600" spc="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75" i="1">
                <a:solidFill>
                  <a:srgbClr val="2B3541"/>
                </a:solidFill>
                <a:latin typeface="Verdana"/>
                <a:cs typeface="Verdana"/>
              </a:rPr>
              <a:t>priority</a:t>
            </a:r>
            <a:r>
              <a:rPr dirty="0" sz="1600" spc="-2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75" i="1">
                <a:solidFill>
                  <a:srgbClr val="2B3541"/>
                </a:solidFill>
                <a:latin typeface="Verdana"/>
                <a:cs typeface="Verdana"/>
              </a:rPr>
              <a:t>using</a:t>
            </a:r>
            <a:r>
              <a:rPr dirty="0" sz="1600" spc="-4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114" i="1">
                <a:solidFill>
                  <a:srgbClr val="2B3541"/>
                </a:solidFill>
                <a:latin typeface="Verdana"/>
                <a:cs typeface="Verdana"/>
              </a:rPr>
              <a:t>keyword-</a:t>
            </a:r>
            <a:r>
              <a:rPr dirty="0" sz="1600" spc="-95" i="1">
                <a:solidFill>
                  <a:srgbClr val="2B3541"/>
                </a:solidFill>
                <a:latin typeface="Verdana"/>
                <a:cs typeface="Verdana"/>
              </a:rPr>
              <a:t>based</a:t>
            </a:r>
            <a:r>
              <a:rPr dirty="0" sz="1600" spc="-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10" i="1">
                <a:solidFill>
                  <a:srgbClr val="2B3541"/>
                </a:solidFill>
                <a:latin typeface="Verdana"/>
                <a:cs typeface="Verdana"/>
              </a:rPr>
              <a:t>rules.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649968" y="5068823"/>
            <a:ext cx="4258310" cy="2478405"/>
            <a:chOff x="9649968" y="5068823"/>
            <a:chExt cx="4258310" cy="2478405"/>
          </a:xfrm>
        </p:grpSpPr>
        <p:sp>
          <p:nvSpPr>
            <p:cNvPr id="16" name="object 16" descr=""/>
            <p:cNvSpPr/>
            <p:nvPr/>
          </p:nvSpPr>
          <p:spPr>
            <a:xfrm>
              <a:off x="9649968" y="5379719"/>
              <a:ext cx="4258310" cy="2167255"/>
            </a:xfrm>
            <a:custGeom>
              <a:avLst/>
              <a:gdLst/>
              <a:ahLst/>
              <a:cxnLst/>
              <a:rect l="l" t="t" r="r" b="b"/>
              <a:pathLst>
                <a:path w="4258309" h="2167254">
                  <a:moveTo>
                    <a:pt x="4148455" y="0"/>
                  </a:moveTo>
                  <a:lnTo>
                    <a:pt x="109601" y="0"/>
                  </a:lnTo>
                  <a:lnTo>
                    <a:pt x="66919" y="8606"/>
                  </a:lnTo>
                  <a:lnTo>
                    <a:pt x="32083" y="32083"/>
                  </a:lnTo>
                  <a:lnTo>
                    <a:pt x="8606" y="66919"/>
                  </a:lnTo>
                  <a:lnTo>
                    <a:pt x="0" y="109601"/>
                  </a:lnTo>
                  <a:lnTo>
                    <a:pt x="0" y="2057538"/>
                  </a:lnTo>
                  <a:lnTo>
                    <a:pt x="8606" y="2100197"/>
                  </a:lnTo>
                  <a:lnTo>
                    <a:pt x="32083" y="2135030"/>
                  </a:lnTo>
                  <a:lnTo>
                    <a:pt x="66919" y="2158514"/>
                  </a:lnTo>
                  <a:lnTo>
                    <a:pt x="109601" y="2167125"/>
                  </a:lnTo>
                  <a:lnTo>
                    <a:pt x="4148455" y="2167125"/>
                  </a:lnTo>
                  <a:lnTo>
                    <a:pt x="4191136" y="2158514"/>
                  </a:lnTo>
                  <a:lnTo>
                    <a:pt x="4225972" y="2135030"/>
                  </a:lnTo>
                  <a:lnTo>
                    <a:pt x="4249449" y="2100197"/>
                  </a:lnTo>
                  <a:lnTo>
                    <a:pt x="4258056" y="2057538"/>
                  </a:lnTo>
                  <a:lnTo>
                    <a:pt x="4258056" y="109601"/>
                  </a:lnTo>
                  <a:lnTo>
                    <a:pt x="4249449" y="66919"/>
                  </a:lnTo>
                  <a:lnTo>
                    <a:pt x="4225972" y="32083"/>
                  </a:lnTo>
                  <a:lnTo>
                    <a:pt x="4191136" y="8606"/>
                  </a:lnTo>
                  <a:lnTo>
                    <a:pt x="4148455" y="0"/>
                  </a:lnTo>
                  <a:close/>
                </a:path>
              </a:pathLst>
            </a:custGeom>
            <a:solidFill>
              <a:srgbClr val="FA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649968" y="5068823"/>
              <a:ext cx="4258310" cy="619125"/>
            </a:xfrm>
            <a:custGeom>
              <a:avLst/>
              <a:gdLst/>
              <a:ahLst/>
              <a:cxnLst/>
              <a:rect l="l" t="t" r="r" b="b"/>
              <a:pathLst>
                <a:path w="4258309" h="619125">
                  <a:moveTo>
                    <a:pt x="4258056" y="332232"/>
                  </a:moveTo>
                  <a:lnTo>
                    <a:pt x="4254462" y="314426"/>
                  </a:lnTo>
                  <a:lnTo>
                    <a:pt x="4244670" y="299897"/>
                  </a:lnTo>
                  <a:lnTo>
                    <a:pt x="4230141" y="290106"/>
                  </a:lnTo>
                  <a:lnTo>
                    <a:pt x="4212336" y="286512"/>
                  </a:lnTo>
                  <a:lnTo>
                    <a:pt x="2436711" y="286512"/>
                  </a:lnTo>
                  <a:lnTo>
                    <a:pt x="2435034" y="263677"/>
                  </a:lnTo>
                  <a:lnTo>
                    <a:pt x="2425293" y="220040"/>
                  </a:lnTo>
                  <a:lnTo>
                    <a:pt x="2409634" y="178981"/>
                  </a:lnTo>
                  <a:lnTo>
                    <a:pt x="2388539" y="140944"/>
                  </a:lnTo>
                  <a:lnTo>
                    <a:pt x="2362492" y="106426"/>
                  </a:lnTo>
                  <a:lnTo>
                    <a:pt x="2331974" y="75907"/>
                  </a:lnTo>
                  <a:lnTo>
                    <a:pt x="2297455" y="49860"/>
                  </a:lnTo>
                  <a:lnTo>
                    <a:pt x="2259419" y="28765"/>
                  </a:lnTo>
                  <a:lnTo>
                    <a:pt x="2218359" y="13106"/>
                  </a:lnTo>
                  <a:lnTo>
                    <a:pt x="2174722" y="3365"/>
                  </a:lnTo>
                  <a:lnTo>
                    <a:pt x="2129028" y="0"/>
                  </a:lnTo>
                  <a:lnTo>
                    <a:pt x="2083320" y="3365"/>
                  </a:lnTo>
                  <a:lnTo>
                    <a:pt x="2039683" y="13106"/>
                  </a:lnTo>
                  <a:lnTo>
                    <a:pt x="1998624" y="28765"/>
                  </a:lnTo>
                  <a:lnTo>
                    <a:pt x="1960587" y="49860"/>
                  </a:lnTo>
                  <a:lnTo>
                    <a:pt x="1926069" y="75907"/>
                  </a:lnTo>
                  <a:lnTo>
                    <a:pt x="1895551" y="106426"/>
                  </a:lnTo>
                  <a:lnTo>
                    <a:pt x="1869503" y="140944"/>
                  </a:lnTo>
                  <a:lnTo>
                    <a:pt x="1848408" y="178981"/>
                  </a:lnTo>
                  <a:lnTo>
                    <a:pt x="1832749" y="220040"/>
                  </a:lnTo>
                  <a:lnTo>
                    <a:pt x="1823008" y="263677"/>
                  </a:lnTo>
                  <a:lnTo>
                    <a:pt x="1821332" y="286512"/>
                  </a:lnTo>
                  <a:lnTo>
                    <a:pt x="45720" y="286512"/>
                  </a:lnTo>
                  <a:lnTo>
                    <a:pt x="27901" y="290106"/>
                  </a:lnTo>
                  <a:lnTo>
                    <a:pt x="13373" y="299897"/>
                  </a:lnTo>
                  <a:lnTo>
                    <a:pt x="3581" y="314426"/>
                  </a:lnTo>
                  <a:lnTo>
                    <a:pt x="0" y="332232"/>
                  </a:lnTo>
                  <a:lnTo>
                    <a:pt x="3581" y="350050"/>
                  </a:lnTo>
                  <a:lnTo>
                    <a:pt x="13373" y="364578"/>
                  </a:lnTo>
                  <a:lnTo>
                    <a:pt x="27901" y="374370"/>
                  </a:lnTo>
                  <a:lnTo>
                    <a:pt x="45720" y="377952"/>
                  </a:lnTo>
                  <a:lnTo>
                    <a:pt x="1828114" y="377952"/>
                  </a:lnTo>
                  <a:lnTo>
                    <a:pt x="1832749" y="398716"/>
                  </a:lnTo>
                  <a:lnTo>
                    <a:pt x="1848408" y="439775"/>
                  </a:lnTo>
                  <a:lnTo>
                    <a:pt x="1869503" y="477812"/>
                  </a:lnTo>
                  <a:lnTo>
                    <a:pt x="1895551" y="512330"/>
                  </a:lnTo>
                  <a:lnTo>
                    <a:pt x="1926069" y="542848"/>
                  </a:lnTo>
                  <a:lnTo>
                    <a:pt x="1960587" y="568896"/>
                  </a:lnTo>
                  <a:lnTo>
                    <a:pt x="1998624" y="589991"/>
                  </a:lnTo>
                  <a:lnTo>
                    <a:pt x="2039683" y="605650"/>
                  </a:lnTo>
                  <a:lnTo>
                    <a:pt x="2083320" y="615391"/>
                  </a:lnTo>
                  <a:lnTo>
                    <a:pt x="2129028" y="618744"/>
                  </a:lnTo>
                  <a:lnTo>
                    <a:pt x="2174722" y="615391"/>
                  </a:lnTo>
                  <a:lnTo>
                    <a:pt x="2218359" y="605650"/>
                  </a:lnTo>
                  <a:lnTo>
                    <a:pt x="2259419" y="589991"/>
                  </a:lnTo>
                  <a:lnTo>
                    <a:pt x="2297455" y="568896"/>
                  </a:lnTo>
                  <a:lnTo>
                    <a:pt x="2331974" y="542848"/>
                  </a:lnTo>
                  <a:lnTo>
                    <a:pt x="2362492" y="512330"/>
                  </a:lnTo>
                  <a:lnTo>
                    <a:pt x="2388539" y="477812"/>
                  </a:lnTo>
                  <a:lnTo>
                    <a:pt x="2409634" y="439775"/>
                  </a:lnTo>
                  <a:lnTo>
                    <a:pt x="2425293" y="398716"/>
                  </a:lnTo>
                  <a:lnTo>
                    <a:pt x="2429916" y="377952"/>
                  </a:lnTo>
                  <a:lnTo>
                    <a:pt x="4212336" y="377952"/>
                  </a:lnTo>
                  <a:lnTo>
                    <a:pt x="4230141" y="374370"/>
                  </a:lnTo>
                  <a:lnTo>
                    <a:pt x="4244670" y="364578"/>
                  </a:lnTo>
                  <a:lnTo>
                    <a:pt x="4254462" y="350050"/>
                  </a:lnTo>
                  <a:lnTo>
                    <a:pt x="4258056" y="332232"/>
                  </a:lnTo>
                  <a:close/>
                </a:path>
              </a:pathLst>
            </a:custGeom>
            <a:solidFill>
              <a:srgbClr val="3371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55552" y="5224272"/>
              <a:ext cx="246888" cy="307848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9868916" y="5871159"/>
            <a:ext cx="268033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35">
                <a:solidFill>
                  <a:srgbClr val="2B3541"/>
                </a:solidFill>
                <a:latin typeface="Verdana"/>
                <a:cs typeface="Verdana"/>
              </a:rPr>
              <a:t>Embedding</a:t>
            </a:r>
            <a:r>
              <a:rPr dirty="0" sz="1900" spc="-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2B3541"/>
                </a:solidFill>
                <a:latin typeface="Verdana"/>
                <a:cs typeface="Verdana"/>
              </a:rPr>
              <a:t>Generation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868916" y="6353680"/>
            <a:ext cx="1872614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85" i="1">
                <a:solidFill>
                  <a:srgbClr val="2B3541"/>
                </a:solidFill>
                <a:latin typeface="Verdana"/>
                <a:cs typeface="Verdana"/>
              </a:rPr>
              <a:t>Used</a:t>
            </a:r>
            <a:r>
              <a:rPr dirty="0" sz="1600" spc="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90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r>
              <a:rPr dirty="0" sz="160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80" i="1">
                <a:solidFill>
                  <a:srgbClr val="2B3541"/>
                </a:solidFill>
                <a:latin typeface="Verdana"/>
                <a:cs typeface="Verdana"/>
              </a:rPr>
              <a:t>free</a:t>
            </a:r>
            <a:r>
              <a:rPr dirty="0" sz="1600" spc="-3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60" i="1">
                <a:solidFill>
                  <a:srgbClr val="2B3541"/>
                </a:solidFill>
                <a:latin typeface="Verdana"/>
                <a:cs typeface="Verdana"/>
              </a:rPr>
              <a:t>model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775440" y="6360921"/>
            <a:ext cx="1789430" cy="259079"/>
          </a:xfrm>
          <a:prstGeom prst="rect">
            <a:avLst/>
          </a:prstGeom>
          <a:solidFill>
            <a:srgbClr val="EDE8DE"/>
          </a:solidFill>
        </p:spPr>
        <p:txBody>
          <a:bodyPr wrap="square" lIns="0" tIns="6350" rIns="0" bIns="0" rtlCol="0" vert="horz">
            <a:spAutoFit/>
          </a:bodyPr>
          <a:lstStyle/>
          <a:p>
            <a:pPr marL="2540">
              <a:lnSpc>
                <a:spcPct val="100000"/>
              </a:lnSpc>
              <a:spcBef>
                <a:spcPts val="50"/>
              </a:spcBef>
            </a:pPr>
            <a:r>
              <a:rPr dirty="0" sz="1600">
                <a:solidFill>
                  <a:srgbClr val="2B3541"/>
                </a:solidFill>
                <a:latin typeface="Consolas"/>
                <a:cs typeface="Consolas"/>
              </a:rPr>
              <a:t>all-MiniLM-L6-</a:t>
            </a:r>
            <a:r>
              <a:rPr dirty="0" sz="1600" spc="-25">
                <a:solidFill>
                  <a:srgbClr val="2B3541"/>
                </a:solidFill>
                <a:latin typeface="Consolas"/>
                <a:cs typeface="Consolas"/>
              </a:rPr>
              <a:t>v2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868916" y="6601145"/>
            <a:ext cx="3395345" cy="68516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600" spc="-114" i="1">
                <a:solidFill>
                  <a:srgbClr val="2B3541"/>
                </a:solidFill>
                <a:latin typeface="Verdana"/>
                <a:cs typeface="Verdana"/>
              </a:rPr>
              <a:t>(Sentence</a:t>
            </a:r>
            <a:r>
              <a:rPr dirty="0" sz="160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110" i="1">
                <a:solidFill>
                  <a:srgbClr val="2B3541"/>
                </a:solidFill>
                <a:latin typeface="Verdana"/>
                <a:cs typeface="Verdana"/>
              </a:rPr>
              <a:t>Transformers)</a:t>
            </a:r>
            <a:r>
              <a:rPr dirty="0" sz="1600" spc="-2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60" i="1">
                <a:solidFill>
                  <a:srgbClr val="2B3541"/>
                </a:solidFill>
                <a:latin typeface="Verdana"/>
                <a:cs typeface="Verdana"/>
              </a:rPr>
              <a:t>to</a:t>
            </a:r>
            <a:r>
              <a:rPr dirty="0" sz="1600" spc="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60" i="1">
                <a:solidFill>
                  <a:srgbClr val="2B3541"/>
                </a:solidFill>
                <a:latin typeface="Verdana"/>
                <a:cs typeface="Verdana"/>
              </a:rPr>
              <a:t>generate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-85" i="1">
                <a:solidFill>
                  <a:srgbClr val="2B3541"/>
                </a:solidFill>
                <a:latin typeface="Verdana"/>
                <a:cs typeface="Verdana"/>
              </a:rPr>
              <a:t>numerical</a:t>
            </a:r>
            <a:r>
              <a:rPr dirty="0" sz="1600" spc="-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80" i="1">
                <a:solidFill>
                  <a:srgbClr val="2B3541"/>
                </a:solidFill>
                <a:latin typeface="Verdana"/>
                <a:cs typeface="Verdana"/>
              </a:rPr>
              <a:t>sentence</a:t>
            </a:r>
            <a:r>
              <a:rPr dirty="0" sz="1600" spc="-2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600" spc="-10" i="1">
                <a:solidFill>
                  <a:srgbClr val="2B3541"/>
                </a:solidFill>
                <a:latin typeface="Verdana"/>
                <a:cs typeface="Verdana"/>
              </a:rPr>
              <a:t>embeddings.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2844329" y="7752744"/>
            <a:ext cx="1738630" cy="446405"/>
            <a:chOff x="12844329" y="7752744"/>
            <a:chExt cx="1738630" cy="446405"/>
          </a:xfrm>
        </p:grpSpPr>
        <p:sp>
          <p:nvSpPr>
            <p:cNvPr id="24" name="object 24" descr=""/>
            <p:cNvSpPr/>
            <p:nvPr/>
          </p:nvSpPr>
          <p:spPr>
            <a:xfrm>
              <a:off x="12844329" y="7752744"/>
              <a:ext cx="1738630" cy="446405"/>
            </a:xfrm>
            <a:custGeom>
              <a:avLst/>
              <a:gdLst/>
              <a:ahLst/>
              <a:cxnLst/>
              <a:rect l="l" t="t" r="r" b="b"/>
              <a:pathLst>
                <a:path w="1738630" h="446404">
                  <a:moveTo>
                    <a:pt x="1738214" y="0"/>
                  </a:moveTo>
                  <a:lnTo>
                    <a:pt x="0" y="0"/>
                  </a:lnTo>
                  <a:lnTo>
                    <a:pt x="0" y="446090"/>
                  </a:lnTo>
                  <a:lnTo>
                    <a:pt x="1738214" y="446090"/>
                  </a:lnTo>
                  <a:lnTo>
                    <a:pt x="1738214" y="0"/>
                  </a:lnTo>
                  <a:close/>
                </a:path>
              </a:pathLst>
            </a:custGeom>
            <a:solidFill>
              <a:srgbClr val="F9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844329" y="7752744"/>
              <a:ext cx="1738630" cy="446405"/>
            </a:xfrm>
            <a:custGeom>
              <a:avLst/>
              <a:gdLst/>
              <a:ahLst/>
              <a:cxnLst/>
              <a:rect l="l" t="t" r="r" b="b"/>
              <a:pathLst>
                <a:path w="1738630" h="446404">
                  <a:moveTo>
                    <a:pt x="0" y="0"/>
                  </a:moveTo>
                  <a:lnTo>
                    <a:pt x="1738214" y="0"/>
                  </a:lnTo>
                  <a:lnTo>
                    <a:pt x="1738214" y="446090"/>
                  </a:lnTo>
                  <a:lnTo>
                    <a:pt x="0" y="44609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9F4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424170" marR="5080">
              <a:lnSpc>
                <a:spcPts val="5020"/>
              </a:lnSpc>
            </a:pPr>
            <a:r>
              <a:rPr dirty="0" sz="4000" spc="-120"/>
              <a:t>Methodology:</a:t>
            </a:r>
            <a:r>
              <a:rPr dirty="0" sz="4000" spc="-100">
                <a:latin typeface="Times New Roman"/>
                <a:cs typeface="Times New Roman"/>
              </a:rPr>
              <a:t> </a:t>
            </a:r>
            <a:r>
              <a:rPr dirty="0" sz="4000" spc="-60"/>
              <a:t>From</a:t>
            </a:r>
            <a:r>
              <a:rPr dirty="0" sz="4000" spc="-170">
                <a:latin typeface="Times New Roman"/>
                <a:cs typeface="Times New Roman"/>
              </a:rPr>
              <a:t> </a:t>
            </a:r>
            <a:r>
              <a:rPr dirty="0" sz="4000" spc="-85"/>
              <a:t>Text</a:t>
            </a:r>
            <a:r>
              <a:rPr dirty="0" sz="4000" spc="-120">
                <a:latin typeface="Times New Roman"/>
                <a:cs typeface="Times New Roman"/>
              </a:rPr>
              <a:t> </a:t>
            </a:r>
            <a:r>
              <a:rPr dirty="0" sz="4000" spc="-25"/>
              <a:t>to</a:t>
            </a:r>
            <a:r>
              <a:rPr dirty="0" sz="4000" spc="-25">
                <a:latin typeface="Times New Roman"/>
                <a:cs typeface="Times New Roman"/>
              </a:rPr>
              <a:t> </a:t>
            </a:r>
            <a:r>
              <a:rPr dirty="0" sz="4000" spc="-65"/>
              <a:t>Numerical</a:t>
            </a:r>
            <a:r>
              <a:rPr dirty="0" sz="4000" spc="-165">
                <a:latin typeface="Times New Roman"/>
                <a:cs typeface="Times New Roman"/>
              </a:rPr>
              <a:t> </a:t>
            </a:r>
            <a:r>
              <a:rPr dirty="0" sz="4000" spc="-10"/>
              <a:t>Vectors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0" y="3148583"/>
            <a:ext cx="1088136" cy="448055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630555">
              <a:lnSpc>
                <a:spcPct val="133000"/>
              </a:lnSpc>
              <a:spcBef>
                <a:spcPts val="100"/>
              </a:spcBef>
            </a:pPr>
            <a:r>
              <a:rPr dirty="0" spc="-80"/>
              <a:t>The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60"/>
              <a:t>core</a:t>
            </a:r>
            <a:r>
              <a:rPr dirty="0" spc="-10" i="0">
                <a:latin typeface="Times New Roman"/>
                <a:cs typeface="Times New Roman"/>
              </a:rPr>
              <a:t> </a:t>
            </a:r>
            <a:r>
              <a:rPr dirty="0" spc="-100"/>
              <a:t>objective</a:t>
            </a:r>
            <a:r>
              <a:rPr dirty="0" spc="15" i="0">
                <a:latin typeface="Times New Roman"/>
                <a:cs typeface="Times New Roman"/>
              </a:rPr>
              <a:t> </a:t>
            </a:r>
            <a:r>
              <a:rPr dirty="0" spc="-110"/>
              <a:t>was</a:t>
            </a:r>
            <a:r>
              <a:rPr dirty="0" spc="-10" i="0">
                <a:latin typeface="Times New Roman"/>
                <a:cs typeface="Times New Roman"/>
              </a:rPr>
              <a:t> </a:t>
            </a:r>
            <a:r>
              <a:rPr dirty="0" spc="-70"/>
              <a:t>to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100"/>
              <a:t>automatically</a:t>
            </a:r>
            <a:r>
              <a:rPr dirty="0" spc="-50" i="0">
                <a:latin typeface="Times New Roman"/>
                <a:cs typeface="Times New Roman"/>
              </a:rPr>
              <a:t> </a:t>
            </a:r>
            <a:r>
              <a:rPr dirty="0" spc="-80"/>
              <a:t>categorize</a:t>
            </a:r>
            <a:r>
              <a:rPr dirty="0" spc="15" i="0">
                <a:latin typeface="Times New Roman"/>
                <a:cs typeface="Times New Roman"/>
              </a:rPr>
              <a:t> </a:t>
            </a:r>
            <a:r>
              <a:rPr dirty="0" spc="-85"/>
              <a:t>tickets</a:t>
            </a:r>
            <a:r>
              <a:rPr dirty="0" spc="-15" i="0">
                <a:latin typeface="Times New Roman"/>
                <a:cs typeface="Times New Roman"/>
              </a:rPr>
              <a:t> </a:t>
            </a:r>
            <a:r>
              <a:rPr dirty="0" spc="-110"/>
              <a:t>and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70"/>
              <a:t>generate</a:t>
            </a:r>
            <a:r>
              <a:rPr dirty="0" spc="-70" i="0">
                <a:latin typeface="Times New Roman"/>
                <a:cs typeface="Times New Roman"/>
              </a:rPr>
              <a:t> </a:t>
            </a:r>
            <a:r>
              <a:rPr dirty="0" spc="-100"/>
              <a:t>meaningful</a:t>
            </a:r>
            <a:r>
              <a:rPr dirty="0" spc="35" i="0">
                <a:latin typeface="Times New Roman"/>
                <a:cs typeface="Times New Roman"/>
              </a:rPr>
              <a:t> </a:t>
            </a:r>
            <a:r>
              <a:rPr dirty="0" spc="-90"/>
              <a:t>numerical</a:t>
            </a:r>
            <a:r>
              <a:rPr dirty="0" spc="40" i="0">
                <a:latin typeface="Times New Roman"/>
                <a:cs typeface="Times New Roman"/>
              </a:rPr>
              <a:t> </a:t>
            </a:r>
            <a:r>
              <a:rPr dirty="0" spc="-95"/>
              <a:t>representations</a:t>
            </a:r>
            <a:r>
              <a:rPr dirty="0" spc="60" i="0">
                <a:latin typeface="Times New Roman"/>
                <a:cs typeface="Times New Roman"/>
              </a:rPr>
              <a:t> </a:t>
            </a:r>
            <a:r>
              <a:rPr dirty="0" spc="-80"/>
              <a:t>using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125"/>
              <a:t>an</a:t>
            </a:r>
            <a:r>
              <a:rPr dirty="0" spc="25" i="0">
                <a:latin typeface="Times New Roman"/>
                <a:cs typeface="Times New Roman"/>
              </a:rPr>
              <a:t> </a:t>
            </a:r>
            <a:r>
              <a:rPr dirty="0" spc="-175"/>
              <a:t>AI</a:t>
            </a:r>
            <a:r>
              <a:rPr dirty="0" spc="10" i="0">
                <a:latin typeface="Times New Roman"/>
                <a:cs typeface="Times New Roman"/>
              </a:rPr>
              <a:t> </a:t>
            </a:r>
            <a:r>
              <a:rPr dirty="0" spc="-10"/>
              <a:t>model.</a:t>
            </a:r>
          </a:p>
          <a:p>
            <a:pPr>
              <a:lnSpc>
                <a:spcPct val="100000"/>
              </a:lnSpc>
              <a:spcBef>
                <a:spcPts val="1864"/>
              </a:spcBef>
            </a:pPr>
          </a:p>
          <a:p>
            <a:pPr marL="1319530">
              <a:lnSpc>
                <a:spcPct val="100000"/>
              </a:lnSpc>
            </a:pPr>
            <a:r>
              <a:rPr dirty="0" sz="2000" spc="-60" i="0">
                <a:latin typeface="Verdana"/>
                <a:cs typeface="Verdana"/>
              </a:rPr>
              <a:t>Data</a:t>
            </a:r>
            <a:r>
              <a:rPr dirty="0" sz="2000" spc="-65" i="0">
                <a:latin typeface="Times New Roman"/>
                <a:cs typeface="Times New Roman"/>
              </a:rPr>
              <a:t> </a:t>
            </a:r>
            <a:r>
              <a:rPr dirty="0" sz="2000" spc="-10" i="0">
                <a:latin typeface="Verdana"/>
                <a:cs typeface="Verdana"/>
              </a:rPr>
              <a:t>Loading</a:t>
            </a:r>
            <a:endParaRPr sz="2000">
              <a:latin typeface="Verdana"/>
              <a:cs typeface="Verdana"/>
            </a:endParaRPr>
          </a:p>
          <a:p>
            <a:pPr marL="1319530">
              <a:lnSpc>
                <a:spcPct val="100000"/>
              </a:lnSpc>
              <a:spcBef>
                <a:spcPts val="1595"/>
              </a:spcBef>
            </a:pPr>
            <a:r>
              <a:rPr dirty="0" spc="-90"/>
              <a:t>Loaded</a:t>
            </a:r>
            <a:r>
              <a:rPr dirty="0" spc="10" i="0">
                <a:latin typeface="Times New Roman"/>
                <a:cs typeface="Times New Roman"/>
              </a:rPr>
              <a:t> </a:t>
            </a:r>
            <a:r>
              <a:rPr dirty="0" spc="-165"/>
              <a:t>1,000</a:t>
            </a:r>
            <a:r>
              <a:rPr dirty="0" spc="-20" i="0">
                <a:latin typeface="Times New Roman"/>
                <a:cs typeface="Times New Roman"/>
              </a:rPr>
              <a:t> </a:t>
            </a:r>
            <a:r>
              <a:rPr dirty="0" spc="-85"/>
              <a:t>tickets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85"/>
              <a:t>from</a:t>
            </a:r>
            <a:r>
              <a:rPr dirty="0" spc="35" i="0">
                <a:latin typeface="Times New Roman"/>
                <a:cs typeface="Times New Roman"/>
              </a:rPr>
              <a:t> </a:t>
            </a:r>
            <a:r>
              <a:rPr dirty="0" spc="-105"/>
              <a:t>the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70"/>
              <a:t>source</a:t>
            </a:r>
            <a:r>
              <a:rPr dirty="0" spc="5" i="0">
                <a:latin typeface="Times New Roman"/>
                <a:cs typeface="Times New Roman"/>
              </a:rPr>
              <a:t> </a:t>
            </a:r>
            <a:r>
              <a:rPr dirty="0" spc="-10"/>
              <a:t>dataset.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125"/>
              </a:spcBef>
            </a:pPr>
          </a:p>
          <a:p>
            <a:pPr marL="1319530">
              <a:lnSpc>
                <a:spcPct val="100000"/>
              </a:lnSpc>
              <a:spcBef>
                <a:spcPts val="5"/>
              </a:spcBef>
            </a:pPr>
            <a:r>
              <a:rPr dirty="0" sz="2000" spc="-40" i="0">
                <a:latin typeface="Verdana"/>
                <a:cs typeface="Verdana"/>
              </a:rPr>
              <a:t>Priority</a:t>
            </a:r>
            <a:r>
              <a:rPr dirty="0" sz="2000" spc="-65" i="0">
                <a:latin typeface="Times New Roman"/>
                <a:cs typeface="Times New Roman"/>
              </a:rPr>
              <a:t> </a:t>
            </a:r>
            <a:r>
              <a:rPr dirty="0" sz="2000" spc="-10" i="0">
                <a:latin typeface="Verdana"/>
                <a:cs typeface="Verdana"/>
              </a:rPr>
              <a:t>Tagging</a:t>
            </a:r>
            <a:endParaRPr sz="2000">
              <a:latin typeface="Verdana"/>
              <a:cs typeface="Verdana"/>
            </a:endParaRPr>
          </a:p>
          <a:p>
            <a:pPr marL="1319530">
              <a:lnSpc>
                <a:spcPct val="100000"/>
              </a:lnSpc>
              <a:spcBef>
                <a:spcPts val="1595"/>
              </a:spcBef>
            </a:pPr>
            <a:r>
              <a:rPr dirty="0" spc="-105"/>
              <a:t>Developed</a:t>
            </a:r>
            <a:r>
              <a:rPr dirty="0" spc="40" i="0">
                <a:latin typeface="Times New Roman"/>
                <a:cs typeface="Times New Roman"/>
              </a:rPr>
              <a:t> </a:t>
            </a:r>
            <a:r>
              <a:rPr dirty="0" spc="-150"/>
              <a:t>a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spc="-120"/>
              <a:t>rule-</a:t>
            </a:r>
            <a:r>
              <a:rPr dirty="0" spc="-105"/>
              <a:t>based</a:t>
            </a:r>
            <a:r>
              <a:rPr dirty="0" spc="15" i="0">
                <a:latin typeface="Times New Roman"/>
                <a:cs typeface="Times New Roman"/>
              </a:rPr>
              <a:t> </a:t>
            </a:r>
            <a:r>
              <a:rPr dirty="0" spc="-125"/>
              <a:t>system</a:t>
            </a:r>
            <a:r>
              <a:rPr dirty="0" spc="-5" i="0">
                <a:latin typeface="Times New Roman"/>
                <a:cs typeface="Times New Roman"/>
              </a:rPr>
              <a:t> </a:t>
            </a:r>
            <a:r>
              <a:rPr dirty="0" spc="-75"/>
              <a:t>using</a:t>
            </a:r>
            <a:r>
              <a:rPr dirty="0" spc="10" i="0">
                <a:latin typeface="Times New Roman"/>
                <a:cs typeface="Times New Roman"/>
              </a:rPr>
              <a:t> </a:t>
            </a:r>
            <a:r>
              <a:rPr dirty="0" spc="-105"/>
              <a:t>keywords</a:t>
            </a:r>
            <a:r>
              <a:rPr dirty="0" spc="50" i="0">
                <a:latin typeface="Times New Roman"/>
                <a:cs typeface="Times New Roman"/>
              </a:rPr>
              <a:t> </a:t>
            </a:r>
            <a:r>
              <a:rPr dirty="0" spc="-210"/>
              <a:t>(e.g.,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spc="-90"/>
              <a:t>"urgent"</a:t>
            </a:r>
            <a:r>
              <a:rPr dirty="0" spc="75" i="0">
                <a:latin typeface="Times New Roman"/>
                <a:cs typeface="Times New Roman"/>
              </a:rPr>
              <a:t> </a:t>
            </a:r>
            <a:r>
              <a:rPr dirty="0" spc="-50" i="0">
                <a:latin typeface="Times New Roman"/>
                <a:cs typeface="Times New Roman"/>
              </a:rPr>
              <a:t>→</a:t>
            </a:r>
          </a:p>
          <a:p>
            <a:pPr marL="1319530">
              <a:lnSpc>
                <a:spcPct val="100000"/>
              </a:lnSpc>
              <a:spcBef>
                <a:spcPts val="670"/>
              </a:spcBef>
            </a:pPr>
            <a:r>
              <a:rPr dirty="0" spc="-110"/>
              <a:t>High,</a:t>
            </a:r>
            <a:r>
              <a:rPr dirty="0" i="0">
                <a:latin typeface="Times New Roman"/>
                <a:cs typeface="Times New Roman"/>
              </a:rPr>
              <a:t> </a:t>
            </a:r>
            <a:r>
              <a:rPr dirty="0" spc="-95"/>
              <a:t>"question"</a:t>
            </a:r>
            <a:r>
              <a:rPr dirty="0" i="0">
                <a:latin typeface="Times New Roman"/>
                <a:cs typeface="Times New Roman"/>
              </a:rPr>
              <a:t> →</a:t>
            </a:r>
            <a:r>
              <a:rPr dirty="0" spc="35" i="0">
                <a:latin typeface="Times New Roman"/>
                <a:cs typeface="Times New Roman"/>
              </a:rPr>
              <a:t> </a:t>
            </a:r>
            <a:r>
              <a:rPr dirty="0" spc="-140"/>
              <a:t>Low)</a:t>
            </a:r>
            <a:r>
              <a:rPr dirty="0" spc="30" i="0">
                <a:latin typeface="Times New Roman"/>
                <a:cs typeface="Times New Roman"/>
              </a:rPr>
              <a:t> </a:t>
            </a:r>
            <a:r>
              <a:rPr dirty="0" spc="-75"/>
              <a:t>to</a:t>
            </a:r>
            <a:r>
              <a:rPr dirty="0" spc="20" i="0">
                <a:latin typeface="Times New Roman"/>
                <a:cs typeface="Times New Roman"/>
              </a:rPr>
              <a:t> </a:t>
            </a:r>
            <a:r>
              <a:rPr dirty="0" spc="-95"/>
              <a:t>assign</a:t>
            </a:r>
            <a:r>
              <a:rPr dirty="0" spc="-20" i="0">
                <a:latin typeface="Times New Roman"/>
                <a:cs typeface="Times New Roman"/>
              </a:rPr>
              <a:t> </a:t>
            </a:r>
            <a:r>
              <a:rPr dirty="0" spc="-10"/>
              <a:t>priority.</a:t>
            </a:r>
          </a:p>
          <a:p>
            <a:pPr>
              <a:lnSpc>
                <a:spcPct val="100000"/>
              </a:lnSpc>
              <a:spcBef>
                <a:spcPts val="1655"/>
              </a:spcBef>
            </a:pPr>
          </a:p>
          <a:p>
            <a:pPr marL="1319530">
              <a:lnSpc>
                <a:spcPct val="100000"/>
              </a:lnSpc>
            </a:pPr>
            <a:r>
              <a:rPr dirty="0" sz="2000" spc="-40" i="0">
                <a:latin typeface="Verdana"/>
                <a:cs typeface="Verdana"/>
              </a:rPr>
              <a:t>Embedding</a:t>
            </a:r>
            <a:r>
              <a:rPr dirty="0" sz="2000" spc="-45" i="0">
                <a:latin typeface="Times New Roman"/>
                <a:cs typeface="Times New Roman"/>
              </a:rPr>
              <a:t> </a:t>
            </a:r>
            <a:r>
              <a:rPr dirty="0" sz="2000" spc="-10" i="0">
                <a:latin typeface="Verdana"/>
                <a:cs typeface="Verdana"/>
              </a:rPr>
              <a:t>Generation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44181" y="6737093"/>
            <a:ext cx="112776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75" i="1">
                <a:solidFill>
                  <a:srgbClr val="2B3541"/>
                </a:solidFill>
                <a:latin typeface="Verdana"/>
                <a:cs typeface="Verdana"/>
              </a:rPr>
              <a:t>Applied</a:t>
            </a:r>
            <a:r>
              <a:rPr dirty="0" sz="1700" spc="-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700" spc="-70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13596" y="6744196"/>
            <a:ext cx="1915160" cy="274320"/>
          </a:xfrm>
          <a:prstGeom prst="rect">
            <a:avLst/>
          </a:prstGeom>
          <a:solidFill>
            <a:srgbClr val="EDE8DE"/>
          </a:solidFill>
        </p:spPr>
        <p:txBody>
          <a:bodyPr wrap="square" lIns="0" tIns="5715" rIns="0" bIns="0" rtlCol="0" vert="horz">
            <a:spAutoFit/>
          </a:bodyPr>
          <a:lstStyle/>
          <a:p>
            <a:pPr marL="1270">
              <a:lnSpc>
                <a:spcPct val="100000"/>
              </a:lnSpc>
              <a:spcBef>
                <a:spcPts val="45"/>
              </a:spcBef>
            </a:pPr>
            <a:r>
              <a:rPr dirty="0" sz="1700" spc="-20">
                <a:solidFill>
                  <a:srgbClr val="2B3541"/>
                </a:solidFill>
                <a:latin typeface="Consolas"/>
                <a:cs typeface="Consolas"/>
              </a:rPr>
              <a:t>all-MiniLM-L6-</a:t>
            </a:r>
            <a:r>
              <a:rPr dirty="0" sz="1700" spc="-25">
                <a:solidFill>
                  <a:srgbClr val="2B3541"/>
                </a:solidFill>
                <a:latin typeface="Consolas"/>
                <a:cs typeface="Consolas"/>
              </a:rPr>
              <a:t>v2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660128" y="6737094"/>
            <a:ext cx="312864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95" i="1">
                <a:solidFill>
                  <a:srgbClr val="2B3541"/>
                </a:solidFill>
                <a:latin typeface="Verdana"/>
                <a:cs typeface="Verdana"/>
              </a:rPr>
              <a:t>model</a:t>
            </a:r>
            <a:r>
              <a:rPr dirty="0" sz="170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700" spc="-70" i="1">
                <a:solidFill>
                  <a:srgbClr val="2B3541"/>
                </a:solidFill>
                <a:latin typeface="Verdana"/>
                <a:cs typeface="Verdana"/>
              </a:rPr>
              <a:t>to</a:t>
            </a:r>
            <a:r>
              <a:rPr dirty="0" sz="170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700" spc="-90" i="1">
                <a:solidFill>
                  <a:srgbClr val="2B3541"/>
                </a:solidFill>
                <a:latin typeface="Verdana"/>
                <a:cs typeface="Verdana"/>
              </a:rPr>
              <a:t>convert</a:t>
            </a:r>
            <a:r>
              <a:rPr dirty="0" sz="1700" spc="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700" spc="-80" i="1">
                <a:solidFill>
                  <a:srgbClr val="2B3541"/>
                </a:solidFill>
                <a:latin typeface="Verdana"/>
                <a:cs typeface="Verdana"/>
              </a:rPr>
              <a:t>ticket</a:t>
            </a:r>
            <a:r>
              <a:rPr dirty="0" sz="170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700" spc="-120" i="1">
                <a:solidFill>
                  <a:srgbClr val="2B3541"/>
                </a:solidFill>
                <a:latin typeface="Verdana"/>
                <a:cs typeface="Verdana"/>
              </a:rPr>
              <a:t>text</a:t>
            </a:r>
            <a:r>
              <a:rPr dirty="0" sz="170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700" spc="-30" i="1">
                <a:solidFill>
                  <a:srgbClr val="2B3541"/>
                </a:solidFill>
                <a:latin typeface="Verdana"/>
                <a:cs typeface="Verdana"/>
              </a:rPr>
              <a:t>into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544183" y="7081212"/>
            <a:ext cx="3548379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20" i="1">
                <a:solidFill>
                  <a:srgbClr val="2B3541"/>
                </a:solidFill>
                <a:latin typeface="Verdana"/>
                <a:cs typeface="Verdana"/>
              </a:rPr>
              <a:t>high-</a:t>
            </a:r>
            <a:r>
              <a:rPr dirty="0" sz="1700" spc="-90" i="1">
                <a:solidFill>
                  <a:srgbClr val="2B3541"/>
                </a:solidFill>
                <a:latin typeface="Verdana"/>
                <a:cs typeface="Verdana"/>
              </a:rPr>
              <a:t>dimensional</a:t>
            </a:r>
            <a:r>
              <a:rPr dirty="0" sz="1700" spc="2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700" spc="-90" i="1">
                <a:solidFill>
                  <a:srgbClr val="2B3541"/>
                </a:solidFill>
                <a:latin typeface="Verdana"/>
                <a:cs typeface="Verdana"/>
              </a:rPr>
              <a:t>numerical</a:t>
            </a:r>
            <a:r>
              <a:rPr dirty="0" sz="1700" spc="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700" spc="-85" i="1">
                <a:solidFill>
                  <a:srgbClr val="2B3541"/>
                </a:solidFill>
                <a:latin typeface="Verdana"/>
                <a:cs typeface="Verdana"/>
              </a:rPr>
              <a:t>vectors.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2844329" y="7752744"/>
            <a:ext cx="1692275" cy="384810"/>
            <a:chOff x="12844329" y="7752744"/>
            <a:chExt cx="1692275" cy="384810"/>
          </a:xfrm>
        </p:grpSpPr>
        <p:sp>
          <p:nvSpPr>
            <p:cNvPr id="11" name="object 11" descr=""/>
            <p:cNvSpPr/>
            <p:nvPr/>
          </p:nvSpPr>
          <p:spPr>
            <a:xfrm>
              <a:off x="12844329" y="7752744"/>
              <a:ext cx="1692275" cy="384810"/>
            </a:xfrm>
            <a:custGeom>
              <a:avLst/>
              <a:gdLst/>
              <a:ahLst/>
              <a:cxnLst/>
              <a:rect l="l" t="t" r="r" b="b"/>
              <a:pathLst>
                <a:path w="1692275" h="384809">
                  <a:moveTo>
                    <a:pt x="1692067" y="0"/>
                  </a:moveTo>
                  <a:lnTo>
                    <a:pt x="0" y="0"/>
                  </a:lnTo>
                  <a:lnTo>
                    <a:pt x="0" y="384560"/>
                  </a:lnTo>
                  <a:lnTo>
                    <a:pt x="1692067" y="384560"/>
                  </a:lnTo>
                  <a:lnTo>
                    <a:pt x="1692067" y="0"/>
                  </a:lnTo>
                  <a:close/>
                </a:path>
              </a:pathLst>
            </a:custGeom>
            <a:solidFill>
              <a:srgbClr val="F9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844329" y="7752744"/>
              <a:ext cx="1692275" cy="384810"/>
            </a:xfrm>
            <a:custGeom>
              <a:avLst/>
              <a:gdLst/>
              <a:ahLst/>
              <a:cxnLst/>
              <a:rect l="l" t="t" r="r" b="b"/>
              <a:pathLst>
                <a:path w="1692275" h="384809">
                  <a:moveTo>
                    <a:pt x="0" y="0"/>
                  </a:moveTo>
                  <a:lnTo>
                    <a:pt x="1692067" y="0"/>
                  </a:lnTo>
                  <a:lnTo>
                    <a:pt x="1692067" y="384560"/>
                  </a:lnTo>
                  <a:lnTo>
                    <a:pt x="0" y="38456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9F4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838176" y="7751062"/>
            <a:ext cx="1725295" cy="411480"/>
            <a:chOff x="12838176" y="7751062"/>
            <a:chExt cx="1725295" cy="411480"/>
          </a:xfrm>
        </p:grpSpPr>
        <p:sp>
          <p:nvSpPr>
            <p:cNvPr id="3" name="object 3" descr=""/>
            <p:cNvSpPr/>
            <p:nvPr/>
          </p:nvSpPr>
          <p:spPr>
            <a:xfrm>
              <a:off x="12875093" y="7783509"/>
              <a:ext cx="1661795" cy="354330"/>
            </a:xfrm>
            <a:custGeom>
              <a:avLst/>
              <a:gdLst/>
              <a:ahLst/>
              <a:cxnLst/>
              <a:rect l="l" t="t" r="r" b="b"/>
              <a:pathLst>
                <a:path w="1661794" h="354329">
                  <a:moveTo>
                    <a:pt x="1661302" y="0"/>
                  </a:moveTo>
                  <a:lnTo>
                    <a:pt x="0" y="0"/>
                  </a:lnTo>
                  <a:lnTo>
                    <a:pt x="0" y="353795"/>
                  </a:lnTo>
                  <a:lnTo>
                    <a:pt x="1661302" y="353795"/>
                  </a:lnTo>
                  <a:lnTo>
                    <a:pt x="1661302" y="0"/>
                  </a:lnTo>
                  <a:close/>
                </a:path>
              </a:pathLst>
            </a:custGeom>
            <a:solidFill>
              <a:srgbClr val="F9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875093" y="7783509"/>
              <a:ext cx="1661795" cy="354330"/>
            </a:xfrm>
            <a:custGeom>
              <a:avLst/>
              <a:gdLst/>
              <a:ahLst/>
              <a:cxnLst/>
              <a:rect l="l" t="t" r="r" b="b"/>
              <a:pathLst>
                <a:path w="1661794" h="354329">
                  <a:moveTo>
                    <a:pt x="0" y="0"/>
                  </a:moveTo>
                  <a:lnTo>
                    <a:pt x="1661302" y="0"/>
                  </a:lnTo>
                  <a:lnTo>
                    <a:pt x="1661302" y="353795"/>
                  </a:lnTo>
                  <a:lnTo>
                    <a:pt x="0" y="35379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9F4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53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Results</a:t>
            </a:r>
            <a:r>
              <a:rPr dirty="0" spc="-135">
                <a:latin typeface="Times New Roman"/>
                <a:cs typeface="Times New Roman"/>
              </a:rPr>
              <a:t> </a:t>
            </a:r>
            <a:r>
              <a:rPr dirty="0" spc="-260"/>
              <a:t>&amp;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170"/>
              <a:t>Visualization: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 spc="-114"/>
              <a:t>Semantic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45"/>
              <a:t>Clustering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175759"/>
            <a:ext cx="118874" cy="11887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419344"/>
            <a:ext cx="118874" cy="11887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6665976"/>
            <a:ext cx="118874" cy="11887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25197" y="1930398"/>
            <a:ext cx="6767195" cy="53327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05">
                <a:solidFill>
                  <a:srgbClr val="051D3A"/>
                </a:solidFill>
                <a:latin typeface="Verdana"/>
                <a:cs typeface="Verdana"/>
              </a:rPr>
              <a:t>Key</a:t>
            </a:r>
            <a:r>
              <a:rPr dirty="0" sz="2650" spc="-55">
                <a:solidFill>
                  <a:srgbClr val="051D3A"/>
                </a:solidFill>
                <a:latin typeface="Times New Roman"/>
                <a:cs typeface="Times New Roman"/>
              </a:rPr>
              <a:t> </a:t>
            </a:r>
            <a:r>
              <a:rPr dirty="0" sz="2650" spc="-10">
                <a:solidFill>
                  <a:srgbClr val="051D3A"/>
                </a:solidFill>
                <a:latin typeface="Verdana"/>
                <a:cs typeface="Verdana"/>
              </a:rPr>
              <a:t>Observations</a:t>
            </a:r>
            <a:endParaRPr sz="2650">
              <a:latin typeface="Verdana"/>
              <a:cs typeface="Verdana"/>
            </a:endParaRPr>
          </a:p>
          <a:p>
            <a:pPr marL="12700" marR="5080">
              <a:lnSpc>
                <a:spcPct val="135200"/>
              </a:lnSpc>
              <a:spcBef>
                <a:spcPts val="1830"/>
              </a:spcBef>
            </a:pPr>
            <a:r>
              <a:rPr dirty="0" sz="1850" spc="-95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r>
              <a:rPr dirty="0" sz="1850" spc="2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10" i="1">
                <a:solidFill>
                  <a:srgbClr val="2B3541"/>
                </a:solidFill>
                <a:latin typeface="Verdana"/>
                <a:cs typeface="Verdana"/>
              </a:rPr>
              <a:t>visualization</a:t>
            </a:r>
            <a:r>
              <a:rPr dirty="0" sz="1850" spc="8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90" i="1">
                <a:solidFill>
                  <a:srgbClr val="2B3541"/>
                </a:solidFill>
                <a:latin typeface="Verdana"/>
                <a:cs typeface="Verdana"/>
              </a:rPr>
              <a:t>confirms</a:t>
            </a:r>
            <a:r>
              <a:rPr dirty="0" sz="1850" spc="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25" i="1">
                <a:solidFill>
                  <a:srgbClr val="2B3541"/>
                </a:solidFill>
                <a:latin typeface="Verdana"/>
                <a:cs typeface="Verdana"/>
              </a:rPr>
              <a:t>that</a:t>
            </a:r>
            <a:r>
              <a:rPr dirty="0" sz="1850" spc="3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0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r>
              <a:rPr dirty="0" sz="18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95" i="1">
                <a:solidFill>
                  <a:srgbClr val="2B3541"/>
                </a:solidFill>
                <a:latin typeface="Verdana"/>
                <a:cs typeface="Verdana"/>
              </a:rPr>
              <a:t>sentence</a:t>
            </a:r>
            <a:r>
              <a:rPr dirty="0" sz="1850" spc="3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" i="1">
                <a:solidFill>
                  <a:srgbClr val="2B3541"/>
                </a:solidFill>
                <a:latin typeface="Verdana"/>
                <a:cs typeface="Verdana"/>
              </a:rPr>
              <a:t>embeddings</a:t>
            </a:r>
            <a:r>
              <a:rPr dirty="0" sz="185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80" i="1">
                <a:solidFill>
                  <a:srgbClr val="2B3541"/>
                </a:solidFill>
                <a:latin typeface="Verdana"/>
                <a:cs typeface="Verdana"/>
              </a:rPr>
              <a:t>successfully</a:t>
            </a:r>
            <a:r>
              <a:rPr dirty="0" sz="1850" spc="3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0" i="1">
                <a:solidFill>
                  <a:srgbClr val="2B3541"/>
                </a:solidFill>
                <a:latin typeface="Verdana"/>
                <a:cs typeface="Verdana"/>
              </a:rPr>
              <a:t>captured</a:t>
            </a:r>
            <a:r>
              <a:rPr dirty="0" sz="185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5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r>
              <a:rPr dirty="0" sz="1850" spc="-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10" i="1">
                <a:solidFill>
                  <a:srgbClr val="2B3541"/>
                </a:solidFill>
                <a:latin typeface="Verdana"/>
                <a:cs typeface="Verdana"/>
              </a:rPr>
              <a:t>semantic</a:t>
            </a:r>
            <a:r>
              <a:rPr dirty="0" sz="1850" spc="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25" i="1">
                <a:solidFill>
                  <a:srgbClr val="2B3541"/>
                </a:solidFill>
                <a:latin typeface="Verdana"/>
                <a:cs typeface="Verdana"/>
              </a:rPr>
              <a:t>meaning</a:t>
            </a:r>
            <a:r>
              <a:rPr dirty="0" sz="18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30" i="1">
                <a:solidFill>
                  <a:srgbClr val="2B3541"/>
                </a:solidFill>
                <a:latin typeface="Verdana"/>
                <a:cs typeface="Verdana"/>
              </a:rPr>
              <a:t>and</a:t>
            </a:r>
            <a:r>
              <a:rPr dirty="0" sz="185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95" i="1">
                <a:solidFill>
                  <a:srgbClr val="2B3541"/>
                </a:solidFill>
                <a:latin typeface="Verdana"/>
                <a:cs typeface="Verdana"/>
              </a:rPr>
              <a:t>urgency</a:t>
            </a:r>
            <a:r>
              <a:rPr dirty="0" sz="185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45" i="1">
                <a:solidFill>
                  <a:srgbClr val="2B3541"/>
                </a:solidFill>
                <a:latin typeface="Verdana"/>
                <a:cs typeface="Verdana"/>
              </a:rPr>
              <a:t>of</a:t>
            </a:r>
            <a:r>
              <a:rPr dirty="0" sz="18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25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r>
              <a:rPr dirty="0" sz="1850" spc="-2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" i="1">
                <a:solidFill>
                  <a:srgbClr val="2B3541"/>
                </a:solidFill>
                <a:latin typeface="Verdana"/>
                <a:cs typeface="Verdana"/>
              </a:rPr>
              <a:t>tickets.</a:t>
            </a:r>
            <a:endParaRPr sz="1850">
              <a:latin typeface="Verdana"/>
              <a:cs typeface="Verdana"/>
            </a:endParaRPr>
          </a:p>
          <a:p>
            <a:pPr marL="371475" marR="119380">
              <a:lnSpc>
                <a:spcPct val="135300"/>
              </a:lnSpc>
              <a:spcBef>
                <a:spcPts val="2165"/>
              </a:spcBef>
            </a:pPr>
            <a:r>
              <a:rPr dirty="0" sz="1850" spc="-100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r>
              <a:rPr dirty="0" sz="1850" spc="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14" i="1">
                <a:solidFill>
                  <a:srgbClr val="2B3541"/>
                </a:solidFill>
                <a:latin typeface="Verdana"/>
                <a:cs typeface="Verdana"/>
              </a:rPr>
              <a:t>model</a:t>
            </a:r>
            <a:r>
              <a:rPr dirty="0" sz="1850" spc="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95" i="1">
                <a:solidFill>
                  <a:srgbClr val="2B3541"/>
                </a:solidFill>
                <a:latin typeface="Verdana"/>
                <a:cs typeface="Verdana"/>
              </a:rPr>
              <a:t>grouped</a:t>
            </a:r>
            <a:r>
              <a:rPr dirty="0" sz="1850" spc="-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10" i="1">
                <a:solidFill>
                  <a:srgbClr val="2B3541"/>
                </a:solidFill>
                <a:latin typeface="Verdana"/>
                <a:cs typeface="Verdana"/>
              </a:rPr>
              <a:t>semantically</a:t>
            </a:r>
            <a:r>
              <a:rPr dirty="0" sz="1850" spc="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0" i="1">
                <a:solidFill>
                  <a:srgbClr val="2B3541"/>
                </a:solidFill>
                <a:latin typeface="Verdana"/>
                <a:cs typeface="Verdana"/>
              </a:rPr>
              <a:t>similar</a:t>
            </a:r>
            <a:r>
              <a:rPr dirty="0" sz="1850" spc="5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90" i="1">
                <a:solidFill>
                  <a:srgbClr val="2B3541"/>
                </a:solidFill>
                <a:latin typeface="Verdana"/>
                <a:cs typeface="Verdana"/>
              </a:rPr>
              <a:t>tickets</a:t>
            </a:r>
            <a:r>
              <a:rPr dirty="0" sz="185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85" i="1">
                <a:solidFill>
                  <a:srgbClr val="2B3541"/>
                </a:solidFill>
                <a:latin typeface="Verdana"/>
                <a:cs typeface="Verdana"/>
              </a:rPr>
              <a:t>into</a:t>
            </a:r>
            <a:r>
              <a:rPr dirty="0" sz="18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50" i="1">
                <a:solidFill>
                  <a:srgbClr val="2B3541"/>
                </a:solidFill>
                <a:latin typeface="Verdana"/>
                <a:cs typeface="Verdana"/>
              </a:rPr>
              <a:t>distinct</a:t>
            </a:r>
            <a:r>
              <a:rPr dirty="0" sz="1850" spc="-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" i="1">
                <a:solidFill>
                  <a:srgbClr val="2B3541"/>
                </a:solidFill>
                <a:latin typeface="Verdana"/>
                <a:cs typeface="Verdana"/>
              </a:rPr>
              <a:t>clusters.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1850">
              <a:latin typeface="Verdana"/>
              <a:cs typeface="Verdana"/>
            </a:endParaRPr>
          </a:p>
          <a:p>
            <a:pPr marL="371475" marR="435609">
              <a:lnSpc>
                <a:spcPct val="135100"/>
              </a:lnSpc>
              <a:spcBef>
                <a:spcPts val="5"/>
              </a:spcBef>
            </a:pPr>
            <a:r>
              <a:rPr dirty="0" sz="1850" spc="-125" i="1">
                <a:solidFill>
                  <a:srgbClr val="2B3541"/>
                </a:solidFill>
                <a:latin typeface="Verdana"/>
                <a:cs typeface="Verdana"/>
              </a:rPr>
              <a:t>High-</a:t>
            </a:r>
            <a:r>
              <a:rPr dirty="0" sz="1850" spc="-95" i="1">
                <a:solidFill>
                  <a:srgbClr val="2B3541"/>
                </a:solidFill>
                <a:latin typeface="Verdana"/>
                <a:cs typeface="Verdana"/>
              </a:rPr>
              <a:t>priority</a:t>
            </a:r>
            <a:r>
              <a:rPr dirty="0" sz="1850" spc="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85" i="1">
                <a:solidFill>
                  <a:srgbClr val="2B3541"/>
                </a:solidFill>
                <a:latin typeface="Verdana"/>
                <a:cs typeface="Verdana"/>
              </a:rPr>
              <a:t>tickets</a:t>
            </a:r>
            <a:r>
              <a:rPr dirty="0" sz="18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14" i="1">
                <a:solidFill>
                  <a:srgbClr val="2B3541"/>
                </a:solidFill>
                <a:latin typeface="Verdana"/>
                <a:cs typeface="Verdana"/>
              </a:rPr>
              <a:t>(represented</a:t>
            </a:r>
            <a:r>
              <a:rPr dirty="0" sz="185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40" i="1">
                <a:solidFill>
                  <a:srgbClr val="2B3541"/>
                </a:solidFill>
                <a:latin typeface="Verdana"/>
                <a:cs typeface="Verdana"/>
              </a:rPr>
              <a:t>by</a:t>
            </a:r>
            <a:r>
              <a:rPr dirty="0" sz="1850" spc="3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85" i="1">
                <a:solidFill>
                  <a:srgbClr val="2B3541"/>
                </a:solidFill>
                <a:latin typeface="Verdana"/>
                <a:cs typeface="Verdana"/>
              </a:rPr>
              <a:t>red</a:t>
            </a:r>
            <a:r>
              <a:rPr dirty="0" sz="1850" spc="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40" i="1">
                <a:solidFill>
                  <a:srgbClr val="2B3541"/>
                </a:solidFill>
                <a:latin typeface="Verdana"/>
                <a:cs typeface="Verdana"/>
              </a:rPr>
              <a:t>dots)</a:t>
            </a:r>
            <a:r>
              <a:rPr dirty="0" sz="1850" spc="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10" i="1">
                <a:solidFill>
                  <a:srgbClr val="2B3541"/>
                </a:solidFill>
                <a:latin typeface="Verdana"/>
                <a:cs typeface="Verdana"/>
              </a:rPr>
              <a:t>are</a:t>
            </a:r>
            <a:r>
              <a:rPr dirty="0" sz="1850" spc="2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55" i="1">
                <a:solidFill>
                  <a:srgbClr val="2B3541"/>
                </a:solidFill>
                <a:latin typeface="Verdana"/>
                <a:cs typeface="Verdana"/>
              </a:rPr>
              <a:t>tightly</a:t>
            </a:r>
            <a:r>
              <a:rPr dirty="0" sz="1850" spc="-5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90" i="1">
                <a:solidFill>
                  <a:srgbClr val="2B3541"/>
                </a:solidFill>
                <a:latin typeface="Verdana"/>
                <a:cs typeface="Verdana"/>
              </a:rPr>
              <a:t>clustered</a:t>
            </a:r>
            <a:r>
              <a:rPr dirty="0" sz="1850" spc="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20" i="1">
                <a:solidFill>
                  <a:srgbClr val="2B3541"/>
                </a:solidFill>
                <a:latin typeface="Verdana"/>
                <a:cs typeface="Verdana"/>
              </a:rPr>
              <a:t>together,</a:t>
            </a:r>
            <a:r>
              <a:rPr dirty="0" sz="185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85" i="1">
                <a:solidFill>
                  <a:srgbClr val="2B3541"/>
                </a:solidFill>
                <a:latin typeface="Verdana"/>
                <a:cs typeface="Verdana"/>
              </a:rPr>
              <a:t>indicating</a:t>
            </a:r>
            <a:r>
              <a:rPr dirty="0" sz="1850" spc="5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20" i="1">
                <a:solidFill>
                  <a:srgbClr val="2B3541"/>
                </a:solidFill>
                <a:latin typeface="Verdana"/>
                <a:cs typeface="Verdana"/>
              </a:rPr>
              <a:t>common</a:t>
            </a:r>
            <a:r>
              <a:rPr dirty="0" sz="1850" spc="3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5" i="1">
                <a:solidFill>
                  <a:srgbClr val="2B3541"/>
                </a:solidFill>
                <a:latin typeface="Verdana"/>
                <a:cs typeface="Verdana"/>
              </a:rPr>
              <a:t>urgent</a:t>
            </a:r>
            <a:r>
              <a:rPr dirty="0" sz="185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90" i="1">
                <a:solidFill>
                  <a:srgbClr val="2B3541"/>
                </a:solidFill>
                <a:latin typeface="Verdana"/>
                <a:cs typeface="Verdana"/>
              </a:rPr>
              <a:t>language.</a:t>
            </a: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z="1850">
              <a:latin typeface="Verdana"/>
              <a:cs typeface="Verdana"/>
            </a:endParaRPr>
          </a:p>
          <a:p>
            <a:pPr marL="371475" marR="34925">
              <a:lnSpc>
                <a:spcPct val="135200"/>
              </a:lnSpc>
            </a:pPr>
            <a:r>
              <a:rPr dirty="0" sz="1850" spc="-114" i="1">
                <a:solidFill>
                  <a:srgbClr val="2B3541"/>
                </a:solidFill>
                <a:latin typeface="Verdana"/>
                <a:cs typeface="Verdana"/>
              </a:rPr>
              <a:t>Embeddings</a:t>
            </a:r>
            <a:r>
              <a:rPr dirty="0" sz="1850" spc="4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95" i="1">
                <a:solidFill>
                  <a:srgbClr val="2B3541"/>
                </a:solidFill>
                <a:latin typeface="Verdana"/>
                <a:cs typeface="Verdana"/>
              </a:rPr>
              <a:t>effectively</a:t>
            </a:r>
            <a:r>
              <a:rPr dirty="0" sz="1850" spc="4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0" i="1">
                <a:solidFill>
                  <a:srgbClr val="2B3541"/>
                </a:solidFill>
                <a:latin typeface="Verdana"/>
                <a:cs typeface="Verdana"/>
              </a:rPr>
              <a:t>capture</a:t>
            </a:r>
            <a:r>
              <a:rPr dirty="0" sz="1850" spc="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5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r>
              <a:rPr dirty="0" sz="1850" spc="3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10" i="1">
                <a:solidFill>
                  <a:srgbClr val="2B3541"/>
                </a:solidFill>
                <a:latin typeface="Verdana"/>
                <a:cs typeface="Verdana"/>
              </a:rPr>
              <a:t>underlying</a:t>
            </a:r>
            <a:r>
              <a:rPr dirty="0" sz="1850" spc="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25" i="1">
                <a:solidFill>
                  <a:srgbClr val="2B3541"/>
                </a:solidFill>
                <a:latin typeface="Verdana"/>
                <a:cs typeface="Verdana"/>
              </a:rPr>
              <a:t>meaning</a:t>
            </a:r>
            <a:r>
              <a:rPr dirty="0" sz="1850" spc="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25" i="1">
                <a:solidFill>
                  <a:srgbClr val="2B3541"/>
                </a:solidFill>
                <a:latin typeface="Verdana"/>
                <a:cs typeface="Verdana"/>
              </a:rPr>
              <a:t>and</a:t>
            </a:r>
            <a:r>
              <a:rPr dirty="0" sz="1850" spc="-2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95" i="1">
                <a:solidFill>
                  <a:srgbClr val="2B3541"/>
                </a:solidFill>
                <a:latin typeface="Verdana"/>
                <a:cs typeface="Verdana"/>
              </a:rPr>
              <a:t>urgency</a:t>
            </a:r>
            <a:r>
              <a:rPr dirty="0" sz="1850" spc="-2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45" i="1">
                <a:solidFill>
                  <a:srgbClr val="2B3541"/>
                </a:solidFill>
                <a:latin typeface="Verdana"/>
                <a:cs typeface="Verdana"/>
              </a:rPr>
              <a:t>of</a:t>
            </a:r>
            <a:r>
              <a:rPr dirty="0" sz="1850" spc="-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95" i="1">
                <a:solidFill>
                  <a:srgbClr val="2B3541"/>
                </a:solidFill>
                <a:latin typeface="Verdana"/>
                <a:cs typeface="Verdana"/>
              </a:rPr>
              <a:t>unstructured</a:t>
            </a:r>
            <a:r>
              <a:rPr dirty="0" sz="1850" spc="-4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20" i="1">
                <a:solidFill>
                  <a:srgbClr val="2B3541"/>
                </a:solidFill>
                <a:latin typeface="Verdana"/>
                <a:cs typeface="Verdana"/>
              </a:rPr>
              <a:t>text.</a:t>
            </a:r>
            <a:endParaRPr sz="185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0559" y="1993392"/>
            <a:ext cx="5510783" cy="39593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6009" y="822705"/>
            <a:ext cx="7390130" cy="5892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00" spc="-40"/>
              <a:t>Conclusion</a:t>
            </a:r>
            <a:r>
              <a:rPr dirty="0" sz="3700" spc="-195">
                <a:latin typeface="Times New Roman"/>
                <a:cs typeface="Times New Roman"/>
              </a:rPr>
              <a:t> </a:t>
            </a:r>
            <a:r>
              <a:rPr dirty="0" sz="3700" spc="-220"/>
              <a:t>&amp;</a:t>
            </a:r>
            <a:r>
              <a:rPr dirty="0" sz="3700" spc="-30">
                <a:latin typeface="Times New Roman"/>
                <a:cs typeface="Times New Roman"/>
              </a:rPr>
              <a:t> </a:t>
            </a:r>
            <a:r>
              <a:rPr dirty="0" sz="3700" spc="-45"/>
              <a:t>Future</a:t>
            </a:r>
            <a:r>
              <a:rPr dirty="0" sz="3700" spc="-135">
                <a:latin typeface="Times New Roman"/>
                <a:cs typeface="Times New Roman"/>
              </a:rPr>
              <a:t> </a:t>
            </a:r>
            <a:r>
              <a:rPr dirty="0" sz="3700" spc="-45"/>
              <a:t>Applications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76009" y="1703067"/>
            <a:ext cx="7334250" cy="659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4200"/>
              </a:lnSpc>
              <a:spcBef>
                <a:spcPts val="95"/>
              </a:spcBef>
            </a:pPr>
            <a:r>
              <a:rPr dirty="0" sz="1550" spc="-85" i="1">
                <a:solidFill>
                  <a:srgbClr val="2B3541"/>
                </a:solidFill>
                <a:latin typeface="Verdana"/>
                <a:cs typeface="Verdana"/>
              </a:rPr>
              <a:t>Sentence</a:t>
            </a:r>
            <a:r>
              <a:rPr dirty="0" sz="1550" spc="-3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5" i="1">
                <a:solidFill>
                  <a:srgbClr val="2B3541"/>
                </a:solidFill>
                <a:latin typeface="Verdana"/>
                <a:cs typeface="Verdana"/>
              </a:rPr>
              <a:t>embeddings</a:t>
            </a:r>
            <a:r>
              <a:rPr dirty="0" sz="1550" spc="3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00" i="1">
                <a:solidFill>
                  <a:srgbClr val="2B3541"/>
                </a:solidFill>
                <a:latin typeface="Verdana"/>
                <a:cs typeface="Verdana"/>
              </a:rPr>
              <a:t>are</a:t>
            </a:r>
            <a:r>
              <a:rPr dirty="0" sz="1550" spc="-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0" i="1">
                <a:solidFill>
                  <a:srgbClr val="2B3541"/>
                </a:solidFill>
                <a:latin typeface="Verdana"/>
                <a:cs typeface="Verdana"/>
              </a:rPr>
              <a:t>highly</a:t>
            </a:r>
            <a:r>
              <a:rPr dirty="0" sz="155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75" i="1">
                <a:solidFill>
                  <a:srgbClr val="2B3541"/>
                </a:solidFill>
                <a:latin typeface="Verdana"/>
                <a:cs typeface="Verdana"/>
              </a:rPr>
              <a:t>effective</a:t>
            </a:r>
            <a:r>
              <a:rPr dirty="0" sz="1550" spc="-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45" i="1">
                <a:solidFill>
                  <a:srgbClr val="2B3541"/>
                </a:solidFill>
                <a:latin typeface="Verdana"/>
                <a:cs typeface="Verdana"/>
              </a:rPr>
              <a:t>for</a:t>
            </a:r>
            <a:r>
              <a:rPr dirty="0" sz="1550" spc="2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5" i="1">
                <a:solidFill>
                  <a:srgbClr val="2B3541"/>
                </a:solidFill>
                <a:latin typeface="Verdana"/>
                <a:cs typeface="Verdana"/>
              </a:rPr>
              <a:t>understanding</a:t>
            </a:r>
            <a:r>
              <a:rPr dirty="0" sz="1550" spc="-4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75" i="1">
                <a:solidFill>
                  <a:srgbClr val="2B3541"/>
                </a:solidFill>
                <a:latin typeface="Verdana"/>
                <a:cs typeface="Verdana"/>
              </a:rPr>
              <a:t>unstructured</a:t>
            </a:r>
            <a:r>
              <a:rPr dirty="0" sz="1550" spc="-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10" i="1">
                <a:solidFill>
                  <a:srgbClr val="2B3541"/>
                </a:solidFill>
                <a:latin typeface="Verdana"/>
                <a:cs typeface="Verdana"/>
              </a:rPr>
              <a:t>text</a:t>
            </a:r>
            <a:r>
              <a:rPr dirty="0" sz="1550" spc="2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20" i="1">
                <a:solidFill>
                  <a:srgbClr val="2B3541"/>
                </a:solidFill>
                <a:latin typeface="Verdana"/>
                <a:cs typeface="Verdana"/>
              </a:rPr>
              <a:t>like</a:t>
            </a:r>
            <a:r>
              <a:rPr dirty="0" sz="1550" spc="-2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5" i="1">
                <a:solidFill>
                  <a:srgbClr val="2B3541"/>
                </a:solidFill>
                <a:latin typeface="Verdana"/>
                <a:cs typeface="Verdana"/>
              </a:rPr>
              <a:t>customer</a:t>
            </a:r>
            <a:r>
              <a:rPr dirty="0" sz="1550" spc="-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0" i="1">
                <a:solidFill>
                  <a:srgbClr val="2B3541"/>
                </a:solidFill>
                <a:latin typeface="Verdana"/>
                <a:cs typeface="Verdana"/>
              </a:rPr>
              <a:t>support</a:t>
            </a:r>
            <a:r>
              <a:rPr dirty="0" sz="1550" spc="3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14" i="1">
                <a:solidFill>
                  <a:srgbClr val="2B3541"/>
                </a:solidFill>
                <a:latin typeface="Verdana"/>
                <a:cs typeface="Verdana"/>
              </a:rPr>
              <a:t>messages,</a:t>
            </a:r>
            <a:r>
              <a:rPr dirty="0" sz="1550" spc="-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00" i="1">
                <a:solidFill>
                  <a:srgbClr val="2B3541"/>
                </a:solidFill>
                <a:latin typeface="Verdana"/>
                <a:cs typeface="Verdana"/>
              </a:rPr>
              <a:t>paving</a:t>
            </a:r>
            <a:r>
              <a:rPr dirty="0" sz="1550" spc="2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5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r>
              <a:rPr dirty="0" sz="1550" spc="3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20" i="1">
                <a:solidFill>
                  <a:srgbClr val="2B3541"/>
                </a:solidFill>
                <a:latin typeface="Verdana"/>
                <a:cs typeface="Verdana"/>
              </a:rPr>
              <a:t>way</a:t>
            </a:r>
            <a:r>
              <a:rPr dirty="0" sz="15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55" i="1">
                <a:solidFill>
                  <a:srgbClr val="2B3541"/>
                </a:solidFill>
                <a:latin typeface="Verdana"/>
                <a:cs typeface="Verdana"/>
              </a:rPr>
              <a:t>for</a:t>
            </a:r>
            <a:r>
              <a:rPr dirty="0" sz="1550" spc="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05" i="1">
                <a:solidFill>
                  <a:srgbClr val="2B3541"/>
                </a:solidFill>
                <a:latin typeface="Verdana"/>
                <a:cs typeface="Verdana"/>
              </a:rPr>
              <a:t>automated</a:t>
            </a:r>
            <a:r>
              <a:rPr dirty="0" sz="1550" spc="-6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0" i="1">
                <a:solidFill>
                  <a:srgbClr val="2B3541"/>
                </a:solidFill>
                <a:latin typeface="Verdana"/>
                <a:cs typeface="Verdana"/>
              </a:rPr>
              <a:t>efficiency.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184392" y="2618231"/>
            <a:ext cx="3779520" cy="2600325"/>
            <a:chOff x="6184392" y="2618231"/>
            <a:chExt cx="3779520" cy="2600325"/>
          </a:xfrm>
        </p:grpSpPr>
        <p:sp>
          <p:nvSpPr>
            <p:cNvPr id="6" name="object 6" descr=""/>
            <p:cNvSpPr/>
            <p:nvPr/>
          </p:nvSpPr>
          <p:spPr>
            <a:xfrm>
              <a:off x="6188964" y="2622803"/>
              <a:ext cx="3770629" cy="2590800"/>
            </a:xfrm>
            <a:custGeom>
              <a:avLst/>
              <a:gdLst/>
              <a:ahLst/>
              <a:cxnLst/>
              <a:rect l="l" t="t" r="r" b="b"/>
              <a:pathLst>
                <a:path w="3770629" h="2590800">
                  <a:moveTo>
                    <a:pt x="3686302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2506726"/>
                  </a:lnTo>
                  <a:lnTo>
                    <a:pt x="6600" y="2539472"/>
                  </a:lnTo>
                  <a:lnTo>
                    <a:pt x="24606" y="2566193"/>
                  </a:lnTo>
                  <a:lnTo>
                    <a:pt x="51327" y="2584200"/>
                  </a:lnTo>
                  <a:lnTo>
                    <a:pt x="84074" y="2590800"/>
                  </a:lnTo>
                  <a:lnTo>
                    <a:pt x="3686302" y="2590800"/>
                  </a:lnTo>
                  <a:lnTo>
                    <a:pt x="3719048" y="2584200"/>
                  </a:lnTo>
                  <a:lnTo>
                    <a:pt x="3745769" y="2566193"/>
                  </a:lnTo>
                  <a:lnTo>
                    <a:pt x="3763776" y="2539472"/>
                  </a:lnTo>
                  <a:lnTo>
                    <a:pt x="3770376" y="2506726"/>
                  </a:lnTo>
                  <a:lnTo>
                    <a:pt x="3770376" y="84074"/>
                  </a:lnTo>
                  <a:lnTo>
                    <a:pt x="3763776" y="51327"/>
                  </a:lnTo>
                  <a:lnTo>
                    <a:pt x="3745769" y="24606"/>
                  </a:lnTo>
                  <a:lnTo>
                    <a:pt x="3719048" y="6600"/>
                  </a:lnTo>
                  <a:lnTo>
                    <a:pt x="3686302" y="0"/>
                  </a:lnTo>
                  <a:close/>
                </a:path>
              </a:pathLst>
            </a:custGeom>
            <a:solidFill>
              <a:srgbClr val="FA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88964" y="2622803"/>
              <a:ext cx="3770629" cy="2590800"/>
            </a:xfrm>
            <a:custGeom>
              <a:avLst/>
              <a:gdLst/>
              <a:ahLst/>
              <a:cxnLst/>
              <a:rect l="l" t="t" r="r" b="b"/>
              <a:pathLst>
                <a:path w="3770629" h="2590800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3686302" y="0"/>
                  </a:lnTo>
                  <a:lnTo>
                    <a:pt x="3719048" y="6600"/>
                  </a:lnTo>
                  <a:lnTo>
                    <a:pt x="3745769" y="24606"/>
                  </a:lnTo>
                  <a:lnTo>
                    <a:pt x="3763776" y="51327"/>
                  </a:lnTo>
                  <a:lnTo>
                    <a:pt x="3770376" y="84074"/>
                  </a:lnTo>
                  <a:lnTo>
                    <a:pt x="3770376" y="2506726"/>
                  </a:lnTo>
                  <a:lnTo>
                    <a:pt x="3763776" y="2539472"/>
                  </a:lnTo>
                  <a:lnTo>
                    <a:pt x="3745769" y="2566193"/>
                  </a:lnTo>
                  <a:lnTo>
                    <a:pt x="3719048" y="2584200"/>
                  </a:lnTo>
                  <a:lnTo>
                    <a:pt x="3686302" y="2590800"/>
                  </a:lnTo>
                  <a:lnTo>
                    <a:pt x="84074" y="2590800"/>
                  </a:lnTo>
                  <a:lnTo>
                    <a:pt x="51327" y="2584200"/>
                  </a:lnTo>
                  <a:lnTo>
                    <a:pt x="24606" y="2566193"/>
                  </a:lnTo>
                  <a:lnTo>
                    <a:pt x="6600" y="2539472"/>
                  </a:lnTo>
                  <a:lnTo>
                    <a:pt x="0" y="2506726"/>
                  </a:lnTo>
                  <a:lnTo>
                    <a:pt x="0" y="84074"/>
                  </a:lnTo>
                  <a:close/>
                </a:path>
              </a:pathLst>
            </a:custGeom>
            <a:ln w="9144">
              <a:solidFill>
                <a:srgbClr val="D5CD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394704" y="2828543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09" h="600710">
                  <a:moveTo>
                    <a:pt x="300228" y="0"/>
                  </a:moveTo>
                  <a:lnTo>
                    <a:pt x="251517" y="3928"/>
                  </a:lnTo>
                  <a:lnTo>
                    <a:pt x="205313" y="15300"/>
                  </a:lnTo>
                  <a:lnTo>
                    <a:pt x="162233" y="33501"/>
                  </a:lnTo>
                  <a:lnTo>
                    <a:pt x="122895" y="57912"/>
                  </a:lnTo>
                  <a:lnTo>
                    <a:pt x="87915" y="87915"/>
                  </a:lnTo>
                  <a:lnTo>
                    <a:pt x="57912" y="122895"/>
                  </a:lnTo>
                  <a:lnTo>
                    <a:pt x="33501" y="162233"/>
                  </a:lnTo>
                  <a:lnTo>
                    <a:pt x="15300" y="205313"/>
                  </a:lnTo>
                  <a:lnTo>
                    <a:pt x="3928" y="251517"/>
                  </a:lnTo>
                  <a:lnTo>
                    <a:pt x="0" y="300228"/>
                  </a:lnTo>
                  <a:lnTo>
                    <a:pt x="3928" y="348938"/>
                  </a:lnTo>
                  <a:lnTo>
                    <a:pt x="15300" y="395142"/>
                  </a:lnTo>
                  <a:lnTo>
                    <a:pt x="33501" y="438222"/>
                  </a:lnTo>
                  <a:lnTo>
                    <a:pt x="57912" y="477560"/>
                  </a:lnTo>
                  <a:lnTo>
                    <a:pt x="87915" y="512540"/>
                  </a:lnTo>
                  <a:lnTo>
                    <a:pt x="122895" y="542544"/>
                  </a:lnTo>
                  <a:lnTo>
                    <a:pt x="162233" y="566954"/>
                  </a:lnTo>
                  <a:lnTo>
                    <a:pt x="205313" y="585155"/>
                  </a:lnTo>
                  <a:lnTo>
                    <a:pt x="251517" y="596527"/>
                  </a:lnTo>
                  <a:lnTo>
                    <a:pt x="300228" y="600456"/>
                  </a:lnTo>
                  <a:lnTo>
                    <a:pt x="348938" y="596527"/>
                  </a:lnTo>
                  <a:lnTo>
                    <a:pt x="395142" y="585155"/>
                  </a:lnTo>
                  <a:lnTo>
                    <a:pt x="438222" y="566954"/>
                  </a:lnTo>
                  <a:lnTo>
                    <a:pt x="477560" y="542544"/>
                  </a:lnTo>
                  <a:lnTo>
                    <a:pt x="512540" y="512540"/>
                  </a:lnTo>
                  <a:lnTo>
                    <a:pt x="542544" y="477560"/>
                  </a:lnTo>
                  <a:lnTo>
                    <a:pt x="566954" y="438222"/>
                  </a:lnTo>
                  <a:lnTo>
                    <a:pt x="585155" y="395142"/>
                  </a:lnTo>
                  <a:lnTo>
                    <a:pt x="596527" y="348938"/>
                  </a:lnTo>
                  <a:lnTo>
                    <a:pt x="600456" y="300228"/>
                  </a:lnTo>
                  <a:lnTo>
                    <a:pt x="596527" y="251517"/>
                  </a:lnTo>
                  <a:lnTo>
                    <a:pt x="585155" y="205313"/>
                  </a:lnTo>
                  <a:lnTo>
                    <a:pt x="566954" y="162233"/>
                  </a:lnTo>
                  <a:lnTo>
                    <a:pt x="542544" y="122895"/>
                  </a:lnTo>
                  <a:lnTo>
                    <a:pt x="512540" y="87915"/>
                  </a:lnTo>
                  <a:lnTo>
                    <a:pt x="477560" y="57912"/>
                  </a:lnTo>
                  <a:lnTo>
                    <a:pt x="438222" y="33501"/>
                  </a:lnTo>
                  <a:lnTo>
                    <a:pt x="395142" y="15300"/>
                  </a:lnTo>
                  <a:lnTo>
                    <a:pt x="348938" y="3928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3371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9296" y="2959607"/>
              <a:ext cx="271272" cy="338327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6383528" y="3602482"/>
            <a:ext cx="2850515" cy="1367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30">
                <a:solidFill>
                  <a:srgbClr val="2B3541"/>
                </a:solidFill>
                <a:latin typeface="Verdana"/>
                <a:cs typeface="Verdana"/>
              </a:rPr>
              <a:t>Automatic</a:t>
            </a:r>
            <a:r>
              <a:rPr dirty="0" sz="1850" spc="-3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">
                <a:solidFill>
                  <a:srgbClr val="2B3541"/>
                </a:solidFill>
                <a:latin typeface="Verdana"/>
                <a:cs typeface="Verdana"/>
              </a:rPr>
              <a:t>Routing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34200"/>
              </a:lnSpc>
              <a:spcBef>
                <a:spcPts val="855"/>
              </a:spcBef>
            </a:pPr>
            <a:r>
              <a:rPr dirty="0" sz="1550" spc="-75" i="1">
                <a:solidFill>
                  <a:srgbClr val="2B3541"/>
                </a:solidFill>
                <a:latin typeface="Verdana"/>
                <a:cs typeface="Verdana"/>
              </a:rPr>
              <a:t>Direct</a:t>
            </a:r>
            <a:r>
              <a:rPr dirty="0" sz="155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75" i="1">
                <a:solidFill>
                  <a:srgbClr val="2B3541"/>
                </a:solidFill>
                <a:latin typeface="Verdana"/>
                <a:cs typeface="Verdana"/>
              </a:rPr>
              <a:t>tickets</a:t>
            </a:r>
            <a:r>
              <a:rPr dirty="0" sz="15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75" i="1">
                <a:solidFill>
                  <a:srgbClr val="2B3541"/>
                </a:solidFill>
                <a:latin typeface="Verdana"/>
                <a:cs typeface="Verdana"/>
              </a:rPr>
              <a:t>to</a:t>
            </a:r>
            <a:r>
              <a:rPr dirty="0" sz="1550" spc="-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0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r>
              <a:rPr dirty="0" sz="1550" spc="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75" i="1">
                <a:solidFill>
                  <a:srgbClr val="2B3541"/>
                </a:solidFill>
                <a:latin typeface="Verdana"/>
                <a:cs typeface="Verdana"/>
              </a:rPr>
              <a:t>appropriate</a:t>
            </a:r>
            <a:r>
              <a:rPr dirty="0" sz="1550" spc="-7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95" i="1">
                <a:solidFill>
                  <a:srgbClr val="2B3541"/>
                </a:solidFill>
                <a:latin typeface="Verdana"/>
                <a:cs typeface="Verdana"/>
              </a:rPr>
              <a:t>department</a:t>
            </a:r>
            <a:r>
              <a:rPr dirty="0" sz="1550" spc="-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5" i="1">
                <a:solidFill>
                  <a:srgbClr val="2B3541"/>
                </a:solidFill>
                <a:latin typeface="Verdana"/>
                <a:cs typeface="Verdana"/>
              </a:rPr>
              <a:t>instantly</a:t>
            </a:r>
            <a:r>
              <a:rPr dirty="0" sz="1550" spc="-3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90" i="1">
                <a:solidFill>
                  <a:srgbClr val="2B3541"/>
                </a:solidFill>
                <a:latin typeface="Verdana"/>
                <a:cs typeface="Verdana"/>
              </a:rPr>
              <a:t>based</a:t>
            </a:r>
            <a:r>
              <a:rPr dirty="0" sz="1550" spc="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25" i="1">
                <a:solidFill>
                  <a:srgbClr val="2B3541"/>
                </a:solidFill>
                <a:latin typeface="Verdana"/>
                <a:cs typeface="Verdana"/>
              </a:rPr>
              <a:t>on</a:t>
            </a:r>
            <a:r>
              <a:rPr dirty="0" sz="1550" spc="-2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0" i="1">
                <a:solidFill>
                  <a:srgbClr val="2B3541"/>
                </a:solidFill>
                <a:latin typeface="Verdana"/>
                <a:cs typeface="Verdana"/>
              </a:rPr>
              <a:t>content.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155935" y="2618231"/>
            <a:ext cx="3779520" cy="2600325"/>
            <a:chOff x="10155935" y="2618231"/>
            <a:chExt cx="3779520" cy="2600325"/>
          </a:xfrm>
        </p:grpSpPr>
        <p:sp>
          <p:nvSpPr>
            <p:cNvPr id="12" name="object 12" descr=""/>
            <p:cNvSpPr/>
            <p:nvPr/>
          </p:nvSpPr>
          <p:spPr>
            <a:xfrm>
              <a:off x="10160507" y="2622803"/>
              <a:ext cx="3770629" cy="2590800"/>
            </a:xfrm>
            <a:custGeom>
              <a:avLst/>
              <a:gdLst/>
              <a:ahLst/>
              <a:cxnLst/>
              <a:rect l="l" t="t" r="r" b="b"/>
              <a:pathLst>
                <a:path w="3770630" h="2590800">
                  <a:moveTo>
                    <a:pt x="3686302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2506726"/>
                  </a:lnTo>
                  <a:lnTo>
                    <a:pt x="6600" y="2539472"/>
                  </a:lnTo>
                  <a:lnTo>
                    <a:pt x="24606" y="2566193"/>
                  </a:lnTo>
                  <a:lnTo>
                    <a:pt x="51327" y="2584200"/>
                  </a:lnTo>
                  <a:lnTo>
                    <a:pt x="84074" y="2590800"/>
                  </a:lnTo>
                  <a:lnTo>
                    <a:pt x="3686302" y="2590800"/>
                  </a:lnTo>
                  <a:lnTo>
                    <a:pt x="3719048" y="2584200"/>
                  </a:lnTo>
                  <a:lnTo>
                    <a:pt x="3745769" y="2566193"/>
                  </a:lnTo>
                  <a:lnTo>
                    <a:pt x="3763776" y="2539472"/>
                  </a:lnTo>
                  <a:lnTo>
                    <a:pt x="3770376" y="2506726"/>
                  </a:lnTo>
                  <a:lnTo>
                    <a:pt x="3770376" y="84074"/>
                  </a:lnTo>
                  <a:lnTo>
                    <a:pt x="3763776" y="51327"/>
                  </a:lnTo>
                  <a:lnTo>
                    <a:pt x="3745769" y="24606"/>
                  </a:lnTo>
                  <a:lnTo>
                    <a:pt x="3719048" y="6600"/>
                  </a:lnTo>
                  <a:lnTo>
                    <a:pt x="3686302" y="0"/>
                  </a:lnTo>
                  <a:close/>
                </a:path>
              </a:pathLst>
            </a:custGeom>
            <a:solidFill>
              <a:srgbClr val="FA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160507" y="2622803"/>
              <a:ext cx="3770629" cy="2590800"/>
            </a:xfrm>
            <a:custGeom>
              <a:avLst/>
              <a:gdLst/>
              <a:ahLst/>
              <a:cxnLst/>
              <a:rect l="l" t="t" r="r" b="b"/>
              <a:pathLst>
                <a:path w="3770630" h="2590800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3686302" y="0"/>
                  </a:lnTo>
                  <a:lnTo>
                    <a:pt x="3719048" y="6600"/>
                  </a:lnTo>
                  <a:lnTo>
                    <a:pt x="3745769" y="24606"/>
                  </a:lnTo>
                  <a:lnTo>
                    <a:pt x="3763776" y="51327"/>
                  </a:lnTo>
                  <a:lnTo>
                    <a:pt x="3770376" y="84074"/>
                  </a:lnTo>
                  <a:lnTo>
                    <a:pt x="3770376" y="2506726"/>
                  </a:lnTo>
                  <a:lnTo>
                    <a:pt x="3763776" y="2539472"/>
                  </a:lnTo>
                  <a:lnTo>
                    <a:pt x="3745769" y="2566193"/>
                  </a:lnTo>
                  <a:lnTo>
                    <a:pt x="3719048" y="2584200"/>
                  </a:lnTo>
                  <a:lnTo>
                    <a:pt x="3686302" y="2590800"/>
                  </a:lnTo>
                  <a:lnTo>
                    <a:pt x="84074" y="2590800"/>
                  </a:lnTo>
                  <a:lnTo>
                    <a:pt x="51327" y="2584200"/>
                  </a:lnTo>
                  <a:lnTo>
                    <a:pt x="24606" y="2566193"/>
                  </a:lnTo>
                  <a:lnTo>
                    <a:pt x="6600" y="2539472"/>
                  </a:lnTo>
                  <a:lnTo>
                    <a:pt x="0" y="2506726"/>
                  </a:lnTo>
                  <a:lnTo>
                    <a:pt x="0" y="84074"/>
                  </a:lnTo>
                  <a:close/>
                </a:path>
              </a:pathLst>
            </a:custGeom>
            <a:ln w="9144">
              <a:solidFill>
                <a:srgbClr val="D5CD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366248" y="2828543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09" h="600710">
                  <a:moveTo>
                    <a:pt x="300228" y="0"/>
                  </a:moveTo>
                  <a:lnTo>
                    <a:pt x="251517" y="3928"/>
                  </a:lnTo>
                  <a:lnTo>
                    <a:pt x="205313" y="15300"/>
                  </a:lnTo>
                  <a:lnTo>
                    <a:pt x="162233" y="33501"/>
                  </a:lnTo>
                  <a:lnTo>
                    <a:pt x="122895" y="57912"/>
                  </a:lnTo>
                  <a:lnTo>
                    <a:pt x="87915" y="87915"/>
                  </a:lnTo>
                  <a:lnTo>
                    <a:pt x="57912" y="122895"/>
                  </a:lnTo>
                  <a:lnTo>
                    <a:pt x="33501" y="162233"/>
                  </a:lnTo>
                  <a:lnTo>
                    <a:pt x="15300" y="205313"/>
                  </a:lnTo>
                  <a:lnTo>
                    <a:pt x="3928" y="251517"/>
                  </a:lnTo>
                  <a:lnTo>
                    <a:pt x="0" y="300228"/>
                  </a:lnTo>
                  <a:lnTo>
                    <a:pt x="3928" y="348938"/>
                  </a:lnTo>
                  <a:lnTo>
                    <a:pt x="15300" y="395142"/>
                  </a:lnTo>
                  <a:lnTo>
                    <a:pt x="33501" y="438222"/>
                  </a:lnTo>
                  <a:lnTo>
                    <a:pt x="57912" y="477560"/>
                  </a:lnTo>
                  <a:lnTo>
                    <a:pt x="87915" y="512540"/>
                  </a:lnTo>
                  <a:lnTo>
                    <a:pt x="122895" y="542544"/>
                  </a:lnTo>
                  <a:lnTo>
                    <a:pt x="162233" y="566954"/>
                  </a:lnTo>
                  <a:lnTo>
                    <a:pt x="205313" y="585155"/>
                  </a:lnTo>
                  <a:lnTo>
                    <a:pt x="251517" y="596527"/>
                  </a:lnTo>
                  <a:lnTo>
                    <a:pt x="300228" y="600456"/>
                  </a:lnTo>
                  <a:lnTo>
                    <a:pt x="348938" y="596527"/>
                  </a:lnTo>
                  <a:lnTo>
                    <a:pt x="395142" y="585155"/>
                  </a:lnTo>
                  <a:lnTo>
                    <a:pt x="438222" y="566954"/>
                  </a:lnTo>
                  <a:lnTo>
                    <a:pt x="477560" y="542544"/>
                  </a:lnTo>
                  <a:lnTo>
                    <a:pt x="512540" y="512540"/>
                  </a:lnTo>
                  <a:lnTo>
                    <a:pt x="542544" y="477560"/>
                  </a:lnTo>
                  <a:lnTo>
                    <a:pt x="566954" y="438222"/>
                  </a:lnTo>
                  <a:lnTo>
                    <a:pt x="585155" y="395142"/>
                  </a:lnTo>
                  <a:lnTo>
                    <a:pt x="596527" y="348938"/>
                  </a:lnTo>
                  <a:lnTo>
                    <a:pt x="600456" y="300228"/>
                  </a:lnTo>
                  <a:lnTo>
                    <a:pt x="596527" y="251517"/>
                  </a:lnTo>
                  <a:lnTo>
                    <a:pt x="585155" y="205313"/>
                  </a:lnTo>
                  <a:lnTo>
                    <a:pt x="566954" y="162233"/>
                  </a:lnTo>
                  <a:lnTo>
                    <a:pt x="542544" y="122895"/>
                  </a:lnTo>
                  <a:lnTo>
                    <a:pt x="512540" y="87915"/>
                  </a:lnTo>
                  <a:lnTo>
                    <a:pt x="477560" y="57912"/>
                  </a:lnTo>
                  <a:lnTo>
                    <a:pt x="438222" y="33501"/>
                  </a:lnTo>
                  <a:lnTo>
                    <a:pt x="395142" y="15300"/>
                  </a:lnTo>
                  <a:lnTo>
                    <a:pt x="348938" y="3928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3371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0839" y="2959607"/>
              <a:ext cx="271272" cy="338327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0355706" y="3602482"/>
            <a:ext cx="3057525" cy="1367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35">
                <a:solidFill>
                  <a:srgbClr val="2B3541"/>
                </a:solidFill>
                <a:latin typeface="Verdana"/>
                <a:cs typeface="Verdana"/>
              </a:rPr>
              <a:t>Predictive</a:t>
            </a:r>
            <a:r>
              <a:rPr dirty="0" sz="1850" spc="-3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">
                <a:solidFill>
                  <a:srgbClr val="2B3541"/>
                </a:solidFill>
                <a:latin typeface="Verdana"/>
                <a:cs typeface="Verdana"/>
              </a:rPr>
              <a:t>Classification</a:t>
            </a:r>
            <a:endParaRPr sz="1850">
              <a:latin typeface="Verdana"/>
              <a:cs typeface="Verdana"/>
            </a:endParaRPr>
          </a:p>
          <a:p>
            <a:pPr marL="12700" marR="5080">
              <a:lnSpc>
                <a:spcPct val="134200"/>
              </a:lnSpc>
              <a:spcBef>
                <a:spcPts val="855"/>
              </a:spcBef>
            </a:pPr>
            <a:r>
              <a:rPr dirty="0" sz="1550" spc="-110" i="1">
                <a:solidFill>
                  <a:srgbClr val="2B3541"/>
                </a:solidFill>
                <a:latin typeface="Verdana"/>
                <a:cs typeface="Verdana"/>
              </a:rPr>
              <a:t>Instantly</a:t>
            </a:r>
            <a:r>
              <a:rPr dirty="0" sz="1550" spc="-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65" i="1">
                <a:solidFill>
                  <a:srgbClr val="2B3541"/>
                </a:solidFill>
                <a:latin typeface="Verdana"/>
                <a:cs typeface="Verdana"/>
              </a:rPr>
              <a:t>predict</a:t>
            </a:r>
            <a:r>
              <a:rPr dirty="0" sz="1550" spc="5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90" i="1">
                <a:solidFill>
                  <a:srgbClr val="2B3541"/>
                </a:solidFill>
                <a:latin typeface="Verdana"/>
                <a:cs typeface="Verdana"/>
              </a:rPr>
              <a:t>the</a:t>
            </a:r>
            <a:r>
              <a:rPr dirty="0" sz="1550" spc="-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0" i="1">
                <a:solidFill>
                  <a:srgbClr val="2B3541"/>
                </a:solidFill>
                <a:latin typeface="Verdana"/>
                <a:cs typeface="Verdana"/>
              </a:rPr>
              <a:t>priority</a:t>
            </a:r>
            <a:r>
              <a:rPr dirty="0" sz="1550" spc="2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00" i="1">
                <a:solidFill>
                  <a:srgbClr val="2B3541"/>
                </a:solidFill>
                <a:latin typeface="Verdana"/>
                <a:cs typeface="Verdana"/>
              </a:rPr>
              <a:t>(High,</a:t>
            </a:r>
            <a:r>
              <a:rPr dirty="0" sz="1550" spc="-10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00" i="1">
                <a:solidFill>
                  <a:srgbClr val="2B3541"/>
                </a:solidFill>
                <a:latin typeface="Verdana"/>
                <a:cs typeface="Verdana"/>
              </a:rPr>
              <a:t>Medium,</a:t>
            </a:r>
            <a:r>
              <a:rPr dirty="0" sz="1550" spc="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10" i="1">
                <a:solidFill>
                  <a:srgbClr val="2B3541"/>
                </a:solidFill>
                <a:latin typeface="Verdana"/>
                <a:cs typeface="Verdana"/>
              </a:rPr>
              <a:t>Low)</a:t>
            </a:r>
            <a:r>
              <a:rPr dirty="0" sz="155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50" i="1">
                <a:solidFill>
                  <a:srgbClr val="2B3541"/>
                </a:solidFill>
                <a:latin typeface="Verdana"/>
                <a:cs typeface="Verdana"/>
              </a:rPr>
              <a:t>of</a:t>
            </a:r>
            <a:r>
              <a:rPr dirty="0" sz="155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5" i="1">
                <a:solidFill>
                  <a:srgbClr val="2B3541"/>
                </a:solidFill>
                <a:latin typeface="Verdana"/>
                <a:cs typeface="Verdana"/>
              </a:rPr>
              <a:t>new</a:t>
            </a:r>
            <a:r>
              <a:rPr dirty="0" sz="1550" spc="-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0" i="1">
                <a:solidFill>
                  <a:srgbClr val="2B3541"/>
                </a:solidFill>
                <a:latin typeface="Verdana"/>
                <a:cs typeface="Verdana"/>
              </a:rPr>
              <a:t>incoming</a:t>
            </a:r>
            <a:r>
              <a:rPr dirty="0" sz="155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10" i="1">
                <a:solidFill>
                  <a:srgbClr val="2B3541"/>
                </a:solidFill>
                <a:latin typeface="Verdana"/>
                <a:cs typeface="Verdana"/>
              </a:rPr>
              <a:t>tickets.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184392" y="5410200"/>
            <a:ext cx="7751445" cy="1960245"/>
            <a:chOff x="6184392" y="5410200"/>
            <a:chExt cx="7751445" cy="1960245"/>
          </a:xfrm>
        </p:grpSpPr>
        <p:sp>
          <p:nvSpPr>
            <p:cNvPr id="18" name="object 18" descr=""/>
            <p:cNvSpPr/>
            <p:nvPr/>
          </p:nvSpPr>
          <p:spPr>
            <a:xfrm>
              <a:off x="6188964" y="5414772"/>
              <a:ext cx="7741920" cy="1950720"/>
            </a:xfrm>
            <a:custGeom>
              <a:avLst/>
              <a:gdLst/>
              <a:ahLst/>
              <a:cxnLst/>
              <a:rect l="l" t="t" r="r" b="b"/>
              <a:pathLst>
                <a:path w="7741919" h="1950720">
                  <a:moveTo>
                    <a:pt x="7657846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1866643"/>
                  </a:lnTo>
                  <a:lnTo>
                    <a:pt x="6600" y="1899370"/>
                  </a:lnTo>
                  <a:lnTo>
                    <a:pt x="24606" y="1926096"/>
                  </a:lnTo>
                  <a:lnTo>
                    <a:pt x="51327" y="1944115"/>
                  </a:lnTo>
                  <a:lnTo>
                    <a:pt x="84074" y="1950722"/>
                  </a:lnTo>
                  <a:lnTo>
                    <a:pt x="7657846" y="1950722"/>
                  </a:lnTo>
                  <a:lnTo>
                    <a:pt x="7690592" y="1944115"/>
                  </a:lnTo>
                  <a:lnTo>
                    <a:pt x="7717313" y="1926096"/>
                  </a:lnTo>
                  <a:lnTo>
                    <a:pt x="7735320" y="1899370"/>
                  </a:lnTo>
                  <a:lnTo>
                    <a:pt x="7741920" y="1866643"/>
                  </a:lnTo>
                  <a:lnTo>
                    <a:pt x="7741920" y="84074"/>
                  </a:lnTo>
                  <a:lnTo>
                    <a:pt x="7735320" y="51327"/>
                  </a:lnTo>
                  <a:lnTo>
                    <a:pt x="7717313" y="24606"/>
                  </a:lnTo>
                  <a:lnTo>
                    <a:pt x="7690592" y="6600"/>
                  </a:lnTo>
                  <a:lnTo>
                    <a:pt x="7657846" y="0"/>
                  </a:lnTo>
                  <a:close/>
                </a:path>
              </a:pathLst>
            </a:custGeom>
            <a:solidFill>
              <a:srgbClr val="FAF5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188964" y="5414772"/>
              <a:ext cx="7741920" cy="1950720"/>
            </a:xfrm>
            <a:custGeom>
              <a:avLst/>
              <a:gdLst/>
              <a:ahLst/>
              <a:cxnLst/>
              <a:rect l="l" t="t" r="r" b="b"/>
              <a:pathLst>
                <a:path w="7741919" h="1950720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7657846" y="0"/>
                  </a:lnTo>
                  <a:lnTo>
                    <a:pt x="7690592" y="6600"/>
                  </a:lnTo>
                  <a:lnTo>
                    <a:pt x="7717313" y="24606"/>
                  </a:lnTo>
                  <a:lnTo>
                    <a:pt x="7735320" y="51327"/>
                  </a:lnTo>
                  <a:lnTo>
                    <a:pt x="7741920" y="84074"/>
                  </a:lnTo>
                  <a:lnTo>
                    <a:pt x="7741920" y="1866643"/>
                  </a:lnTo>
                  <a:lnTo>
                    <a:pt x="7735320" y="1899370"/>
                  </a:lnTo>
                  <a:lnTo>
                    <a:pt x="7717313" y="1926096"/>
                  </a:lnTo>
                  <a:lnTo>
                    <a:pt x="7690592" y="1944115"/>
                  </a:lnTo>
                  <a:lnTo>
                    <a:pt x="7657846" y="1950722"/>
                  </a:lnTo>
                  <a:lnTo>
                    <a:pt x="84074" y="1950722"/>
                  </a:lnTo>
                  <a:lnTo>
                    <a:pt x="51327" y="1944115"/>
                  </a:lnTo>
                  <a:lnTo>
                    <a:pt x="24606" y="1926096"/>
                  </a:lnTo>
                  <a:lnTo>
                    <a:pt x="6600" y="1899370"/>
                  </a:lnTo>
                  <a:lnTo>
                    <a:pt x="0" y="1866643"/>
                  </a:lnTo>
                  <a:lnTo>
                    <a:pt x="0" y="84074"/>
                  </a:lnTo>
                  <a:close/>
                </a:path>
              </a:pathLst>
            </a:custGeom>
            <a:ln w="9144">
              <a:solidFill>
                <a:srgbClr val="D5CD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394704" y="5620511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09" h="600710">
                  <a:moveTo>
                    <a:pt x="300228" y="0"/>
                  </a:moveTo>
                  <a:lnTo>
                    <a:pt x="251517" y="3928"/>
                  </a:lnTo>
                  <a:lnTo>
                    <a:pt x="205313" y="15300"/>
                  </a:lnTo>
                  <a:lnTo>
                    <a:pt x="162233" y="33501"/>
                  </a:lnTo>
                  <a:lnTo>
                    <a:pt x="122895" y="57912"/>
                  </a:lnTo>
                  <a:lnTo>
                    <a:pt x="87915" y="87915"/>
                  </a:lnTo>
                  <a:lnTo>
                    <a:pt x="57912" y="122895"/>
                  </a:lnTo>
                  <a:lnTo>
                    <a:pt x="33501" y="162233"/>
                  </a:lnTo>
                  <a:lnTo>
                    <a:pt x="15300" y="205313"/>
                  </a:lnTo>
                  <a:lnTo>
                    <a:pt x="3928" y="251517"/>
                  </a:lnTo>
                  <a:lnTo>
                    <a:pt x="0" y="300228"/>
                  </a:lnTo>
                  <a:lnTo>
                    <a:pt x="3928" y="348938"/>
                  </a:lnTo>
                  <a:lnTo>
                    <a:pt x="15300" y="395142"/>
                  </a:lnTo>
                  <a:lnTo>
                    <a:pt x="33501" y="438222"/>
                  </a:lnTo>
                  <a:lnTo>
                    <a:pt x="57912" y="477560"/>
                  </a:lnTo>
                  <a:lnTo>
                    <a:pt x="87915" y="512540"/>
                  </a:lnTo>
                  <a:lnTo>
                    <a:pt x="122895" y="542544"/>
                  </a:lnTo>
                  <a:lnTo>
                    <a:pt x="162233" y="566954"/>
                  </a:lnTo>
                  <a:lnTo>
                    <a:pt x="205313" y="585155"/>
                  </a:lnTo>
                  <a:lnTo>
                    <a:pt x="251517" y="596527"/>
                  </a:lnTo>
                  <a:lnTo>
                    <a:pt x="300228" y="600456"/>
                  </a:lnTo>
                  <a:lnTo>
                    <a:pt x="348938" y="596527"/>
                  </a:lnTo>
                  <a:lnTo>
                    <a:pt x="395142" y="585155"/>
                  </a:lnTo>
                  <a:lnTo>
                    <a:pt x="438222" y="566954"/>
                  </a:lnTo>
                  <a:lnTo>
                    <a:pt x="477560" y="542544"/>
                  </a:lnTo>
                  <a:lnTo>
                    <a:pt x="512540" y="512540"/>
                  </a:lnTo>
                  <a:lnTo>
                    <a:pt x="542544" y="477560"/>
                  </a:lnTo>
                  <a:lnTo>
                    <a:pt x="566954" y="438222"/>
                  </a:lnTo>
                  <a:lnTo>
                    <a:pt x="585155" y="395142"/>
                  </a:lnTo>
                  <a:lnTo>
                    <a:pt x="596527" y="348938"/>
                  </a:lnTo>
                  <a:lnTo>
                    <a:pt x="600456" y="300228"/>
                  </a:lnTo>
                  <a:lnTo>
                    <a:pt x="596527" y="251517"/>
                  </a:lnTo>
                  <a:lnTo>
                    <a:pt x="585155" y="205313"/>
                  </a:lnTo>
                  <a:lnTo>
                    <a:pt x="566954" y="162233"/>
                  </a:lnTo>
                  <a:lnTo>
                    <a:pt x="542544" y="122895"/>
                  </a:lnTo>
                  <a:lnTo>
                    <a:pt x="512540" y="87915"/>
                  </a:lnTo>
                  <a:lnTo>
                    <a:pt x="477560" y="57912"/>
                  </a:lnTo>
                  <a:lnTo>
                    <a:pt x="438222" y="33501"/>
                  </a:lnTo>
                  <a:lnTo>
                    <a:pt x="395142" y="15300"/>
                  </a:lnTo>
                  <a:lnTo>
                    <a:pt x="348938" y="3928"/>
                  </a:lnTo>
                  <a:lnTo>
                    <a:pt x="300228" y="0"/>
                  </a:lnTo>
                  <a:close/>
                </a:path>
              </a:pathLst>
            </a:custGeom>
            <a:solidFill>
              <a:srgbClr val="3371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296" y="5751576"/>
              <a:ext cx="271272" cy="338327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6383528" y="6395973"/>
            <a:ext cx="6498590" cy="732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35">
                <a:solidFill>
                  <a:srgbClr val="2B3541"/>
                </a:solidFill>
                <a:latin typeface="Verdana"/>
                <a:cs typeface="Verdana"/>
              </a:rPr>
              <a:t>Duplicate</a:t>
            </a:r>
            <a:r>
              <a:rPr dirty="0" sz="1850" spc="-3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850" spc="-10">
                <a:solidFill>
                  <a:srgbClr val="2B3541"/>
                </a:solidFill>
                <a:latin typeface="Verdana"/>
                <a:cs typeface="Verdana"/>
              </a:rPr>
              <a:t>Detection</a:t>
            </a: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1550" spc="-105" i="1">
                <a:solidFill>
                  <a:srgbClr val="2B3541"/>
                </a:solidFill>
                <a:latin typeface="Verdana"/>
                <a:cs typeface="Verdana"/>
              </a:rPr>
              <a:t>Identify</a:t>
            </a:r>
            <a:r>
              <a:rPr dirty="0" sz="1550" spc="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90" i="1">
                <a:solidFill>
                  <a:srgbClr val="2B3541"/>
                </a:solidFill>
                <a:latin typeface="Verdana"/>
                <a:cs typeface="Verdana"/>
              </a:rPr>
              <a:t>and</a:t>
            </a:r>
            <a:r>
              <a:rPr dirty="0" sz="155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95" i="1">
                <a:solidFill>
                  <a:srgbClr val="2B3541"/>
                </a:solidFill>
                <a:latin typeface="Verdana"/>
                <a:cs typeface="Verdana"/>
              </a:rPr>
              <a:t>merge</a:t>
            </a:r>
            <a:r>
              <a:rPr dirty="0" sz="1550" spc="-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0" i="1">
                <a:solidFill>
                  <a:srgbClr val="2B3541"/>
                </a:solidFill>
                <a:latin typeface="Verdana"/>
                <a:cs typeface="Verdana"/>
              </a:rPr>
              <a:t>similar</a:t>
            </a:r>
            <a:r>
              <a:rPr dirty="0" sz="1550" spc="-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20" i="1">
                <a:solidFill>
                  <a:srgbClr val="2B3541"/>
                </a:solidFill>
                <a:latin typeface="Verdana"/>
                <a:cs typeface="Verdana"/>
              </a:rPr>
              <a:t>or</a:t>
            </a:r>
            <a:r>
              <a:rPr dirty="0" sz="1550" spc="1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0" i="1">
                <a:solidFill>
                  <a:srgbClr val="2B3541"/>
                </a:solidFill>
                <a:latin typeface="Verdana"/>
                <a:cs typeface="Verdana"/>
              </a:rPr>
              <a:t>redundant</a:t>
            </a:r>
            <a:r>
              <a:rPr dirty="0" sz="1550" spc="-4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75" i="1">
                <a:solidFill>
                  <a:srgbClr val="2B3541"/>
                </a:solidFill>
                <a:latin typeface="Verdana"/>
                <a:cs typeface="Verdana"/>
              </a:rPr>
              <a:t>tickets</a:t>
            </a:r>
            <a:r>
              <a:rPr dirty="0" sz="155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40" i="1">
                <a:solidFill>
                  <a:srgbClr val="2B3541"/>
                </a:solidFill>
                <a:latin typeface="Verdana"/>
                <a:cs typeface="Verdana"/>
              </a:rPr>
              <a:t>for</a:t>
            </a:r>
            <a:r>
              <a:rPr dirty="0" sz="1550" spc="15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80" i="1">
                <a:solidFill>
                  <a:srgbClr val="2B3541"/>
                </a:solidFill>
                <a:latin typeface="Verdana"/>
                <a:cs typeface="Verdana"/>
              </a:rPr>
              <a:t>operational</a:t>
            </a:r>
            <a:r>
              <a:rPr dirty="0" sz="1550" spc="-60">
                <a:solidFill>
                  <a:srgbClr val="2B3541"/>
                </a:solidFill>
                <a:latin typeface="Times New Roman"/>
                <a:cs typeface="Times New Roman"/>
              </a:rPr>
              <a:t> </a:t>
            </a:r>
            <a:r>
              <a:rPr dirty="0" sz="1550" spc="-45" i="1">
                <a:solidFill>
                  <a:srgbClr val="2B3541"/>
                </a:solidFill>
                <a:latin typeface="Verdana"/>
                <a:cs typeface="Verdana"/>
              </a:rPr>
              <a:t>efficiency.</a:t>
            </a:r>
            <a:endParaRPr sz="1550">
              <a:latin typeface="Verdana"/>
              <a:cs typeface="Verdan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2890475" y="7598920"/>
            <a:ext cx="1645920" cy="538480"/>
            <a:chOff x="12890475" y="7598920"/>
            <a:chExt cx="1645920" cy="538480"/>
          </a:xfrm>
        </p:grpSpPr>
        <p:sp>
          <p:nvSpPr>
            <p:cNvPr id="24" name="object 24" descr=""/>
            <p:cNvSpPr/>
            <p:nvPr/>
          </p:nvSpPr>
          <p:spPr>
            <a:xfrm>
              <a:off x="12890475" y="7814274"/>
              <a:ext cx="1645920" cy="323215"/>
            </a:xfrm>
            <a:custGeom>
              <a:avLst/>
              <a:gdLst/>
              <a:ahLst/>
              <a:cxnLst/>
              <a:rect l="l" t="t" r="r" b="b"/>
              <a:pathLst>
                <a:path w="1645919" h="323215">
                  <a:moveTo>
                    <a:pt x="1645920" y="0"/>
                  </a:moveTo>
                  <a:lnTo>
                    <a:pt x="0" y="0"/>
                  </a:lnTo>
                  <a:lnTo>
                    <a:pt x="0" y="323031"/>
                  </a:lnTo>
                  <a:lnTo>
                    <a:pt x="1645920" y="323031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F9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2890475" y="7814274"/>
              <a:ext cx="1645920" cy="323215"/>
            </a:xfrm>
            <a:custGeom>
              <a:avLst/>
              <a:gdLst/>
              <a:ahLst/>
              <a:cxnLst/>
              <a:rect l="l" t="t" r="r" b="b"/>
              <a:pathLst>
                <a:path w="1645919" h="323215">
                  <a:moveTo>
                    <a:pt x="0" y="0"/>
                  </a:moveTo>
                  <a:lnTo>
                    <a:pt x="1645920" y="0"/>
                  </a:lnTo>
                  <a:lnTo>
                    <a:pt x="1645920" y="323031"/>
                  </a:lnTo>
                  <a:lnTo>
                    <a:pt x="0" y="32303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9F4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2890475" y="7598920"/>
              <a:ext cx="1492250" cy="384810"/>
            </a:xfrm>
            <a:custGeom>
              <a:avLst/>
              <a:gdLst/>
              <a:ahLst/>
              <a:cxnLst/>
              <a:rect l="l" t="t" r="r" b="b"/>
              <a:pathLst>
                <a:path w="1492250" h="384809">
                  <a:moveTo>
                    <a:pt x="1492095" y="0"/>
                  </a:moveTo>
                  <a:lnTo>
                    <a:pt x="0" y="0"/>
                  </a:lnTo>
                  <a:lnTo>
                    <a:pt x="0" y="384560"/>
                  </a:lnTo>
                  <a:lnTo>
                    <a:pt x="1492095" y="384560"/>
                  </a:lnTo>
                  <a:lnTo>
                    <a:pt x="1492095" y="0"/>
                  </a:lnTo>
                  <a:close/>
                </a:path>
              </a:pathLst>
            </a:custGeom>
            <a:solidFill>
              <a:srgbClr val="F9F4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890475" y="7598920"/>
              <a:ext cx="1492250" cy="384810"/>
            </a:xfrm>
            <a:custGeom>
              <a:avLst/>
              <a:gdLst/>
              <a:ahLst/>
              <a:cxnLst/>
              <a:rect l="l" t="t" r="r" b="b"/>
              <a:pathLst>
                <a:path w="1492250" h="384809">
                  <a:moveTo>
                    <a:pt x="0" y="0"/>
                  </a:moveTo>
                  <a:lnTo>
                    <a:pt x="1492095" y="0"/>
                  </a:lnTo>
                  <a:lnTo>
                    <a:pt x="1492095" y="384560"/>
                  </a:lnTo>
                  <a:lnTo>
                    <a:pt x="0" y="38456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9F4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2025-10-13T18:17:43Z</dcterms:created>
  <dcterms:modified xsi:type="dcterms:W3CDTF">2025-10-13T18:17:43Z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2025-10-13T00:00:00Z</vt:filetime>
  </property>
  <property fmtid="{D5CDD505-2E9C-101B-9397-08002B2CF9AE}" pid="3" name="LastSaved">
    <vt:filetime>2025-10-13T00:00:00Z</vt:filetime>
  </property>
  <property fmtid="{D5CDD505-2E9C-101B-9397-08002B2CF9AE}" pid="4" name="Producer">
    <vt:lpwstr>TCPDF 6.2.5 (http://www.tcpdf.org)</vt:lpwstr>
  </property>
</Properties>
</file>